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33" r:id="rId2"/>
    <p:sldId id="556" r:id="rId3"/>
    <p:sldId id="558" r:id="rId4"/>
    <p:sldId id="557" r:id="rId5"/>
    <p:sldId id="581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</p:sldIdLst>
  <p:sldSz cx="9144000" cy="6858000" type="letter"/>
  <p:notesSz cx="7302500" cy="95885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Palatino Linotype" panose="02040502050505030304" pitchFamily="18" charset="0"/>
      <p:regular r:id="rId23"/>
      <p:bold r:id="rId24"/>
      <p:italic r:id="rId25"/>
      <p:boldItalic r:id="rId26"/>
    </p:embeddedFont>
    <p:embeddedFont>
      <p:font typeface="Calisto MT" panose="02040603050505030304" pitchFamily="18" charset="0"/>
      <p:regular r:id="rId27"/>
      <p:bold r:id="rId28"/>
      <p:italic r:id="rId29"/>
      <p:boldItalic r:id="rId30"/>
    </p:embeddedFont>
  </p:embeddedFontLst>
  <p:custShowLst>
    <p:custShow name="Units" id="0">
      <p:sldLst>
        <p:sld r:id="rId2"/>
      </p:sldLst>
    </p:custShow>
    <p:custShow name="Exercises" id="1">
      <p:sldLst/>
    </p:custShow>
  </p:custShowLst>
  <p:defaultTextStyle>
    <a:defPPr>
      <a:defRPr lang="en-US"/>
    </a:defPPr>
    <a:lvl1pPr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5000"/>
      </a:lnSpc>
      <a:spcBef>
        <a:spcPct val="20000"/>
      </a:spcBef>
      <a:spcAft>
        <a:spcPct val="0"/>
      </a:spcAft>
      <a:defRPr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0D0A8A"/>
    <a:srgbClr val="969696"/>
    <a:srgbClr val="000000"/>
    <a:srgbClr val="0000FF"/>
    <a:srgbClr val="FFFFFF"/>
    <a:srgbClr val="C5C5C3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3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3984"/>
        <p:guide orient="horz" pos="1008"/>
        <p:guide orient="horz" pos="768"/>
        <p:guide orient="horz" pos="240"/>
        <p:guide orient="horz" pos="1152"/>
        <p:guide orient="horz" pos="2736"/>
        <p:guide pos="2880"/>
        <p:guide pos="5616"/>
        <p:guide pos="240"/>
        <p:guide pos="3888"/>
        <p:guide pos="3792"/>
        <p:guide pos="1440"/>
        <p:guide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1915"/>
    </p:cViewPr>
  </p:sorterViewPr>
  <p:notesViewPr>
    <p:cSldViewPr>
      <p:cViewPr varScale="1">
        <p:scale>
          <a:sx n="65" d="100"/>
          <a:sy n="65" d="100"/>
        </p:scale>
        <p:origin x="-1594" y="-72"/>
      </p:cViewPr>
      <p:guideLst>
        <p:guide orient="horz" pos="2988"/>
        <p:guide orient="horz" pos="5772"/>
        <p:guide orient="horz" pos="300"/>
        <p:guide pos="2299"/>
        <p:guide pos="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52425" y="114300"/>
            <a:ext cx="30638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604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A Framework for Project Management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0363" y="114300"/>
            <a:ext cx="27495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08038">
              <a:lnSpc>
                <a:spcPct val="100000"/>
              </a:lnSpc>
              <a:spcBef>
                <a:spcPct val="0"/>
              </a:spcBef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/>
              <a:t>    Participant’s Manual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92138" y="8732838"/>
            <a:ext cx="6081712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60438">
              <a:lnSpc>
                <a:spcPct val="100000"/>
              </a:lnSpc>
              <a:spcBef>
                <a:spcPct val="0"/>
              </a:spcBef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1999 Project Management Institute,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6872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8675" y="787400"/>
            <a:ext cx="5664200" cy="4248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32356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D9B8-52FD-46BC-8CBC-C48E4F14B4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E345-C8D0-471B-A068-6E5722FF2C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EA24-397A-4227-BB00-233A814EC4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F29DA-8B7E-4C8A-96F0-D30A6C452E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E363-A1F9-41FE-9F9B-6014547E81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0140D-9DF9-4B03-A646-311D8F81CE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5CA7-C9AA-4FB1-8389-27A575925C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C234-9F35-4D46-A9D0-5908067582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318C-08B6-48B2-9EE4-4B220ABDB8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6/12/2015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5E1C6-0AEF-425F-AEA7-A16806CEFF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tr-TR" smtClean="0"/>
              <a:t>6/12/2015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MAN447 Lecture Notes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DBC89BD-0D8E-4425-B1F8-5A429D908E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1043608" y="1052736"/>
            <a:ext cx="7344816" cy="1600200"/>
          </a:xfrm>
        </p:spPr>
        <p:txBody>
          <a:bodyPr/>
          <a:lstStyle/>
          <a:p>
            <a:pPr algn="l"/>
            <a:r>
              <a:rPr lang="tr-TR" sz="3600" b="1" dirty="0" smtClean="0"/>
              <a:t>Part</a:t>
            </a:r>
            <a:r>
              <a:rPr lang="en-US" sz="3600" b="1" dirty="0" smtClean="0"/>
              <a:t> </a:t>
            </a:r>
            <a:r>
              <a:rPr lang="tr-TR" sz="3600" b="1" dirty="0" smtClean="0"/>
              <a:t>7 </a:t>
            </a:r>
            <a:r>
              <a:rPr lang="en-US" sz="3600" b="1" dirty="0" smtClean="0"/>
              <a:t>: </a:t>
            </a:r>
            <a:r>
              <a:rPr lang="tr-TR" sz="3600" b="1" dirty="0" smtClean="0"/>
              <a:t>Project Cost Management</a:t>
            </a:r>
            <a:endParaRPr lang="en-US" sz="1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555776" y="2819211"/>
            <a:ext cx="250260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7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.1 </a:t>
            </a:r>
            <a:r>
              <a:rPr lang="tr-TR" sz="20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– </a:t>
            </a:r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Estimate Costs</a:t>
            </a:r>
          </a:p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7.2 – Determine Budget</a:t>
            </a:r>
          </a:p>
          <a:p>
            <a:pPr algn="l"/>
            <a:r>
              <a:rPr lang="tr-TR" sz="20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7.3 – Control Costs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Determine Budget...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251521" y="1052736"/>
            <a:ext cx="72008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aggregating (collecting+combining) the estimated costs of individual activities or work packages to establish an authorized cost baseline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dirty="0" smtClean="0">
              <a:latin typeface="Calisto MT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38145"/>
            <a:ext cx="820891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Determine Budget...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251521" y="1052736"/>
            <a:ext cx="72008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aggregating (collecting+combining) the estimated costs of individual activities or work packages to establish an authorized cost baseline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dirty="0" smtClean="0">
              <a:latin typeface="Calisto M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7" y="2060848"/>
            <a:ext cx="7992889" cy="382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Tools &amp; Techniques: </a:t>
            </a:r>
            <a:endParaRPr lang="tr-TR" sz="24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Cost Aggregiation :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Rolling up estimates into control accounts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(higher component levels of WBS).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Cost estimates are aggregated by work packages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in accordance with the WBS. </a:t>
            </a:r>
            <a:b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</a:b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Determination of the cost of each work package.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Reserve Analysis :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Setting aside some cash reserve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to deal with unplanned issues after evaluating the risks.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 Judgment &amp; Historical Data :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Compare the project’s historical data with previous projects’ historical data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by applying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expertise of yourself or others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Funding limit reconciliation :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Complete the project within the amount that the company is willing to spend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If not; </a:t>
            </a:r>
            <a:r>
              <a:rPr lang="tr-TR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replan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by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negotiating with the sponsor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A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scope change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or 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increase in funding limit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may be the outputs.</a:t>
            </a:r>
            <a:endParaRPr lang="tr-TR" b="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Determine Budget...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251521" y="1052736"/>
            <a:ext cx="7200800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aggregating (collecting+combining) the estimated costs of individual activities or work packages to establish an authorized cost baseline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dirty="0" smtClean="0">
              <a:latin typeface="Calisto MT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7" y="2060848"/>
            <a:ext cx="752598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Outputs: </a:t>
            </a:r>
            <a:endParaRPr lang="tr-TR" sz="2400" i="1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Cost Performance Baseline: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Similar to scope and schedule baselines. </a:t>
            </a:r>
            <a:r>
              <a:rPr lang="tr-T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snapshot of the planned budget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sz="20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BAC</a:t>
            </a:r>
            <a:r>
              <a:rPr lang="tr-TR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: Budget at completion used to measure, monitor and control overall cost performance.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Funding Requirements: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Planning out how and when to use budget and documentation of it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Is there money when needed? Is it enough to cover unexpected risks (cost increase) ?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</a:t>
            </a: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roject Document Updates: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Risk Register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Cost Estimates</a:t>
            </a:r>
          </a:p>
          <a:p>
            <a:pPr marL="1200150" lvl="2" indent="-285750" algn="l">
              <a:buFont typeface="Arial" pitchFamily="34" charset="0"/>
              <a:buChar char="•"/>
            </a:pP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Schedule</a:t>
            </a:r>
            <a:endParaRPr lang="tr-TR" b="0" dirty="0">
              <a:solidFill>
                <a:schemeClr val="tx1">
                  <a:lumMod val="50000"/>
                  <a:lumOff val="50000"/>
                </a:schemeClr>
              </a:solidFill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40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136904" cy="2880320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err="1" smtClean="0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tr-TR" b="1" dirty="0" smtClean="0">
                <a:latin typeface="Calisto MT" pitchFamily="18" charset="0"/>
              </a:rPr>
              <a:t>of</a:t>
            </a:r>
            <a:r>
              <a:rPr lang="en-US" b="1" dirty="0" smtClean="0">
                <a:latin typeface="Calisto MT" pitchFamily="18" charset="0"/>
              </a:rPr>
              <a:t> “</a:t>
            </a:r>
            <a:r>
              <a:rPr lang="tr-TR" dirty="0" smtClean="0">
                <a:latin typeface="Calisto MT" pitchFamily="18" charset="0"/>
              </a:rPr>
              <a:t>monitoring the status of the project to update the </a:t>
            </a:r>
            <a:r>
              <a:rPr lang="tr-TR" b="1" i="1" dirty="0" smtClean="0">
                <a:latin typeface="Calisto MT" pitchFamily="18" charset="0"/>
              </a:rPr>
              <a:t>project budget and managing changes </a:t>
            </a:r>
            <a:r>
              <a:rPr lang="tr-TR" dirty="0" smtClean="0">
                <a:latin typeface="Calisto MT" pitchFamily="18" charset="0"/>
              </a:rPr>
              <a:t>to the </a:t>
            </a:r>
            <a:r>
              <a:rPr lang="tr-TR" b="1" dirty="0" smtClean="0">
                <a:latin typeface="Calisto MT" pitchFamily="18" charset="0"/>
              </a:rPr>
              <a:t>cost baseline</a:t>
            </a:r>
            <a:r>
              <a:rPr lang="tr-TR" dirty="0" smtClean="0">
                <a:latin typeface="Calisto MT" pitchFamily="18" charset="0"/>
              </a:rPr>
              <a:t>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b="1" dirty="0" smtClean="0">
              <a:latin typeface="Calisto MT" pitchFamily="18" charset="0"/>
            </a:endParaRPr>
          </a:p>
          <a:p>
            <a:pPr lvl="1"/>
            <a:r>
              <a:rPr lang="tr-TR" sz="1800" dirty="0" smtClean="0">
                <a:latin typeface="Calisto MT" pitchFamily="18" charset="0"/>
              </a:rPr>
              <a:t>When </a:t>
            </a:r>
            <a:r>
              <a:rPr lang="tr-TR" sz="1800" b="1" i="1" dirty="0" smtClean="0">
                <a:latin typeface="Calisto MT" pitchFamily="18" charset="0"/>
              </a:rPr>
              <a:t>something unexpected comes up</a:t>
            </a:r>
            <a:r>
              <a:rPr lang="tr-TR" sz="1800" dirty="0" smtClean="0">
                <a:latin typeface="Calisto MT" pitchFamily="18" charset="0"/>
              </a:rPr>
              <a:t>, </a:t>
            </a:r>
            <a:r>
              <a:rPr lang="tr-TR" sz="1800" b="1" dirty="0" smtClean="0">
                <a:latin typeface="Calisto MT" pitchFamily="18" charset="0"/>
              </a:rPr>
              <a:t>understanding it’s impact on project budget and making sure to react in the best way </a:t>
            </a:r>
            <a:r>
              <a:rPr lang="tr-TR" sz="1800" dirty="0" smtClean="0">
                <a:latin typeface="Calisto MT" pitchFamily="18" charset="0"/>
              </a:rPr>
              <a:t>for the project.</a:t>
            </a:r>
          </a:p>
          <a:p>
            <a:pPr lvl="1"/>
            <a:r>
              <a:rPr lang="tr-TR" sz="1800" b="1" i="1" dirty="0" smtClean="0">
                <a:latin typeface="Calisto MT" pitchFamily="18" charset="0"/>
              </a:rPr>
              <a:t>Knowing how the project is going with the plan </a:t>
            </a:r>
            <a:r>
              <a:rPr lang="tr-TR" sz="1800" dirty="0" smtClean="0">
                <a:latin typeface="Calisto MT" pitchFamily="18" charset="0"/>
              </a:rPr>
              <a:t>and </a:t>
            </a:r>
            <a:r>
              <a:rPr lang="tr-TR" sz="1800" b="1" i="1" dirty="0" smtClean="0">
                <a:latin typeface="Calisto MT" pitchFamily="18" charset="0"/>
              </a:rPr>
              <a:t>making adjustments </a:t>
            </a:r>
            <a:r>
              <a:rPr lang="tr-TR" sz="1800" dirty="0" smtClean="0">
                <a:latin typeface="Calisto MT" pitchFamily="18" charset="0"/>
              </a:rPr>
              <a:t>when necessary.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49080"/>
            <a:ext cx="7128792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5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251520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7814021" cy="720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dirty="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dirty="0" smtClean="0">
                <a:latin typeface="Calisto MT" pitchFamily="18" charset="0"/>
              </a:rPr>
              <a:t>project budget and managing changes </a:t>
            </a:r>
            <a:r>
              <a:rPr lang="tr-TR" sz="1600" dirty="0" smtClean="0">
                <a:latin typeface="Calisto MT" pitchFamily="18" charset="0"/>
              </a:rPr>
              <a:t>to the </a:t>
            </a:r>
            <a:r>
              <a:rPr lang="tr-TR" sz="1600" b="1" dirty="0" smtClean="0">
                <a:latin typeface="Calisto MT" pitchFamily="18" charset="0"/>
              </a:rPr>
              <a:t>cost baseline</a:t>
            </a:r>
            <a:r>
              <a:rPr lang="tr-TR" sz="1600" dirty="0" smtClean="0">
                <a:latin typeface="Calisto MT" pitchFamily="18" charset="0"/>
              </a:rPr>
              <a:t>.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988840"/>
            <a:ext cx="7381973" cy="3960440"/>
          </a:xfrm>
          <a:prstGeom prst="rect">
            <a:avLst/>
          </a:prstGeom>
        </p:spPr>
      </p:pic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107504" y="5877272"/>
            <a:ext cx="828092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0" i="1" dirty="0" smtClean="0">
                <a:latin typeface="Calisto MT" pitchFamily="18" charset="0"/>
              </a:rPr>
              <a:t>Info about project progress, such as which deliverables have started, their progress and which deliverables have finished. + Authorized &amp; incurred costs, estimates for completing project work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9552" y="4149080"/>
            <a:ext cx="19442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9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245690" y="260648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Control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683567" y="1772816"/>
            <a:ext cx="7920881" cy="4404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tr-TR" sz="2400" i="1" dirty="0" smtClean="0">
                <a:solidFill>
                  <a:srgbClr val="FF0000"/>
                </a:solidFill>
                <a:latin typeface="Calisto MT" pitchFamily="18" charset="0"/>
              </a:rPr>
              <a:t>Tools &amp; Techniques: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EVM (Earned Value Management) :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the project is doing when compared to plan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 by using earned value </a:t>
            </a:r>
            <a:r>
              <a:rPr lang="tr-TR" b="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formulas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Calculation and tracking process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of the variance.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TCPI (To-complete performance index) 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A calculation to figure out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well the project needs to perform in future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in order to stay on budget.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Performance Reviews 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Project team reviews performance data to examine the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variance between actual performance and baseline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Forecasting 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Using the information you have about the project right now to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predict how close it will come to its goals if it keeps going the way it has been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tr-T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Reserve Analysis : 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How you are </a:t>
            </a:r>
            <a:r>
              <a:rPr lang="tr-TR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spending versus the amount of reserve you have budgeted</a:t>
            </a:r>
            <a:r>
              <a:rPr lang="tr-TR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sto MT" pitchFamily="18" charset="0"/>
              </a:rPr>
              <a:t>. You might use reserved money at a faster rate than you expected or that you need to reserve more as new risks are uncovered.</a:t>
            </a:r>
          </a:p>
        </p:txBody>
      </p:sp>
      <p:sp>
        <p:nvSpPr>
          <p:cNvPr id="9" name="Rectangle 9"/>
          <p:cNvSpPr txBox="1">
            <a:spLocks noChangeArrowheads="1"/>
          </p:cNvSpPr>
          <p:nvPr/>
        </p:nvSpPr>
        <p:spPr>
          <a:xfrm>
            <a:off x="251520" y="1052736"/>
            <a:ext cx="7814021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1600" b="1" smtClean="0">
                <a:latin typeface="Calisto MT" pitchFamily="18" charset="0"/>
              </a:rPr>
              <a:t>P</a:t>
            </a:r>
            <a:r>
              <a:rPr lang="en-US" sz="1600" b="1" smtClean="0">
                <a:latin typeface="Calisto MT" pitchFamily="18" charset="0"/>
              </a:rPr>
              <a:t>ro</a:t>
            </a:r>
            <a:r>
              <a:rPr lang="tr-TR" sz="1600" b="1" smtClean="0">
                <a:latin typeface="Calisto MT" pitchFamily="18" charset="0"/>
              </a:rPr>
              <a:t>cess</a:t>
            </a:r>
            <a:r>
              <a:rPr lang="en-US" sz="1600" b="1" smtClean="0">
                <a:latin typeface="Calisto MT" pitchFamily="18" charset="0"/>
              </a:rPr>
              <a:t> </a:t>
            </a:r>
            <a:r>
              <a:rPr lang="tr-TR" sz="1600" b="1" smtClean="0">
                <a:latin typeface="Calisto MT" pitchFamily="18" charset="0"/>
              </a:rPr>
              <a:t>of</a:t>
            </a:r>
            <a:r>
              <a:rPr lang="en-US" sz="1600" b="1" smtClean="0">
                <a:latin typeface="Calisto MT" pitchFamily="18" charset="0"/>
              </a:rPr>
              <a:t> “</a:t>
            </a:r>
            <a:r>
              <a:rPr lang="tr-TR" sz="1600" smtClean="0">
                <a:latin typeface="Calisto MT" pitchFamily="18" charset="0"/>
              </a:rPr>
              <a:t>monitoring the status of the project to update the </a:t>
            </a:r>
            <a:r>
              <a:rPr lang="tr-TR" sz="1600" b="1" i="1" smtClean="0">
                <a:latin typeface="Calisto MT" pitchFamily="18" charset="0"/>
              </a:rPr>
              <a:t>project budget and managing changes </a:t>
            </a:r>
            <a:r>
              <a:rPr lang="tr-TR" sz="1600" smtClean="0">
                <a:latin typeface="Calisto MT" pitchFamily="18" charset="0"/>
              </a:rPr>
              <a:t>to the </a:t>
            </a:r>
            <a:r>
              <a:rPr lang="tr-TR" sz="1600" b="1" smtClean="0">
                <a:latin typeface="Calisto MT" pitchFamily="18" charset="0"/>
              </a:rPr>
              <a:t>cost baseline</a:t>
            </a:r>
            <a:r>
              <a:rPr lang="tr-TR" sz="1600" smtClean="0">
                <a:latin typeface="Calisto MT" pitchFamily="18" charset="0"/>
              </a:rPr>
              <a:t>.</a:t>
            </a:r>
            <a:r>
              <a:rPr lang="en-US" sz="1600" b="1" smtClean="0">
                <a:latin typeface="Calisto MT" pitchFamily="18" charset="0"/>
              </a:rPr>
              <a:t>”</a:t>
            </a:r>
            <a:endParaRPr lang="tr-TR" sz="1600" b="1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8208912" cy="4464496"/>
          </a:xfrm>
        </p:spPr>
        <p:txBody>
          <a:bodyPr>
            <a:noAutofit/>
          </a:bodyPr>
          <a:lstStyle/>
          <a:p>
            <a:r>
              <a:rPr lang="tr-TR" sz="2200" b="1" dirty="0">
                <a:latin typeface="Calisto MT" pitchFamily="18" charset="0"/>
              </a:rPr>
              <a:t>P</a:t>
            </a:r>
            <a:r>
              <a:rPr lang="en-US" sz="2200" b="1" dirty="0" err="1" smtClean="0">
                <a:latin typeface="Calisto MT" pitchFamily="18" charset="0"/>
              </a:rPr>
              <a:t>ro</a:t>
            </a:r>
            <a:r>
              <a:rPr lang="tr-TR" sz="2200" b="1" dirty="0" smtClean="0">
                <a:latin typeface="Calisto MT" pitchFamily="18" charset="0"/>
              </a:rPr>
              <a:t>cess</a:t>
            </a:r>
            <a:r>
              <a:rPr lang="en-US" sz="2200" b="1" dirty="0" smtClean="0">
                <a:latin typeface="Calisto MT" pitchFamily="18" charset="0"/>
              </a:rPr>
              <a:t> </a:t>
            </a:r>
            <a:r>
              <a:rPr lang="tr-TR" sz="2200" b="1" dirty="0" smtClean="0">
                <a:latin typeface="Calisto MT" pitchFamily="18" charset="0"/>
              </a:rPr>
              <a:t>of</a:t>
            </a:r>
            <a:r>
              <a:rPr lang="en-US" sz="2200" b="1" dirty="0" smtClean="0">
                <a:latin typeface="Calisto MT" pitchFamily="18" charset="0"/>
              </a:rPr>
              <a:t> “</a:t>
            </a:r>
            <a:r>
              <a:rPr lang="tr-TR" sz="22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developing </a:t>
            </a:r>
            <a:r>
              <a:rPr lang="tr-TR" sz="2200" dirty="0" smtClean="0">
                <a:latin typeface="Calisto MT" pitchFamily="18" charset="0"/>
              </a:rPr>
              <a:t>an approximation of the monetary resources needed to complete project activities</a:t>
            </a:r>
            <a:r>
              <a:rPr lang="en-US" sz="2200" b="1" dirty="0" smtClean="0">
                <a:latin typeface="Calisto MT" pitchFamily="18" charset="0"/>
              </a:rPr>
              <a:t>”</a:t>
            </a:r>
            <a:endParaRPr lang="tr-TR" sz="2200" b="1" dirty="0">
              <a:latin typeface="Calisto MT" pitchFamily="18" charset="0"/>
            </a:endParaRPr>
          </a:p>
          <a:p>
            <a:pPr lvl="1"/>
            <a:r>
              <a:rPr lang="tr-TR" sz="1800" dirty="0" smtClean="0">
                <a:latin typeface="Calisto MT" pitchFamily="18" charset="0"/>
              </a:rPr>
              <a:t>A prediction that is based on the </a:t>
            </a:r>
            <a:r>
              <a:rPr lang="tr-TR" sz="1800" b="1" i="1" dirty="0" smtClean="0">
                <a:latin typeface="Calisto MT" pitchFamily="18" charset="0"/>
              </a:rPr>
              <a:t>info. </a:t>
            </a:r>
            <a:r>
              <a:rPr lang="tr-TR" sz="1800" b="1" i="1" dirty="0">
                <a:latin typeface="Calisto MT" pitchFamily="18" charset="0"/>
              </a:rPr>
              <a:t>k</a:t>
            </a:r>
            <a:r>
              <a:rPr lang="tr-TR" sz="1800" b="1" i="1" dirty="0" smtClean="0">
                <a:latin typeface="Calisto MT" pitchFamily="18" charset="0"/>
              </a:rPr>
              <a:t>nown at a given point of time.</a:t>
            </a: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Identification and consideration </a:t>
            </a:r>
            <a:r>
              <a:rPr lang="tr-TR" sz="1800" dirty="0" smtClean="0">
                <a:latin typeface="Calisto MT" pitchFamily="18" charset="0"/>
              </a:rPr>
              <a:t>of costing alternatives to initiate and complete the project.</a:t>
            </a: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Cost trade-offs and risks </a:t>
            </a:r>
            <a:r>
              <a:rPr lang="tr-TR" sz="1800" dirty="0" smtClean="0">
                <a:latin typeface="Calisto MT" pitchFamily="18" charset="0"/>
              </a:rPr>
              <a:t>must be considered; make vs buy, buy vs lease, sharing of resources in order to achieve optimal cost for the project.</a:t>
            </a:r>
          </a:p>
          <a:p>
            <a:pPr lvl="1"/>
            <a:r>
              <a:rPr lang="tr-TR" sz="1800" dirty="0" smtClean="0">
                <a:latin typeface="Calisto MT" pitchFamily="18" charset="0"/>
              </a:rPr>
              <a:t>Should be </a:t>
            </a:r>
            <a:r>
              <a:rPr lang="tr-TR" sz="2000" b="1" i="1" dirty="0" smtClean="0">
                <a:latin typeface="Calisto MT" pitchFamily="18" charset="0"/>
              </a:rPr>
              <a:t>refined</a:t>
            </a:r>
            <a:r>
              <a:rPr lang="tr-TR" sz="1800" dirty="0" smtClean="0">
                <a:latin typeface="Calisto MT" pitchFamily="18" charset="0"/>
              </a:rPr>
              <a:t> during the project life cycle. </a:t>
            </a:r>
            <a:r>
              <a:rPr lang="tr-TR" sz="2000" b="1" i="1" dirty="0" smtClean="0">
                <a:latin typeface="Calisto MT" pitchFamily="18" charset="0"/>
              </a:rPr>
              <a:t>Iterative process</a:t>
            </a:r>
            <a:r>
              <a:rPr lang="tr-TR" sz="1800" dirty="0" smtClean="0">
                <a:latin typeface="Calisto MT" pitchFamily="18" charset="0"/>
              </a:rPr>
              <a:t>.</a:t>
            </a:r>
            <a:br>
              <a:rPr lang="tr-TR" sz="1800" dirty="0" smtClean="0">
                <a:latin typeface="Calisto MT" pitchFamily="18" charset="0"/>
              </a:rPr>
            </a:br>
            <a:r>
              <a:rPr lang="tr-TR" sz="1800" b="1" i="1" dirty="0" smtClean="0">
                <a:latin typeface="Calisto MT" pitchFamily="18" charset="0"/>
              </a:rPr>
              <a:t>Project Initiation : </a:t>
            </a:r>
            <a:r>
              <a:rPr lang="tr-TR" sz="1800" dirty="0" smtClean="0">
                <a:latin typeface="Calisto MT" pitchFamily="18" charset="0"/>
              </a:rPr>
              <a:t>ROM (Rough order of magnitude) = </a:t>
            </a:r>
            <a:r>
              <a:rPr lang="tr-TR" sz="1800" b="1" i="1" dirty="0" smtClean="0">
                <a:latin typeface="Calisto MT" pitchFamily="18" charset="0"/>
              </a:rPr>
              <a:t>+-50% (between 10.000 &amp; 20.000 $), </a:t>
            </a:r>
            <a:r>
              <a:rPr lang="tr-TR" sz="1800" dirty="0" smtClean="0">
                <a:latin typeface="Calisto MT" pitchFamily="18" charset="0"/>
              </a:rPr>
              <a:t>as more info known, estimates could narrow to a range </a:t>
            </a:r>
            <a:r>
              <a:rPr lang="tr-TR" sz="1800" b="1" i="1" dirty="0" smtClean="0">
                <a:latin typeface="Calisto MT" pitchFamily="18" charset="0"/>
              </a:rPr>
              <a:t>+-10</a:t>
            </a:r>
            <a:r>
              <a:rPr lang="tr-TR" sz="1800" b="1" i="1" dirty="0">
                <a:latin typeface="Calisto MT" pitchFamily="18" charset="0"/>
              </a:rPr>
              <a:t>% (between </a:t>
            </a:r>
            <a:r>
              <a:rPr lang="tr-TR" sz="1800" b="1" i="1" dirty="0" smtClean="0">
                <a:latin typeface="Calisto MT" pitchFamily="18" charset="0"/>
              </a:rPr>
              <a:t>10.000 $ </a:t>
            </a:r>
            <a:r>
              <a:rPr lang="tr-TR" sz="1800" b="1" i="1" dirty="0">
                <a:latin typeface="Calisto MT" pitchFamily="18" charset="0"/>
              </a:rPr>
              <a:t>&amp; </a:t>
            </a:r>
            <a:r>
              <a:rPr lang="tr-TR" sz="1800" b="1" i="1" dirty="0" smtClean="0">
                <a:latin typeface="Calisto MT" pitchFamily="18" charset="0"/>
              </a:rPr>
              <a:t>12.000 $) </a:t>
            </a:r>
            <a:r>
              <a:rPr lang="tr-TR" sz="1800" b="1" i="1" dirty="0">
                <a:latin typeface="Calisto MT" pitchFamily="18" charset="0"/>
              </a:rPr>
              <a:t>.</a:t>
            </a:r>
            <a:endParaRPr lang="tr-TR" sz="1800" b="1" i="1" dirty="0" smtClean="0">
              <a:latin typeface="Calisto MT" pitchFamily="18" charset="0"/>
            </a:endParaRPr>
          </a:p>
          <a:p>
            <a:pPr lvl="1"/>
            <a:r>
              <a:rPr lang="tr-TR" sz="2000" b="1" i="1" dirty="0" smtClean="0">
                <a:latin typeface="Calisto MT" pitchFamily="18" charset="0"/>
              </a:rPr>
              <a:t>Costs sould be estimated for all resources</a:t>
            </a:r>
            <a:r>
              <a:rPr lang="tr-TR" sz="1800" dirty="0" smtClean="0">
                <a:latin typeface="Calisto MT" pitchFamily="18" charset="0"/>
              </a:rPr>
              <a:t>. Labor, materials, equipment, services, facilities etc.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6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244048"/>
            <a:ext cx="8265488" cy="4849248"/>
          </a:xfrm>
        </p:spPr>
        <p:txBody>
          <a:bodyPr>
            <a:noAutofit/>
          </a:bodyPr>
          <a:lstStyle/>
          <a:p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developing</a:t>
            </a:r>
            <a:r>
              <a:rPr lang="tr-T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1600" dirty="0" smtClean="0">
                <a:latin typeface="Calisto MT" pitchFamily="18" charset="0"/>
              </a:rPr>
              <a:t>an approximation of the monetary resources needed to complete project activities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>
              <a:latin typeface="Calisto MT" pitchFamily="18" charset="0"/>
            </a:endParaRPr>
          </a:p>
          <a:p>
            <a:pPr lvl="1"/>
            <a:r>
              <a:rPr lang="tr-TR" sz="2400" i="1" dirty="0" smtClean="0">
                <a:latin typeface="Calisto MT" pitchFamily="18" charset="0"/>
              </a:rPr>
              <a:t>Inputs: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Scope Baseline : </a:t>
            </a:r>
            <a:r>
              <a:rPr lang="tr-TR" sz="1800" i="1" dirty="0" smtClean="0">
                <a:latin typeface="Calisto MT" pitchFamily="18" charset="0"/>
              </a:rPr>
              <a:t>Scope Statement </a:t>
            </a:r>
            <a:r>
              <a:rPr lang="tr-TR" sz="1800" dirty="0" smtClean="0">
                <a:latin typeface="Calisto MT" pitchFamily="18" charset="0"/>
              </a:rPr>
              <a:t>: All the deliverables, constraints, assumptions etc. of the project. </a:t>
            </a:r>
            <a:r>
              <a:rPr lang="tr-TR" sz="1800" i="1" dirty="0" smtClean="0">
                <a:latin typeface="Calisto MT" pitchFamily="18" charset="0"/>
              </a:rPr>
              <a:t>WBS</a:t>
            </a:r>
            <a:r>
              <a:rPr lang="tr-TR" sz="1800" dirty="0" smtClean="0">
                <a:latin typeface="Calisto MT" pitchFamily="18" charset="0"/>
              </a:rPr>
              <a:t> : All the work packages that are in the scope of the project. </a:t>
            </a:r>
            <a:r>
              <a:rPr lang="tr-TR" sz="1800" i="1" dirty="0" smtClean="0">
                <a:latin typeface="Calisto MT" pitchFamily="18" charset="0"/>
              </a:rPr>
              <a:t>WBS Dict</a:t>
            </a:r>
            <a:r>
              <a:rPr lang="tr-TR" sz="1800" dirty="0" smtClean="0">
                <a:latin typeface="Calisto MT" pitchFamily="18" charset="0"/>
              </a:rPr>
              <a:t>. : Detailed explanations of the components of WBS.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Project Schedule : </a:t>
            </a:r>
            <a:r>
              <a:rPr lang="tr-TR" sz="1800" dirty="0" smtClean="0">
                <a:latin typeface="Calisto MT" pitchFamily="18" charset="0"/>
              </a:rPr>
              <a:t>Type and quantitiy of resources and the amount of time which those resources are applied to complete the work of the project are major factors in determining the project cost.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Human Resource Plan : </a:t>
            </a:r>
            <a:r>
              <a:rPr lang="tr-TR" sz="1800" dirty="0" smtClean="0">
                <a:latin typeface="Calisto MT" pitchFamily="18" charset="0"/>
              </a:rPr>
              <a:t>Info. </a:t>
            </a:r>
            <a:r>
              <a:rPr lang="tr-TR" sz="1800" dirty="0">
                <a:latin typeface="Calisto MT" pitchFamily="18" charset="0"/>
              </a:rPr>
              <a:t>a</a:t>
            </a:r>
            <a:r>
              <a:rPr lang="tr-TR" sz="1800" dirty="0" smtClean="0">
                <a:latin typeface="Calisto MT" pitchFamily="18" charset="0"/>
              </a:rPr>
              <a:t>bout the </a:t>
            </a:r>
            <a:r>
              <a:rPr lang="tr-TR" sz="2000" b="1" i="1" dirty="0" smtClean="0">
                <a:latin typeface="Calisto MT" pitchFamily="18" charset="0"/>
              </a:rPr>
              <a:t>costs</a:t>
            </a:r>
            <a:r>
              <a:rPr lang="tr-TR" sz="2000" dirty="0" smtClean="0">
                <a:latin typeface="Calisto MT" pitchFamily="18" charset="0"/>
              </a:rPr>
              <a:t> </a:t>
            </a:r>
            <a:r>
              <a:rPr lang="tr-TR" sz="1800" dirty="0" smtClean="0">
                <a:latin typeface="Calisto MT" pitchFamily="18" charset="0"/>
              </a:rPr>
              <a:t>for </a:t>
            </a:r>
            <a:r>
              <a:rPr lang="tr-TR" sz="1800" b="1" dirty="0" smtClean="0">
                <a:latin typeface="Calisto MT" pitchFamily="18" charset="0"/>
              </a:rPr>
              <a:t>specific resources </a:t>
            </a:r>
            <a:r>
              <a:rPr lang="tr-TR" sz="1800" dirty="0" smtClean="0">
                <a:latin typeface="Calisto MT" pitchFamily="18" charset="0"/>
              </a:rPr>
              <a:t>(project staffing attributes, personnel rates, related rewards/recognition) making it possible for the PM to make overall cost estimates.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Risk Register : </a:t>
            </a:r>
            <a:r>
              <a:rPr lang="tr-TR" sz="1800" dirty="0" smtClean="0">
                <a:latin typeface="Calisto MT" pitchFamily="18" charset="0"/>
              </a:rPr>
              <a:t>Risks (threats or opportunities) that might effect the project &amp; project budget will help PM to know how much it will cost.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OPA &amp; EEF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85" y="1412776"/>
            <a:ext cx="8208912" cy="1512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8960"/>
            <a:ext cx="7488832" cy="30194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788024" y="4365104"/>
            <a:ext cx="792088" cy="504056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39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65536"/>
            <a:ext cx="8208912" cy="3019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4414850"/>
            <a:ext cx="82089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600" u="sng" dirty="0">
                <a:solidFill>
                  <a:schemeClr val="tx1"/>
                </a:solidFill>
                <a:latin typeface="Calisto MT" pitchFamily="18" charset="0"/>
              </a:rPr>
              <a:t>Basis of </a:t>
            </a:r>
            <a:r>
              <a:rPr lang="en-US" sz="1600" u="sng" dirty="0" smtClean="0">
                <a:solidFill>
                  <a:schemeClr val="tx1"/>
                </a:solidFill>
                <a:latin typeface="Calisto MT" pitchFamily="18" charset="0"/>
              </a:rPr>
              <a:t>Estimate</a:t>
            </a:r>
            <a:r>
              <a:rPr lang="tr-TR" sz="1600" u="sng" dirty="0" smtClean="0">
                <a:solidFill>
                  <a:schemeClr val="tx1"/>
                </a:solidFill>
                <a:latin typeface="Calisto MT" pitchFamily="18" charset="0"/>
              </a:rPr>
              <a:t>: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 a tool used in the field of project management by which members of the project team, usually estimators, project managers, or cost analysts, </a:t>
            </a:r>
            <a:r>
              <a:rPr lang="en-US" sz="1400" dirty="0">
                <a:solidFill>
                  <a:schemeClr val="tx1"/>
                </a:solidFill>
                <a:latin typeface="Calisto MT" pitchFamily="18" charset="0"/>
              </a:rPr>
              <a:t>calculate the total cost of the project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. Through carefully </a:t>
            </a:r>
            <a:r>
              <a:rPr lang="en-US" sz="1400" b="0" dirty="0" smtClean="0">
                <a:solidFill>
                  <a:schemeClr val="tx1"/>
                </a:solidFill>
                <a:latin typeface="Calisto MT" pitchFamily="18" charset="0"/>
              </a:rPr>
              <a:t>planned</a:t>
            </a:r>
            <a:r>
              <a:rPr lang="tr-TR" sz="1400" b="0" dirty="0" smtClean="0">
                <a:solidFill>
                  <a:schemeClr val="tx1"/>
                </a:solidFill>
                <a:latin typeface="Calisto MT" pitchFamily="18" charset="0"/>
              </a:rPr>
              <a:t> (by </a:t>
            </a:r>
            <a:r>
              <a:rPr lang="tr-TR" sz="1400" dirty="0" smtClean="0">
                <a:solidFill>
                  <a:schemeClr val="tx1"/>
                </a:solidFill>
                <a:latin typeface="Calisto MT" pitchFamily="18" charset="0"/>
              </a:rPr>
              <a:t>tools &amp; techniques</a:t>
            </a:r>
            <a:r>
              <a:rPr lang="tr-TR" sz="1400" b="0" dirty="0" smtClean="0">
                <a:solidFill>
                  <a:schemeClr val="tx1"/>
                </a:solidFill>
                <a:latin typeface="Calisto MT" pitchFamily="18" charset="0"/>
              </a:rPr>
              <a:t>)</a:t>
            </a:r>
            <a:r>
              <a:rPr lang="en-US" sz="1400" b="0" dirty="0" smtClean="0">
                <a:solidFill>
                  <a:schemeClr val="tx1"/>
                </a:solidFill>
                <a:latin typeface="Calisto MT" pitchFamily="18" charset="0"/>
              </a:rPr>
              <a:t> </a:t>
            </a:r>
            <a:r>
              <a:rPr lang="en-US" sz="1400" b="0" i="1" dirty="0">
                <a:solidFill>
                  <a:schemeClr val="tx1"/>
                </a:solidFill>
                <a:latin typeface="Calisto MT" pitchFamily="18" charset="0"/>
              </a:rPr>
              <a:t>equations, </a:t>
            </a:r>
            <a:r>
              <a:rPr lang="tr-TR" sz="1400" b="0" i="1" dirty="0" smtClean="0">
                <a:solidFill>
                  <a:schemeClr val="tx1"/>
                </a:solidFill>
                <a:latin typeface="Calisto MT" pitchFamily="18" charset="0"/>
              </a:rPr>
              <a:t>ordered</a:t>
            </a:r>
            <a:r>
              <a:rPr lang="en-US" sz="1400" b="0" i="1" dirty="0">
                <a:solidFill>
                  <a:schemeClr val="tx1"/>
                </a:solidFill>
                <a:latin typeface="Calisto MT" pitchFamily="18" charset="0"/>
              </a:rPr>
              <a:t> </a:t>
            </a:r>
            <a:r>
              <a:rPr lang="en-US" sz="1400" b="0" i="1" dirty="0" smtClean="0">
                <a:solidFill>
                  <a:schemeClr val="tx1"/>
                </a:solidFill>
                <a:latin typeface="Calisto MT" pitchFamily="18" charset="0"/>
              </a:rPr>
              <a:t>list </a:t>
            </a:r>
            <a:r>
              <a:rPr lang="en-US" sz="1400" b="0" i="1" dirty="0">
                <a:solidFill>
                  <a:schemeClr val="tx1"/>
                </a:solidFill>
                <a:latin typeface="Calisto MT" pitchFamily="18" charset="0"/>
              </a:rPr>
              <a:t>of elements, standard calculations, checklists of project elements and other methods</a:t>
            </a:r>
            <a:r>
              <a:rPr lang="en-US" sz="1400" b="0" dirty="0" smtClean="0">
                <a:solidFill>
                  <a:schemeClr val="tx1"/>
                </a:solidFill>
                <a:latin typeface="Calisto MT" pitchFamily="18" charset="0"/>
              </a:rPr>
              <a:t>,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 the project team adds in </a:t>
            </a:r>
            <a:r>
              <a:rPr lang="en-US" sz="1400" dirty="0">
                <a:solidFill>
                  <a:schemeClr val="tx1"/>
                </a:solidFill>
                <a:latin typeface="Calisto MT" pitchFamily="18" charset="0"/>
              </a:rPr>
              <a:t>all expenses of a project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, from labor to materials to administrative costs. These calculations formulate a </a:t>
            </a:r>
            <a:r>
              <a:rPr lang="en-US" sz="1400" u="sng" dirty="0">
                <a:solidFill>
                  <a:schemeClr val="tx1"/>
                </a:solidFill>
                <a:latin typeface="Calisto MT" pitchFamily="18" charset="0"/>
              </a:rPr>
              <a:t>Basis of Estimate</a:t>
            </a:r>
            <a:r>
              <a:rPr lang="en-US" sz="1400" dirty="0">
                <a:solidFill>
                  <a:schemeClr val="tx1"/>
                </a:solidFill>
                <a:latin typeface="Calisto MT" pitchFamily="18" charset="0"/>
              </a:rPr>
              <a:t> 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which is, when completed, a </a:t>
            </a:r>
            <a:r>
              <a:rPr lang="en-US" sz="1400" dirty="0">
                <a:solidFill>
                  <a:schemeClr val="tx1"/>
                </a:solidFill>
                <a:latin typeface="Calisto MT" pitchFamily="18" charset="0"/>
              </a:rPr>
              <a:t>number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 </a:t>
            </a:r>
            <a:r>
              <a:rPr lang="tr-TR" sz="1400" b="0" dirty="0" smtClean="0">
                <a:solidFill>
                  <a:schemeClr val="tx1"/>
                </a:solidFill>
                <a:latin typeface="Calisto MT" pitchFamily="18" charset="0"/>
              </a:rPr>
              <a:t>(risk factor in percentage, impact, weight, coefficient etc.) </a:t>
            </a:r>
            <a:r>
              <a:rPr lang="en-US" sz="1400" b="0" dirty="0" smtClean="0">
                <a:solidFill>
                  <a:schemeClr val="tx1"/>
                </a:solidFill>
                <a:latin typeface="Calisto MT" pitchFamily="18" charset="0"/>
              </a:rPr>
              <a:t>that </a:t>
            </a:r>
            <a:r>
              <a:rPr lang="en-US" sz="1400" b="0" dirty="0">
                <a:solidFill>
                  <a:schemeClr val="tx1"/>
                </a:solidFill>
                <a:latin typeface="Calisto MT" pitchFamily="18" charset="0"/>
              </a:rPr>
              <a:t>can be used to determine the ability of the firm or company to carry out the project, or used as a tool in competing for a contract bid or otherwise proposing the project to another.</a:t>
            </a:r>
            <a:endParaRPr lang="tr-TR" sz="1400" dirty="0">
              <a:solidFill>
                <a:schemeClr val="tx1"/>
              </a:solidFill>
              <a:latin typeface="Calisto MT" pitchFamily="18" charset="0"/>
            </a:endParaRPr>
          </a:p>
        </p:txBody>
      </p:sp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4644008" y="2924944"/>
            <a:ext cx="216024" cy="1489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4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916832"/>
            <a:ext cx="8265488" cy="4176464"/>
          </a:xfrm>
        </p:spPr>
        <p:txBody>
          <a:bodyPr>
            <a:noAutofit/>
          </a:bodyPr>
          <a:lstStyle/>
          <a:p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developing</a:t>
            </a:r>
            <a:r>
              <a:rPr lang="tr-T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1600" dirty="0" smtClean="0">
                <a:latin typeface="Calisto MT" pitchFamily="18" charset="0"/>
              </a:rPr>
              <a:t>an approximation of the monetary resources needed to complete project activities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>
              <a:latin typeface="Calisto MT" pitchFamily="18" charset="0"/>
            </a:endParaRPr>
          </a:p>
          <a:p>
            <a:pPr lvl="1"/>
            <a:r>
              <a:rPr lang="tr-TR" sz="2400" i="1" dirty="0" smtClean="0">
                <a:latin typeface="Calisto MT" pitchFamily="18" charset="0"/>
              </a:rPr>
              <a:t>Tools &amp; Techniques: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Analogous Estimating:</a:t>
            </a:r>
            <a:r>
              <a:rPr lang="tr-TR" sz="1800" dirty="0" smtClean="0">
                <a:latin typeface="Calisto MT" pitchFamily="18" charset="0"/>
              </a:rPr>
              <a:t> Considering the </a:t>
            </a:r>
            <a:r>
              <a:rPr lang="tr-TR" sz="1800" b="1" i="1" dirty="0" smtClean="0">
                <a:latin typeface="Calisto MT" pitchFamily="18" charset="0"/>
              </a:rPr>
              <a:t>actual cost of previous, similar projects</a:t>
            </a:r>
            <a:r>
              <a:rPr lang="tr-TR" sz="1800" dirty="0" smtClean="0">
                <a:latin typeface="Calisto MT" pitchFamily="18" charset="0"/>
              </a:rPr>
              <a:t> as the basis for estimating the cost of the current project.</a:t>
            </a:r>
            <a:r>
              <a:rPr lang="tr-TR" sz="1800" b="1" dirty="0" smtClean="0">
                <a:latin typeface="Calisto MT" pitchFamily="18" charset="0"/>
              </a:rPr>
              <a:t>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Parametric Estimating: </a:t>
            </a:r>
            <a:r>
              <a:rPr lang="tr-TR" sz="1800" b="1" i="1" dirty="0" smtClean="0">
                <a:latin typeface="Calisto MT" pitchFamily="18" charset="0"/>
              </a:rPr>
              <a:t>statistical relationship between historical data and current project’s numerical data </a:t>
            </a:r>
            <a:r>
              <a:rPr lang="tr-TR" sz="1800" dirty="0" smtClean="0">
                <a:latin typeface="Calisto MT" pitchFamily="18" charset="0"/>
              </a:rPr>
              <a:t>to calculate an estimate for activity parameters such as cost, budget and duration.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Bottom-up Estimating: </a:t>
            </a:r>
            <a:r>
              <a:rPr lang="tr-TR" sz="1800" b="1" i="1" dirty="0" smtClean="0">
                <a:latin typeface="Calisto MT" pitchFamily="18" charset="0"/>
              </a:rPr>
              <a:t>Starting at the lowest level and rolling up </a:t>
            </a:r>
            <a:r>
              <a:rPr lang="tr-TR" sz="1800" dirty="0" smtClean="0">
                <a:latin typeface="Calisto MT" pitchFamily="18" charset="0"/>
              </a:rPr>
              <a:t>estimates to upper levels.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Three-Point Estimates: </a:t>
            </a:r>
            <a:r>
              <a:rPr lang="tr-TR" sz="1800" dirty="0" smtClean="0">
                <a:latin typeface="Calisto MT" pitchFamily="18" charset="0"/>
              </a:rPr>
              <a:t>O+4*R+P/6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Expert Judgment.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56138" y="5589240"/>
            <a:ext cx="172819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Continue...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01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628800"/>
            <a:ext cx="8265488" cy="4392488"/>
          </a:xfrm>
        </p:spPr>
        <p:txBody>
          <a:bodyPr>
            <a:noAutofit/>
          </a:bodyPr>
          <a:lstStyle/>
          <a:p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developing</a:t>
            </a:r>
            <a:r>
              <a:rPr lang="tr-T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1600" dirty="0" smtClean="0">
                <a:latin typeface="Calisto MT" pitchFamily="18" charset="0"/>
              </a:rPr>
              <a:t>an approximation of the monetary resources needed to complete project activities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>
              <a:latin typeface="Calisto MT" pitchFamily="18" charset="0"/>
            </a:endParaRPr>
          </a:p>
          <a:p>
            <a:pPr lvl="1"/>
            <a:r>
              <a:rPr lang="tr-TR" sz="2400" i="1" dirty="0" smtClean="0">
                <a:latin typeface="Calisto MT" pitchFamily="18" charset="0"/>
              </a:rPr>
              <a:t>Tools &amp; Techniques: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Reserve Analysis : </a:t>
            </a:r>
            <a:r>
              <a:rPr lang="tr-TR" sz="1800" b="1" i="1" dirty="0" smtClean="0">
                <a:latin typeface="Calisto MT" pitchFamily="18" charset="0"/>
              </a:rPr>
              <a:t>Putting, reserving some cash away</a:t>
            </a:r>
            <a:r>
              <a:rPr lang="tr-TR" sz="1800" dirty="0" smtClean="0">
                <a:latin typeface="Calisto MT" pitchFamily="18" charset="0"/>
              </a:rPr>
              <a:t> just in case. Setting aside some money for cost overruns.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Cost of Quality : </a:t>
            </a:r>
            <a:r>
              <a:rPr lang="tr-TR" sz="1800" b="1" i="1" dirty="0" smtClean="0">
                <a:latin typeface="Calisto MT" pitchFamily="18" charset="0"/>
              </a:rPr>
              <a:t>Cost of all quality related activities</a:t>
            </a:r>
            <a:r>
              <a:rPr lang="tr-TR" sz="1800" dirty="0" smtClean="0">
                <a:latin typeface="Calisto MT" pitchFamily="18" charset="0"/>
              </a:rPr>
              <a:t>. How much money it takes to do the project right!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Project Management Estimating Software : </a:t>
            </a:r>
            <a:r>
              <a:rPr lang="tr-TR" sz="1800" dirty="0" smtClean="0">
                <a:latin typeface="Calisto MT" pitchFamily="18" charset="0"/>
              </a:rPr>
              <a:t>Using</a:t>
            </a:r>
            <a:r>
              <a:rPr lang="tr-TR" sz="1800" b="1" dirty="0" smtClean="0">
                <a:latin typeface="Calisto MT" pitchFamily="18" charset="0"/>
              </a:rPr>
              <a:t> </a:t>
            </a:r>
            <a:r>
              <a:rPr lang="tr-TR" sz="1800" b="1" i="1" dirty="0" smtClean="0">
                <a:latin typeface="Calisto MT" pitchFamily="18" charset="0"/>
              </a:rPr>
              <a:t>spreadsheets (break-even calculation, optimization, sensitivity analysis etc.) </a:t>
            </a:r>
            <a:r>
              <a:rPr lang="tr-TR" sz="1800" dirty="0" smtClean="0">
                <a:latin typeface="Calisto MT" pitchFamily="18" charset="0"/>
              </a:rPr>
              <a:t> or </a:t>
            </a:r>
            <a:r>
              <a:rPr lang="tr-TR" sz="1800" b="1" i="1" dirty="0" smtClean="0">
                <a:latin typeface="Calisto MT" pitchFamily="18" charset="0"/>
              </a:rPr>
              <a:t>special software tools </a:t>
            </a:r>
            <a:r>
              <a:rPr lang="tr-TR" sz="1800" dirty="0" smtClean="0">
                <a:latin typeface="Calisto MT" pitchFamily="18" charset="0"/>
              </a:rPr>
              <a:t>in order to make resource and labor/materials cost estimation by performing necessary calculations.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Vendor bid (proposal) analysis </a:t>
            </a:r>
            <a:r>
              <a:rPr lang="tr-TR" sz="1800" dirty="0" smtClean="0">
                <a:latin typeface="Calisto MT" pitchFamily="18" charset="0"/>
              </a:rPr>
              <a:t>: </a:t>
            </a:r>
            <a:r>
              <a:rPr lang="tr-TR" sz="1800" b="1" i="1" dirty="0" smtClean="0">
                <a:latin typeface="Calisto MT" pitchFamily="18" charset="0"/>
              </a:rPr>
              <a:t>Working with external contractors </a:t>
            </a:r>
            <a:r>
              <a:rPr lang="tr-TR" sz="1800" dirty="0" smtClean="0">
                <a:latin typeface="Calisto MT" pitchFamily="18" charset="0"/>
              </a:rPr>
              <a:t>to get the project done. </a:t>
            </a:r>
            <a:r>
              <a:rPr lang="tr-TR" sz="1800" b="1" i="1" dirty="0" smtClean="0">
                <a:latin typeface="Calisto MT" pitchFamily="18" charset="0"/>
              </a:rPr>
              <a:t>Evaluating the bids </a:t>
            </a:r>
            <a:r>
              <a:rPr lang="tr-TR" sz="1800" dirty="0" smtClean="0">
                <a:latin typeface="Calisto MT" pitchFamily="18" charset="0"/>
              </a:rPr>
              <a:t>and choosing the one that fits to project requirements/criteria. 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Estimating costs...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916832"/>
            <a:ext cx="8265488" cy="4176464"/>
          </a:xfrm>
        </p:spPr>
        <p:txBody>
          <a:bodyPr>
            <a:noAutofit/>
          </a:bodyPr>
          <a:lstStyle/>
          <a:p>
            <a:r>
              <a:rPr lang="tr-TR" sz="1600" b="1" dirty="0">
                <a:latin typeface="Calisto MT" pitchFamily="18" charset="0"/>
              </a:rPr>
              <a:t>P</a:t>
            </a:r>
            <a:r>
              <a:rPr lang="en-US" sz="1600" b="1" dirty="0" err="1" smtClean="0">
                <a:latin typeface="Calisto MT" pitchFamily="18" charset="0"/>
              </a:rPr>
              <a:t>ro</a:t>
            </a:r>
            <a:r>
              <a:rPr lang="tr-TR" sz="1600" b="1" dirty="0" smtClean="0">
                <a:latin typeface="Calisto MT" pitchFamily="18" charset="0"/>
              </a:rPr>
              <a:t>cess</a:t>
            </a:r>
            <a:r>
              <a:rPr lang="en-US" sz="1600" b="1" dirty="0" smtClean="0">
                <a:latin typeface="Calisto MT" pitchFamily="18" charset="0"/>
              </a:rPr>
              <a:t> </a:t>
            </a:r>
            <a:r>
              <a:rPr lang="tr-TR" sz="1600" b="1" dirty="0" smtClean="0">
                <a:latin typeface="Calisto MT" pitchFamily="18" charset="0"/>
              </a:rPr>
              <a:t>of</a:t>
            </a:r>
            <a:r>
              <a:rPr lang="en-US" sz="1600" b="1" dirty="0" smtClean="0">
                <a:latin typeface="Calisto MT" pitchFamily="18" charset="0"/>
              </a:rPr>
              <a:t> “</a:t>
            </a:r>
            <a:r>
              <a:rPr lang="tr-TR" sz="16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developing</a:t>
            </a:r>
            <a:r>
              <a:rPr lang="tr-TR" sz="1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sto MT" pitchFamily="18" charset="0"/>
              </a:rPr>
              <a:t> </a:t>
            </a:r>
            <a:r>
              <a:rPr lang="tr-TR" sz="1600" dirty="0" smtClean="0">
                <a:latin typeface="Calisto MT" pitchFamily="18" charset="0"/>
              </a:rPr>
              <a:t>an approximation of the monetary resources needed to complete project activities</a:t>
            </a:r>
            <a:r>
              <a:rPr lang="en-US" sz="1600" b="1" dirty="0" smtClean="0">
                <a:latin typeface="Calisto MT" pitchFamily="18" charset="0"/>
              </a:rPr>
              <a:t>”</a:t>
            </a:r>
            <a:endParaRPr lang="tr-TR" sz="1600" b="1" dirty="0">
              <a:latin typeface="Calisto MT" pitchFamily="18" charset="0"/>
            </a:endParaRPr>
          </a:p>
          <a:p>
            <a:pPr lvl="1"/>
            <a:r>
              <a:rPr lang="tr-TR" sz="2400" i="1" dirty="0" smtClean="0">
                <a:latin typeface="Calisto MT" pitchFamily="18" charset="0"/>
              </a:rPr>
              <a:t>Outputs: 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Activity Cost Estimates :</a:t>
            </a:r>
            <a:r>
              <a:rPr lang="tr-TR" sz="1800" dirty="0" smtClean="0">
                <a:latin typeface="Calisto MT" pitchFamily="18" charset="0"/>
              </a:rPr>
              <a:t> Cost estimate for all the activities in the activity list. It takes into account </a:t>
            </a:r>
            <a:r>
              <a:rPr lang="tr-TR" sz="1800" b="1" i="1" dirty="0" smtClean="0">
                <a:latin typeface="Calisto MT" pitchFamily="18" charset="0"/>
              </a:rPr>
              <a:t>resource rates and estimated duration </a:t>
            </a:r>
            <a:r>
              <a:rPr lang="tr-TR" sz="1800" dirty="0" smtClean="0">
                <a:latin typeface="Calisto MT" pitchFamily="18" charset="0"/>
              </a:rPr>
              <a:t>of the activities.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Basis of estimates : </a:t>
            </a:r>
            <a:r>
              <a:rPr lang="tr-TR" sz="1800" dirty="0" smtClean="0">
                <a:latin typeface="Calisto MT" pitchFamily="18" charset="0"/>
              </a:rPr>
              <a:t>Supporting detail for activity cost estimates. (similar to WBS Dict.) </a:t>
            </a:r>
            <a:r>
              <a:rPr lang="tr-TR" sz="1800" i="1" dirty="0" smtClean="0">
                <a:latin typeface="Calisto MT" pitchFamily="18" charset="0"/>
              </a:rPr>
              <a:t>Documentation of :</a:t>
            </a:r>
            <a:r>
              <a:rPr lang="tr-TR" sz="1800" dirty="0" smtClean="0">
                <a:latin typeface="Calisto MT" pitchFamily="18" charset="0"/>
              </a:rPr>
              <a:t> </a:t>
            </a:r>
            <a:r>
              <a:rPr lang="tr-TR" sz="1800" b="1" i="1" dirty="0" smtClean="0">
                <a:latin typeface="Calisto MT" pitchFamily="18" charset="0"/>
              </a:rPr>
              <a:t>Basis of the estimate</a:t>
            </a:r>
            <a:r>
              <a:rPr lang="tr-TR" sz="1800" dirty="0" smtClean="0">
                <a:latin typeface="Calisto MT" pitchFamily="18" charset="0"/>
              </a:rPr>
              <a:t>, all assumptions, known </a:t>
            </a:r>
            <a:r>
              <a:rPr lang="tr-TR" sz="1800" b="1" i="1" dirty="0" smtClean="0">
                <a:latin typeface="Calisto MT" pitchFamily="18" charset="0"/>
              </a:rPr>
              <a:t>constraints</a:t>
            </a:r>
            <a:r>
              <a:rPr lang="tr-TR" sz="1800" dirty="0" smtClean="0">
                <a:latin typeface="Calisto MT" pitchFamily="18" charset="0"/>
              </a:rPr>
              <a:t>. Indication of the </a:t>
            </a:r>
            <a:r>
              <a:rPr lang="tr-TR" sz="1800" b="1" i="1" dirty="0" smtClean="0">
                <a:latin typeface="Calisto MT" pitchFamily="18" charset="0"/>
              </a:rPr>
              <a:t>range of possible estimates</a:t>
            </a:r>
            <a:r>
              <a:rPr lang="tr-TR" sz="1800" dirty="0" smtClean="0">
                <a:latin typeface="Calisto MT" pitchFamily="18" charset="0"/>
              </a:rPr>
              <a:t> (Ex: $10.000 +- 10%) and </a:t>
            </a:r>
            <a:r>
              <a:rPr lang="tr-TR" sz="1800" b="1" i="1" dirty="0" smtClean="0">
                <a:latin typeface="Calisto MT" pitchFamily="18" charset="0"/>
              </a:rPr>
              <a:t>inclusion or exclusion of indirect costs</a:t>
            </a:r>
            <a:r>
              <a:rPr lang="tr-TR" sz="1800" dirty="0" smtClean="0">
                <a:latin typeface="Calisto MT" pitchFamily="18" charset="0"/>
              </a:rPr>
              <a:t> in the project budget.</a:t>
            </a:r>
          </a:p>
          <a:p>
            <a:pPr lvl="2"/>
            <a:r>
              <a:rPr lang="tr-TR" sz="1800" b="1" dirty="0" smtClean="0">
                <a:latin typeface="Calisto MT" pitchFamily="18" charset="0"/>
              </a:rPr>
              <a:t>Updates to project documents</a:t>
            </a:r>
          </a:p>
          <a:p>
            <a:pPr lvl="1"/>
            <a:endParaRPr lang="tr-TR" sz="1800" dirty="0" smtClean="0">
              <a:latin typeface="Calisto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7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431044"/>
            <a:ext cx="6336704" cy="664096"/>
          </a:xfrm>
        </p:spPr>
        <p:txBody>
          <a:bodyPr/>
          <a:lstStyle/>
          <a:p>
            <a:pPr algn="l"/>
            <a:r>
              <a:rPr lang="tr-TR" sz="3100" b="1" dirty="0" smtClean="0"/>
              <a:t>Determine Budget...</a:t>
            </a:r>
            <a:endParaRPr lang="en-US" sz="31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552795" cy="365125"/>
          </a:xfrm>
        </p:spPr>
        <p:txBody>
          <a:bodyPr/>
          <a:lstStyle/>
          <a:p>
            <a:r>
              <a:rPr lang="en-US" smtClean="0"/>
              <a:t>MAN447 Lecture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7117-EB05-4E63-9DBC-A6D3059056B5}" type="slidenum">
              <a:rPr lang="en-US"/>
              <a:pPr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60648"/>
            <a:ext cx="1514475" cy="10048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9"/>
          <p:cNvSpPr>
            <a:spLocks noGrp="1" noChangeArrowheads="1"/>
          </p:cNvSpPr>
          <p:nvPr>
            <p:ph idx="1"/>
          </p:nvPr>
        </p:nvSpPr>
        <p:spPr>
          <a:xfrm>
            <a:off x="395536" y="1628800"/>
            <a:ext cx="7814021" cy="1440160"/>
          </a:xfrm>
        </p:spPr>
        <p:txBody>
          <a:bodyPr>
            <a:noAutofit/>
          </a:bodyPr>
          <a:lstStyle/>
          <a:p>
            <a:r>
              <a:rPr lang="tr-TR" b="1" dirty="0">
                <a:latin typeface="Calisto MT" pitchFamily="18" charset="0"/>
              </a:rPr>
              <a:t>P</a:t>
            </a:r>
            <a:r>
              <a:rPr lang="en-US" b="1" dirty="0" err="1" smtClean="0">
                <a:latin typeface="Calisto MT" pitchFamily="18" charset="0"/>
              </a:rPr>
              <a:t>ro</a:t>
            </a:r>
            <a:r>
              <a:rPr lang="tr-TR" b="1" dirty="0" smtClean="0">
                <a:latin typeface="Calisto MT" pitchFamily="18" charset="0"/>
              </a:rPr>
              <a:t>cess</a:t>
            </a:r>
            <a:r>
              <a:rPr lang="en-US" b="1" dirty="0" smtClean="0">
                <a:latin typeface="Calisto MT" pitchFamily="18" charset="0"/>
              </a:rPr>
              <a:t> </a:t>
            </a:r>
            <a:r>
              <a:rPr lang="tr-TR" b="1" dirty="0" smtClean="0">
                <a:latin typeface="Calisto MT" pitchFamily="18" charset="0"/>
              </a:rPr>
              <a:t>of</a:t>
            </a:r>
            <a:r>
              <a:rPr lang="en-US" b="1" dirty="0" smtClean="0">
                <a:latin typeface="Calisto MT" pitchFamily="18" charset="0"/>
              </a:rPr>
              <a:t> “</a:t>
            </a:r>
            <a:r>
              <a:rPr lang="tr-TR" dirty="0" smtClean="0">
                <a:latin typeface="Calisto MT" pitchFamily="18" charset="0"/>
              </a:rPr>
              <a:t>aggregating (collecting+combining) the </a:t>
            </a:r>
            <a:r>
              <a:rPr lang="tr-TR" b="1" i="1" dirty="0" smtClean="0">
                <a:latin typeface="Calisto MT" pitchFamily="18" charset="0"/>
              </a:rPr>
              <a:t>estimated costs of individual activities or work packages </a:t>
            </a:r>
            <a:r>
              <a:rPr lang="tr-TR" dirty="0" smtClean="0">
                <a:latin typeface="Calisto MT" pitchFamily="18" charset="0"/>
              </a:rPr>
              <a:t>to establish an authorized cost baseline...</a:t>
            </a:r>
            <a:r>
              <a:rPr lang="en-US" b="1" dirty="0" smtClean="0">
                <a:latin typeface="Calisto MT" pitchFamily="18" charset="0"/>
              </a:rPr>
              <a:t>”</a:t>
            </a:r>
            <a:endParaRPr lang="tr-TR" dirty="0" smtClean="0">
              <a:latin typeface="Calisto MT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403898"/>
            <a:ext cx="6912768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3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45335</TotalTime>
  <Words>1232</Words>
  <Application>Microsoft Office PowerPoint</Application>
  <PresentationFormat>Letter Paper (8.5x11 in)</PresentationFormat>
  <Paragraphs>110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4" baseType="lpstr">
      <vt:lpstr>Arial</vt:lpstr>
      <vt:lpstr>Century Gothic</vt:lpstr>
      <vt:lpstr>Palatino Linotype</vt:lpstr>
      <vt:lpstr>Times New Roman</vt:lpstr>
      <vt:lpstr>Calisto MT</vt:lpstr>
      <vt:lpstr>Courier New</vt:lpstr>
      <vt:lpstr>Executive</vt:lpstr>
      <vt:lpstr>Part 7 : Project Cost Management</vt:lpstr>
      <vt:lpstr>Estimating costs...</vt:lpstr>
      <vt:lpstr>Estimating costs...</vt:lpstr>
      <vt:lpstr>Estimating costs...</vt:lpstr>
      <vt:lpstr>Estimating costs...</vt:lpstr>
      <vt:lpstr>Estimating costs...</vt:lpstr>
      <vt:lpstr>Estimating costs...</vt:lpstr>
      <vt:lpstr>Estimating costs...</vt:lpstr>
      <vt:lpstr>Determine Budget...</vt:lpstr>
      <vt:lpstr>Determine Budget...</vt:lpstr>
      <vt:lpstr>Determine Budget...</vt:lpstr>
      <vt:lpstr>Determine Budget...</vt:lpstr>
      <vt:lpstr>Control Costs...</vt:lpstr>
      <vt:lpstr>Control Costs...</vt:lpstr>
      <vt:lpstr>Control Costs...</vt:lpstr>
      <vt:lpstr>Units</vt:lpstr>
      <vt:lpstr>Exercises</vt:lpstr>
    </vt:vector>
  </TitlesOfParts>
  <Company>Project Management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Basic Skills &amp; A Guide to the PMBOK™   Sponsored by the Project Management Institute</dc:title>
  <dc:creator>Tolga BAYCAN</dc:creator>
  <cp:lastModifiedBy>Bilkent</cp:lastModifiedBy>
  <cp:revision>1977</cp:revision>
  <cp:lastPrinted>1999-09-02T18:53:40Z</cp:lastPrinted>
  <dcterms:created xsi:type="dcterms:W3CDTF">1998-05-18T17:51:08Z</dcterms:created>
  <dcterms:modified xsi:type="dcterms:W3CDTF">2018-12-04T10:27:52Z</dcterms:modified>
</cp:coreProperties>
</file>