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611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583" r:id="rId15"/>
    <p:sldId id="584" r:id="rId16"/>
    <p:sldId id="585" r:id="rId17"/>
    <p:sldId id="588" r:id="rId18"/>
    <p:sldId id="589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</p:sldIdLst>
  <p:sldSz cx="9144000" cy="6858000" type="letter"/>
  <p:notesSz cx="9926638" cy="6797675"/>
  <p:embeddedFontLst>
    <p:embeddedFont>
      <p:font typeface="Calisto MT" panose="02040603050505030304" pitchFamily="18" charset="0"/>
      <p:regular r:id="rId30"/>
      <p:bold r:id="rId31"/>
      <p:italic r:id="rId32"/>
      <p:boldItalic r:id="rId33"/>
    </p:embeddedFont>
    <p:embeddedFont>
      <p:font typeface="Comic Sans MS" panose="030F0702030302020204" pitchFamily="66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Palatino Linotype" panose="02040502050505030304" pitchFamily="18" charset="0"/>
      <p:regular r:id="rId42"/>
      <p:bold r:id="rId43"/>
      <p:italic r:id="rId44"/>
      <p:boldItalic r:id="rId45"/>
    </p:embeddedFont>
  </p:embeddedFontLst>
  <p:custShowLst>
    <p:custShow name="Units" id="0">
      <p:sldLst/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C5C3"/>
    <a:srgbClr val="333333"/>
    <a:srgbClr val="0D0A8A"/>
    <a:srgbClr val="969696"/>
    <a:srgbClr val="000000"/>
    <a:srgbClr val="0000FF"/>
    <a:srgbClr val="FFFF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210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118"/>
        <p:guide orient="horz" pos="4092"/>
        <p:guide orient="horz" pos="212"/>
        <p:guide pos="3125"/>
        <p:guide pos="4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9070" y="81033"/>
            <a:ext cx="4164872" cy="24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EARNED VALUE MANAGEMENT</a:t>
            </a: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8976" y="81033"/>
            <a:ext cx="3737594" cy="24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804922" y="6191062"/>
            <a:ext cx="8267163" cy="165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Chapter 7 - Lecture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67038" y="557213"/>
            <a:ext cx="4016375" cy="3013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772816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 smtClean="0"/>
              <a:t>7 - II</a:t>
            </a:r>
            <a:r>
              <a:rPr lang="en-US" sz="3600" b="1" dirty="0" smtClean="0"/>
              <a:t>: </a:t>
            </a:r>
            <a:r>
              <a:rPr lang="tr-TR" sz="3600" b="1" dirty="0" smtClean="0"/>
              <a:t/>
            </a:r>
            <a:br>
              <a:rPr lang="tr-TR" sz="3600" b="1" dirty="0" smtClean="0"/>
            </a:br>
            <a:r>
              <a:rPr lang="tr-TR" sz="3600" b="1" dirty="0" smtClean="0"/>
              <a:t>Project Cost Management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MAN447 Lecture Notes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3647404"/>
            <a:ext cx="5859296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28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sto MT" pitchFamily="18" charset="0"/>
              </a:rPr>
              <a:t>7.3 Control Costs by EVM Calculations</a:t>
            </a:r>
          </a:p>
        </p:txBody>
      </p:sp>
    </p:spTree>
    <p:extLst>
      <p:ext uri="{BB962C8B-B14F-4D97-AF65-F5344CB8AC3E}">
        <p14:creationId xmlns:p14="http://schemas.microsoft.com/office/powerpoint/2010/main" val="17995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800" b="1" dirty="0" smtClean="0"/>
              <a:t>Summary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28092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8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272808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400" b="1" dirty="0" smtClean="0"/>
              <a:t>EAC (Estimate at completion)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136904" cy="432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2280" y="3518746"/>
            <a:ext cx="1008112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20.000</a:t>
            </a: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             0.8</a:t>
            </a:r>
            <a:endParaRPr lang="tr-TR" sz="1400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6805" y="3573016"/>
            <a:ext cx="1273707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= </a:t>
            </a:r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25.000</a:t>
            </a:r>
            <a:endParaRPr lang="tr-TR" sz="14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4799532"/>
            <a:ext cx="1008112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20.000</a:t>
            </a: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             1.1</a:t>
            </a:r>
            <a:endParaRPr lang="tr-TR" sz="1400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0501" y="4869160"/>
            <a:ext cx="1273707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= </a:t>
            </a:r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18.181</a:t>
            </a:r>
            <a:endParaRPr lang="tr-TR" sz="14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3" y="5561092"/>
            <a:ext cx="2699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Planned End </a:t>
            </a:r>
            <a:r>
              <a:rPr lang="tr-TR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D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ate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             SPI</a:t>
            </a:r>
            <a:endParaRPr lang="tr-TR" sz="2000" i="1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711" y="5665806"/>
            <a:ext cx="23022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EAC (schedule) =</a:t>
            </a:r>
            <a:endParaRPr lang="tr-TR" sz="2000" i="1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14575" y="5166164"/>
            <a:ext cx="789674" cy="49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00392" y="328498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272808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400" b="1" dirty="0" smtClean="0"/>
              <a:t>ETC &amp; VAC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704856" cy="4104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845" y="3356992"/>
            <a:ext cx="499728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Remaining amount ($) that has to be spend  to complete the project...</a:t>
            </a:r>
            <a:endParaRPr lang="tr-TR" sz="1600" b="0" i="1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1600" y="3861048"/>
            <a:ext cx="144016" cy="18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568952" cy="4680520"/>
          </a:xfrm>
        </p:spPr>
        <p:txBody>
          <a:bodyPr>
            <a:noAutofit/>
          </a:bodyPr>
          <a:lstStyle/>
          <a:p>
            <a:pPr lvl="1"/>
            <a:r>
              <a:rPr lang="tr-TR" sz="2400" i="1" dirty="0" smtClean="0">
                <a:latin typeface="Calisto MT" pitchFamily="18" charset="0"/>
              </a:rPr>
              <a:t>Outputs: 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Work Performance Measurements:</a:t>
            </a:r>
            <a:r>
              <a:rPr lang="tr-TR" sz="1800" dirty="0" smtClean="0">
                <a:latin typeface="Calisto MT" pitchFamily="18" charset="0"/>
              </a:rPr>
              <a:t> Calculated CV, SV, CPI and SPI values for WBS components, in particular the work packages and control accounts, are documented and communicated to stakeholders.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Budget Forecasts: </a:t>
            </a:r>
            <a:r>
              <a:rPr lang="tr-TR" sz="1800" dirty="0" smtClean="0">
                <a:latin typeface="Calisto MT" pitchFamily="18" charset="0"/>
              </a:rPr>
              <a:t>Either a calculated EAC value or a bottom-up EAC value is documented and communicated to stakeholders.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OPA Updates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Change Requests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Project Management Plan Updates</a:t>
            </a:r>
          </a:p>
          <a:p>
            <a:pPr lvl="3"/>
            <a:r>
              <a:rPr lang="tr-TR" sz="1800" dirty="0" smtClean="0">
                <a:latin typeface="Calisto MT" pitchFamily="18" charset="0"/>
              </a:rPr>
              <a:t>Cost Performance Baseline</a:t>
            </a:r>
          </a:p>
          <a:p>
            <a:pPr lvl="3"/>
            <a:r>
              <a:rPr lang="tr-TR" sz="1800" dirty="0" smtClean="0">
                <a:latin typeface="Calisto MT" pitchFamily="18" charset="0"/>
              </a:rPr>
              <a:t>Cost Management Plan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Project Document Updates</a:t>
            </a:r>
          </a:p>
          <a:p>
            <a:pPr lvl="3"/>
            <a:r>
              <a:rPr lang="tr-TR" sz="1800" dirty="0" smtClean="0">
                <a:latin typeface="Calisto MT" pitchFamily="18" charset="0"/>
              </a:rPr>
              <a:t>Cost Estimates</a:t>
            </a:r>
          </a:p>
          <a:p>
            <a:pPr lvl="3"/>
            <a:r>
              <a:rPr lang="tr-TR" sz="1800" dirty="0" smtClean="0">
                <a:latin typeface="Calisto MT" pitchFamily="18" charset="0"/>
              </a:rPr>
              <a:t>Basis of Estimates</a:t>
            </a:r>
          </a:p>
          <a:p>
            <a:pPr lvl="1"/>
            <a:endParaRPr lang="tr-TR" sz="1800" dirty="0" smtClean="0">
              <a:latin typeface="Calisto MT" pitchFamily="18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395536" y="105273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81328"/>
            <a:ext cx="284797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6529" y="6381328"/>
            <a:ext cx="561975" cy="365125"/>
          </a:xfrm>
        </p:spPr>
        <p:txBody>
          <a:bodyPr/>
          <a:lstStyle/>
          <a:p>
            <a:fld id="{7C64EA24-397A-4227-BB00-233A814EC49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7" y="123125"/>
            <a:ext cx="5173125" cy="2959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92896"/>
            <a:ext cx="4460968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096" y="467580"/>
            <a:ext cx="2333336" cy="1809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85" y="3033904"/>
            <a:ext cx="2572219" cy="1547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 rot="16200000">
            <a:off x="-3068500" y="3220629"/>
            <a:ext cx="6563476" cy="355482"/>
          </a:xfrm>
          <a:prstGeom prst="rect">
            <a:avLst/>
          </a:prstGeom>
          <a:solidFill>
            <a:srgbClr val="C5C5C3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Part 7: Control Costs / EVM Case Study -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088" y="4716191"/>
            <a:ext cx="8277392" cy="1665137"/>
          </a:xfrm>
          <a:prstGeom prst="round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focusing on the outputs of </a:t>
            </a:r>
            <a:r>
              <a:rPr lang="tr-TR" sz="12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day</a:t>
            </a:r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by applying </a:t>
            </a:r>
            <a:r>
              <a:rPr lang="tr-TR" sz="1200" i="1" dirty="0" smtClean="0">
                <a:solidFill>
                  <a:srgbClr val="FF0000"/>
                </a:solidFill>
              </a:rPr>
              <a:t>EVM</a:t>
            </a:r>
            <a:r>
              <a:rPr lang="tr-TR" sz="1200" b="0" i="1" dirty="0" smtClean="0">
                <a:solidFill>
                  <a:schemeClr val="tx1"/>
                </a:solidFill>
              </a:rPr>
              <a:t> </a:t>
            </a:r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formulas (if necessary), decide on:</a:t>
            </a:r>
          </a:p>
          <a:p>
            <a:pPr marL="742950" lvl="1" indent="-285750" algn="l">
              <a:buFontTx/>
              <a:buChar char="-"/>
            </a:pP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 </a:t>
            </a:r>
            <a:r>
              <a:rPr lang="tr-TR" sz="12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duration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project,</a:t>
            </a:r>
          </a:p>
          <a:p>
            <a:pPr marL="742950" lvl="1" indent="-285750" algn="l">
              <a:buFontTx/>
              <a:buChar char="-"/>
            </a:pP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</a:t>
            </a: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are </a:t>
            </a:r>
            <a:r>
              <a:rPr lang="tr-TR" sz="1200" b="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</a:t>
            </a: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tr-TR" sz="1200" b="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below</a:t>
            </a: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project’s </a:t>
            </a:r>
            <a:r>
              <a:rPr lang="tr-TR" sz="1200" b="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budget &amp; </a:t>
            </a:r>
            <a:r>
              <a:rPr lang="tr-TR" sz="12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endParaRPr lang="tr-TR" sz="1200" b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tr-TR" sz="1200" b="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tr-TR" sz="12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owmuch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 are above or below the budget &amp; schedule,</a:t>
            </a:r>
          </a:p>
          <a:p>
            <a:pPr marL="742950" lvl="1" indent="-285750" algn="l">
              <a:buFontTx/>
              <a:buChar char="-"/>
            </a:pP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 </a:t>
            </a:r>
            <a:r>
              <a:rPr lang="tr-TR" sz="12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estimated budget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tr-TR" sz="12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 overrun 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tr-TR" sz="12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 over run 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amounts (if exists) at completion,</a:t>
            </a:r>
            <a:b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we are not modifying the performance of the project</a:t>
            </a: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tr-T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hat to do, if we want to </a:t>
            </a:r>
            <a:r>
              <a:rPr lang="tr-TR" sz="12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stay in budget </a:t>
            </a:r>
            <a:r>
              <a:rPr lang="tr-TR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(TCPI for cost &amp; schedule). </a:t>
            </a:r>
          </a:p>
        </p:txBody>
      </p:sp>
    </p:spTree>
    <p:extLst>
      <p:ext uri="{BB962C8B-B14F-4D97-AF65-F5344CB8AC3E}">
        <p14:creationId xmlns:p14="http://schemas.microsoft.com/office/powerpoint/2010/main" val="40531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tr-TR" sz="4400" dirty="0" smtClean="0"/>
              <a:t>Solution</a:t>
            </a:r>
            <a:endParaRPr lang="tr-TR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19" y="1772816"/>
            <a:ext cx="5895975" cy="40195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03648" y="4293096"/>
            <a:ext cx="6336704" cy="1499270"/>
          </a:xfrm>
          <a:prstGeom prst="roundRect">
            <a:avLst/>
          </a:prstGeom>
          <a:solidFill>
            <a:srgbClr val="FF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8100392" y="4077072"/>
            <a:ext cx="936104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Planned Value</a:t>
            </a:r>
            <a:endParaRPr lang="tr-TR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44208" y="4293096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 smtClean="0"/>
              <a:t>Solution</a:t>
            </a:r>
            <a:endParaRPr lang="tr-TR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6408712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11896"/>
            <a:ext cx="6480720" cy="4221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95" y="2060848"/>
            <a:ext cx="7016105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912768" cy="45365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7632848" cy="648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4368" y="4509120"/>
            <a:ext cx="1080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0,58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52320" y="4686861"/>
            <a:ext cx="648072" cy="326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81382"/>
            <a:ext cx="7272808" cy="46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245690" y="260648"/>
            <a:ext cx="6336704" cy="664096"/>
          </a:xfrm>
        </p:spPr>
        <p:txBody>
          <a:bodyPr/>
          <a:lstStyle/>
          <a:p>
            <a:pPr algn="l"/>
            <a:r>
              <a:rPr lang="tr-TR" sz="2400" b="1" dirty="0" smtClean="0"/>
              <a:t>Control Costs</a:t>
            </a:r>
            <a:r>
              <a:rPr lang="tr-TR" sz="2400" b="1" dirty="0"/>
              <a:t> </a:t>
            </a:r>
            <a:r>
              <a:rPr lang="tr-TR" sz="2400" b="1" dirty="0" smtClean="0"/>
              <a:t>(Earned Value Management)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105273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5576"/>
            <a:ext cx="7704856" cy="461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625576"/>
            <a:ext cx="3867150" cy="1011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5229200"/>
            <a:ext cx="237626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How to stay in budget...</a:t>
            </a:r>
            <a:endParaRPr lang="tr-TR" sz="28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187624" y="2492896"/>
            <a:ext cx="79208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9632" y="1697584"/>
            <a:ext cx="792088" cy="3632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4118671" y="4797152"/>
            <a:ext cx="2613569" cy="4320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18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05678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1420"/>
            <a:ext cx="7272808" cy="4589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416824" cy="64807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228184" y="3284984"/>
            <a:ext cx="504056" cy="44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77329" y="3078004"/>
            <a:ext cx="1534394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Planned Value</a:t>
            </a:r>
            <a:endParaRPr lang="tr-T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57312"/>
            <a:ext cx="7272808" cy="4663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41682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3500"/>
            <a:ext cx="7128792" cy="4471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628944"/>
            <a:ext cx="237626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EAC = BAC / CPI</a:t>
            </a:r>
          </a:p>
          <a:p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1740 / 0,58 = </a:t>
            </a:r>
            <a:r>
              <a:rPr lang="tr-T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3000</a:t>
            </a:r>
            <a:endParaRPr lang="tr-T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12160" y="1238342"/>
            <a:ext cx="2160240" cy="822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1124744"/>
          </a:xfrm>
        </p:spPr>
        <p:txBody>
          <a:bodyPr/>
          <a:lstStyle/>
          <a:p>
            <a:pPr algn="l"/>
            <a:r>
              <a:rPr lang="tr-TR" sz="44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38145"/>
            <a:ext cx="6696744" cy="461113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5076056" y="4365104"/>
            <a:ext cx="360040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076056" y="5157192"/>
            <a:ext cx="3257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?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780928"/>
            <a:ext cx="3257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?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4008" y="3643712"/>
            <a:ext cx="0" cy="2089544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792088"/>
          </a:xfrm>
        </p:spPr>
        <p:txBody>
          <a:bodyPr/>
          <a:lstStyle/>
          <a:p>
            <a:pPr algn="l"/>
            <a:r>
              <a:rPr lang="tr-TR" sz="4000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8412"/>
            <a:ext cx="7560840" cy="4712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0648"/>
            <a:ext cx="2592288" cy="140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2474" y="2983871"/>
            <a:ext cx="1080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-1260$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2474" y="4233431"/>
            <a:ext cx="2662014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6   </a:t>
            </a:r>
            <a:r>
              <a:rPr lang="tr-TR" sz="1600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  </a:t>
            </a:r>
            <a:r>
              <a:rPr lang="tr-TR" sz="14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Planned End Date</a:t>
            </a:r>
            <a:r>
              <a:rPr lang="tr-TR" sz="1600" b="0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tr-TR" sz="1600" b="0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tr-TR" sz="1600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0,7             </a:t>
            </a:r>
            <a:r>
              <a:rPr lang="tr-TR" sz="14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SPI</a:t>
            </a:r>
            <a:r>
              <a:rPr lang="tr-TR" sz="1400" b="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pPr algn="l"/>
            <a:r>
              <a:rPr lang="tr-TR" sz="1600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tr-TR" sz="1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8.57 days</a:t>
            </a:r>
            <a:endParaRPr lang="tr-TR" sz="1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42534" y="1670348"/>
            <a:ext cx="825810" cy="118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33481" y="4941168"/>
            <a:ext cx="68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16416" y="494116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020272" y="566124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1330"/>
            <a:ext cx="6552728" cy="3952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3" y="116632"/>
            <a:ext cx="8229600" cy="792088"/>
          </a:xfrm>
        </p:spPr>
        <p:txBody>
          <a:bodyPr/>
          <a:lstStyle/>
          <a:p>
            <a:pPr algn="l"/>
            <a:r>
              <a:rPr lang="tr-TR" sz="4000" dirty="0" smtClean="0"/>
              <a:t>Summary :</a:t>
            </a:r>
            <a:endParaRPr lang="tr-TR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17232"/>
            <a:ext cx="8136904" cy="832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8680"/>
            <a:ext cx="1587252" cy="28765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64288" y="1916832"/>
            <a:ext cx="360040" cy="70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6439" y="908720"/>
            <a:ext cx="2321825" cy="35548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8.57 * 350 (AC) =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5787352" y="1264202"/>
            <a:ext cx="368824" cy="364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275856" y="2348880"/>
            <a:ext cx="424847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4870" y="4005064"/>
            <a:ext cx="1521586" cy="6740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6 </a:t>
            </a:r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Wingdings" pitchFamily="2" charset="2"/>
              </a:rPr>
              <a:t> 70</a:t>
            </a:r>
          </a:p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Wingdings" pitchFamily="2" charset="2"/>
              </a:rPr>
              <a:t>  ?  100</a:t>
            </a:r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7484" y="3425230"/>
            <a:ext cx="2988332" cy="32624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TCPI for </a:t>
            </a:r>
            <a:r>
              <a:rPr lang="tr-TR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budget</a:t>
            </a:r>
            <a:r>
              <a:rPr lang="tr-T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1.10</a:t>
            </a:r>
            <a:endParaRPr lang="tr-T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4581128"/>
            <a:ext cx="2988332" cy="32624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TCPI for </a:t>
            </a:r>
            <a:r>
              <a:rPr lang="tr-TR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schedule</a:t>
            </a:r>
            <a:r>
              <a:rPr lang="tr-T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1.06</a:t>
            </a:r>
            <a:endParaRPr lang="tr-T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382" y="4941168"/>
            <a:ext cx="882011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TCPI value </a:t>
            </a:r>
            <a:r>
              <a:rPr lang="en-US" sz="15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</a:t>
            </a:r>
            <a:r>
              <a:rPr lang="en-US" sz="15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tr-TR" sz="15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 a need for increased performance for </a:t>
            </a:r>
            <a:r>
              <a:rPr lang="en-US" sz="1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sz="1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remaining </a:t>
            </a:r>
            <a:r>
              <a:rPr 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of the project in order to stay within budget </a:t>
            </a:r>
            <a:r>
              <a:rPr lang="tr-TR" sz="1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12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245690" y="260648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800" b="1" dirty="0" smtClean="0"/>
              <a:t>PV (Planned Value)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424936" cy="485199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47664" y="573325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95870" y="4605053"/>
            <a:ext cx="2240226" cy="4801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2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Hours worked (till now)</a:t>
            </a:r>
          </a:p>
          <a:p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Total duration (of project)</a:t>
            </a:r>
            <a:endParaRPr lang="tr-TR" sz="1200" i="1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3848" y="5049180"/>
            <a:ext cx="18002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5576"/>
            <a:ext cx="8281321" cy="4323704"/>
          </a:xfrm>
          <a:prstGeom prst="rect">
            <a:avLst/>
          </a:prstGeom>
        </p:spPr>
      </p:pic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245690" y="260648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800" b="1" dirty="0" smtClean="0"/>
              <a:t>PV (Planned Value)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51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84784"/>
            <a:ext cx="8715274" cy="4793138"/>
          </a:xfrm>
          <a:prstGeom prst="rect">
            <a:avLst/>
          </a:prstGeom>
        </p:spPr>
      </p:pic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800" b="1" dirty="0"/>
              <a:t>E</a:t>
            </a:r>
            <a:r>
              <a:rPr lang="tr-TR" sz="2800" b="1" dirty="0" smtClean="0"/>
              <a:t>V (Earned Value)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1763688" y="5589240"/>
            <a:ext cx="1512168" cy="432048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7824" y="5301208"/>
            <a:ext cx="410445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800" b="1" dirty="0"/>
              <a:t>E</a:t>
            </a:r>
            <a:r>
              <a:rPr lang="tr-TR" sz="2800" b="1" dirty="0" smtClean="0"/>
              <a:t>V (Earned Value)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568951" cy="4896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4128" y="1446573"/>
            <a:ext cx="3242666" cy="326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Earned Value vs Actual Cost?</a:t>
            </a:r>
            <a:endParaRPr lang="tr-TR" sz="16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59632" y="4437112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4129" y="1783673"/>
            <a:ext cx="3242665" cy="1357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EV,</a:t>
            </a:r>
            <a:r>
              <a:rPr lang="tr-T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 measures the work that has </a:t>
            </a:r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been </a:t>
            </a:r>
            <a:r>
              <a:rPr lang="tr-T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done (in $) by looking at the </a:t>
            </a:r>
            <a:r>
              <a:rPr lang="tr-TR" sz="12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schedule</a:t>
            </a:r>
            <a:r>
              <a:rPr lang="tr-T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... </a:t>
            </a:r>
            <a:endParaRPr lang="tr-TR" sz="12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</a:br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AC</a:t>
            </a:r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, tells how much you have spent so far... (You may need extra equipments, extra workers, you may be effected by currency changes etc.)</a:t>
            </a:r>
          </a:p>
        </p:txBody>
      </p:sp>
    </p:spTree>
    <p:extLst>
      <p:ext uri="{BB962C8B-B14F-4D97-AF65-F5344CB8AC3E}">
        <p14:creationId xmlns:p14="http://schemas.microsoft.com/office/powerpoint/2010/main" val="16799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05678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MS Prj. </a:t>
            </a:r>
            <a:r>
              <a:rPr lang="tr-TR" sz="3100" b="1" dirty="0" smtClean="0">
                <a:sym typeface="Wingdings" pitchFamily="2" charset="2"/>
              </a:rPr>
              <a:t> </a:t>
            </a:r>
            <a:r>
              <a:rPr lang="tr-TR" sz="3100" b="1" i="1" dirty="0" smtClean="0"/>
              <a:t>PV &amp; </a:t>
            </a:r>
            <a:r>
              <a:rPr lang="tr-TR" sz="2800" b="1" i="1" dirty="0" smtClean="0"/>
              <a:t>EV</a:t>
            </a:r>
            <a:endParaRPr lang="en-US" sz="28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5" y="1432520"/>
            <a:ext cx="8458200" cy="4876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95936" y="4293096"/>
            <a:ext cx="3024336" cy="432048"/>
          </a:xfrm>
          <a:prstGeom prst="ellipse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2348880"/>
            <a:ext cx="28803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315" y="4941168"/>
            <a:ext cx="390262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How to show completed percentage at MS Project...</a:t>
            </a:r>
            <a:endParaRPr lang="tr-TR" sz="24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71800" y="4509120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4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800" b="1" dirty="0" smtClean="0"/>
              <a:t>SPI &amp; SV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84784"/>
            <a:ext cx="871527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1" y="905496"/>
            <a:ext cx="68407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dirty="0" smtClean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 – </a:t>
            </a:r>
            <a:r>
              <a:rPr lang="tr-TR" sz="2800" b="1" dirty="0" smtClean="0"/>
              <a:t>CPI, CV, TCPI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9985"/>
            <a:ext cx="3564397" cy="3763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73496"/>
            <a:ext cx="4968552" cy="434779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734010">
            <a:off x="2802950" y="4919378"/>
            <a:ext cx="900101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3723118" y="4581128"/>
            <a:ext cx="5097354" cy="158417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251521" y="2708920"/>
            <a:ext cx="2536876" cy="6480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323528" y="5488196"/>
            <a:ext cx="3240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What schedule says vs what happened in real...</a:t>
            </a:r>
            <a:endParaRPr lang="tr-TR" sz="20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6" name="Straight Connector 15"/>
          <p:cNvCxnSpPr>
            <a:stCxn id="13" idx="1"/>
          </p:cNvCxnSpPr>
          <p:nvPr/>
        </p:nvCxnSpPr>
        <p:spPr>
          <a:xfrm flipH="1">
            <a:off x="107504" y="3032956"/>
            <a:ext cx="144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7504" y="3032956"/>
            <a:ext cx="0" cy="27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7504" y="575474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46075</TotalTime>
  <Words>833</Words>
  <Application>Microsoft Office PowerPoint</Application>
  <PresentationFormat>Letter Paper (8.5x11 in)</PresentationFormat>
  <Paragraphs>139</Paragraphs>
  <Slides>26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2</vt:i4>
      </vt:variant>
    </vt:vector>
  </HeadingPairs>
  <TitlesOfParts>
    <vt:vector size="36" baseType="lpstr">
      <vt:lpstr>Arial</vt:lpstr>
      <vt:lpstr>Calisto MT</vt:lpstr>
      <vt:lpstr>Comic Sans MS</vt:lpstr>
      <vt:lpstr>Courier New</vt:lpstr>
      <vt:lpstr>Century Gothic</vt:lpstr>
      <vt:lpstr>Wingdings</vt:lpstr>
      <vt:lpstr>Palatino Linotype</vt:lpstr>
      <vt:lpstr>Executive</vt:lpstr>
      <vt:lpstr>Part 7 - II:  Project Cost Management</vt:lpstr>
      <vt:lpstr>Control Costs (Earned Value Management)</vt:lpstr>
      <vt:lpstr>Control Costs – PV (Planned Value)</vt:lpstr>
      <vt:lpstr>Control Costs – PV (Planned Value)</vt:lpstr>
      <vt:lpstr>Control Costs – EV (Earned Value)</vt:lpstr>
      <vt:lpstr>Control Costs – EV (Earned Value)</vt:lpstr>
      <vt:lpstr>Control Costs – MS Prj.  PV &amp; EV</vt:lpstr>
      <vt:lpstr>Control Costs – SPI &amp; SV</vt:lpstr>
      <vt:lpstr>Control Costs – CPI, CV, TCPI</vt:lpstr>
      <vt:lpstr>Control Costs – Summary</vt:lpstr>
      <vt:lpstr>Control Costs – EAC (Estimate at completion)</vt:lpstr>
      <vt:lpstr>Control Costs – ETC &amp; VAC</vt:lpstr>
      <vt:lpstr>Control costs...</vt:lpstr>
      <vt:lpstr>PowerPoint Presentation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Summary :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2013</cp:revision>
  <cp:lastPrinted>2018-12-04T12:52:46Z</cp:lastPrinted>
  <dcterms:created xsi:type="dcterms:W3CDTF">1998-05-18T17:51:08Z</dcterms:created>
  <dcterms:modified xsi:type="dcterms:W3CDTF">2018-12-07T06:46:56Z</dcterms:modified>
</cp:coreProperties>
</file>