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33" r:id="rId2"/>
    <p:sldId id="604" r:id="rId3"/>
    <p:sldId id="605" r:id="rId4"/>
    <p:sldId id="556" r:id="rId5"/>
    <p:sldId id="581" r:id="rId6"/>
    <p:sldId id="580" r:id="rId7"/>
    <p:sldId id="582" r:id="rId8"/>
    <p:sldId id="583" r:id="rId9"/>
    <p:sldId id="584" r:id="rId10"/>
    <p:sldId id="585" r:id="rId11"/>
    <p:sldId id="586" r:id="rId12"/>
    <p:sldId id="587" r:id="rId13"/>
    <p:sldId id="588" r:id="rId14"/>
  </p:sldIdLst>
  <p:sldSz cx="9144000" cy="6858000" type="letter"/>
  <p:notesSz cx="7302500" cy="95885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Palatino Linotype" panose="02040502050505030304" pitchFamily="18" charset="0"/>
      <p:regular r:id="rId21"/>
      <p:bold r:id="rId22"/>
      <p:italic r:id="rId23"/>
      <p:boldItalic r:id="rId24"/>
    </p:embeddedFont>
    <p:embeddedFont>
      <p:font typeface="Calisto MT" panose="02040603050505030304" pitchFamily="18" charset="0"/>
      <p:regular r:id="rId25"/>
      <p:bold r:id="rId26"/>
      <p:italic r:id="rId27"/>
      <p:boldItalic r:id="rId28"/>
    </p:embeddedFont>
  </p:embeddedFontLst>
  <p:custShowLst>
    <p:custShow name="Units" id="0">
      <p:sldLst>
        <p:sld r:id="rId2"/>
      </p:sldLst>
    </p:custShow>
    <p:custShow name="Exercises" id="1">
      <p:sldLst/>
    </p:custShow>
  </p:custShowLst>
  <p:defaultTextStyle>
    <a:defPPr>
      <a:defRPr lang="en-US"/>
    </a:defPPr>
    <a:lvl1pPr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0D0A8A"/>
    <a:srgbClr val="969696"/>
    <a:srgbClr val="000000"/>
    <a:srgbClr val="0000FF"/>
    <a:srgbClr val="FFFFFF"/>
    <a:srgbClr val="C5C5C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182" y="-72"/>
      </p:cViewPr>
      <p:guideLst>
        <p:guide orient="horz" pos="3984"/>
        <p:guide orient="horz" pos="1008"/>
        <p:guide orient="horz" pos="768"/>
        <p:guide orient="horz" pos="240"/>
        <p:guide orient="horz" pos="1152"/>
        <p:guide orient="horz" pos="2736"/>
        <p:guide pos="2880"/>
        <p:guide pos="5616"/>
        <p:guide pos="240"/>
        <p:guide pos="3888"/>
        <p:guide pos="3792"/>
        <p:guide pos="1440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915"/>
    </p:cViewPr>
  </p:sorterViewPr>
  <p:notesViewPr>
    <p:cSldViewPr>
      <p:cViewPr varScale="1">
        <p:scale>
          <a:sx n="65" d="100"/>
          <a:sy n="65" d="100"/>
        </p:scale>
        <p:origin x="-1594" y="-72"/>
      </p:cViewPr>
      <p:guideLst>
        <p:guide orient="horz" pos="2988"/>
        <p:guide orient="horz" pos="5772"/>
        <p:guide orient="horz" pos="300"/>
        <p:guide pos="2299"/>
        <p:guide pos="3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2425" y="114300"/>
            <a:ext cx="30638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604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A Framework for Project Management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0363" y="114300"/>
            <a:ext cx="2749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080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    Participant’s Manual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92138" y="8732838"/>
            <a:ext cx="60817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60438">
              <a:lnSpc>
                <a:spcPct val="100000"/>
              </a:lnSpc>
              <a:spcBef>
                <a:spcPct val="0"/>
              </a:spcBef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1999 Project Management Institute,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6872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8675" y="787400"/>
            <a:ext cx="5664200" cy="4248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235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D9B8-52FD-46BC-8CBC-C48E4F14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E345-C8D0-471B-A068-6E5722FF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29DA-8B7E-4C8A-96F0-D30A6C452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E363-A1F9-41FE-9F9B-6014547E81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140D-9DF9-4B03-A646-311D8F81CE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5CA7-C9AA-4FB1-8389-27A57592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C234-9F35-4D46-A9D0-590806758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318C-08B6-48B2-9EE4-4B220ABD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E1C6-0AEF-425F-AEA7-A16806CEF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683568" y="1052736"/>
            <a:ext cx="7920880" cy="1600200"/>
          </a:xfrm>
        </p:spPr>
        <p:txBody>
          <a:bodyPr/>
          <a:lstStyle/>
          <a:p>
            <a:pPr algn="l"/>
            <a:r>
              <a:rPr lang="tr-TR" sz="3600" b="1" dirty="0" smtClean="0"/>
              <a:t>Part</a:t>
            </a:r>
            <a:r>
              <a:rPr lang="en-US" sz="3600" b="1" dirty="0" smtClean="0"/>
              <a:t> </a:t>
            </a:r>
            <a:r>
              <a:rPr lang="tr-TR" sz="3600" b="1" dirty="0"/>
              <a:t>8</a:t>
            </a:r>
            <a:r>
              <a:rPr lang="tr-TR" sz="3600" b="1" dirty="0" smtClean="0"/>
              <a:t> </a:t>
            </a:r>
            <a:r>
              <a:rPr lang="en-US" sz="3600" b="1" dirty="0" smtClean="0"/>
              <a:t>: </a:t>
            </a:r>
            <a:r>
              <a:rPr lang="tr-TR" sz="3600" b="1" dirty="0" smtClean="0"/>
              <a:t>Project Quality Management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5776" y="2819211"/>
            <a:ext cx="33741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2000" i="1" dirty="0">
                <a:solidFill>
                  <a:srgbClr val="FF0000"/>
                </a:solidFill>
                <a:latin typeface="Calisto MT" pitchFamily="18" charset="0"/>
              </a:rPr>
              <a:t>8</a:t>
            </a:r>
            <a:r>
              <a:rPr lang="tr-TR" sz="2000" i="1" dirty="0" smtClean="0">
                <a:solidFill>
                  <a:srgbClr val="FF0000"/>
                </a:solidFill>
                <a:latin typeface="Calisto MT" pitchFamily="18" charset="0"/>
              </a:rPr>
              <a:t>.1 </a:t>
            </a:r>
            <a:r>
              <a:rPr lang="tr-TR" sz="2000" i="1" dirty="0">
                <a:solidFill>
                  <a:srgbClr val="FF0000"/>
                </a:solidFill>
                <a:latin typeface="Calisto MT" pitchFamily="18" charset="0"/>
              </a:rPr>
              <a:t>– </a:t>
            </a:r>
            <a:r>
              <a:rPr lang="tr-TR" sz="2000" i="1" dirty="0" smtClean="0">
                <a:solidFill>
                  <a:srgbClr val="FF0000"/>
                </a:solidFill>
                <a:latin typeface="Calisto MT" pitchFamily="18" charset="0"/>
              </a:rPr>
              <a:t>Plan Quality</a:t>
            </a:r>
          </a:p>
          <a:p>
            <a:pPr algn="l"/>
            <a:r>
              <a:rPr lang="tr-TR" sz="20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8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.2 – Perform Quality Control</a:t>
            </a:r>
          </a:p>
          <a:p>
            <a:pPr algn="l"/>
            <a:r>
              <a:rPr lang="tr-TR" sz="20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8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.3 –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Perform Quality Assurance</a:t>
            </a:r>
            <a:endParaRPr lang="en-US" sz="2000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algn="l"/>
            <a:endParaRPr lang="tr-TR" sz="2000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Planning Quality...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56" y="116632"/>
            <a:ext cx="2418622" cy="108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9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352928" cy="2808312"/>
          </a:xfrm>
        </p:spPr>
        <p:txBody>
          <a:bodyPr>
            <a:noAutofit/>
          </a:bodyPr>
          <a:lstStyle/>
          <a:p>
            <a:r>
              <a:rPr lang="tr-TR" sz="2200" b="1" dirty="0" smtClean="0">
                <a:latin typeface="Calisto MT" pitchFamily="18" charset="0"/>
              </a:rPr>
              <a:t>Tools &amp; Techniques</a:t>
            </a:r>
            <a:endParaRPr lang="tr-TR" sz="2200" b="1" dirty="0">
              <a:latin typeface="Calisto MT" pitchFamily="18" charset="0"/>
            </a:endParaRPr>
          </a:p>
          <a:p>
            <a:pPr lvl="1"/>
            <a:r>
              <a:rPr lang="tr-TR" sz="1800" b="1" i="1" dirty="0" smtClean="0">
                <a:latin typeface="Calisto MT" pitchFamily="18" charset="0"/>
              </a:rPr>
              <a:t>Benchmarking :</a:t>
            </a:r>
            <a:r>
              <a:rPr lang="tr-TR" sz="1800" dirty="0" smtClean="0">
                <a:latin typeface="Calisto MT" pitchFamily="18" charset="0"/>
              </a:rPr>
              <a:t> Using the </a:t>
            </a:r>
            <a:r>
              <a:rPr lang="tr-TR" sz="1800" b="1" dirty="0" smtClean="0">
                <a:latin typeface="Calisto MT" pitchFamily="18" charset="0"/>
              </a:rPr>
              <a:t>results of Quality</a:t>
            </a:r>
            <a:r>
              <a:rPr lang="en-US" sz="1800" b="1" dirty="0" smtClean="0">
                <a:latin typeface="Calisto MT" pitchFamily="18" charset="0"/>
              </a:rPr>
              <a:t> plan</a:t>
            </a:r>
            <a:r>
              <a:rPr lang="tr-TR" sz="1800" b="1" dirty="0" smtClean="0">
                <a:latin typeface="Calisto MT" pitchFamily="18" charset="0"/>
              </a:rPr>
              <a:t> on other projects</a:t>
            </a:r>
            <a:r>
              <a:rPr lang="tr-TR" sz="1800" dirty="0" smtClean="0">
                <a:latin typeface="Calisto MT" pitchFamily="18" charset="0"/>
              </a:rPr>
              <a:t> to set </a:t>
            </a:r>
            <a:r>
              <a:rPr lang="tr-TR" sz="1800" b="1" dirty="0" smtClean="0">
                <a:latin typeface="Calisto MT" pitchFamily="18" charset="0"/>
              </a:rPr>
              <a:t>goals of the entire project</a:t>
            </a:r>
            <a:r>
              <a:rPr lang="tr-TR" sz="1800" dirty="0" smtClean="0">
                <a:latin typeface="Calisto MT" pitchFamily="18" charset="0"/>
              </a:rPr>
              <a:t>. (Compare with the previous version...)</a:t>
            </a:r>
          </a:p>
          <a:p>
            <a:pPr lvl="1"/>
            <a:r>
              <a:rPr lang="tr-TR" sz="1800" b="1" i="1" dirty="0" smtClean="0">
                <a:latin typeface="Calisto MT" pitchFamily="18" charset="0"/>
              </a:rPr>
              <a:t>Design of Experiments : </a:t>
            </a:r>
            <a:r>
              <a:rPr lang="tr-TR" sz="1800" dirty="0" smtClean="0">
                <a:latin typeface="Calisto MT" pitchFamily="18" charset="0"/>
              </a:rPr>
              <a:t>A statistical method - applying the scientific method to create a set of tests (i.e : crash tests, testing the quality of the material etc.) for the project deliverables. Analyze the results of experiments to determine </a:t>
            </a:r>
            <a:r>
              <a:rPr lang="tr-TR" sz="1800" b="1" i="1" dirty="0" smtClean="0">
                <a:latin typeface="Calisto MT" pitchFamily="18" charset="0"/>
              </a:rPr>
              <a:t>how delivarables best meet the requirements</a:t>
            </a:r>
            <a:r>
              <a:rPr lang="tr-TR" sz="1800" dirty="0" smtClean="0">
                <a:latin typeface="Calisto MT" pitchFamily="18" charset="0"/>
              </a:rPr>
              <a:t>.</a:t>
            </a:r>
          </a:p>
          <a:p>
            <a:pPr lvl="1"/>
            <a:r>
              <a:rPr lang="tr-TR" sz="1800" b="1" i="1" dirty="0" smtClean="0">
                <a:latin typeface="Calisto MT" pitchFamily="18" charset="0"/>
              </a:rPr>
              <a:t>Flowcharting :</a:t>
            </a:r>
            <a:r>
              <a:rPr lang="tr-TR" sz="1800" dirty="0" smtClean="0">
                <a:latin typeface="Calisto MT" pitchFamily="18" charset="0"/>
              </a:rPr>
              <a:t> A graphical representation of a process showing the </a:t>
            </a:r>
            <a:r>
              <a:rPr lang="tr-TR" sz="1800" b="1" dirty="0" smtClean="0">
                <a:latin typeface="Calisto MT" pitchFamily="18" charset="0"/>
              </a:rPr>
              <a:t>relationships among process steps</a:t>
            </a:r>
            <a:r>
              <a:rPr lang="tr-TR" sz="1800" dirty="0" smtClean="0">
                <a:latin typeface="Calisto MT" pitchFamily="18" charset="0"/>
              </a:rPr>
              <a:t>. During quality planning, flowcharting can help the project team to </a:t>
            </a:r>
            <a:r>
              <a:rPr lang="tr-TR" sz="1800" b="1" dirty="0" smtClean="0">
                <a:latin typeface="Calisto MT" pitchFamily="18" charset="0"/>
              </a:rPr>
              <a:t>anticipate quality problems that may occur</a:t>
            </a:r>
            <a:r>
              <a:rPr lang="tr-TR" sz="1800" dirty="0" smtClean="0">
                <a:latin typeface="Calisto MT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47430"/>
            <a:ext cx="7776863" cy="19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7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Planning Quality...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56" y="116632"/>
            <a:ext cx="2418622" cy="108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9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352928" cy="3960440"/>
          </a:xfrm>
        </p:spPr>
        <p:txBody>
          <a:bodyPr>
            <a:noAutofit/>
          </a:bodyPr>
          <a:lstStyle/>
          <a:p>
            <a:r>
              <a:rPr lang="tr-TR" sz="2200" b="1" dirty="0" smtClean="0">
                <a:latin typeface="Calisto MT" pitchFamily="18" charset="0"/>
              </a:rPr>
              <a:t>Tools &amp; Techniques</a:t>
            </a:r>
            <a:endParaRPr lang="tr-TR" sz="2200" b="1" dirty="0">
              <a:latin typeface="Calisto MT" pitchFamily="18" charset="0"/>
            </a:endParaRPr>
          </a:p>
          <a:p>
            <a:pPr lvl="1"/>
            <a:r>
              <a:rPr lang="tr-TR" sz="1800" b="1" i="1" dirty="0" smtClean="0">
                <a:latin typeface="Calisto MT" pitchFamily="18" charset="0"/>
              </a:rPr>
              <a:t>Statistical Sampling :</a:t>
            </a:r>
            <a:r>
              <a:rPr lang="tr-TR" sz="1800" dirty="0" smtClean="0">
                <a:latin typeface="Calisto MT" pitchFamily="18" charset="0"/>
              </a:rPr>
              <a:t> representative sample of something to make decisions.</a:t>
            </a:r>
          </a:p>
          <a:p>
            <a:pPr marL="457200" lvl="1" indent="0">
              <a:buNone/>
            </a:pPr>
            <a:r>
              <a:rPr lang="tr-TR" sz="1800" i="1" dirty="0" smtClean="0">
                <a:latin typeface="Calisto MT" pitchFamily="18" charset="0"/>
              </a:rPr>
              <a:t>	Ex: Selecting 10 products from the production line randomly. Figure out which 	quality activities would help to prevent defects (if any) in them.</a:t>
            </a:r>
          </a:p>
          <a:p>
            <a:pPr lvl="1"/>
            <a:r>
              <a:rPr lang="tr-TR" sz="1800" b="1" i="1" dirty="0" smtClean="0">
                <a:latin typeface="Calisto MT" pitchFamily="18" charset="0"/>
              </a:rPr>
              <a:t>Additional Quality Planning Methods : 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Brainstorming &amp;</a:t>
            </a:r>
            <a:r>
              <a:rPr lang="tr-TR" sz="1800" b="1" dirty="0">
                <a:latin typeface="Calisto MT" pitchFamily="18" charset="0"/>
              </a:rPr>
              <a:t> </a:t>
            </a:r>
            <a:r>
              <a:rPr lang="tr-TR" sz="1800" b="1" dirty="0" smtClean="0">
                <a:latin typeface="Calisto MT" pitchFamily="18" charset="0"/>
              </a:rPr>
              <a:t>Meetings : </a:t>
            </a:r>
            <a:r>
              <a:rPr lang="tr-TR" sz="1800" dirty="0" smtClean="0">
                <a:latin typeface="Calisto MT" pitchFamily="18" charset="0"/>
              </a:rPr>
              <a:t>Team get together </a:t>
            </a:r>
            <a:br>
              <a:rPr lang="tr-TR" sz="1800" dirty="0" smtClean="0">
                <a:latin typeface="Calisto MT" pitchFamily="18" charset="0"/>
              </a:rPr>
            </a:br>
            <a:r>
              <a:rPr lang="tr-TR" sz="1800" dirty="0" smtClean="0">
                <a:latin typeface="Calisto MT" pitchFamily="18" charset="0"/>
              </a:rPr>
              <a:t>to discuss on QMP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Affinity Diagrams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Nominal Group Techniques : </a:t>
            </a:r>
            <a:r>
              <a:rPr lang="tr-TR" sz="1800" dirty="0" smtClean="0">
                <a:latin typeface="Calisto MT" pitchFamily="18" charset="0"/>
              </a:rPr>
              <a:t>Brainstorming with small groups, and then working with larger groups to review and expand the results.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Matrix Diagrams : </a:t>
            </a:r>
            <a:r>
              <a:rPr lang="tr-TR" sz="1800" dirty="0" smtClean="0">
                <a:latin typeface="Calisto MT" pitchFamily="18" charset="0"/>
              </a:rPr>
              <a:t>Tables, spreadsheets, pivot tables that helps to analyze complex relationships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708920"/>
            <a:ext cx="2067800" cy="129614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623004" y="3429000"/>
            <a:ext cx="2909052" cy="414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3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Planning Quality...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56" y="116632"/>
            <a:ext cx="2418622" cy="108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9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352928" cy="504056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Calisto MT" pitchFamily="18" charset="0"/>
              </a:rPr>
              <a:t>Outputs</a:t>
            </a:r>
            <a:endParaRPr lang="tr-TR" sz="2200" b="1" dirty="0">
              <a:latin typeface="Calisto MT" pitchFamily="18" charset="0"/>
            </a:endParaRPr>
          </a:p>
          <a:p>
            <a:pPr lvl="1"/>
            <a:r>
              <a:rPr lang="en-US" sz="2000" b="1" i="1" dirty="0" smtClean="0">
                <a:latin typeface="Calisto MT" pitchFamily="18" charset="0"/>
              </a:rPr>
              <a:t>Quality Management Plan </a:t>
            </a:r>
          </a:p>
          <a:p>
            <a:pPr lvl="2"/>
            <a:r>
              <a:rPr lang="en-US" sz="2000" dirty="0" smtClean="0">
                <a:latin typeface="Calisto MT" pitchFamily="18" charset="0"/>
              </a:rPr>
              <a:t>How the PM &amp; team will </a:t>
            </a:r>
            <a:r>
              <a:rPr lang="en-US" sz="2000" b="1" dirty="0" smtClean="0">
                <a:latin typeface="Calisto MT" pitchFamily="18" charset="0"/>
              </a:rPr>
              <a:t>implement</a:t>
            </a:r>
            <a:r>
              <a:rPr lang="en-US" sz="2000" dirty="0" smtClean="0">
                <a:latin typeface="Calisto MT" pitchFamily="18" charset="0"/>
              </a:rPr>
              <a:t> the performing organization’s </a:t>
            </a:r>
            <a:r>
              <a:rPr lang="en-US" sz="2000" b="1" dirty="0" smtClean="0">
                <a:latin typeface="Calisto MT" pitchFamily="18" charset="0"/>
              </a:rPr>
              <a:t>quality policy</a:t>
            </a:r>
            <a:r>
              <a:rPr lang="en-US" sz="2000" dirty="0" smtClean="0">
                <a:latin typeface="Calisto MT" pitchFamily="18" charset="0"/>
              </a:rPr>
              <a:t>. </a:t>
            </a:r>
          </a:p>
          <a:p>
            <a:pPr lvl="2"/>
            <a:r>
              <a:rPr lang="en-US" sz="2000" dirty="0" smtClean="0">
                <a:latin typeface="Calisto MT" pitchFamily="18" charset="0"/>
              </a:rPr>
              <a:t>A </a:t>
            </a:r>
            <a:r>
              <a:rPr lang="en-US" sz="2000" b="1" i="1" dirty="0" smtClean="0">
                <a:latin typeface="Calisto MT" pitchFamily="18" charset="0"/>
              </a:rPr>
              <a:t>component or a subsidiary plan </a:t>
            </a:r>
            <a:r>
              <a:rPr lang="en-US" sz="2000" dirty="0" smtClean="0">
                <a:latin typeface="Calisto MT" pitchFamily="18" charset="0"/>
              </a:rPr>
              <a:t>of the PMP.</a:t>
            </a:r>
          </a:p>
          <a:p>
            <a:pPr lvl="2"/>
            <a:r>
              <a:rPr lang="en-US" sz="2000" dirty="0" smtClean="0">
                <a:latin typeface="Calisto MT" pitchFamily="18" charset="0"/>
              </a:rPr>
              <a:t>Main tool for </a:t>
            </a:r>
            <a:r>
              <a:rPr lang="en-US" sz="2000" b="1" dirty="0" smtClean="0">
                <a:latin typeface="Calisto MT" pitchFamily="18" charset="0"/>
              </a:rPr>
              <a:t>preventing defects </a:t>
            </a:r>
            <a:r>
              <a:rPr lang="en-US" sz="2000" dirty="0" smtClean="0">
                <a:latin typeface="Calisto MT" pitchFamily="18" charset="0"/>
              </a:rPr>
              <a:t>of the project.</a:t>
            </a:r>
          </a:p>
          <a:p>
            <a:pPr lvl="2"/>
            <a:r>
              <a:rPr lang="en-US" sz="2000" dirty="0" smtClean="0">
                <a:latin typeface="Calisto MT" pitchFamily="18" charset="0"/>
              </a:rPr>
              <a:t>Style and detail is determined by </a:t>
            </a:r>
            <a:r>
              <a:rPr lang="en-US" sz="2000" b="1" dirty="0" smtClean="0">
                <a:latin typeface="Calisto MT" pitchFamily="18" charset="0"/>
              </a:rPr>
              <a:t>requirements</a:t>
            </a:r>
            <a:r>
              <a:rPr lang="en-US" sz="2000" dirty="0" smtClean="0">
                <a:latin typeface="Calisto MT" pitchFamily="18" charset="0"/>
              </a:rPr>
              <a:t> of the project.</a:t>
            </a:r>
          </a:p>
          <a:p>
            <a:pPr lvl="1"/>
            <a:r>
              <a:rPr lang="en-US" sz="2000" b="1" i="1" dirty="0" smtClean="0">
                <a:latin typeface="Calisto MT" pitchFamily="18" charset="0"/>
              </a:rPr>
              <a:t>Quality Metrics</a:t>
            </a:r>
          </a:p>
          <a:p>
            <a:pPr lvl="2"/>
            <a:r>
              <a:rPr lang="en-US" sz="2000" b="1" i="1" dirty="0" smtClean="0">
                <a:latin typeface="Calisto MT" pitchFamily="18" charset="0"/>
              </a:rPr>
              <a:t>Documentation of measurements </a:t>
            </a:r>
            <a:r>
              <a:rPr lang="en-US" sz="2000" dirty="0" smtClean="0">
                <a:latin typeface="Calisto MT" pitchFamily="18" charset="0"/>
              </a:rPr>
              <a:t>that are used throughout the project to figure out its quality.</a:t>
            </a:r>
          </a:p>
          <a:p>
            <a:pPr lvl="2"/>
            <a:r>
              <a:rPr lang="en-US" sz="2000" b="1" i="1" dirty="0" smtClean="0">
                <a:latin typeface="Calisto MT" pitchFamily="18" charset="0"/>
              </a:rPr>
              <a:t>Tolerance values </a:t>
            </a:r>
            <a:r>
              <a:rPr lang="en-US" sz="2000" dirty="0" smtClean="0">
                <a:latin typeface="Calisto MT" pitchFamily="18" charset="0"/>
              </a:rPr>
              <a:t>: allowable variations on the metrics</a:t>
            </a:r>
          </a:p>
          <a:p>
            <a:pPr lvl="2"/>
            <a:r>
              <a:rPr lang="en-US" sz="2000" b="1" i="1" dirty="0" smtClean="0">
                <a:latin typeface="Calisto MT" pitchFamily="18" charset="0"/>
              </a:rPr>
              <a:t>Formulas that are used </a:t>
            </a:r>
            <a:r>
              <a:rPr lang="en-US" sz="2000" dirty="0" smtClean="0">
                <a:latin typeface="Calisto MT" pitchFamily="18" charset="0"/>
              </a:rPr>
              <a:t>for measurement process.</a:t>
            </a:r>
          </a:p>
          <a:p>
            <a:pPr lvl="3"/>
            <a:r>
              <a:rPr lang="en-US" sz="2000" i="1" dirty="0" smtClean="0">
                <a:latin typeface="Calisto MT" pitchFamily="18" charset="0"/>
              </a:rPr>
              <a:t>On-time performance, budget control, defect frequency, failure rate, availability, reliability etc.</a:t>
            </a:r>
          </a:p>
          <a:p>
            <a:pPr lvl="1">
              <a:buNone/>
            </a:pPr>
            <a:endParaRPr lang="tr-TR" sz="2000" dirty="0" smtClean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3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Planning Quality...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56" y="116632"/>
            <a:ext cx="2418622" cy="108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9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352928" cy="504056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Calisto MT" pitchFamily="18" charset="0"/>
              </a:rPr>
              <a:t>Outputs</a:t>
            </a:r>
            <a:endParaRPr lang="tr-TR" sz="2200" b="1" dirty="0">
              <a:latin typeface="Calisto MT" pitchFamily="18" charset="0"/>
            </a:endParaRPr>
          </a:p>
          <a:p>
            <a:pPr lvl="1"/>
            <a:r>
              <a:rPr lang="tr-TR" sz="2000" b="1" i="1" dirty="0" smtClean="0">
                <a:latin typeface="Calisto MT" pitchFamily="18" charset="0"/>
              </a:rPr>
              <a:t>Forming </a:t>
            </a:r>
            <a:r>
              <a:rPr lang="en-US" sz="2000" b="1" i="1" dirty="0" smtClean="0">
                <a:latin typeface="Calisto MT" pitchFamily="18" charset="0"/>
              </a:rPr>
              <a:t>Quality Checklists</a:t>
            </a:r>
          </a:p>
          <a:p>
            <a:pPr lvl="2"/>
            <a:r>
              <a:rPr lang="en-US" sz="2000" dirty="0" smtClean="0">
                <a:latin typeface="Calisto MT" pitchFamily="18" charset="0"/>
              </a:rPr>
              <a:t>Structured tool, usually component specific, used to verify that a </a:t>
            </a:r>
            <a:r>
              <a:rPr lang="en-US" sz="2000" b="1" i="1" dirty="0" smtClean="0">
                <a:latin typeface="Calisto MT" pitchFamily="18" charset="0"/>
              </a:rPr>
              <a:t>set of required steps has been performed</a:t>
            </a:r>
            <a:r>
              <a:rPr lang="en-US" sz="2000" dirty="0" smtClean="0">
                <a:latin typeface="Calisto MT" pitchFamily="18" charset="0"/>
              </a:rPr>
              <a:t>.</a:t>
            </a:r>
          </a:p>
          <a:p>
            <a:pPr lvl="2"/>
            <a:r>
              <a:rPr lang="en-US" sz="2000" dirty="0" smtClean="0">
                <a:latin typeface="Calisto MT" pitchFamily="18" charset="0"/>
              </a:rPr>
              <a:t>A major part of quality control process to </a:t>
            </a:r>
            <a:r>
              <a:rPr lang="en-US" sz="2000" b="1" i="1" dirty="0" smtClean="0">
                <a:latin typeface="Calisto MT" pitchFamily="18" charset="0"/>
              </a:rPr>
              <a:t>avoid common errors</a:t>
            </a:r>
            <a:r>
              <a:rPr lang="en-US" sz="2000" dirty="0" smtClean="0">
                <a:latin typeface="Calisto MT" pitchFamily="18" charset="0"/>
              </a:rPr>
              <a:t>.</a:t>
            </a:r>
          </a:p>
          <a:p>
            <a:pPr lvl="2"/>
            <a:r>
              <a:rPr lang="en-US" sz="2000" dirty="0" smtClean="0">
                <a:latin typeface="Calisto MT" pitchFamily="18" charset="0"/>
              </a:rPr>
              <a:t>Also used at </a:t>
            </a:r>
            <a:r>
              <a:rPr lang="en-US" sz="2000" b="1" i="1" dirty="0" smtClean="0">
                <a:latin typeface="Calisto MT" pitchFamily="18" charset="0"/>
              </a:rPr>
              <a:t>inspection of products </a:t>
            </a:r>
            <a:r>
              <a:rPr lang="en-US" sz="2000" dirty="0" smtClean="0">
                <a:latin typeface="Calisto MT" pitchFamily="18" charset="0"/>
              </a:rPr>
              <a:t>to be sure that they display </a:t>
            </a:r>
            <a:r>
              <a:rPr lang="en-US" sz="2000" b="1" i="1" dirty="0" smtClean="0">
                <a:latin typeface="Calisto MT" pitchFamily="18" charset="0"/>
              </a:rPr>
              <a:t>specific characteristics.</a:t>
            </a:r>
          </a:p>
          <a:p>
            <a:pPr lvl="1"/>
            <a:r>
              <a:rPr lang="en-US" sz="2000" b="1" i="1" dirty="0" smtClean="0">
                <a:latin typeface="Calisto MT" pitchFamily="18" charset="0"/>
              </a:rPr>
              <a:t>Process Improvement Plan</a:t>
            </a:r>
          </a:p>
          <a:p>
            <a:pPr lvl="2"/>
            <a:r>
              <a:rPr lang="en-US" sz="2000" dirty="0" smtClean="0">
                <a:latin typeface="Calisto MT" pitchFamily="18" charset="0"/>
              </a:rPr>
              <a:t>A part of PMP.</a:t>
            </a:r>
          </a:p>
          <a:p>
            <a:pPr lvl="2"/>
            <a:r>
              <a:rPr lang="en-US" sz="2000" b="1" i="1" dirty="0" smtClean="0">
                <a:latin typeface="Calisto MT" pitchFamily="18" charset="0"/>
              </a:rPr>
              <a:t>Define strategies for finding inefficiencies </a:t>
            </a:r>
            <a:r>
              <a:rPr lang="en-US" sz="2000" dirty="0" smtClean="0">
                <a:latin typeface="Calisto MT" pitchFamily="18" charset="0"/>
              </a:rPr>
              <a:t>and places where the </a:t>
            </a:r>
            <a:r>
              <a:rPr lang="en-US" sz="2000" b="1" i="1" dirty="0" smtClean="0">
                <a:latin typeface="Calisto MT" pitchFamily="18" charset="0"/>
              </a:rPr>
              <a:t>work slows down or creating a low-quality product</a:t>
            </a:r>
            <a:r>
              <a:rPr lang="en-US" sz="2000" dirty="0" smtClean="0">
                <a:latin typeface="Calisto MT" pitchFamily="18" charset="0"/>
              </a:rPr>
              <a:t>.</a:t>
            </a:r>
          </a:p>
          <a:p>
            <a:pPr lvl="2"/>
            <a:r>
              <a:rPr lang="en-US" sz="2000" b="1" i="1" dirty="0" smtClean="0">
                <a:latin typeface="Calisto MT" pitchFamily="18" charset="0"/>
              </a:rPr>
              <a:t>Set goals to monitor the process </a:t>
            </a:r>
            <a:r>
              <a:rPr lang="en-US" sz="2000" dirty="0" smtClean="0">
                <a:latin typeface="Calisto MT" pitchFamily="18" charset="0"/>
              </a:rPr>
              <a:t>during the project and make </a:t>
            </a:r>
            <a:r>
              <a:rPr lang="en-US" sz="2000" b="1" i="1" dirty="0" smtClean="0">
                <a:latin typeface="Calisto MT" pitchFamily="18" charset="0"/>
              </a:rPr>
              <a:t>recommendations to make it better</a:t>
            </a:r>
            <a:r>
              <a:rPr lang="en-US" sz="2000" dirty="0" smtClean="0">
                <a:latin typeface="Calisto MT" pitchFamily="18" charset="0"/>
              </a:rPr>
              <a:t>.</a:t>
            </a:r>
          </a:p>
          <a:p>
            <a:pPr lvl="1"/>
            <a:r>
              <a:rPr lang="en-US" sz="2000" b="1" i="1" dirty="0" smtClean="0">
                <a:latin typeface="Calisto MT" pitchFamily="18" charset="0"/>
              </a:rPr>
              <a:t>Project Document Updates </a:t>
            </a:r>
            <a:endParaRPr lang="tr-TR" sz="2000" b="1" i="1" dirty="0" smtClean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3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5589240"/>
            <a:ext cx="127951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8</a:t>
            </a:r>
            <a:r>
              <a:rPr lang="tr-T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.1 </a:t>
            </a:r>
            <a:r>
              <a:rPr lang="tr-T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– </a:t>
            </a:r>
            <a:r>
              <a:rPr lang="tr-T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Plan Quality</a:t>
            </a:r>
          </a:p>
          <a:p>
            <a:pPr algn="l"/>
            <a:endParaRPr lang="tr-TR" sz="1200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48" y="1196752"/>
            <a:ext cx="6840760" cy="40004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9007" y="1340768"/>
            <a:ext cx="3267176" cy="85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ISSUES </a:t>
            </a:r>
            <a:br>
              <a:rPr lang="tr-T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Build?</a:t>
            </a:r>
            <a:endParaRPr lang="tr-TR" sz="2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7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8783" y="5877663"/>
            <a:ext cx="1144865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105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8</a:t>
            </a:r>
            <a:r>
              <a:rPr lang="tr-TR" sz="105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.1 </a:t>
            </a:r>
            <a:r>
              <a:rPr lang="tr-TR" sz="105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– </a:t>
            </a:r>
            <a:r>
              <a:rPr lang="tr-TR" sz="105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Plan Quality</a:t>
            </a:r>
          </a:p>
          <a:p>
            <a:pPr algn="l"/>
            <a:endParaRPr lang="tr-TR" sz="1050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3207652" cy="270432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763688" y="1366727"/>
            <a:ext cx="792088" cy="1198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692696"/>
            <a:ext cx="2606804" cy="70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Identify Requirements</a:t>
            </a:r>
            <a:b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 order to understand &amp; satisfy </a:t>
            </a:r>
            <a:br>
              <a:rPr lang="tr-T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levels &amp; issues)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1506" y="439824"/>
            <a:ext cx="3624710" cy="1405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Stakeholder 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Expectations</a:t>
            </a:r>
            <a:b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must be </a:t>
            </a:r>
            <a:r>
              <a:rPr lang="tr-T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satisfied :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QUALITY </a:t>
            </a:r>
            <a:b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 BEST DESIGN!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Ex: Ergonomy (shape, weight, ease of use etc.)</a:t>
            </a:r>
            <a:endParaRPr lang="tr-T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tr-TR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15816" y="1556792"/>
            <a:ext cx="288032" cy="81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26697" y="1700808"/>
            <a:ext cx="3429144" cy="93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Define &amp; Set goals, </a:t>
            </a:r>
            <a:b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Decide on Measurements etc.</a:t>
            </a:r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tr-TR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059832" y="1965815"/>
            <a:ext cx="1094857" cy="599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35483" y="2458616"/>
            <a:ext cx="2113079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TESTS!</a:t>
            </a:r>
            <a:b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 order to Judge Quality)</a:t>
            </a:r>
            <a:endParaRPr lang="tr-TR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3151634" y="2724074"/>
            <a:ext cx="6838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88024" y="3212976"/>
            <a:ext cx="3079689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a PLAN (QMP)</a:t>
            </a:r>
          </a:p>
          <a:p>
            <a:pPr algn="l"/>
            <a:r>
              <a:rPr lang="tr-T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(Checklists, Metrics, </a:t>
            </a:r>
            <a:br>
              <a:rPr lang="tr-T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 Improvement issues etc.)</a:t>
            </a:r>
            <a:endParaRPr lang="tr-T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tr-TR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85248" y="3356992"/>
            <a:ext cx="2102776" cy="272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52120" y="465524"/>
            <a:ext cx="298466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SATISFIED CUSTOMERS!</a:t>
            </a:r>
            <a:endParaRPr lang="tr-T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tr-TR" sz="2800" dirty="0"/>
          </a:p>
        </p:txBody>
      </p:sp>
      <p:cxnSp>
        <p:nvCxnSpPr>
          <p:cNvPr id="153602" name="Straight Arrow Connector 153601"/>
          <p:cNvCxnSpPr/>
          <p:nvPr/>
        </p:nvCxnSpPr>
        <p:spPr>
          <a:xfrm flipV="1">
            <a:off x="4536077" y="764706"/>
            <a:ext cx="1116043" cy="281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91753" y="4495792"/>
            <a:ext cx="4472735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 AWARE OF RISKS!</a:t>
            </a:r>
            <a:r>
              <a:rPr lang="tr-T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tr-T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Scope, Cost &amp; Schedule may need to be customized!</a:t>
            </a:r>
            <a:endParaRPr lang="tr-T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3606" name="Straight Arrow Connector 153605"/>
          <p:cNvCxnSpPr/>
          <p:nvPr/>
        </p:nvCxnSpPr>
        <p:spPr>
          <a:xfrm>
            <a:off x="2339752" y="3629036"/>
            <a:ext cx="2152001" cy="10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95936" y="5367204"/>
            <a:ext cx="4192173" cy="1014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SUSTAINABILITY</a:t>
            </a:r>
            <a:b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(Guarantee, Promise, Improvements etc.)</a:t>
            </a:r>
            <a:endParaRPr 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tr-TR" sz="2400" dirty="0"/>
          </a:p>
        </p:txBody>
      </p:sp>
      <p:cxnSp>
        <p:nvCxnSpPr>
          <p:cNvPr id="153610" name="Straight Arrow Connector 153609"/>
          <p:cNvCxnSpPr/>
          <p:nvPr/>
        </p:nvCxnSpPr>
        <p:spPr>
          <a:xfrm>
            <a:off x="2195736" y="3840840"/>
            <a:ext cx="1820138" cy="160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Project Quality...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4</a:t>
            </a:fld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136904" cy="3816424"/>
          </a:xfrm>
        </p:spPr>
        <p:txBody>
          <a:bodyPr>
            <a:noAutofit/>
          </a:bodyPr>
          <a:lstStyle/>
          <a:p>
            <a:r>
              <a:rPr lang="tr-TR" b="1" i="1" u="sng" dirty="0" smtClean="0">
                <a:latin typeface="Calisto MT" pitchFamily="18" charset="0"/>
              </a:rPr>
              <a:t>Project Quality </a:t>
            </a:r>
            <a:r>
              <a:rPr lang="tr-TR" dirty="0" smtClean="0">
                <a:latin typeface="Calisto MT" pitchFamily="18" charset="0"/>
              </a:rPr>
              <a:t>: </a:t>
            </a:r>
            <a:r>
              <a:rPr lang="tr-TR" b="1" i="1" dirty="0" smtClean="0">
                <a:latin typeface="Calisto MT" pitchFamily="18" charset="0"/>
              </a:rPr>
              <a:t>Setting goals </a:t>
            </a:r>
            <a:r>
              <a:rPr lang="tr-TR" dirty="0" smtClean="0">
                <a:latin typeface="Calisto MT" pitchFamily="18" charset="0"/>
              </a:rPr>
              <a:t>and </a:t>
            </a:r>
            <a:r>
              <a:rPr lang="tr-TR" b="1" i="1" dirty="0" smtClean="0">
                <a:latin typeface="Calisto MT" pitchFamily="18" charset="0"/>
              </a:rPr>
              <a:t>taking measurements</a:t>
            </a:r>
          </a:p>
          <a:p>
            <a:r>
              <a:rPr lang="tr-TR" b="1" i="1" dirty="0" smtClean="0">
                <a:latin typeface="Calisto MT" pitchFamily="18" charset="0"/>
              </a:rPr>
              <a:t>Understand</a:t>
            </a:r>
            <a:r>
              <a:rPr lang="tr-TR" dirty="0" smtClean="0">
                <a:latin typeface="Calisto MT" pitchFamily="18" charset="0"/>
              </a:rPr>
              <a:t> the quality levels formed by stakeholders</a:t>
            </a:r>
          </a:p>
          <a:p>
            <a:r>
              <a:rPr lang="tr-TR" dirty="0" smtClean="0">
                <a:latin typeface="Calisto MT" pitchFamily="18" charset="0"/>
              </a:rPr>
              <a:t>Will the project </a:t>
            </a:r>
            <a:r>
              <a:rPr lang="tr-TR" b="1" i="1" dirty="0" smtClean="0">
                <a:latin typeface="Calisto MT" pitchFamily="18" charset="0"/>
              </a:rPr>
              <a:t>meet</a:t>
            </a:r>
            <a:r>
              <a:rPr lang="tr-TR" dirty="0" smtClean="0">
                <a:latin typeface="Calisto MT" pitchFamily="18" charset="0"/>
              </a:rPr>
              <a:t> those? How </a:t>
            </a:r>
            <a:r>
              <a:rPr lang="tr-TR" dirty="0" smtClean="0">
                <a:latin typeface="Calisto MT" pitchFamily="18" charset="0"/>
                <a:sym typeface="Wingdings" pitchFamily="2" charset="2"/>
              </a:rPr>
              <a:t> More </a:t>
            </a:r>
            <a:r>
              <a:rPr lang="tr-TR" b="1" i="1" dirty="0" smtClean="0">
                <a:latin typeface="Calisto MT" pitchFamily="18" charset="0"/>
                <a:sym typeface="Wingdings" pitchFamily="2" charset="2"/>
              </a:rPr>
              <a:t>tests</a:t>
            </a:r>
            <a:r>
              <a:rPr lang="tr-TR" dirty="0" smtClean="0">
                <a:latin typeface="Calisto MT" pitchFamily="18" charset="0"/>
                <a:sym typeface="Wingdings" pitchFamily="2" charset="2"/>
              </a:rPr>
              <a:t>!</a:t>
            </a:r>
            <a:endParaRPr lang="tr-TR" dirty="0" smtClean="0">
              <a:latin typeface="Calisto MT" pitchFamily="18" charset="0"/>
            </a:endParaRPr>
          </a:p>
          <a:p>
            <a:r>
              <a:rPr lang="tr-TR" dirty="0" smtClean="0">
                <a:latin typeface="Calisto MT" pitchFamily="18" charset="0"/>
              </a:rPr>
              <a:t>Is </a:t>
            </a:r>
            <a:r>
              <a:rPr lang="tr-TR" b="1" i="1" dirty="0" smtClean="0">
                <a:latin typeface="Calisto MT" pitchFamily="18" charset="0"/>
              </a:rPr>
              <a:t>testing</a:t>
            </a:r>
            <a:r>
              <a:rPr lang="tr-TR" dirty="0" smtClean="0">
                <a:latin typeface="Calisto MT" pitchFamily="18" charset="0"/>
              </a:rPr>
              <a:t> enough or it’s just </a:t>
            </a:r>
            <a:r>
              <a:rPr lang="tr-TR" b="1" i="1" dirty="0" smtClean="0">
                <a:latin typeface="Calisto MT" pitchFamily="18" charset="0"/>
              </a:rPr>
              <a:t>a part of </a:t>
            </a:r>
            <a:r>
              <a:rPr lang="tr-TR" dirty="0" smtClean="0">
                <a:latin typeface="Calisto MT" pitchFamily="18" charset="0"/>
              </a:rPr>
              <a:t>the process?</a:t>
            </a:r>
          </a:p>
          <a:p>
            <a:pPr lvl="1"/>
            <a:r>
              <a:rPr lang="tr-TR" sz="1800" dirty="0" smtClean="0">
                <a:latin typeface="Calisto MT" pitchFamily="18" charset="0"/>
              </a:rPr>
              <a:t>Testing : Checking to </a:t>
            </a:r>
            <a:r>
              <a:rPr lang="tr-TR" sz="1800" b="1" dirty="0" smtClean="0">
                <a:latin typeface="Calisto MT" pitchFamily="18" charset="0"/>
              </a:rPr>
              <a:t>be sure that the product does what it is supposed to do </a:t>
            </a:r>
            <a:r>
              <a:rPr lang="tr-TR" sz="1800" dirty="0" smtClean="0">
                <a:latin typeface="Calisto MT" pitchFamily="18" charset="0"/>
                <a:sym typeface="Wingdings" pitchFamily="2" charset="2"/>
              </a:rPr>
              <a:t> </a:t>
            </a:r>
            <a:r>
              <a:rPr lang="tr-TR" sz="1800" b="1" i="1" dirty="0" smtClean="0">
                <a:latin typeface="Calisto MT" pitchFamily="18" charset="0"/>
                <a:sym typeface="Wingdings" pitchFamily="2" charset="2"/>
              </a:rPr>
              <a:t>Judge</a:t>
            </a:r>
            <a:r>
              <a:rPr lang="tr-TR" sz="1800" dirty="0" smtClean="0">
                <a:latin typeface="Calisto MT" pitchFamily="18" charset="0"/>
                <a:sym typeface="Wingdings" pitchFamily="2" charset="2"/>
              </a:rPr>
              <a:t> it’s </a:t>
            </a:r>
            <a:r>
              <a:rPr lang="tr-TR" sz="1800" b="1" u="sng" dirty="0" smtClean="0">
                <a:latin typeface="Calisto MT" pitchFamily="18" charset="0"/>
                <a:sym typeface="Wingdings" pitchFamily="2" charset="2"/>
              </a:rPr>
              <a:t>quality!</a:t>
            </a:r>
          </a:p>
          <a:p>
            <a:r>
              <a:rPr lang="tr-TR" b="1" i="1" dirty="0" smtClean="0">
                <a:latin typeface="Calisto MT" pitchFamily="18" charset="0"/>
                <a:sym typeface="Wingdings" pitchFamily="2" charset="2"/>
              </a:rPr>
              <a:t>Requirements</a:t>
            </a:r>
            <a:r>
              <a:rPr lang="tr-TR" dirty="0" smtClean="0">
                <a:latin typeface="Calisto MT" pitchFamily="18" charset="0"/>
                <a:sym typeface="Wingdings" pitchFamily="2" charset="2"/>
              </a:rPr>
              <a:t> written for the project is very important to determine it’s </a:t>
            </a:r>
            <a:r>
              <a:rPr lang="tr-TR" b="1" i="1" dirty="0" smtClean="0">
                <a:latin typeface="Calisto MT" pitchFamily="18" charset="0"/>
                <a:sym typeface="Wingdings" pitchFamily="2" charset="2"/>
              </a:rPr>
              <a:t>quality</a:t>
            </a:r>
            <a:r>
              <a:rPr lang="tr-TR" dirty="0" smtClean="0">
                <a:latin typeface="Calisto MT" pitchFamily="18" charset="0"/>
                <a:sym typeface="Wingdings" pitchFamily="2" charset="2"/>
              </a:rPr>
              <a:t>. </a:t>
            </a:r>
            <a:r>
              <a:rPr lang="tr-TR" sz="2000" i="1" dirty="0" smtClean="0">
                <a:latin typeface="Calisto MT" pitchFamily="18" charset="0"/>
                <a:sym typeface="Wingdings" pitchFamily="2" charset="2"/>
              </a:rPr>
              <a:t>(They are coming from???)</a:t>
            </a:r>
            <a:endParaRPr lang="tr-TR" sz="2000" i="1" dirty="0" smtClean="0">
              <a:latin typeface="Calisto MT" pitchFamily="18" charset="0"/>
            </a:endParaRPr>
          </a:p>
          <a:p>
            <a:r>
              <a:rPr lang="tr-TR" b="1" i="1" dirty="0" smtClean="0">
                <a:latin typeface="Calisto MT" pitchFamily="18" charset="0"/>
              </a:rPr>
              <a:t>High Quality = Fulfills the requirements completely!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56" y="116632"/>
            <a:ext cx="2418622" cy="108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516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Project Quality...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5</a:t>
            </a:fld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467544" y="2060848"/>
            <a:ext cx="8136904" cy="3528392"/>
          </a:xfrm>
        </p:spPr>
        <p:txBody>
          <a:bodyPr>
            <a:noAutofit/>
          </a:bodyPr>
          <a:lstStyle/>
          <a:p>
            <a:r>
              <a:rPr lang="tr-TR" b="1" i="1" u="sng" dirty="0" smtClean="0">
                <a:latin typeface="Calisto MT" pitchFamily="18" charset="0"/>
              </a:rPr>
              <a:t>Customer Satisfaction :</a:t>
            </a:r>
            <a:r>
              <a:rPr lang="tr-TR" i="1" dirty="0" smtClean="0">
                <a:latin typeface="Calisto MT" pitchFamily="18" charset="0"/>
              </a:rPr>
              <a:t> </a:t>
            </a:r>
            <a:r>
              <a:rPr lang="tr-TR" dirty="0" smtClean="0">
                <a:latin typeface="Calisto MT" pitchFamily="18" charset="0"/>
              </a:rPr>
              <a:t>Make sure that the people who are </a:t>
            </a:r>
            <a:r>
              <a:rPr lang="tr-TR" i="1" dirty="0" smtClean="0">
                <a:latin typeface="Calisto MT" pitchFamily="18" charset="0"/>
              </a:rPr>
              <a:t>paying for the end product are happy </a:t>
            </a:r>
            <a:r>
              <a:rPr lang="tr-TR" dirty="0" smtClean="0">
                <a:latin typeface="Calisto MT" pitchFamily="18" charset="0"/>
              </a:rPr>
              <a:t>with what they get.</a:t>
            </a:r>
          </a:p>
          <a:p>
            <a:r>
              <a:rPr lang="tr-TR" b="1" i="1" u="sng" dirty="0" smtClean="0">
                <a:latin typeface="Calisto MT" pitchFamily="18" charset="0"/>
              </a:rPr>
              <a:t>Fitness for use:</a:t>
            </a:r>
            <a:r>
              <a:rPr lang="tr-TR" i="1" dirty="0" smtClean="0">
                <a:latin typeface="Calisto MT" pitchFamily="18" charset="0"/>
              </a:rPr>
              <a:t> </a:t>
            </a:r>
            <a:r>
              <a:rPr lang="tr-TR" dirty="0" smtClean="0">
                <a:latin typeface="Calisto MT" pitchFamily="18" charset="0"/>
              </a:rPr>
              <a:t>Make sure that the product you build has the </a:t>
            </a:r>
            <a:r>
              <a:rPr lang="tr-TR" i="1" dirty="0" smtClean="0">
                <a:latin typeface="Calisto MT" pitchFamily="18" charset="0"/>
              </a:rPr>
              <a:t>best design possible to fit the customer’s needs</a:t>
            </a:r>
            <a:r>
              <a:rPr lang="tr-TR" dirty="0" smtClean="0">
                <a:latin typeface="Calisto MT" pitchFamily="18" charset="0"/>
              </a:rPr>
              <a:t>.</a:t>
            </a:r>
          </a:p>
          <a:p>
            <a:pPr lvl="1"/>
            <a:r>
              <a:rPr lang="tr-TR" dirty="0" smtClean="0">
                <a:latin typeface="Calisto MT" pitchFamily="18" charset="0"/>
              </a:rPr>
              <a:t>Ex: Ergonomic structure of a product</a:t>
            </a:r>
          </a:p>
          <a:p>
            <a:r>
              <a:rPr lang="tr-TR" b="1" i="1" u="sng" dirty="0" smtClean="0">
                <a:latin typeface="Calisto MT" pitchFamily="18" charset="0"/>
              </a:rPr>
              <a:t>Conformance (get used to) to requirements:</a:t>
            </a:r>
            <a:r>
              <a:rPr lang="tr-TR" i="1" dirty="0" smtClean="0">
                <a:latin typeface="Calisto MT" pitchFamily="18" charset="0"/>
              </a:rPr>
              <a:t> </a:t>
            </a:r>
            <a:r>
              <a:rPr lang="tr-TR" dirty="0" smtClean="0">
                <a:latin typeface="Calisto MT" pitchFamily="18" charset="0"/>
              </a:rPr>
              <a:t>The product needs to do what is </a:t>
            </a:r>
            <a:r>
              <a:rPr lang="tr-TR" i="1" dirty="0" smtClean="0">
                <a:latin typeface="Calisto MT" pitchFamily="18" charset="0"/>
              </a:rPr>
              <a:t>written in the requirements specification</a:t>
            </a:r>
            <a:r>
              <a:rPr lang="tr-TR" dirty="0" smtClean="0">
                <a:latin typeface="Calisto MT" pitchFamily="18" charset="0"/>
              </a:rPr>
              <a:t>. Requirements must take into account both </a:t>
            </a:r>
            <a:r>
              <a:rPr lang="tr-TR" b="1" i="1" dirty="0" smtClean="0">
                <a:latin typeface="Calisto MT" pitchFamily="18" charset="0"/>
              </a:rPr>
              <a:t>what will satisfy the customer</a:t>
            </a:r>
            <a:r>
              <a:rPr lang="tr-TR" dirty="0" smtClean="0">
                <a:latin typeface="Calisto MT" pitchFamily="18" charset="0"/>
              </a:rPr>
              <a:t> and the </a:t>
            </a:r>
            <a:r>
              <a:rPr lang="tr-TR" b="1" i="1" dirty="0" smtClean="0">
                <a:latin typeface="Calisto MT" pitchFamily="18" charset="0"/>
              </a:rPr>
              <a:t>best design possible </a:t>
            </a:r>
            <a:r>
              <a:rPr lang="tr-TR" dirty="0" smtClean="0">
                <a:latin typeface="Calisto MT" pitchFamily="18" charset="0"/>
              </a:rPr>
              <a:t>for the job.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56" y="116632"/>
            <a:ext cx="2418622" cy="108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413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Planning Quality...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6</a:t>
            </a:fld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6864" cy="3888432"/>
          </a:xfrm>
        </p:spPr>
        <p:txBody>
          <a:bodyPr>
            <a:noAutofit/>
          </a:bodyPr>
          <a:lstStyle/>
          <a:p>
            <a:r>
              <a:rPr lang="tr-TR" sz="2200" b="1" i="1" dirty="0">
                <a:latin typeface="Calisto MT" pitchFamily="18" charset="0"/>
              </a:rPr>
              <a:t>P</a:t>
            </a:r>
            <a:r>
              <a:rPr lang="en-US" sz="2200" b="1" i="1" dirty="0" err="1" smtClean="0">
                <a:latin typeface="Calisto MT" pitchFamily="18" charset="0"/>
              </a:rPr>
              <a:t>ro</a:t>
            </a:r>
            <a:r>
              <a:rPr lang="tr-TR" sz="2200" b="1" i="1" dirty="0" smtClean="0">
                <a:latin typeface="Calisto MT" pitchFamily="18" charset="0"/>
              </a:rPr>
              <a:t>cess</a:t>
            </a:r>
            <a:r>
              <a:rPr lang="en-US" sz="2200" b="1" i="1" dirty="0" smtClean="0">
                <a:latin typeface="Calisto MT" pitchFamily="18" charset="0"/>
              </a:rPr>
              <a:t> </a:t>
            </a:r>
            <a:r>
              <a:rPr lang="tr-TR" sz="2200" b="1" i="1" dirty="0" smtClean="0">
                <a:latin typeface="Calisto MT" pitchFamily="18" charset="0"/>
              </a:rPr>
              <a:t>of</a:t>
            </a:r>
            <a:r>
              <a:rPr lang="en-US" sz="2200" b="1" i="1" dirty="0" smtClean="0">
                <a:latin typeface="Calisto MT" pitchFamily="18" charset="0"/>
              </a:rPr>
              <a:t> “</a:t>
            </a:r>
            <a:r>
              <a:rPr lang="tr-TR" sz="22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identifying</a:t>
            </a:r>
            <a:r>
              <a:rPr lang="tr-TR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sz="2200" b="1" i="1" dirty="0" smtClean="0">
                <a:latin typeface="Calisto MT" pitchFamily="18" charset="0"/>
              </a:rPr>
              <a:t>quality requirements </a:t>
            </a:r>
            <a:r>
              <a:rPr lang="tr-TR" sz="2200" i="1" dirty="0" smtClean="0">
                <a:latin typeface="Calisto MT" pitchFamily="18" charset="0"/>
              </a:rPr>
              <a:t>and/or </a:t>
            </a:r>
            <a:r>
              <a:rPr lang="tr-TR" sz="2200" b="1" i="1" dirty="0" smtClean="0">
                <a:latin typeface="Calisto MT" pitchFamily="18" charset="0"/>
              </a:rPr>
              <a:t>standarts</a:t>
            </a:r>
            <a:r>
              <a:rPr lang="tr-TR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sz="2200" i="1" dirty="0" smtClean="0">
                <a:latin typeface="Calisto MT" pitchFamily="18" charset="0"/>
              </a:rPr>
              <a:t>for the project and product, and documenting how the project will demonstrate compliance...</a:t>
            </a:r>
            <a:r>
              <a:rPr lang="en-US" sz="2200" b="1" i="1" dirty="0" smtClean="0">
                <a:latin typeface="Calisto MT" pitchFamily="18" charset="0"/>
              </a:rPr>
              <a:t>”</a:t>
            </a:r>
            <a:endParaRPr lang="tr-TR" sz="2200" b="1" i="1" dirty="0">
              <a:latin typeface="Calisto MT" pitchFamily="18" charset="0"/>
            </a:endParaRPr>
          </a:p>
          <a:p>
            <a:pPr lvl="1"/>
            <a:r>
              <a:rPr lang="tr-TR" sz="2000" dirty="0" smtClean="0">
                <a:latin typeface="Calisto MT" pitchFamily="18" charset="0"/>
              </a:rPr>
              <a:t>Using </a:t>
            </a:r>
            <a:r>
              <a:rPr lang="tr-TR" sz="2000" b="1" dirty="0" smtClean="0">
                <a:latin typeface="Calisto MT" pitchFamily="18" charset="0"/>
              </a:rPr>
              <a:t>all the info available for the project </a:t>
            </a:r>
            <a:r>
              <a:rPr lang="tr-TR" sz="2000" dirty="0" smtClean="0">
                <a:latin typeface="Calisto MT" pitchFamily="18" charset="0"/>
              </a:rPr>
              <a:t>measure quality and prevent defects.</a:t>
            </a:r>
          </a:p>
          <a:p>
            <a:pPr lvl="1"/>
            <a:r>
              <a:rPr lang="tr-TR" sz="2400" b="1" i="1" dirty="0" smtClean="0">
                <a:latin typeface="Calisto MT" pitchFamily="18" charset="0"/>
              </a:rPr>
              <a:t>Quality Management Plan </a:t>
            </a:r>
            <a:r>
              <a:rPr lang="tr-TR" sz="2000" dirty="0" smtClean="0">
                <a:latin typeface="Calisto MT" pitchFamily="18" charset="0"/>
              </a:rPr>
              <a:t>: guide the PM and team to follow the quality activities.</a:t>
            </a:r>
          </a:p>
          <a:p>
            <a:pPr lvl="1"/>
            <a:r>
              <a:rPr lang="tr-TR" sz="2000" dirty="0" smtClean="0">
                <a:latin typeface="Calisto MT" pitchFamily="18" charset="0"/>
              </a:rPr>
              <a:t>Relationship with other project planning processes. </a:t>
            </a:r>
            <a:br>
              <a:rPr lang="tr-TR" sz="2000" dirty="0" smtClean="0">
                <a:latin typeface="Calisto MT" pitchFamily="18" charset="0"/>
              </a:rPr>
            </a:br>
            <a:r>
              <a:rPr lang="tr-TR" sz="2000" dirty="0" smtClean="0">
                <a:latin typeface="Calisto MT" pitchFamily="18" charset="0"/>
              </a:rPr>
              <a:t>Ex: </a:t>
            </a:r>
            <a:r>
              <a:rPr lang="tr-TR" sz="2000" i="1" dirty="0" smtClean="0">
                <a:latin typeface="Calisto MT" pitchFamily="18" charset="0"/>
              </a:rPr>
              <a:t>Proposed changes in the product to meet identified quality standarts may require </a:t>
            </a:r>
            <a:r>
              <a:rPr lang="tr-TR" sz="2000" b="1" i="1" u="sng" dirty="0" smtClean="0">
                <a:latin typeface="Calisto MT" pitchFamily="18" charset="0"/>
              </a:rPr>
              <a:t>cost or schedule adjustments </a:t>
            </a:r>
            <a:r>
              <a:rPr lang="tr-TR" sz="2000" i="1" dirty="0" smtClean="0">
                <a:latin typeface="Calisto MT" pitchFamily="18" charset="0"/>
              </a:rPr>
              <a:t>and a </a:t>
            </a:r>
            <a:r>
              <a:rPr lang="tr-TR" sz="2000" b="1" i="1" u="sng" dirty="0" smtClean="0">
                <a:latin typeface="Calisto MT" pitchFamily="18" charset="0"/>
              </a:rPr>
              <a:t>detailed risk analysis</a:t>
            </a:r>
            <a:r>
              <a:rPr lang="tr-TR" sz="2000" i="1" dirty="0" smtClean="0">
                <a:latin typeface="Calisto MT" pitchFamily="18" charset="0"/>
              </a:rPr>
              <a:t> of the impact to plans...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56" y="116632"/>
            <a:ext cx="2418622" cy="108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860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Planning Quality...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56" y="116632"/>
            <a:ext cx="2418622" cy="108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136904" cy="1512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52936"/>
            <a:ext cx="813690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7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Planning Quality...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56" y="116632"/>
            <a:ext cx="2418622" cy="108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771166" cy="51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Planning Quality...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56" y="116632"/>
            <a:ext cx="2418622" cy="108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9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352928" cy="2808312"/>
          </a:xfrm>
        </p:spPr>
        <p:txBody>
          <a:bodyPr>
            <a:noAutofit/>
          </a:bodyPr>
          <a:lstStyle/>
          <a:p>
            <a:r>
              <a:rPr lang="tr-TR" sz="2200" b="1" dirty="0" smtClean="0">
                <a:latin typeface="Calisto MT" pitchFamily="18" charset="0"/>
              </a:rPr>
              <a:t>Tools &amp; Techniques</a:t>
            </a:r>
            <a:endParaRPr lang="tr-TR" sz="2200" b="1" dirty="0">
              <a:latin typeface="Calisto MT" pitchFamily="18" charset="0"/>
            </a:endParaRPr>
          </a:p>
          <a:p>
            <a:pPr lvl="1"/>
            <a:r>
              <a:rPr lang="tr-TR" sz="1800" b="1" i="1" dirty="0" smtClean="0">
                <a:latin typeface="Calisto MT" pitchFamily="18" charset="0"/>
              </a:rPr>
              <a:t>Cost-Benefit Analysis :</a:t>
            </a:r>
            <a:r>
              <a:rPr lang="tr-TR" sz="1800" dirty="0" smtClean="0">
                <a:latin typeface="Calisto MT" pitchFamily="18" charset="0"/>
              </a:rPr>
              <a:t> Looking at </a:t>
            </a:r>
            <a:r>
              <a:rPr lang="tr-TR" sz="1800" b="1" i="1" dirty="0" smtClean="0">
                <a:latin typeface="Calisto MT" pitchFamily="18" charset="0"/>
              </a:rPr>
              <a:t>how much your quality activities will cost versus how much you will gain from doing them</a:t>
            </a:r>
            <a:r>
              <a:rPr lang="tr-TR" sz="1800" dirty="0" smtClean="0">
                <a:latin typeface="Calisto MT" pitchFamily="18" charset="0"/>
              </a:rPr>
              <a:t>. </a:t>
            </a:r>
            <a:br>
              <a:rPr lang="tr-TR" sz="1800" dirty="0" smtClean="0">
                <a:latin typeface="Calisto MT" pitchFamily="18" charset="0"/>
              </a:rPr>
            </a:br>
            <a:r>
              <a:rPr lang="tr-TR" sz="1800" i="1" dirty="0" smtClean="0">
                <a:latin typeface="Calisto MT" pitchFamily="18" charset="0"/>
              </a:rPr>
              <a:t>Benefits : Less rework, higher productivity and efficiency and more satisfaction for the stakeholders (especially the </a:t>
            </a:r>
            <a:r>
              <a:rPr lang="tr-TR" sz="1800" i="1" u="sng" dirty="0" smtClean="0">
                <a:latin typeface="Calisto MT" pitchFamily="18" charset="0"/>
              </a:rPr>
              <a:t>team and the customer</a:t>
            </a:r>
            <a:r>
              <a:rPr lang="tr-TR" sz="1800" i="1" dirty="0" smtClean="0">
                <a:latin typeface="Calisto MT" pitchFamily="18" charset="0"/>
              </a:rPr>
              <a:t>).</a:t>
            </a:r>
          </a:p>
          <a:p>
            <a:pPr lvl="1"/>
            <a:r>
              <a:rPr lang="tr-TR" sz="1800" b="1" i="1" dirty="0" smtClean="0">
                <a:latin typeface="Calisto MT" pitchFamily="18" charset="0"/>
              </a:rPr>
              <a:t>Cost of Quality : </a:t>
            </a:r>
            <a:r>
              <a:rPr lang="tr-TR" sz="1800" dirty="0" smtClean="0">
                <a:latin typeface="Calisto MT" pitchFamily="18" charset="0"/>
              </a:rPr>
              <a:t>What you get when you </a:t>
            </a:r>
            <a:r>
              <a:rPr lang="tr-TR" sz="1800" b="1" i="1" dirty="0" smtClean="0">
                <a:latin typeface="Calisto MT" pitchFamily="18" charset="0"/>
              </a:rPr>
              <a:t>add up the cost of all of the prevention and inspection activities</a:t>
            </a:r>
            <a:r>
              <a:rPr lang="tr-TR" sz="1800" dirty="0" smtClean="0">
                <a:latin typeface="Calisto MT" pitchFamily="18" charset="0"/>
              </a:rPr>
              <a:t> for the project. </a:t>
            </a:r>
            <a:br>
              <a:rPr lang="tr-TR" sz="1800" dirty="0" smtClean="0">
                <a:latin typeface="Calisto MT" pitchFamily="18" charset="0"/>
              </a:rPr>
            </a:br>
            <a:r>
              <a:rPr lang="tr-TR" sz="1800" i="1" dirty="0" smtClean="0">
                <a:latin typeface="Calisto MT" pitchFamily="18" charset="0"/>
              </a:rPr>
              <a:t>Any time spent writing standarts, reviewing documents, meeting to analyze the root cause of defects, doing rework to fix the defects.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49080"/>
            <a:ext cx="8208912" cy="2160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3996" y="3991606"/>
            <a:ext cx="1713931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(That you think of...)</a:t>
            </a:r>
            <a:endParaRPr lang="tr-TR" sz="140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7698" y="4004421"/>
            <a:ext cx="2118209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(That you don’t think of...)</a:t>
            </a:r>
            <a:endParaRPr lang="tr-TR" sz="140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6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45692</TotalTime>
  <Words>743</Words>
  <Application>Microsoft Office PowerPoint</Application>
  <PresentationFormat>Letter Paper (8.5x11 in)</PresentationFormat>
  <Paragraphs>105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Arial</vt:lpstr>
      <vt:lpstr>Courier New</vt:lpstr>
      <vt:lpstr>Century Gothic</vt:lpstr>
      <vt:lpstr>Wingdings</vt:lpstr>
      <vt:lpstr>Palatino Linotype</vt:lpstr>
      <vt:lpstr>Calisto MT</vt:lpstr>
      <vt:lpstr>Executive</vt:lpstr>
      <vt:lpstr>Part 8 : Project Quality Management</vt:lpstr>
      <vt:lpstr>PowerPoint Presentation</vt:lpstr>
      <vt:lpstr>PowerPoint Presentation</vt:lpstr>
      <vt:lpstr>Project Quality...</vt:lpstr>
      <vt:lpstr>Project Quality...</vt:lpstr>
      <vt:lpstr>Planning Quality...</vt:lpstr>
      <vt:lpstr>Planning Quality...</vt:lpstr>
      <vt:lpstr>Planning Quality...</vt:lpstr>
      <vt:lpstr>Planning Quality...</vt:lpstr>
      <vt:lpstr>Planning Quality...</vt:lpstr>
      <vt:lpstr>Planning Quality...</vt:lpstr>
      <vt:lpstr>Planning Quality...</vt:lpstr>
      <vt:lpstr>Planning Quality...</vt:lpstr>
      <vt:lpstr>Units</vt:lpstr>
      <vt:lpstr>Exercises</vt:lpstr>
    </vt:vector>
  </TitlesOfParts>
  <Company>Project Management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Basic Skills &amp; A Guide to the PMBOK™   Sponsored by the Project Management Institute</dc:title>
  <dc:creator>Tolga BAYCAN</dc:creator>
  <cp:lastModifiedBy>Bilkent</cp:lastModifiedBy>
  <cp:revision>2050</cp:revision>
  <cp:lastPrinted>1999-09-02T18:53:40Z</cp:lastPrinted>
  <dcterms:created xsi:type="dcterms:W3CDTF">1998-05-18T17:51:08Z</dcterms:created>
  <dcterms:modified xsi:type="dcterms:W3CDTF">2018-12-11T08:20:18Z</dcterms:modified>
</cp:coreProperties>
</file>