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72" r:id="rId1"/>
  </p:sldMasterIdLst>
  <p:notesMasterIdLst>
    <p:notesMasterId r:id="rId18"/>
  </p:notesMasterIdLst>
  <p:handoutMasterIdLst>
    <p:handoutMasterId r:id="rId19"/>
  </p:handoutMasterIdLst>
  <p:sldIdLst>
    <p:sldId id="611" r:id="rId2"/>
    <p:sldId id="608" r:id="rId3"/>
    <p:sldId id="589" r:id="rId4"/>
    <p:sldId id="590" r:id="rId5"/>
    <p:sldId id="591" r:id="rId6"/>
    <p:sldId id="592" r:id="rId7"/>
    <p:sldId id="594" r:id="rId8"/>
    <p:sldId id="595" r:id="rId9"/>
    <p:sldId id="596" r:id="rId10"/>
    <p:sldId id="597" r:id="rId11"/>
    <p:sldId id="599" r:id="rId12"/>
    <p:sldId id="600" r:id="rId13"/>
    <p:sldId id="606" r:id="rId14"/>
    <p:sldId id="601" r:id="rId15"/>
    <p:sldId id="602" r:id="rId16"/>
    <p:sldId id="603" r:id="rId17"/>
  </p:sldIdLst>
  <p:sldSz cx="9144000" cy="6858000" type="letter"/>
  <p:notesSz cx="7302500" cy="9588500"/>
  <p:embeddedFontLst>
    <p:embeddedFont>
      <p:font typeface="Century Gothic" panose="020B0502020202020204" pitchFamily="34" charset="0"/>
      <p:regular r:id="rId20"/>
      <p:bold r:id="rId21"/>
      <p:italic r:id="rId22"/>
      <p:boldItalic r:id="rId23"/>
    </p:embeddedFont>
    <p:embeddedFont>
      <p:font typeface="Palatino Linotype" panose="02040502050505030304" pitchFamily="18" charset="0"/>
      <p:regular r:id="rId24"/>
      <p:bold r:id="rId25"/>
      <p:italic r:id="rId26"/>
      <p:boldItalic r:id="rId27"/>
    </p:embeddedFont>
    <p:embeddedFont>
      <p:font typeface="Calisto MT" panose="02040603050505030304" pitchFamily="18" charset="0"/>
      <p:regular r:id="rId28"/>
      <p:bold r:id="rId29"/>
      <p:italic r:id="rId30"/>
      <p:boldItalic r:id="rId31"/>
    </p:embeddedFont>
    <p:embeddedFont>
      <p:font typeface="Comic Sans MS" panose="030F0702030302020204" pitchFamily="66" charset="0"/>
      <p:regular r:id="rId32"/>
      <p:bold r:id="rId33"/>
      <p:italic r:id="rId34"/>
      <p:boldItalic r:id="rId35"/>
    </p:embeddedFont>
  </p:embeddedFontLst>
  <p:custShowLst>
    <p:custShow name="Units" id="0">
      <p:sldLst/>
    </p:custShow>
    <p:custShow name="Exercises" id="1">
      <p:sldLst/>
    </p:custShow>
  </p:custShowLst>
  <p:defaultTextStyle>
    <a:defPPr>
      <a:defRPr lang="en-US"/>
    </a:defPPr>
    <a:lvl1pPr algn="ctr" rtl="0" eaLnBrk="0" fontAlgn="base" hangingPunct="0">
      <a:lnSpc>
        <a:spcPct val="95000"/>
      </a:lnSpc>
      <a:spcBef>
        <a:spcPct val="20000"/>
      </a:spcBef>
      <a:spcAft>
        <a:spcPct val="0"/>
      </a:spcAft>
      <a:defRPr b="1" kern="1200">
        <a:solidFill>
          <a:schemeClr val="bg1"/>
        </a:solidFill>
        <a:latin typeface="Arial" charset="0"/>
        <a:ea typeface="+mn-ea"/>
        <a:cs typeface="+mn-cs"/>
      </a:defRPr>
    </a:lvl1pPr>
    <a:lvl2pPr marL="457200" algn="ctr" rtl="0" eaLnBrk="0" fontAlgn="base" hangingPunct="0">
      <a:lnSpc>
        <a:spcPct val="95000"/>
      </a:lnSpc>
      <a:spcBef>
        <a:spcPct val="20000"/>
      </a:spcBef>
      <a:spcAft>
        <a:spcPct val="0"/>
      </a:spcAft>
      <a:defRPr b="1" kern="1200">
        <a:solidFill>
          <a:schemeClr val="bg1"/>
        </a:solidFill>
        <a:latin typeface="Arial" charset="0"/>
        <a:ea typeface="+mn-ea"/>
        <a:cs typeface="+mn-cs"/>
      </a:defRPr>
    </a:lvl2pPr>
    <a:lvl3pPr marL="914400" algn="ctr" rtl="0" eaLnBrk="0" fontAlgn="base" hangingPunct="0">
      <a:lnSpc>
        <a:spcPct val="95000"/>
      </a:lnSpc>
      <a:spcBef>
        <a:spcPct val="20000"/>
      </a:spcBef>
      <a:spcAft>
        <a:spcPct val="0"/>
      </a:spcAft>
      <a:defRPr b="1" kern="1200">
        <a:solidFill>
          <a:schemeClr val="bg1"/>
        </a:solidFill>
        <a:latin typeface="Arial" charset="0"/>
        <a:ea typeface="+mn-ea"/>
        <a:cs typeface="+mn-cs"/>
      </a:defRPr>
    </a:lvl3pPr>
    <a:lvl4pPr marL="1371600" algn="ctr" rtl="0" eaLnBrk="0" fontAlgn="base" hangingPunct="0">
      <a:lnSpc>
        <a:spcPct val="95000"/>
      </a:lnSpc>
      <a:spcBef>
        <a:spcPct val="20000"/>
      </a:spcBef>
      <a:spcAft>
        <a:spcPct val="0"/>
      </a:spcAft>
      <a:defRPr b="1" kern="1200">
        <a:solidFill>
          <a:schemeClr val="bg1"/>
        </a:solidFill>
        <a:latin typeface="Arial" charset="0"/>
        <a:ea typeface="+mn-ea"/>
        <a:cs typeface="+mn-cs"/>
      </a:defRPr>
    </a:lvl4pPr>
    <a:lvl5pPr marL="1828800" algn="ctr" rtl="0" eaLnBrk="0" fontAlgn="base" hangingPunct="0">
      <a:lnSpc>
        <a:spcPct val="95000"/>
      </a:lnSpc>
      <a:spcBef>
        <a:spcPct val="20000"/>
      </a:spcBef>
      <a:spcAft>
        <a:spcPct val="0"/>
      </a:spcAft>
      <a:defRPr b="1" kern="1200">
        <a:solidFill>
          <a:schemeClr val="bg1"/>
        </a:solidFill>
        <a:latin typeface="Arial" charset="0"/>
        <a:ea typeface="+mn-ea"/>
        <a:cs typeface="+mn-cs"/>
      </a:defRPr>
    </a:lvl5pPr>
    <a:lvl6pPr marL="2286000" algn="l" defTabSz="914400" rtl="0" eaLnBrk="1" latinLnBrk="0" hangingPunct="1">
      <a:defRPr b="1" kern="1200">
        <a:solidFill>
          <a:schemeClr val="bg1"/>
        </a:solidFill>
        <a:latin typeface="Arial" charset="0"/>
        <a:ea typeface="+mn-ea"/>
        <a:cs typeface="+mn-cs"/>
      </a:defRPr>
    </a:lvl6pPr>
    <a:lvl7pPr marL="2743200" algn="l" defTabSz="914400" rtl="0" eaLnBrk="1" latinLnBrk="0" hangingPunct="1">
      <a:defRPr b="1" kern="1200">
        <a:solidFill>
          <a:schemeClr val="bg1"/>
        </a:solidFill>
        <a:latin typeface="Arial" charset="0"/>
        <a:ea typeface="+mn-ea"/>
        <a:cs typeface="+mn-cs"/>
      </a:defRPr>
    </a:lvl7pPr>
    <a:lvl8pPr marL="3200400" algn="l" defTabSz="914400" rtl="0" eaLnBrk="1" latinLnBrk="0" hangingPunct="1">
      <a:defRPr b="1" kern="1200">
        <a:solidFill>
          <a:schemeClr val="bg1"/>
        </a:solidFill>
        <a:latin typeface="Arial" charset="0"/>
        <a:ea typeface="+mn-ea"/>
        <a:cs typeface="+mn-cs"/>
      </a:defRPr>
    </a:lvl8pPr>
    <a:lvl9pPr marL="3657600" algn="l" defTabSz="914400" rtl="0" eaLnBrk="1" latinLnBrk="0" hangingPunct="1">
      <a:defRPr b="1"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33"/>
    <a:srgbClr val="0D0A8A"/>
    <a:srgbClr val="969696"/>
    <a:srgbClr val="000000"/>
    <a:srgbClr val="0000FF"/>
    <a:srgbClr val="FFFFFF"/>
    <a:srgbClr val="C5C5C3"/>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p:cViewPr>
        <p:scale>
          <a:sx n="76" d="100"/>
          <a:sy n="76" d="100"/>
        </p:scale>
        <p:origin x="-1182" y="-72"/>
      </p:cViewPr>
      <p:guideLst>
        <p:guide orient="horz" pos="3984"/>
        <p:guide orient="horz" pos="1008"/>
        <p:guide orient="horz" pos="768"/>
        <p:guide orient="horz" pos="240"/>
        <p:guide orient="horz" pos="1152"/>
        <p:guide orient="horz" pos="2736"/>
        <p:guide pos="2880"/>
        <p:guide pos="5616"/>
        <p:guide pos="240"/>
        <p:guide pos="3888"/>
        <p:guide pos="3792"/>
        <p:guide pos="1440"/>
        <p:guide pos="1968"/>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1915"/>
    </p:cViewPr>
  </p:sorterViewPr>
  <p:notesViewPr>
    <p:cSldViewPr>
      <p:cViewPr varScale="1">
        <p:scale>
          <a:sx n="65" d="100"/>
          <a:sy n="65" d="100"/>
        </p:scale>
        <p:origin x="-1594" y="-72"/>
      </p:cViewPr>
      <p:guideLst>
        <p:guide orient="horz" pos="2988"/>
        <p:guide orient="horz" pos="5772"/>
        <p:guide orient="horz" pos="300"/>
        <p:guide pos="2299"/>
        <p:guide pos="3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352425" y="114300"/>
            <a:ext cx="30638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960438">
              <a:lnSpc>
                <a:spcPct val="100000"/>
              </a:lnSpc>
              <a:spcBef>
                <a:spcPct val="0"/>
              </a:spcBef>
              <a:defRPr sz="900" b="0">
                <a:solidFill>
                  <a:schemeClr val="tx1"/>
                </a:solidFill>
              </a:defRPr>
            </a:lvl1pPr>
          </a:lstStyle>
          <a:p>
            <a:r>
              <a:rPr lang="en-US"/>
              <a:t>A Framework for Project Management</a:t>
            </a:r>
          </a:p>
        </p:txBody>
      </p:sp>
      <p:sp>
        <p:nvSpPr>
          <p:cNvPr id="103427" name="Rectangle 3"/>
          <p:cNvSpPr>
            <a:spLocks noGrp="1" noChangeArrowheads="1"/>
          </p:cNvSpPr>
          <p:nvPr>
            <p:ph type="dt" sz="quarter" idx="1"/>
          </p:nvPr>
        </p:nvSpPr>
        <p:spPr bwMode="auto">
          <a:xfrm>
            <a:off x="4170363" y="114300"/>
            <a:ext cx="27495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08038">
              <a:lnSpc>
                <a:spcPct val="100000"/>
              </a:lnSpc>
              <a:spcBef>
                <a:spcPct val="0"/>
              </a:spcBef>
              <a:defRPr sz="900" b="0">
                <a:solidFill>
                  <a:schemeClr val="tx1"/>
                </a:solidFill>
              </a:defRPr>
            </a:lvl1pPr>
          </a:lstStyle>
          <a:p>
            <a:r>
              <a:rPr lang="en-US"/>
              <a:t>    Participant’s Manual</a:t>
            </a:r>
          </a:p>
        </p:txBody>
      </p:sp>
      <p:sp>
        <p:nvSpPr>
          <p:cNvPr id="103428" name="Rectangle 4"/>
          <p:cNvSpPr>
            <a:spLocks noGrp="1" noChangeArrowheads="1"/>
          </p:cNvSpPr>
          <p:nvPr>
            <p:ph type="ftr" sz="quarter" idx="2"/>
          </p:nvPr>
        </p:nvSpPr>
        <p:spPr bwMode="auto">
          <a:xfrm>
            <a:off x="592138" y="8732838"/>
            <a:ext cx="6081712"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960438">
              <a:lnSpc>
                <a:spcPct val="100000"/>
              </a:lnSpc>
              <a:spcBef>
                <a:spcPct val="0"/>
              </a:spcBef>
              <a:defRPr sz="800" b="0">
                <a:solidFill>
                  <a:schemeClr val="tx1"/>
                </a:solidFill>
              </a:defRPr>
            </a:lvl1pPr>
          </a:lstStyle>
          <a:p>
            <a:r>
              <a:rPr lang="en-US"/>
              <a:t>Copyright © 1999 Project Management Institute, Inc. All Rights Reserved.</a:t>
            </a:r>
          </a:p>
        </p:txBody>
      </p:sp>
    </p:spTree>
    <p:extLst>
      <p:ext uri="{BB962C8B-B14F-4D97-AF65-F5344CB8AC3E}">
        <p14:creationId xmlns:p14="http://schemas.microsoft.com/office/powerpoint/2010/main" val="2946872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2" name="Rectangle 4"/>
          <p:cNvSpPr>
            <a:spLocks noGrp="1" noRot="1" noChangeAspect="1" noChangeArrowheads="1" noTextEdit="1"/>
          </p:cNvSpPr>
          <p:nvPr>
            <p:ph type="sldImg" idx="2"/>
          </p:nvPr>
        </p:nvSpPr>
        <p:spPr bwMode="auto">
          <a:xfrm>
            <a:off x="828675" y="787400"/>
            <a:ext cx="5664200" cy="4248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323564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tr-TR" smtClean="0"/>
              <a:t>6/12/2015</a:t>
            </a:r>
            <a:endParaRPr lang="en-US" dirty="0"/>
          </a:p>
        </p:txBody>
      </p:sp>
      <p:sp>
        <p:nvSpPr>
          <p:cNvPr id="8" name="Slide Number Placeholder 7"/>
          <p:cNvSpPr>
            <a:spLocks noGrp="1"/>
          </p:cNvSpPr>
          <p:nvPr>
            <p:ph type="sldNum" sz="quarter" idx="11"/>
          </p:nvPr>
        </p:nvSpPr>
        <p:spPr/>
        <p:txBody>
          <a:bodyPr/>
          <a:lstStyle/>
          <a:p>
            <a:fld id="{9DBC89BD-0D8E-4425-B1F8-5A429D908E9E}"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MAN447 Lecture Notes</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tr-TR" smtClean="0"/>
              <a:t>6/12/2015</a:t>
            </a:r>
            <a:endParaRPr lang="en-US"/>
          </a:p>
        </p:txBody>
      </p:sp>
      <p:sp>
        <p:nvSpPr>
          <p:cNvPr id="5" name="Footer Placeholder 4"/>
          <p:cNvSpPr>
            <a:spLocks noGrp="1"/>
          </p:cNvSpPr>
          <p:nvPr>
            <p:ph type="ftr" sz="quarter" idx="11"/>
          </p:nvPr>
        </p:nvSpPr>
        <p:spPr/>
        <p:txBody>
          <a:bodyPr/>
          <a:lstStyle/>
          <a:p>
            <a:r>
              <a:rPr lang="en-US" smtClean="0"/>
              <a:t>MAN447 Lecture Notes</a:t>
            </a:r>
            <a:endParaRPr lang="en-US"/>
          </a:p>
        </p:txBody>
      </p:sp>
      <p:sp>
        <p:nvSpPr>
          <p:cNvPr id="6" name="Slide Number Placeholder 5"/>
          <p:cNvSpPr>
            <a:spLocks noGrp="1"/>
          </p:cNvSpPr>
          <p:nvPr>
            <p:ph type="sldNum" sz="quarter" idx="12"/>
          </p:nvPr>
        </p:nvSpPr>
        <p:spPr/>
        <p:txBody>
          <a:bodyPr/>
          <a:lstStyle/>
          <a:p>
            <a:fld id="{6227D9B8-52FD-46BC-8CBC-C48E4F14B4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tr-TR" smtClean="0"/>
              <a:t>6/12/2015</a:t>
            </a:r>
            <a:endParaRPr lang="en-US"/>
          </a:p>
        </p:txBody>
      </p:sp>
      <p:sp>
        <p:nvSpPr>
          <p:cNvPr id="5" name="Footer Placeholder 4"/>
          <p:cNvSpPr>
            <a:spLocks noGrp="1"/>
          </p:cNvSpPr>
          <p:nvPr>
            <p:ph type="ftr" sz="quarter" idx="11"/>
          </p:nvPr>
        </p:nvSpPr>
        <p:spPr/>
        <p:txBody>
          <a:bodyPr/>
          <a:lstStyle/>
          <a:p>
            <a:r>
              <a:rPr lang="en-US" smtClean="0"/>
              <a:t>MAN447 Lecture Notes</a:t>
            </a:r>
            <a:endParaRPr lang="en-US"/>
          </a:p>
        </p:txBody>
      </p:sp>
      <p:sp>
        <p:nvSpPr>
          <p:cNvPr id="6" name="Slide Number Placeholder 5"/>
          <p:cNvSpPr>
            <a:spLocks noGrp="1"/>
          </p:cNvSpPr>
          <p:nvPr>
            <p:ph type="sldNum" sz="quarter" idx="12"/>
          </p:nvPr>
        </p:nvSpPr>
        <p:spPr/>
        <p:txBody>
          <a:bodyPr/>
          <a:lstStyle/>
          <a:p>
            <a:fld id="{88B1E345-C8D0-471B-A068-6E5722FF2C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r>
              <a:rPr lang="tr-TR" smtClean="0"/>
              <a:t>6/12/2015</a:t>
            </a:r>
            <a:endParaRPr lang="en-US"/>
          </a:p>
        </p:txBody>
      </p:sp>
      <p:sp>
        <p:nvSpPr>
          <p:cNvPr id="5" name="Footer Placeholder 4"/>
          <p:cNvSpPr>
            <a:spLocks noGrp="1"/>
          </p:cNvSpPr>
          <p:nvPr>
            <p:ph type="ftr" sz="quarter" idx="11"/>
          </p:nvPr>
        </p:nvSpPr>
        <p:spPr/>
        <p:txBody>
          <a:bodyPr/>
          <a:lstStyle/>
          <a:p>
            <a:r>
              <a:rPr lang="en-US" smtClean="0"/>
              <a:t>MAN447 Lecture Notes</a:t>
            </a:r>
            <a:endParaRPr lang="en-US"/>
          </a:p>
        </p:txBody>
      </p:sp>
      <p:sp>
        <p:nvSpPr>
          <p:cNvPr id="6" name="Slide Number Placeholder 5"/>
          <p:cNvSpPr>
            <a:spLocks noGrp="1"/>
          </p:cNvSpPr>
          <p:nvPr>
            <p:ph type="sldNum" sz="quarter" idx="12"/>
          </p:nvPr>
        </p:nvSpPr>
        <p:spPr/>
        <p:txBody>
          <a:bodyPr/>
          <a:lstStyle/>
          <a:p>
            <a:fld id="{7C64EA24-397A-4227-BB00-233A814EC4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tr-TR" smtClean="0"/>
              <a:t>6/12/2015</a:t>
            </a:r>
            <a:endParaRPr lang="en-US"/>
          </a:p>
        </p:txBody>
      </p:sp>
      <p:sp>
        <p:nvSpPr>
          <p:cNvPr id="5" name="Footer Placeholder 4"/>
          <p:cNvSpPr>
            <a:spLocks noGrp="1"/>
          </p:cNvSpPr>
          <p:nvPr>
            <p:ph type="ftr" sz="quarter" idx="11"/>
          </p:nvPr>
        </p:nvSpPr>
        <p:spPr/>
        <p:txBody>
          <a:bodyPr/>
          <a:lstStyle/>
          <a:p>
            <a:r>
              <a:rPr lang="en-US" smtClean="0"/>
              <a:t>MAN447 Lecture Notes</a:t>
            </a:r>
            <a:endParaRPr lang="en-US"/>
          </a:p>
        </p:txBody>
      </p:sp>
      <p:sp>
        <p:nvSpPr>
          <p:cNvPr id="6" name="Slide Number Placeholder 5"/>
          <p:cNvSpPr>
            <a:spLocks noGrp="1"/>
          </p:cNvSpPr>
          <p:nvPr>
            <p:ph type="sldNum" sz="quarter" idx="12"/>
          </p:nvPr>
        </p:nvSpPr>
        <p:spPr/>
        <p:txBody>
          <a:bodyPr/>
          <a:lstStyle/>
          <a:p>
            <a:fld id="{4EDF29DA-8B7E-4C8A-96F0-D30A6C452E7E}"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r>
              <a:rPr lang="tr-TR" smtClean="0"/>
              <a:t>6/12/2015</a:t>
            </a:r>
            <a:endParaRPr lang="en-US"/>
          </a:p>
        </p:txBody>
      </p:sp>
      <p:sp>
        <p:nvSpPr>
          <p:cNvPr id="6" name="Footer Placeholder 5"/>
          <p:cNvSpPr>
            <a:spLocks noGrp="1"/>
          </p:cNvSpPr>
          <p:nvPr>
            <p:ph type="ftr" sz="quarter" idx="11"/>
          </p:nvPr>
        </p:nvSpPr>
        <p:spPr/>
        <p:txBody>
          <a:bodyPr/>
          <a:lstStyle/>
          <a:p>
            <a:r>
              <a:rPr lang="en-US" smtClean="0"/>
              <a:t>MAN447 Lecture Notes</a:t>
            </a:r>
            <a:endParaRPr lang="en-US"/>
          </a:p>
        </p:txBody>
      </p:sp>
      <p:sp>
        <p:nvSpPr>
          <p:cNvPr id="7" name="Slide Number Placeholder 6"/>
          <p:cNvSpPr>
            <a:spLocks noGrp="1"/>
          </p:cNvSpPr>
          <p:nvPr>
            <p:ph type="sldNum" sz="quarter" idx="12"/>
          </p:nvPr>
        </p:nvSpPr>
        <p:spPr/>
        <p:txBody>
          <a:bodyPr/>
          <a:lstStyle/>
          <a:p>
            <a:fld id="{997BE363-A1F9-41FE-9F9B-6014547E8109}"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tr-TR" smtClean="0"/>
              <a:t>6/12/2015</a:t>
            </a:r>
            <a:endParaRPr lang="en-US"/>
          </a:p>
        </p:txBody>
      </p:sp>
      <p:sp>
        <p:nvSpPr>
          <p:cNvPr id="8" name="Footer Placeholder 7"/>
          <p:cNvSpPr>
            <a:spLocks noGrp="1"/>
          </p:cNvSpPr>
          <p:nvPr>
            <p:ph type="ftr" sz="quarter" idx="11"/>
          </p:nvPr>
        </p:nvSpPr>
        <p:spPr/>
        <p:txBody>
          <a:bodyPr/>
          <a:lstStyle/>
          <a:p>
            <a:r>
              <a:rPr lang="en-US" smtClean="0"/>
              <a:t>MAN447 Lecture Notes</a:t>
            </a:r>
            <a:endParaRPr lang="en-US"/>
          </a:p>
        </p:txBody>
      </p:sp>
      <p:sp>
        <p:nvSpPr>
          <p:cNvPr id="9" name="Slide Number Placeholder 8"/>
          <p:cNvSpPr>
            <a:spLocks noGrp="1"/>
          </p:cNvSpPr>
          <p:nvPr>
            <p:ph type="sldNum" sz="quarter" idx="12"/>
          </p:nvPr>
        </p:nvSpPr>
        <p:spPr/>
        <p:txBody>
          <a:bodyPr/>
          <a:lstStyle/>
          <a:p>
            <a:fld id="{6260140D-9DF9-4B03-A646-311D8F81CEBF}"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tr-TR" smtClean="0"/>
              <a:t>6/12/2015</a:t>
            </a:r>
            <a:endParaRPr lang="en-US"/>
          </a:p>
        </p:txBody>
      </p:sp>
      <p:sp>
        <p:nvSpPr>
          <p:cNvPr id="4" name="Footer Placeholder 3"/>
          <p:cNvSpPr>
            <a:spLocks noGrp="1"/>
          </p:cNvSpPr>
          <p:nvPr>
            <p:ph type="ftr" sz="quarter" idx="11"/>
          </p:nvPr>
        </p:nvSpPr>
        <p:spPr/>
        <p:txBody>
          <a:bodyPr/>
          <a:lstStyle/>
          <a:p>
            <a:r>
              <a:rPr lang="en-US" smtClean="0"/>
              <a:t>MAN447 Lecture Notes</a:t>
            </a:r>
            <a:endParaRPr lang="en-US"/>
          </a:p>
        </p:txBody>
      </p:sp>
      <p:sp>
        <p:nvSpPr>
          <p:cNvPr id="5" name="Slide Number Placeholder 4"/>
          <p:cNvSpPr>
            <a:spLocks noGrp="1"/>
          </p:cNvSpPr>
          <p:nvPr>
            <p:ph type="sldNum" sz="quarter" idx="12"/>
          </p:nvPr>
        </p:nvSpPr>
        <p:spPr/>
        <p:txBody>
          <a:bodyPr/>
          <a:lstStyle/>
          <a:p>
            <a:fld id="{549D5CA7-C9AA-4FB1-8389-27A575925C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smtClean="0"/>
              <a:t>6/12/2015</a:t>
            </a:r>
            <a:endParaRPr lang="en-US"/>
          </a:p>
        </p:txBody>
      </p:sp>
      <p:sp>
        <p:nvSpPr>
          <p:cNvPr id="3" name="Footer Placeholder 2"/>
          <p:cNvSpPr>
            <a:spLocks noGrp="1"/>
          </p:cNvSpPr>
          <p:nvPr>
            <p:ph type="ftr" sz="quarter" idx="11"/>
          </p:nvPr>
        </p:nvSpPr>
        <p:spPr/>
        <p:txBody>
          <a:bodyPr/>
          <a:lstStyle/>
          <a:p>
            <a:r>
              <a:rPr lang="en-US" smtClean="0"/>
              <a:t>MAN447 Lecture Notes</a:t>
            </a:r>
            <a:endParaRPr lang="en-US"/>
          </a:p>
        </p:txBody>
      </p:sp>
      <p:sp>
        <p:nvSpPr>
          <p:cNvPr id="4" name="Slide Number Placeholder 3"/>
          <p:cNvSpPr>
            <a:spLocks noGrp="1"/>
          </p:cNvSpPr>
          <p:nvPr>
            <p:ph type="sldNum" sz="quarter" idx="12"/>
          </p:nvPr>
        </p:nvSpPr>
        <p:spPr/>
        <p:txBody>
          <a:bodyPr/>
          <a:lstStyle/>
          <a:p>
            <a:fld id="{BED7C234-9F35-4D46-A9D0-5908067582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tr-TR" smtClean="0"/>
              <a:t>6/12/2015</a:t>
            </a:r>
            <a:endParaRPr lang="en-US"/>
          </a:p>
        </p:txBody>
      </p:sp>
      <p:sp>
        <p:nvSpPr>
          <p:cNvPr id="6" name="Footer Placeholder 5"/>
          <p:cNvSpPr>
            <a:spLocks noGrp="1"/>
          </p:cNvSpPr>
          <p:nvPr>
            <p:ph type="ftr" sz="quarter" idx="11"/>
          </p:nvPr>
        </p:nvSpPr>
        <p:spPr/>
        <p:txBody>
          <a:bodyPr/>
          <a:lstStyle/>
          <a:p>
            <a:r>
              <a:rPr lang="en-US" smtClean="0"/>
              <a:t>MAN447 Lecture Notes</a:t>
            </a:r>
            <a:endParaRPr lang="en-US"/>
          </a:p>
        </p:txBody>
      </p:sp>
      <p:sp>
        <p:nvSpPr>
          <p:cNvPr id="7" name="Slide Number Placeholder 6"/>
          <p:cNvSpPr>
            <a:spLocks noGrp="1"/>
          </p:cNvSpPr>
          <p:nvPr>
            <p:ph type="sldNum" sz="quarter" idx="12"/>
          </p:nvPr>
        </p:nvSpPr>
        <p:spPr/>
        <p:txBody>
          <a:bodyPr/>
          <a:lstStyle/>
          <a:p>
            <a:fld id="{AFD6318C-08B6-48B2-9EE4-4B220ABDB8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tr-TR" smtClean="0"/>
              <a:t>6/12/2015</a:t>
            </a:r>
            <a:endParaRPr lang="en-US"/>
          </a:p>
        </p:txBody>
      </p:sp>
      <p:sp>
        <p:nvSpPr>
          <p:cNvPr id="6" name="Footer Placeholder 5"/>
          <p:cNvSpPr>
            <a:spLocks noGrp="1"/>
          </p:cNvSpPr>
          <p:nvPr>
            <p:ph type="ftr" sz="quarter" idx="11"/>
          </p:nvPr>
        </p:nvSpPr>
        <p:spPr/>
        <p:txBody>
          <a:bodyPr/>
          <a:lstStyle/>
          <a:p>
            <a:r>
              <a:rPr lang="en-US" smtClean="0"/>
              <a:t>MAN447 Lecture Notes</a:t>
            </a:r>
            <a:endParaRPr lang="en-US"/>
          </a:p>
        </p:txBody>
      </p:sp>
      <p:sp>
        <p:nvSpPr>
          <p:cNvPr id="7" name="Slide Number Placeholder 6"/>
          <p:cNvSpPr>
            <a:spLocks noGrp="1"/>
          </p:cNvSpPr>
          <p:nvPr>
            <p:ph type="sldNum" sz="quarter" idx="12"/>
          </p:nvPr>
        </p:nvSpPr>
        <p:spPr/>
        <p:txBody>
          <a:bodyPr/>
          <a:lstStyle/>
          <a:p>
            <a:fld id="{D255E1C6-0AEF-425F-AEA7-A16806CEFF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r>
              <a:rPr lang="tr-TR" smtClean="0"/>
              <a:t>6/12/2015</a:t>
            </a:r>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MAN447 Lecture Notes</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DBC89BD-0D8E-4425-B1F8-5A429D908E9E}"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discover6sigma.org/post/2005/11/pareto-chart/" TargetMode="Externa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683568" y="1052736"/>
            <a:ext cx="7920880" cy="1600200"/>
          </a:xfrm>
        </p:spPr>
        <p:txBody>
          <a:bodyPr/>
          <a:lstStyle/>
          <a:p>
            <a:pPr algn="l"/>
            <a:r>
              <a:rPr lang="tr-TR" sz="3600" b="1" dirty="0" smtClean="0"/>
              <a:t>Part</a:t>
            </a:r>
            <a:r>
              <a:rPr lang="en-US" sz="3600" b="1" dirty="0" smtClean="0"/>
              <a:t> </a:t>
            </a:r>
            <a:r>
              <a:rPr lang="tr-TR" sz="3600" b="1" dirty="0"/>
              <a:t>8</a:t>
            </a:r>
            <a:r>
              <a:rPr lang="tr-TR" sz="3600" b="1" dirty="0" smtClean="0"/>
              <a:t> </a:t>
            </a:r>
            <a:r>
              <a:rPr lang="en-US" sz="3600" b="1" dirty="0" smtClean="0"/>
              <a:t>: </a:t>
            </a:r>
            <a:r>
              <a:rPr lang="tr-TR" sz="3600" b="1" dirty="0" smtClean="0"/>
              <a:t>Project Quality Management</a:t>
            </a:r>
            <a:endParaRPr lang="en-US" sz="14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1</a:t>
            </a:fld>
            <a:endParaRPr lang="en-US"/>
          </a:p>
        </p:txBody>
      </p:sp>
      <p:sp>
        <p:nvSpPr>
          <p:cNvPr id="2" name="TextBox 1"/>
          <p:cNvSpPr txBox="1"/>
          <p:nvPr/>
        </p:nvSpPr>
        <p:spPr>
          <a:xfrm>
            <a:off x="2555776" y="2819211"/>
            <a:ext cx="3374193" cy="1092607"/>
          </a:xfrm>
          <a:prstGeom prst="rect">
            <a:avLst/>
          </a:prstGeom>
          <a:noFill/>
        </p:spPr>
        <p:txBody>
          <a:bodyPr wrap="none" rtlCol="0">
            <a:spAutoFit/>
          </a:bodyPr>
          <a:lstStyle/>
          <a:p>
            <a:pPr algn="l"/>
            <a:r>
              <a:rPr lang="tr-TR" sz="2000" b="0" i="1" dirty="0" smtClean="0">
                <a:solidFill>
                  <a:schemeClr val="tx1">
                    <a:lumMod val="50000"/>
                    <a:lumOff val="50000"/>
                  </a:schemeClr>
                </a:solidFill>
                <a:latin typeface="Calisto MT" pitchFamily="18" charset="0"/>
              </a:rPr>
              <a:t>8.2 – Perform Quality Control</a:t>
            </a:r>
          </a:p>
          <a:p>
            <a:pPr algn="l"/>
            <a:r>
              <a:rPr lang="tr-TR" sz="2000" b="0" i="1" dirty="0">
                <a:solidFill>
                  <a:schemeClr val="tx1">
                    <a:lumMod val="50000"/>
                    <a:lumOff val="50000"/>
                  </a:schemeClr>
                </a:solidFill>
                <a:latin typeface="Calisto MT" pitchFamily="18" charset="0"/>
              </a:rPr>
              <a:t>8</a:t>
            </a:r>
            <a:r>
              <a:rPr lang="tr-TR" sz="2000" b="0" i="1" dirty="0" smtClean="0">
                <a:solidFill>
                  <a:schemeClr val="tx1">
                    <a:lumMod val="50000"/>
                    <a:lumOff val="50000"/>
                  </a:schemeClr>
                </a:solidFill>
                <a:latin typeface="Calisto MT" pitchFamily="18" charset="0"/>
              </a:rPr>
              <a:t>.3 –</a:t>
            </a:r>
            <a:r>
              <a:rPr lang="en-US" sz="2000" b="0" i="1" dirty="0" smtClean="0">
                <a:solidFill>
                  <a:schemeClr val="tx1">
                    <a:lumMod val="50000"/>
                    <a:lumOff val="50000"/>
                  </a:schemeClr>
                </a:solidFill>
                <a:latin typeface="Calisto MT" pitchFamily="18" charset="0"/>
              </a:rPr>
              <a:t> </a:t>
            </a:r>
            <a:r>
              <a:rPr lang="tr-TR" sz="2000" b="0" i="1" dirty="0" smtClean="0">
                <a:solidFill>
                  <a:schemeClr val="tx1">
                    <a:lumMod val="50000"/>
                    <a:lumOff val="50000"/>
                  </a:schemeClr>
                </a:solidFill>
                <a:latin typeface="Calisto MT" pitchFamily="18" charset="0"/>
              </a:rPr>
              <a:t>Perform Quality Assurance</a:t>
            </a:r>
            <a:endParaRPr lang="en-US" sz="2000" b="0" i="1" dirty="0" smtClean="0">
              <a:solidFill>
                <a:schemeClr val="tx1">
                  <a:lumMod val="50000"/>
                  <a:lumOff val="50000"/>
                </a:schemeClr>
              </a:solidFill>
              <a:latin typeface="Calisto MT" pitchFamily="18" charset="0"/>
            </a:endParaRPr>
          </a:p>
          <a:p>
            <a:pPr algn="l"/>
            <a:endParaRPr lang="tr-TR" sz="2000" b="0" i="1" dirty="0" smtClean="0">
              <a:solidFill>
                <a:schemeClr val="tx1">
                  <a:lumMod val="50000"/>
                  <a:lumOff val="50000"/>
                </a:schemeClr>
              </a:solidFill>
              <a:latin typeface="Calisto MT" pitchFamily="18" charset="0"/>
            </a:endParaRPr>
          </a:p>
        </p:txBody>
      </p:sp>
    </p:spTree>
    <p:extLst>
      <p:ext uri="{BB962C8B-B14F-4D97-AF65-F5344CB8AC3E}">
        <p14:creationId xmlns:p14="http://schemas.microsoft.com/office/powerpoint/2010/main" val="19356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0" y="116632"/>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Control </a:t>
            </a:r>
            <a:r>
              <a:rPr lang="en-US" sz="1600" b="1" dirty="0" smtClean="0"/>
              <a:t>– </a:t>
            </a:r>
            <a:r>
              <a:rPr lang="en-US" sz="2400" b="1" i="1" dirty="0" smtClean="0"/>
              <a:t>Tools &amp; Techniques</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10</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60648"/>
            <a:ext cx="1642374" cy="720080"/>
          </a:xfrm>
          <a:prstGeom prst="rect">
            <a:avLst/>
          </a:prstGeom>
          <a:ln>
            <a:noFill/>
          </a:ln>
          <a:effectLst>
            <a:softEdge rad="112500"/>
          </a:effectLst>
        </p:spPr>
      </p:pic>
      <p:sp>
        <p:nvSpPr>
          <p:cNvPr id="7" name="TextBox 6"/>
          <p:cNvSpPr txBox="1"/>
          <p:nvPr/>
        </p:nvSpPr>
        <p:spPr>
          <a:xfrm>
            <a:off x="179512" y="1264111"/>
            <a:ext cx="8784976" cy="1969770"/>
          </a:xfrm>
          <a:prstGeom prst="rect">
            <a:avLst/>
          </a:prstGeom>
          <a:noFill/>
        </p:spPr>
        <p:txBody>
          <a:bodyPr wrap="square" rtlCol="0">
            <a:spAutoFit/>
          </a:bodyPr>
          <a:lstStyle/>
          <a:p>
            <a:pPr algn="l"/>
            <a:r>
              <a:rPr lang="en-US" sz="2000" i="1" dirty="0" smtClean="0">
                <a:solidFill>
                  <a:schemeClr val="tx1">
                    <a:lumMod val="50000"/>
                    <a:lumOff val="50000"/>
                  </a:schemeClr>
                </a:solidFill>
                <a:latin typeface="Calisto MT" pitchFamily="18" charset="0"/>
              </a:rPr>
              <a:t>Common quality control charts &amp; tools :</a:t>
            </a:r>
          </a:p>
          <a:p>
            <a:pPr marL="457200" indent="-457200" algn="l"/>
            <a:r>
              <a:rPr lang="en-US" sz="2000" i="1" dirty="0" smtClean="0">
                <a:solidFill>
                  <a:schemeClr val="tx1">
                    <a:lumMod val="50000"/>
                    <a:lumOff val="50000"/>
                  </a:schemeClr>
                </a:solidFill>
                <a:latin typeface="Calisto MT" pitchFamily="18" charset="0"/>
              </a:rPr>
              <a:t>4) 	Histograms: </a:t>
            </a:r>
          </a:p>
          <a:p>
            <a:pPr marL="914400" lvl="1" indent="-457200" algn="l">
              <a:buFont typeface="Arial" pitchFamily="34" charset="0"/>
              <a:buChar char="•"/>
            </a:pPr>
            <a:r>
              <a:rPr lang="en-US" sz="2000" b="0" dirty="0" smtClean="0">
                <a:solidFill>
                  <a:schemeClr val="tx1">
                    <a:lumMod val="50000"/>
                    <a:lumOff val="50000"/>
                  </a:schemeClr>
                </a:solidFill>
                <a:latin typeface="Calisto MT" pitchFamily="18" charset="0"/>
              </a:rPr>
              <a:t>A vertical bar chart showing </a:t>
            </a:r>
            <a:r>
              <a:rPr lang="en-US" sz="2000" i="1" dirty="0" smtClean="0">
                <a:solidFill>
                  <a:schemeClr val="tx1">
                    <a:lumMod val="50000"/>
                    <a:lumOff val="50000"/>
                  </a:schemeClr>
                </a:solidFill>
                <a:latin typeface="Calisto MT" pitchFamily="18" charset="0"/>
              </a:rPr>
              <a:t>how often a particular variable state occurred</a:t>
            </a:r>
            <a:r>
              <a:rPr lang="en-US" sz="2000" b="0" dirty="0" smtClean="0">
                <a:solidFill>
                  <a:schemeClr val="tx1">
                    <a:lumMod val="50000"/>
                    <a:lumOff val="50000"/>
                  </a:schemeClr>
                </a:solidFill>
                <a:latin typeface="Calisto MT" pitchFamily="18" charset="0"/>
              </a:rPr>
              <a:t>. </a:t>
            </a:r>
            <a:r>
              <a:rPr lang="en-US" sz="2000" b="0" u="sng" dirty="0" smtClean="0">
                <a:solidFill>
                  <a:schemeClr val="tx1">
                    <a:lumMod val="50000"/>
                    <a:lumOff val="50000"/>
                  </a:schemeClr>
                </a:solidFill>
                <a:latin typeface="Calisto MT" pitchFamily="18" charset="0"/>
              </a:rPr>
              <a:t>Each column represents an attribute or characteristic </a:t>
            </a:r>
            <a:r>
              <a:rPr lang="en-US" sz="2000" b="0" dirty="0" smtClean="0">
                <a:solidFill>
                  <a:schemeClr val="tx1">
                    <a:lumMod val="50000"/>
                    <a:lumOff val="50000"/>
                  </a:schemeClr>
                </a:solidFill>
                <a:latin typeface="Calisto MT" pitchFamily="18" charset="0"/>
              </a:rPr>
              <a:t>of a problem/situation. </a:t>
            </a:r>
            <a:r>
              <a:rPr lang="en-US" sz="2000" b="0" u="sng" dirty="0" smtClean="0">
                <a:solidFill>
                  <a:schemeClr val="tx1">
                    <a:lumMod val="50000"/>
                    <a:lumOff val="50000"/>
                  </a:schemeClr>
                </a:solidFill>
                <a:latin typeface="Calisto MT" pitchFamily="18" charset="0"/>
              </a:rPr>
              <a:t>Height of each column represents the relative frequency</a:t>
            </a:r>
            <a:r>
              <a:rPr lang="en-US" sz="2000" b="0" dirty="0" smtClean="0">
                <a:solidFill>
                  <a:schemeClr val="tx1">
                    <a:lumMod val="50000"/>
                    <a:lumOff val="50000"/>
                  </a:schemeClr>
                </a:solidFill>
                <a:latin typeface="Calisto MT" pitchFamily="18" charset="0"/>
              </a:rPr>
              <a:t> of the characteristic.</a:t>
            </a:r>
          </a:p>
        </p:txBody>
      </p:sp>
      <p:sp>
        <p:nvSpPr>
          <p:cNvPr id="8" name="TextBox 7"/>
          <p:cNvSpPr txBox="1"/>
          <p:nvPr/>
        </p:nvSpPr>
        <p:spPr>
          <a:xfrm>
            <a:off x="68970" y="692696"/>
            <a:ext cx="3101747" cy="443198"/>
          </a:xfrm>
          <a:prstGeom prst="rect">
            <a:avLst/>
          </a:prstGeom>
          <a:noFill/>
        </p:spPr>
        <p:txBody>
          <a:bodyPr wrap="none" rtlCol="0">
            <a:spAutoFit/>
          </a:bodyPr>
          <a:lstStyle/>
          <a:p>
            <a:r>
              <a:rPr lang="en-US" sz="2400" i="1" dirty="0" smtClean="0">
                <a:solidFill>
                  <a:schemeClr val="tx1">
                    <a:lumMod val="50000"/>
                    <a:lumOff val="50000"/>
                  </a:schemeClr>
                </a:solidFill>
                <a:latin typeface="Calisto MT" pitchFamily="18" charset="0"/>
              </a:rPr>
              <a:t>7 Basic tools of Quality</a:t>
            </a:r>
            <a:endParaRPr lang="en-US" sz="2400" dirty="0">
              <a:solidFill>
                <a:schemeClr val="tx1">
                  <a:lumMod val="50000"/>
                  <a:lumOff val="50000"/>
                </a:schemeClr>
              </a:solidFill>
              <a:latin typeface="Calisto MT" pitchFamily="18" charset="0"/>
            </a:endParaRPr>
          </a:p>
        </p:txBody>
      </p:sp>
      <p:pic>
        <p:nvPicPr>
          <p:cNvPr id="10" name="Picture 9" descr="16.JPG"/>
          <p:cNvPicPr>
            <a:picLocks noChangeAspect="1"/>
          </p:cNvPicPr>
          <p:nvPr/>
        </p:nvPicPr>
        <p:blipFill>
          <a:blip r:embed="rId4" cstate="print"/>
          <a:stretch>
            <a:fillRect/>
          </a:stretch>
        </p:blipFill>
        <p:spPr>
          <a:xfrm>
            <a:off x="1043608" y="3212976"/>
            <a:ext cx="7416824" cy="2886075"/>
          </a:xfrm>
          <a:prstGeom prst="rect">
            <a:avLst/>
          </a:prstGeom>
        </p:spPr>
      </p:pic>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0" y="116632"/>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Control </a:t>
            </a:r>
            <a:r>
              <a:rPr lang="en-US" sz="1600" b="1" dirty="0" smtClean="0"/>
              <a:t>– </a:t>
            </a:r>
            <a:r>
              <a:rPr lang="en-US" sz="2400" b="1" i="1" dirty="0" smtClean="0"/>
              <a:t>Tools &amp; Techniques</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11</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60648"/>
            <a:ext cx="1642374" cy="720080"/>
          </a:xfrm>
          <a:prstGeom prst="rect">
            <a:avLst/>
          </a:prstGeom>
          <a:ln>
            <a:noFill/>
          </a:ln>
          <a:effectLst>
            <a:softEdge rad="112500"/>
          </a:effectLst>
        </p:spPr>
      </p:pic>
      <p:sp>
        <p:nvSpPr>
          <p:cNvPr id="7" name="TextBox 6"/>
          <p:cNvSpPr txBox="1"/>
          <p:nvPr/>
        </p:nvSpPr>
        <p:spPr>
          <a:xfrm>
            <a:off x="179512" y="1264111"/>
            <a:ext cx="8784976" cy="1446550"/>
          </a:xfrm>
          <a:prstGeom prst="rect">
            <a:avLst/>
          </a:prstGeom>
          <a:noFill/>
        </p:spPr>
        <p:txBody>
          <a:bodyPr wrap="square" rtlCol="0">
            <a:spAutoFit/>
          </a:bodyPr>
          <a:lstStyle/>
          <a:p>
            <a:pPr algn="l"/>
            <a:r>
              <a:rPr lang="en-US" sz="2000" i="1" dirty="0" smtClean="0">
                <a:solidFill>
                  <a:schemeClr val="tx1">
                    <a:lumMod val="50000"/>
                    <a:lumOff val="50000"/>
                  </a:schemeClr>
                </a:solidFill>
                <a:latin typeface="Calisto MT" pitchFamily="18" charset="0"/>
              </a:rPr>
              <a:t>Common quality control charts &amp; tools :</a:t>
            </a:r>
          </a:p>
          <a:p>
            <a:pPr marL="457200" indent="-457200" algn="l"/>
            <a:r>
              <a:rPr lang="en-US" sz="2000" i="1" dirty="0" smtClean="0">
                <a:solidFill>
                  <a:schemeClr val="tx1">
                    <a:lumMod val="50000"/>
                    <a:lumOff val="50000"/>
                  </a:schemeClr>
                </a:solidFill>
                <a:latin typeface="Calisto MT" pitchFamily="18" charset="0"/>
              </a:rPr>
              <a:t>5) 	Pareto Charts: </a:t>
            </a:r>
          </a:p>
          <a:p>
            <a:pPr marL="914400" lvl="1" indent="-457200" algn="l">
              <a:buFont typeface="Arial" pitchFamily="34" charset="0"/>
              <a:buChar char="•"/>
            </a:pPr>
            <a:r>
              <a:rPr lang="en-US" sz="2000" dirty="0" smtClean="0">
                <a:solidFill>
                  <a:schemeClr val="tx1">
                    <a:lumMod val="50000"/>
                    <a:lumOff val="50000"/>
                  </a:schemeClr>
                </a:solidFill>
                <a:latin typeface="Calisto MT" pitchFamily="18" charset="0"/>
              </a:rPr>
              <a:t>Large number of problems are caused by a small number of causes</a:t>
            </a:r>
            <a:r>
              <a:rPr lang="tr-TR" sz="2000" dirty="0" smtClean="0">
                <a:solidFill>
                  <a:schemeClr val="tx1">
                    <a:lumMod val="50000"/>
                    <a:lumOff val="50000"/>
                  </a:schemeClr>
                </a:solidFill>
                <a:latin typeface="Calisto MT" pitchFamily="18" charset="0"/>
              </a:rPr>
              <a:t>!</a:t>
            </a:r>
            <a:endParaRPr lang="en-US" sz="2000" b="0" dirty="0" smtClean="0">
              <a:solidFill>
                <a:schemeClr val="tx1">
                  <a:lumMod val="50000"/>
                  <a:lumOff val="50000"/>
                </a:schemeClr>
              </a:solidFill>
              <a:latin typeface="Calisto MT" pitchFamily="18" charset="0"/>
            </a:endParaRPr>
          </a:p>
          <a:p>
            <a:pPr marL="914400" lvl="1" indent="-457200" algn="l">
              <a:buFont typeface="Arial" pitchFamily="34" charset="0"/>
              <a:buChar char="•"/>
            </a:pPr>
            <a:r>
              <a:rPr lang="en-US" sz="2000" b="0" dirty="0" smtClean="0">
                <a:solidFill>
                  <a:schemeClr val="tx1">
                    <a:lumMod val="50000"/>
                    <a:lumOff val="50000"/>
                  </a:schemeClr>
                </a:solidFill>
                <a:latin typeface="Calisto MT" pitchFamily="18" charset="0"/>
              </a:rPr>
              <a:t>80/20 rule : </a:t>
            </a:r>
            <a:r>
              <a:rPr lang="en-US" sz="2000" i="1" dirty="0" smtClean="0">
                <a:solidFill>
                  <a:schemeClr val="tx1">
                    <a:lumMod val="50000"/>
                    <a:lumOff val="50000"/>
                  </a:schemeClr>
                </a:solidFill>
                <a:latin typeface="Calisto MT" pitchFamily="18" charset="0"/>
              </a:rPr>
              <a:t>80% of defects are caused by 20% of the causes</a:t>
            </a:r>
            <a:r>
              <a:rPr lang="en-US" sz="2000" b="0" dirty="0" smtClean="0">
                <a:solidFill>
                  <a:schemeClr val="tx1">
                    <a:lumMod val="50000"/>
                    <a:lumOff val="50000"/>
                  </a:schemeClr>
                </a:solidFill>
                <a:latin typeface="Calisto MT" pitchFamily="18" charset="0"/>
              </a:rPr>
              <a:t>.</a:t>
            </a:r>
          </a:p>
        </p:txBody>
      </p:sp>
      <p:sp>
        <p:nvSpPr>
          <p:cNvPr id="8" name="TextBox 7"/>
          <p:cNvSpPr txBox="1"/>
          <p:nvPr/>
        </p:nvSpPr>
        <p:spPr>
          <a:xfrm>
            <a:off x="68970" y="692696"/>
            <a:ext cx="3101747" cy="443198"/>
          </a:xfrm>
          <a:prstGeom prst="rect">
            <a:avLst/>
          </a:prstGeom>
          <a:noFill/>
        </p:spPr>
        <p:txBody>
          <a:bodyPr wrap="none" rtlCol="0">
            <a:spAutoFit/>
          </a:bodyPr>
          <a:lstStyle/>
          <a:p>
            <a:r>
              <a:rPr lang="en-US" sz="2400" i="1" dirty="0" smtClean="0">
                <a:solidFill>
                  <a:schemeClr val="tx1">
                    <a:lumMod val="50000"/>
                    <a:lumOff val="50000"/>
                  </a:schemeClr>
                </a:solidFill>
                <a:latin typeface="Calisto MT" pitchFamily="18" charset="0"/>
              </a:rPr>
              <a:t>7 Basic tools of Quality</a:t>
            </a:r>
            <a:endParaRPr lang="en-US" sz="2400" dirty="0">
              <a:solidFill>
                <a:schemeClr val="tx1">
                  <a:lumMod val="50000"/>
                  <a:lumOff val="50000"/>
                </a:schemeClr>
              </a:solidFill>
              <a:latin typeface="Calisto MT" pitchFamily="18" charset="0"/>
            </a:endParaRPr>
          </a:p>
        </p:txBody>
      </p:sp>
      <p:pic>
        <p:nvPicPr>
          <p:cNvPr id="9" name="Picture 8" descr="17.JPG"/>
          <p:cNvPicPr>
            <a:picLocks noChangeAspect="1"/>
          </p:cNvPicPr>
          <p:nvPr/>
        </p:nvPicPr>
        <p:blipFill>
          <a:blip r:embed="rId4" cstate="print"/>
          <a:stretch>
            <a:fillRect/>
          </a:stretch>
        </p:blipFill>
        <p:spPr>
          <a:xfrm>
            <a:off x="467544" y="2780929"/>
            <a:ext cx="8208912" cy="3168352"/>
          </a:xfrm>
          <a:prstGeom prst="rect">
            <a:avLst/>
          </a:prstGeom>
        </p:spPr>
      </p:pic>
      <p:sp>
        <p:nvSpPr>
          <p:cNvPr id="11" name="TextBox 10"/>
          <p:cNvSpPr txBox="1"/>
          <p:nvPr/>
        </p:nvSpPr>
        <p:spPr>
          <a:xfrm>
            <a:off x="467544" y="5949280"/>
            <a:ext cx="6952416" cy="355482"/>
          </a:xfrm>
          <a:prstGeom prst="rect">
            <a:avLst/>
          </a:prstGeom>
          <a:noFill/>
        </p:spPr>
        <p:txBody>
          <a:bodyPr wrap="none" rtlCol="0">
            <a:spAutoFit/>
          </a:bodyPr>
          <a:lstStyle/>
          <a:p>
            <a:pPr algn="l"/>
            <a:r>
              <a:rPr lang="en-US" i="1" dirty="0" smtClean="0">
                <a:solidFill>
                  <a:schemeClr val="tx1">
                    <a:lumMod val="50000"/>
                    <a:lumOff val="50000"/>
                  </a:schemeClr>
                </a:solidFill>
                <a:latin typeface="Calisto MT" pitchFamily="18" charset="0"/>
              </a:rPr>
              <a:t>* Process Instructions and Insufficient time’s cumulative percentage is 55%</a:t>
            </a:r>
            <a:endParaRPr lang="en-US" dirty="0">
              <a:solidFill>
                <a:schemeClr val="tx1">
                  <a:lumMod val="50000"/>
                  <a:lumOff val="50000"/>
                </a:schemeClr>
              </a:solidFill>
              <a:latin typeface="Calisto MT" pitchFamily="18" charset="0"/>
            </a:endParaRPr>
          </a:p>
        </p:txBody>
      </p:sp>
      <p:sp>
        <p:nvSpPr>
          <p:cNvPr id="10" name="TextBox 9"/>
          <p:cNvSpPr txBox="1"/>
          <p:nvPr/>
        </p:nvSpPr>
        <p:spPr>
          <a:xfrm>
            <a:off x="2285833" y="1690382"/>
            <a:ext cx="4464496" cy="297004"/>
          </a:xfrm>
          <a:prstGeom prst="rect">
            <a:avLst/>
          </a:prstGeom>
          <a:noFill/>
        </p:spPr>
        <p:txBody>
          <a:bodyPr wrap="square" rtlCol="0">
            <a:spAutoFit/>
          </a:bodyPr>
          <a:lstStyle/>
          <a:p>
            <a:r>
              <a:rPr lang="tr-TR" sz="1400" i="1" dirty="0" smtClean="0">
                <a:solidFill>
                  <a:schemeClr val="tx1">
                    <a:lumMod val="50000"/>
                    <a:lumOff val="50000"/>
                  </a:schemeClr>
                </a:solidFill>
                <a:effectLst>
                  <a:outerShdw blurRad="38100" dist="38100" dir="2700000" algn="tl">
                    <a:srgbClr val="000000">
                      <a:alpha val="43137"/>
                    </a:srgbClr>
                  </a:outerShdw>
                </a:effectLst>
                <a:hlinkClick r:id="rId5"/>
              </a:rPr>
              <a:t>Click here to learn more about on Pareto Charts...</a:t>
            </a:r>
            <a:endParaRPr lang="tr-TR" sz="1400" i="1" dirty="0">
              <a:solidFill>
                <a:schemeClr val="tx1">
                  <a:lumMod val="50000"/>
                  <a:lumOff val="50000"/>
                </a:schemeClr>
              </a:solidFill>
              <a:effectLst>
                <a:outerShdw blurRad="38100" dist="38100" dir="2700000" algn="tl">
                  <a:srgbClr val="000000">
                    <a:alpha val="43137"/>
                  </a:srgbClr>
                </a:outerShdw>
              </a:effectLst>
            </a:endParaRPr>
          </a:p>
        </p:txBody>
      </p:sp>
      <p:cxnSp>
        <p:nvCxnSpPr>
          <p:cNvPr id="13" name="Straight Connector 12"/>
          <p:cNvCxnSpPr/>
          <p:nvPr/>
        </p:nvCxnSpPr>
        <p:spPr>
          <a:xfrm flipH="1">
            <a:off x="5292080" y="3501008"/>
            <a:ext cx="25202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92080" y="3501008"/>
            <a:ext cx="0" cy="16561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220072" y="34290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0" name="Straight Connector 19"/>
          <p:cNvCxnSpPr/>
          <p:nvPr/>
        </p:nvCxnSpPr>
        <p:spPr>
          <a:xfrm flipH="1">
            <a:off x="2915816" y="3501008"/>
            <a:ext cx="25202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763688" y="3501008"/>
            <a:ext cx="25202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763688" y="3501008"/>
            <a:ext cx="3528392" cy="1656184"/>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028160" y="4581128"/>
            <a:ext cx="441147" cy="355482"/>
          </a:xfrm>
          <a:prstGeom prst="rect">
            <a:avLst/>
          </a:prstGeom>
          <a:noFill/>
        </p:spPr>
        <p:txBody>
          <a:bodyPr wrap="none" rtlCol="0">
            <a:spAutoFit/>
          </a:bodyPr>
          <a:lstStyle/>
          <a:p>
            <a:r>
              <a:rPr lang="tr-TR" dirty="0" smtClean="0"/>
              <a:t>10</a:t>
            </a:r>
            <a:endParaRPr lang="en-US" dirty="0"/>
          </a:p>
        </p:txBody>
      </p:sp>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0" y="116632"/>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Control </a:t>
            </a:r>
            <a:r>
              <a:rPr lang="en-US" sz="1600" b="1" dirty="0" smtClean="0"/>
              <a:t>– </a:t>
            </a:r>
            <a:r>
              <a:rPr lang="en-US" sz="2400" b="1" i="1" dirty="0" smtClean="0"/>
              <a:t>Tools &amp; Techniques</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12</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60648"/>
            <a:ext cx="1642374" cy="720080"/>
          </a:xfrm>
          <a:prstGeom prst="rect">
            <a:avLst/>
          </a:prstGeom>
          <a:ln>
            <a:noFill/>
          </a:ln>
          <a:effectLst>
            <a:softEdge rad="112500"/>
          </a:effectLst>
        </p:spPr>
      </p:pic>
      <p:sp>
        <p:nvSpPr>
          <p:cNvPr id="7" name="TextBox 6"/>
          <p:cNvSpPr txBox="1"/>
          <p:nvPr/>
        </p:nvSpPr>
        <p:spPr>
          <a:xfrm>
            <a:off x="179512" y="1264110"/>
            <a:ext cx="5400600" cy="2031325"/>
          </a:xfrm>
          <a:prstGeom prst="rect">
            <a:avLst/>
          </a:prstGeom>
          <a:noFill/>
        </p:spPr>
        <p:txBody>
          <a:bodyPr wrap="square" rtlCol="0">
            <a:spAutoFit/>
          </a:bodyPr>
          <a:lstStyle/>
          <a:p>
            <a:pPr algn="l"/>
            <a:r>
              <a:rPr lang="en-US" sz="2000" i="1" dirty="0" smtClean="0">
                <a:solidFill>
                  <a:schemeClr val="tx1">
                    <a:lumMod val="50000"/>
                    <a:lumOff val="50000"/>
                  </a:schemeClr>
                </a:solidFill>
                <a:latin typeface="Calisto MT" pitchFamily="18" charset="0"/>
              </a:rPr>
              <a:t>Common quality control charts &amp; tools :</a:t>
            </a:r>
          </a:p>
          <a:p>
            <a:pPr marL="457200" indent="-457200" algn="l"/>
            <a:r>
              <a:rPr lang="en-US" sz="2000" i="1" dirty="0" smtClean="0">
                <a:solidFill>
                  <a:schemeClr val="tx1">
                    <a:lumMod val="50000"/>
                    <a:lumOff val="50000"/>
                  </a:schemeClr>
                </a:solidFill>
                <a:latin typeface="Calisto MT" pitchFamily="18" charset="0"/>
              </a:rPr>
              <a:t>6) 	Scatter Diagrams: </a:t>
            </a:r>
          </a:p>
          <a:p>
            <a:pPr marL="914400" lvl="1" indent="-457200" algn="l">
              <a:buFont typeface="Arial" pitchFamily="34" charset="0"/>
              <a:buChar char="•"/>
            </a:pPr>
            <a:r>
              <a:rPr lang="en-US" sz="2000" i="1" dirty="0" smtClean="0">
                <a:solidFill>
                  <a:schemeClr val="tx1">
                    <a:lumMod val="50000"/>
                    <a:lumOff val="50000"/>
                  </a:schemeClr>
                </a:solidFill>
                <a:latin typeface="Calisto MT" pitchFamily="18" charset="0"/>
              </a:rPr>
              <a:t>Relationship between two variables</a:t>
            </a:r>
            <a:r>
              <a:rPr lang="en-US" sz="2000" b="0" dirty="0" smtClean="0">
                <a:solidFill>
                  <a:schemeClr val="tx1">
                    <a:lumMod val="50000"/>
                    <a:lumOff val="50000"/>
                  </a:schemeClr>
                </a:solidFill>
                <a:latin typeface="Calisto MT" pitchFamily="18" charset="0"/>
              </a:rPr>
              <a:t>.</a:t>
            </a:r>
          </a:p>
          <a:p>
            <a:pPr marL="914400" lvl="1" indent="-457200" algn="l">
              <a:buFont typeface="Arial" pitchFamily="34" charset="0"/>
              <a:buChar char="•"/>
            </a:pPr>
            <a:r>
              <a:rPr lang="en-US" sz="2000" b="0" dirty="0" smtClean="0">
                <a:solidFill>
                  <a:schemeClr val="tx1">
                    <a:lumMod val="50000"/>
                    <a:lumOff val="50000"/>
                  </a:schemeClr>
                </a:solidFill>
                <a:latin typeface="Calisto MT" pitchFamily="18" charset="0"/>
              </a:rPr>
              <a:t>Study and identify the possible </a:t>
            </a:r>
            <a:r>
              <a:rPr lang="en-US" sz="2000" i="1" dirty="0" smtClean="0">
                <a:solidFill>
                  <a:schemeClr val="tx1">
                    <a:lumMod val="50000"/>
                    <a:lumOff val="50000"/>
                  </a:schemeClr>
                </a:solidFill>
                <a:latin typeface="Calisto MT" pitchFamily="18" charset="0"/>
              </a:rPr>
              <a:t>relationship between changes observed in two variables.</a:t>
            </a:r>
          </a:p>
        </p:txBody>
      </p:sp>
      <p:sp>
        <p:nvSpPr>
          <p:cNvPr id="8" name="TextBox 7"/>
          <p:cNvSpPr txBox="1"/>
          <p:nvPr/>
        </p:nvSpPr>
        <p:spPr>
          <a:xfrm>
            <a:off x="68970" y="692696"/>
            <a:ext cx="3101747" cy="443198"/>
          </a:xfrm>
          <a:prstGeom prst="rect">
            <a:avLst/>
          </a:prstGeom>
          <a:noFill/>
        </p:spPr>
        <p:txBody>
          <a:bodyPr wrap="none" rtlCol="0">
            <a:spAutoFit/>
          </a:bodyPr>
          <a:lstStyle/>
          <a:p>
            <a:r>
              <a:rPr lang="en-US" sz="2400" i="1" dirty="0" smtClean="0">
                <a:solidFill>
                  <a:schemeClr val="tx1">
                    <a:lumMod val="50000"/>
                    <a:lumOff val="50000"/>
                  </a:schemeClr>
                </a:solidFill>
                <a:latin typeface="Calisto MT" pitchFamily="18" charset="0"/>
              </a:rPr>
              <a:t>7 Basic tools of Quality</a:t>
            </a:r>
            <a:endParaRPr lang="en-US" sz="2400" dirty="0">
              <a:solidFill>
                <a:schemeClr val="tx1">
                  <a:lumMod val="50000"/>
                  <a:lumOff val="50000"/>
                </a:schemeClr>
              </a:solidFill>
              <a:latin typeface="Calisto MT" pitchFamily="18" charset="0"/>
            </a:endParaRPr>
          </a:p>
        </p:txBody>
      </p:sp>
      <p:pic>
        <p:nvPicPr>
          <p:cNvPr id="10" name="Picture 9" descr="18.JPG"/>
          <p:cNvPicPr>
            <a:picLocks noChangeAspect="1"/>
          </p:cNvPicPr>
          <p:nvPr/>
        </p:nvPicPr>
        <p:blipFill>
          <a:blip r:embed="rId4" cstate="print"/>
          <a:stretch>
            <a:fillRect/>
          </a:stretch>
        </p:blipFill>
        <p:spPr>
          <a:xfrm>
            <a:off x="5436096" y="1196752"/>
            <a:ext cx="3563888" cy="2880320"/>
          </a:xfrm>
          <a:prstGeom prst="rect">
            <a:avLst/>
          </a:prstGeom>
        </p:spPr>
      </p:pic>
      <p:pic>
        <p:nvPicPr>
          <p:cNvPr id="12" name="Picture 11" descr="19.JPG"/>
          <p:cNvPicPr>
            <a:picLocks noChangeAspect="1"/>
          </p:cNvPicPr>
          <p:nvPr/>
        </p:nvPicPr>
        <p:blipFill>
          <a:blip r:embed="rId5" cstate="print"/>
          <a:stretch>
            <a:fillRect/>
          </a:stretch>
        </p:blipFill>
        <p:spPr>
          <a:xfrm>
            <a:off x="611560" y="4005064"/>
            <a:ext cx="8136904" cy="2304256"/>
          </a:xfrm>
          <a:prstGeom prst="rect">
            <a:avLst/>
          </a:prstGeom>
        </p:spPr>
      </p:pic>
      <p:sp>
        <p:nvSpPr>
          <p:cNvPr id="2" name="Rectangle 1"/>
          <p:cNvSpPr/>
          <p:nvPr/>
        </p:nvSpPr>
        <p:spPr>
          <a:xfrm>
            <a:off x="827584" y="4509120"/>
            <a:ext cx="2952328" cy="864096"/>
          </a:xfrm>
          <a:prstGeom prst="rect">
            <a:avLst/>
          </a:prstGeom>
          <a:solidFill>
            <a:srgbClr val="FF0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Rectangle 10"/>
          <p:cNvSpPr/>
          <p:nvPr/>
        </p:nvSpPr>
        <p:spPr>
          <a:xfrm>
            <a:off x="5627268" y="4005064"/>
            <a:ext cx="2952328" cy="792088"/>
          </a:xfrm>
          <a:prstGeom prst="rect">
            <a:avLst/>
          </a:prstGeom>
          <a:solidFill>
            <a:srgbClr val="FF0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0" y="116632"/>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Control </a:t>
            </a:r>
            <a:r>
              <a:rPr lang="en-US" sz="1600" b="1" dirty="0" smtClean="0"/>
              <a:t>– </a:t>
            </a:r>
            <a:r>
              <a:rPr lang="en-US" sz="2400" b="1" i="1" dirty="0" smtClean="0"/>
              <a:t>Tools &amp; Techniques</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13</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60648"/>
            <a:ext cx="1642374" cy="720080"/>
          </a:xfrm>
          <a:prstGeom prst="rect">
            <a:avLst/>
          </a:prstGeom>
          <a:ln>
            <a:noFill/>
          </a:ln>
          <a:effectLst>
            <a:softEdge rad="112500"/>
          </a:effectLst>
        </p:spPr>
      </p:pic>
      <p:sp>
        <p:nvSpPr>
          <p:cNvPr id="7" name="TextBox 6"/>
          <p:cNvSpPr txBox="1"/>
          <p:nvPr/>
        </p:nvSpPr>
        <p:spPr>
          <a:xfrm>
            <a:off x="179512" y="1264110"/>
            <a:ext cx="8496944" cy="3136243"/>
          </a:xfrm>
          <a:prstGeom prst="rect">
            <a:avLst/>
          </a:prstGeom>
          <a:noFill/>
        </p:spPr>
        <p:txBody>
          <a:bodyPr wrap="square" rtlCol="0">
            <a:spAutoFit/>
          </a:bodyPr>
          <a:lstStyle/>
          <a:p>
            <a:pPr algn="l"/>
            <a:r>
              <a:rPr lang="en-US" sz="2000" i="1" dirty="0" smtClean="0">
                <a:solidFill>
                  <a:schemeClr val="tx1">
                    <a:lumMod val="50000"/>
                    <a:lumOff val="50000"/>
                  </a:schemeClr>
                </a:solidFill>
                <a:latin typeface="Calisto MT" pitchFamily="18" charset="0"/>
              </a:rPr>
              <a:t>Common quality control charts &amp; tools :</a:t>
            </a:r>
          </a:p>
          <a:p>
            <a:pPr marL="457200" indent="-457200" algn="l"/>
            <a:r>
              <a:rPr lang="en-US" sz="2000" i="1" dirty="0" smtClean="0">
                <a:solidFill>
                  <a:schemeClr val="tx1">
                    <a:lumMod val="50000"/>
                    <a:lumOff val="50000"/>
                  </a:schemeClr>
                </a:solidFill>
                <a:latin typeface="Calisto MT" pitchFamily="18" charset="0"/>
              </a:rPr>
              <a:t>7) Check List /Check Sheet</a:t>
            </a:r>
          </a:p>
          <a:p>
            <a:pPr algn="l"/>
            <a:r>
              <a:rPr lang="en-US" b="0" dirty="0" smtClean="0">
                <a:solidFill>
                  <a:schemeClr val="tx1">
                    <a:lumMod val="50000"/>
                    <a:lumOff val="50000"/>
                  </a:schemeClr>
                </a:solidFill>
                <a:latin typeface="Calisto MT" pitchFamily="18" charset="0"/>
              </a:rPr>
              <a:t>A check sheet is a basic quality tool that is used to </a:t>
            </a:r>
            <a:r>
              <a:rPr lang="en-US" sz="2000" i="1" dirty="0" smtClean="0">
                <a:solidFill>
                  <a:schemeClr val="tx1">
                    <a:lumMod val="50000"/>
                    <a:lumOff val="50000"/>
                  </a:schemeClr>
                </a:solidFill>
                <a:latin typeface="Calisto MT" pitchFamily="18" charset="0"/>
              </a:rPr>
              <a:t>collect data</a:t>
            </a:r>
            <a:r>
              <a:rPr lang="en-US" b="0" dirty="0" smtClean="0">
                <a:solidFill>
                  <a:schemeClr val="tx1">
                    <a:lumMod val="50000"/>
                    <a:lumOff val="50000"/>
                  </a:schemeClr>
                </a:solidFill>
                <a:latin typeface="Calisto MT" pitchFamily="18" charset="0"/>
              </a:rPr>
              <a:t>. A check sheet might be used to </a:t>
            </a:r>
            <a:r>
              <a:rPr lang="en-US" sz="2000" i="1" dirty="0" smtClean="0">
                <a:solidFill>
                  <a:schemeClr val="tx1">
                    <a:lumMod val="50000"/>
                    <a:lumOff val="50000"/>
                  </a:schemeClr>
                </a:solidFill>
                <a:latin typeface="Calisto MT" pitchFamily="18" charset="0"/>
              </a:rPr>
              <a:t>track the number of times a certain incident happens</a:t>
            </a:r>
            <a:r>
              <a:rPr lang="en-US" b="0" dirty="0" smtClean="0">
                <a:solidFill>
                  <a:schemeClr val="tx1">
                    <a:lumMod val="50000"/>
                    <a:lumOff val="50000"/>
                  </a:schemeClr>
                </a:solidFill>
                <a:latin typeface="Calisto MT" pitchFamily="18" charset="0"/>
              </a:rPr>
              <a:t>.</a:t>
            </a:r>
          </a:p>
          <a:p>
            <a:pPr algn="l"/>
            <a:r>
              <a:rPr lang="en-US" b="0" dirty="0" smtClean="0">
                <a:solidFill>
                  <a:schemeClr val="tx1">
                    <a:lumMod val="50000"/>
                    <a:lumOff val="50000"/>
                  </a:schemeClr>
                </a:solidFill>
                <a:latin typeface="Calisto MT" pitchFamily="18" charset="0"/>
              </a:rPr>
              <a:t>As an example, a human resource department may track the number of questions by employees, per category, per day. In this particular check sheet the tools shows the total number of questions received by the human resources department.</a:t>
            </a:r>
          </a:p>
          <a:p>
            <a:pPr algn="l"/>
            <a:r>
              <a:rPr lang="en-US" b="0" dirty="0" smtClean="0">
                <a:solidFill>
                  <a:schemeClr val="tx1">
                    <a:lumMod val="50000"/>
                    <a:lumOff val="50000"/>
                  </a:schemeClr>
                </a:solidFill>
                <a:latin typeface="Calisto MT" pitchFamily="18" charset="0"/>
              </a:rPr>
              <a:t>This information helps that department identify opportunities to proactively share information with employees in an effort to reduce the numbers of questions asked.</a:t>
            </a:r>
          </a:p>
          <a:p>
            <a:pPr marL="457200" indent="-457200" algn="l">
              <a:buAutoNum type="arabicParenR" startAt="6"/>
            </a:pPr>
            <a:endParaRPr lang="en-US" sz="2000" i="1" dirty="0" smtClean="0">
              <a:solidFill>
                <a:schemeClr val="tx1"/>
              </a:solidFill>
              <a:latin typeface="Calisto MT" pitchFamily="18" charset="0"/>
            </a:endParaRPr>
          </a:p>
        </p:txBody>
      </p:sp>
      <p:sp>
        <p:nvSpPr>
          <p:cNvPr id="8" name="TextBox 7"/>
          <p:cNvSpPr txBox="1"/>
          <p:nvPr/>
        </p:nvSpPr>
        <p:spPr>
          <a:xfrm>
            <a:off x="68970" y="692696"/>
            <a:ext cx="3101747" cy="443198"/>
          </a:xfrm>
          <a:prstGeom prst="rect">
            <a:avLst/>
          </a:prstGeom>
          <a:noFill/>
        </p:spPr>
        <p:txBody>
          <a:bodyPr wrap="none" rtlCol="0">
            <a:spAutoFit/>
          </a:bodyPr>
          <a:lstStyle/>
          <a:p>
            <a:r>
              <a:rPr lang="en-US" sz="2400" i="1" dirty="0" smtClean="0">
                <a:solidFill>
                  <a:schemeClr val="tx1">
                    <a:lumMod val="50000"/>
                    <a:lumOff val="50000"/>
                  </a:schemeClr>
                </a:solidFill>
                <a:latin typeface="Calisto MT" pitchFamily="18" charset="0"/>
              </a:rPr>
              <a:t>7 Basic tools of Quality</a:t>
            </a:r>
            <a:endParaRPr lang="en-US" sz="2400" dirty="0">
              <a:solidFill>
                <a:schemeClr val="tx1">
                  <a:lumMod val="50000"/>
                  <a:lumOff val="50000"/>
                </a:schemeClr>
              </a:solidFill>
              <a:latin typeface="Calisto MT" pitchFamily="18" charset="0"/>
            </a:endParaRPr>
          </a:p>
        </p:txBody>
      </p:sp>
      <p:pic>
        <p:nvPicPr>
          <p:cNvPr id="11" name="Picture 10" descr="hrq.JPG"/>
          <p:cNvPicPr>
            <a:picLocks noChangeAspect="1"/>
          </p:cNvPicPr>
          <p:nvPr/>
        </p:nvPicPr>
        <p:blipFill>
          <a:blip r:embed="rId4" cstate="print"/>
          <a:stretch>
            <a:fillRect/>
          </a:stretch>
        </p:blipFill>
        <p:spPr>
          <a:xfrm>
            <a:off x="251520" y="4149080"/>
            <a:ext cx="5676900" cy="1944216"/>
          </a:xfrm>
          <a:prstGeom prst="rect">
            <a:avLst/>
          </a:prstGeom>
        </p:spPr>
      </p:pic>
      <p:pic>
        <p:nvPicPr>
          <p:cNvPr id="13" name="Picture 12" descr="cl.JPG"/>
          <p:cNvPicPr>
            <a:picLocks noChangeAspect="1"/>
          </p:cNvPicPr>
          <p:nvPr/>
        </p:nvPicPr>
        <p:blipFill>
          <a:blip r:embed="rId5" cstate="print"/>
          <a:stretch>
            <a:fillRect/>
          </a:stretch>
        </p:blipFill>
        <p:spPr>
          <a:xfrm rot="1362035">
            <a:off x="6855894" y="4552920"/>
            <a:ext cx="1693212" cy="1727076"/>
          </a:xfrm>
          <a:prstGeom prst="rect">
            <a:avLst/>
          </a:prstGeom>
          <a:ln>
            <a:noFill/>
          </a:ln>
          <a:effectLst>
            <a:softEdge rad="112500"/>
          </a:effectLst>
        </p:spPr>
      </p:pic>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107504" y="332656"/>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Control </a:t>
            </a:r>
            <a:r>
              <a:rPr lang="en-US" sz="1600" b="1" dirty="0" smtClean="0"/>
              <a:t>– </a:t>
            </a:r>
            <a:r>
              <a:rPr lang="en-US" sz="2400" b="1" i="1" dirty="0" smtClean="0"/>
              <a:t>Outputs</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14</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60648"/>
            <a:ext cx="1642374" cy="720080"/>
          </a:xfrm>
          <a:prstGeom prst="rect">
            <a:avLst/>
          </a:prstGeom>
          <a:ln>
            <a:noFill/>
          </a:ln>
          <a:effectLst>
            <a:softEdge rad="112500"/>
          </a:effectLst>
        </p:spPr>
      </p:pic>
      <p:sp>
        <p:nvSpPr>
          <p:cNvPr id="7" name="TextBox 6"/>
          <p:cNvSpPr txBox="1"/>
          <p:nvPr/>
        </p:nvSpPr>
        <p:spPr>
          <a:xfrm>
            <a:off x="683568" y="1412776"/>
            <a:ext cx="7848872" cy="4801314"/>
          </a:xfrm>
          <a:prstGeom prst="rect">
            <a:avLst/>
          </a:prstGeom>
          <a:noFill/>
        </p:spPr>
        <p:txBody>
          <a:bodyPr wrap="square" rtlCol="0">
            <a:spAutoFit/>
          </a:bodyPr>
          <a:lstStyle/>
          <a:p>
            <a:pPr algn="l">
              <a:buFont typeface="Arial" pitchFamily="34" charset="0"/>
              <a:buChar char="•"/>
            </a:pPr>
            <a:r>
              <a:rPr lang="en-US" sz="2000" i="1" dirty="0" smtClean="0">
                <a:solidFill>
                  <a:schemeClr val="tx1">
                    <a:lumMod val="50000"/>
                    <a:lumOff val="50000"/>
                  </a:schemeClr>
                </a:solidFill>
                <a:latin typeface="Calisto MT" pitchFamily="18" charset="0"/>
              </a:rPr>
              <a:t> Quality control measurements:</a:t>
            </a:r>
          </a:p>
          <a:p>
            <a:pPr lvl="1" algn="l">
              <a:buFont typeface="Arial" pitchFamily="34" charset="0"/>
              <a:buChar char="•"/>
            </a:pPr>
            <a:r>
              <a:rPr lang="en-US" sz="2000" b="0" dirty="0" smtClean="0">
                <a:solidFill>
                  <a:schemeClr val="tx1">
                    <a:lumMod val="50000"/>
                    <a:lumOff val="50000"/>
                  </a:schemeClr>
                </a:solidFill>
                <a:latin typeface="Calisto MT" pitchFamily="18" charset="0"/>
              </a:rPr>
              <a:t> All </a:t>
            </a:r>
            <a:r>
              <a:rPr lang="en-US" sz="2000" dirty="0" smtClean="0">
                <a:solidFill>
                  <a:schemeClr val="tx1">
                    <a:lumMod val="50000"/>
                    <a:lumOff val="50000"/>
                  </a:schemeClr>
                </a:solidFill>
                <a:latin typeface="Calisto MT" pitchFamily="18" charset="0"/>
              </a:rPr>
              <a:t>results of inspections </a:t>
            </a:r>
            <a:r>
              <a:rPr lang="en-US" sz="2000" b="0" dirty="0" smtClean="0">
                <a:solidFill>
                  <a:schemeClr val="tx1">
                    <a:lumMod val="50000"/>
                    <a:lumOff val="50000"/>
                  </a:schemeClr>
                </a:solidFill>
                <a:latin typeface="Calisto MT" pitchFamily="18" charset="0"/>
              </a:rPr>
              <a:t>; </a:t>
            </a:r>
            <a:r>
              <a:rPr lang="en-US" sz="2000" i="1" dirty="0" smtClean="0">
                <a:solidFill>
                  <a:schemeClr val="tx1">
                    <a:lumMod val="50000"/>
                    <a:lumOff val="50000"/>
                  </a:schemeClr>
                </a:solidFill>
                <a:latin typeface="Calisto MT" pitchFamily="18" charset="0"/>
              </a:rPr>
              <a:t>number of defects found, number of tests that passed or failed</a:t>
            </a:r>
            <a:r>
              <a:rPr lang="en-US" sz="2000" b="0" dirty="0" smtClean="0">
                <a:solidFill>
                  <a:schemeClr val="tx1">
                    <a:lumMod val="50000"/>
                    <a:lumOff val="50000"/>
                  </a:schemeClr>
                </a:solidFill>
                <a:latin typeface="Calisto MT" pitchFamily="18" charset="0"/>
              </a:rPr>
              <a:t> etc.</a:t>
            </a:r>
          </a:p>
          <a:p>
            <a:pPr algn="l">
              <a:buFont typeface="Arial" pitchFamily="34" charset="0"/>
              <a:buChar char="•"/>
            </a:pPr>
            <a:r>
              <a:rPr lang="en-US" sz="2000" i="1" dirty="0" smtClean="0">
                <a:solidFill>
                  <a:schemeClr val="tx1">
                    <a:lumMod val="50000"/>
                    <a:lumOff val="50000"/>
                  </a:schemeClr>
                </a:solidFill>
                <a:latin typeface="Calisto MT" pitchFamily="18" charset="0"/>
              </a:rPr>
              <a:t> Verified deliverables and validated changes</a:t>
            </a:r>
          </a:p>
          <a:p>
            <a:pPr lvl="1" algn="l">
              <a:buFont typeface="Arial" pitchFamily="34" charset="0"/>
              <a:buChar char="•"/>
            </a:pPr>
            <a:r>
              <a:rPr lang="en-US" sz="2000" b="0" dirty="0" smtClean="0">
                <a:solidFill>
                  <a:schemeClr val="tx1">
                    <a:lumMod val="50000"/>
                    <a:lumOff val="50000"/>
                  </a:schemeClr>
                </a:solidFill>
                <a:latin typeface="Calisto MT" pitchFamily="18" charset="0"/>
              </a:rPr>
              <a:t> Every </a:t>
            </a:r>
            <a:r>
              <a:rPr lang="en-US" sz="2000" i="1" dirty="0" smtClean="0">
                <a:solidFill>
                  <a:schemeClr val="tx1">
                    <a:lumMod val="50000"/>
                    <a:lumOff val="50000"/>
                  </a:schemeClr>
                </a:solidFill>
                <a:latin typeface="Calisto MT" pitchFamily="18" charset="0"/>
              </a:rPr>
              <a:t>single deliverable on the project needs to be inspected </a:t>
            </a:r>
            <a:r>
              <a:rPr lang="en-US" sz="2000" b="0" dirty="0" smtClean="0">
                <a:solidFill>
                  <a:schemeClr val="tx1">
                    <a:lumMod val="50000"/>
                    <a:lumOff val="50000"/>
                  </a:schemeClr>
                </a:solidFill>
                <a:latin typeface="Calisto MT" pitchFamily="18" charset="0"/>
              </a:rPr>
              <a:t>to make sure it </a:t>
            </a:r>
            <a:r>
              <a:rPr lang="en-US" sz="2000" dirty="0" smtClean="0">
                <a:solidFill>
                  <a:schemeClr val="tx1">
                    <a:lumMod val="50000"/>
                    <a:lumOff val="50000"/>
                  </a:schemeClr>
                </a:solidFill>
                <a:latin typeface="Calisto MT" pitchFamily="18" charset="0"/>
              </a:rPr>
              <a:t>meets the quality standards</a:t>
            </a:r>
            <a:r>
              <a:rPr lang="en-US" sz="2000" b="0" dirty="0" smtClean="0">
                <a:solidFill>
                  <a:schemeClr val="tx1">
                    <a:lumMod val="50000"/>
                    <a:lumOff val="50000"/>
                  </a:schemeClr>
                </a:solidFill>
                <a:latin typeface="Calisto MT" pitchFamily="18" charset="0"/>
              </a:rPr>
              <a:t>. If </a:t>
            </a:r>
            <a:r>
              <a:rPr lang="en-US" sz="2000" b="0" u="sng" dirty="0" smtClean="0">
                <a:solidFill>
                  <a:schemeClr val="tx1">
                    <a:lumMod val="50000"/>
                    <a:lumOff val="50000"/>
                  </a:schemeClr>
                </a:solidFill>
                <a:latin typeface="Calisto MT" pitchFamily="18" charset="0"/>
              </a:rPr>
              <a:t>there are </a:t>
            </a:r>
            <a:r>
              <a:rPr lang="en-US" sz="2000" b="0" dirty="0" smtClean="0">
                <a:solidFill>
                  <a:schemeClr val="tx1">
                    <a:lumMod val="50000"/>
                    <a:lumOff val="50000"/>
                  </a:schemeClr>
                </a:solidFill>
                <a:latin typeface="Calisto MT" pitchFamily="18" charset="0"/>
              </a:rPr>
              <a:t>defects, the </a:t>
            </a:r>
            <a:r>
              <a:rPr lang="en-US" sz="2000" i="1" dirty="0" smtClean="0">
                <a:solidFill>
                  <a:schemeClr val="tx1">
                    <a:lumMod val="50000"/>
                    <a:lumOff val="50000"/>
                  </a:schemeClr>
                </a:solidFill>
                <a:latin typeface="Calisto MT" pitchFamily="18" charset="0"/>
              </a:rPr>
              <a:t>team needs to fix them and this process should also be checked</a:t>
            </a:r>
            <a:r>
              <a:rPr lang="en-US" sz="2000" b="0" dirty="0" smtClean="0">
                <a:solidFill>
                  <a:schemeClr val="tx1">
                    <a:lumMod val="50000"/>
                    <a:lumOff val="50000"/>
                  </a:schemeClr>
                </a:solidFill>
                <a:latin typeface="Calisto MT" pitchFamily="18" charset="0"/>
              </a:rPr>
              <a:t>.</a:t>
            </a:r>
          </a:p>
          <a:p>
            <a:pPr algn="l">
              <a:buFont typeface="Arial" pitchFamily="34" charset="0"/>
              <a:buChar char="•"/>
            </a:pPr>
            <a:r>
              <a:rPr lang="en-US" sz="2000" i="1" dirty="0" smtClean="0">
                <a:solidFill>
                  <a:schemeClr val="tx1">
                    <a:lumMod val="50000"/>
                    <a:lumOff val="50000"/>
                  </a:schemeClr>
                </a:solidFill>
                <a:latin typeface="Calisto MT" pitchFamily="18" charset="0"/>
              </a:rPr>
              <a:t> Change Requests</a:t>
            </a:r>
          </a:p>
          <a:p>
            <a:pPr algn="l">
              <a:buFont typeface="Arial" pitchFamily="34" charset="0"/>
              <a:buChar char="•"/>
            </a:pPr>
            <a:r>
              <a:rPr lang="en-US" sz="2000" i="1" dirty="0" smtClean="0">
                <a:solidFill>
                  <a:schemeClr val="tx1">
                    <a:lumMod val="50000"/>
                    <a:lumOff val="50000"/>
                  </a:schemeClr>
                </a:solidFill>
                <a:latin typeface="Calisto MT" pitchFamily="18" charset="0"/>
              </a:rPr>
              <a:t> Project Document Updates</a:t>
            </a:r>
          </a:p>
          <a:p>
            <a:pPr algn="l">
              <a:buFont typeface="Arial" pitchFamily="34" charset="0"/>
              <a:buChar char="•"/>
            </a:pPr>
            <a:r>
              <a:rPr lang="en-US" sz="2000" i="1" dirty="0" smtClean="0">
                <a:solidFill>
                  <a:schemeClr val="tx1">
                    <a:lumMod val="50000"/>
                    <a:lumOff val="50000"/>
                  </a:schemeClr>
                </a:solidFill>
                <a:latin typeface="Calisto MT" pitchFamily="18" charset="0"/>
              </a:rPr>
              <a:t> Project Management Plan Updates </a:t>
            </a:r>
          </a:p>
          <a:p>
            <a:pPr lvl="1" algn="l">
              <a:buFont typeface="Arial" pitchFamily="34" charset="0"/>
              <a:buChar char="•"/>
            </a:pPr>
            <a:r>
              <a:rPr lang="en-US" sz="2000" b="0" dirty="0" smtClean="0">
                <a:solidFill>
                  <a:schemeClr val="tx1">
                    <a:lumMod val="50000"/>
                    <a:lumOff val="50000"/>
                  </a:schemeClr>
                </a:solidFill>
                <a:latin typeface="Calisto MT" pitchFamily="18" charset="0"/>
              </a:rPr>
              <a:t> Quality Management Plan &amp; Process Improvement Plan</a:t>
            </a:r>
          </a:p>
          <a:p>
            <a:pPr algn="l">
              <a:buFont typeface="Arial" pitchFamily="34" charset="0"/>
              <a:buChar char="•"/>
            </a:pPr>
            <a:r>
              <a:rPr lang="en-US" sz="2000" i="1" dirty="0" smtClean="0">
                <a:solidFill>
                  <a:schemeClr val="tx1">
                    <a:lumMod val="50000"/>
                    <a:lumOff val="50000"/>
                  </a:schemeClr>
                </a:solidFill>
                <a:latin typeface="Calisto MT" pitchFamily="18" charset="0"/>
              </a:rPr>
              <a:t> OPA</a:t>
            </a:r>
          </a:p>
          <a:p>
            <a:pPr lvl="1" algn="l">
              <a:buFont typeface="Arial" pitchFamily="34" charset="0"/>
              <a:buChar char="•"/>
            </a:pPr>
            <a:r>
              <a:rPr lang="en-US" sz="2000" b="0" dirty="0" smtClean="0">
                <a:solidFill>
                  <a:schemeClr val="tx1">
                    <a:lumMod val="50000"/>
                    <a:lumOff val="50000"/>
                  </a:schemeClr>
                </a:solidFill>
                <a:latin typeface="Calisto MT" pitchFamily="18" charset="0"/>
              </a:rPr>
              <a:t> Lessons Learned Updates</a:t>
            </a:r>
          </a:p>
          <a:p>
            <a:pPr lvl="1" algn="l">
              <a:buFont typeface="Arial" pitchFamily="34" charset="0"/>
              <a:buChar char="•"/>
            </a:pPr>
            <a:r>
              <a:rPr lang="en-US" sz="2000" b="0" dirty="0" smtClean="0">
                <a:solidFill>
                  <a:schemeClr val="tx1">
                    <a:lumMod val="50000"/>
                    <a:lumOff val="50000"/>
                  </a:schemeClr>
                </a:solidFill>
                <a:latin typeface="Calisto MT" pitchFamily="18" charset="0"/>
              </a:rPr>
              <a:t> Completed Checklists</a:t>
            </a:r>
          </a:p>
        </p:txBody>
      </p:sp>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107504" y="332656"/>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Assurance</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15</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188640"/>
            <a:ext cx="1642374" cy="864096"/>
          </a:xfrm>
          <a:prstGeom prst="rect">
            <a:avLst/>
          </a:prstGeom>
          <a:ln>
            <a:noFill/>
          </a:ln>
          <a:effectLst>
            <a:softEdge rad="112500"/>
          </a:effectLst>
        </p:spPr>
      </p:pic>
      <p:sp>
        <p:nvSpPr>
          <p:cNvPr id="8" name="Rectangle 9"/>
          <p:cNvSpPr>
            <a:spLocks noGrp="1" noChangeArrowheads="1"/>
          </p:cNvSpPr>
          <p:nvPr>
            <p:ph idx="1"/>
          </p:nvPr>
        </p:nvSpPr>
        <p:spPr>
          <a:xfrm>
            <a:off x="150413" y="1052736"/>
            <a:ext cx="8771166" cy="792088"/>
          </a:xfrm>
        </p:spPr>
        <p:txBody>
          <a:bodyPr>
            <a:noAutofit/>
          </a:bodyPr>
          <a:lstStyle/>
          <a:p>
            <a:r>
              <a:rPr lang="en-US" sz="2100" b="1" i="1" dirty="0" smtClean="0">
                <a:latin typeface="Calisto MT" pitchFamily="18" charset="0"/>
              </a:rPr>
              <a:t>Taking all of the outputs from Plan Quality Management &amp; Control Quality and looking at them to see if there are </a:t>
            </a:r>
            <a:r>
              <a:rPr lang="en-US" sz="2100" b="1" i="1" u="sng" dirty="0" smtClean="0">
                <a:latin typeface="Calisto MT" pitchFamily="18" charset="0"/>
              </a:rPr>
              <a:t>ways to improve the process</a:t>
            </a:r>
            <a:r>
              <a:rPr lang="en-US" sz="2100" b="1" i="1" dirty="0" smtClean="0">
                <a:latin typeface="Calisto MT" pitchFamily="18" charset="0"/>
              </a:rPr>
              <a:t>.</a:t>
            </a:r>
            <a:endParaRPr lang="tr-TR" sz="2100" b="1" i="1" dirty="0">
              <a:latin typeface="Calisto MT" pitchFamily="18" charset="0"/>
            </a:endParaRPr>
          </a:p>
        </p:txBody>
      </p:sp>
      <p:pic>
        <p:nvPicPr>
          <p:cNvPr id="10" name="Picture 9" descr="7.JPG"/>
          <p:cNvPicPr>
            <a:picLocks noChangeAspect="1"/>
          </p:cNvPicPr>
          <p:nvPr/>
        </p:nvPicPr>
        <p:blipFill>
          <a:blip r:embed="rId4" cstate="print"/>
          <a:stretch>
            <a:fillRect/>
          </a:stretch>
        </p:blipFill>
        <p:spPr>
          <a:xfrm>
            <a:off x="395536" y="1844824"/>
            <a:ext cx="8280920" cy="1419225"/>
          </a:xfrm>
          <a:prstGeom prst="rect">
            <a:avLst/>
          </a:prstGeom>
        </p:spPr>
      </p:pic>
      <p:pic>
        <p:nvPicPr>
          <p:cNvPr id="11" name="Picture 10" descr="8.JPG"/>
          <p:cNvPicPr>
            <a:picLocks noChangeAspect="1"/>
          </p:cNvPicPr>
          <p:nvPr/>
        </p:nvPicPr>
        <p:blipFill>
          <a:blip r:embed="rId5" cstate="print"/>
          <a:stretch>
            <a:fillRect/>
          </a:stretch>
        </p:blipFill>
        <p:spPr>
          <a:xfrm>
            <a:off x="395536" y="3212976"/>
            <a:ext cx="8280920" cy="3096344"/>
          </a:xfrm>
          <a:prstGeom prst="rect">
            <a:avLst/>
          </a:prstGeom>
        </p:spPr>
      </p:pic>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107504" y="332656"/>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Assurance</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16</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188640"/>
            <a:ext cx="1642374" cy="864096"/>
          </a:xfrm>
          <a:prstGeom prst="rect">
            <a:avLst/>
          </a:prstGeom>
          <a:ln>
            <a:noFill/>
          </a:ln>
          <a:effectLst>
            <a:softEdge rad="112500"/>
          </a:effectLst>
        </p:spPr>
      </p:pic>
      <p:pic>
        <p:nvPicPr>
          <p:cNvPr id="11" name="Picture 10" descr="20.JPG"/>
          <p:cNvPicPr>
            <a:picLocks noChangeAspect="1"/>
          </p:cNvPicPr>
          <p:nvPr/>
        </p:nvPicPr>
        <p:blipFill>
          <a:blip r:embed="rId4" cstate="print"/>
          <a:stretch>
            <a:fillRect/>
          </a:stretch>
        </p:blipFill>
        <p:spPr>
          <a:xfrm>
            <a:off x="323528" y="1196753"/>
            <a:ext cx="8622010" cy="5112568"/>
          </a:xfrm>
          <a:prstGeom prst="rect">
            <a:avLst/>
          </a:prstGeom>
        </p:spPr>
      </p:pic>
      <p:sp>
        <p:nvSpPr>
          <p:cNvPr id="12" name="TextBox 11"/>
          <p:cNvSpPr txBox="1"/>
          <p:nvPr/>
        </p:nvSpPr>
        <p:spPr>
          <a:xfrm>
            <a:off x="208113" y="836712"/>
            <a:ext cx="3090911" cy="355482"/>
          </a:xfrm>
          <a:prstGeom prst="rect">
            <a:avLst/>
          </a:prstGeom>
          <a:noFill/>
        </p:spPr>
        <p:txBody>
          <a:bodyPr wrap="none" rtlCol="0">
            <a:spAutoFit/>
          </a:bodyPr>
          <a:lstStyle/>
          <a:p>
            <a:r>
              <a:rPr lang="en-US" i="1" dirty="0" smtClean="0">
                <a:solidFill>
                  <a:schemeClr val="tx1">
                    <a:lumMod val="50000"/>
                    <a:lumOff val="50000"/>
                  </a:schemeClr>
                </a:solidFill>
                <a:latin typeface="Calisto MT" pitchFamily="18" charset="0"/>
              </a:rPr>
              <a:t>Fixing the bugs in the process…</a:t>
            </a:r>
            <a:endParaRPr lang="en-US" i="1" dirty="0">
              <a:solidFill>
                <a:schemeClr val="tx1">
                  <a:lumMod val="50000"/>
                  <a:lumOff val="50000"/>
                </a:schemeClr>
              </a:solidFill>
              <a:latin typeface="Calisto MT" pitchFamily="18" charset="0"/>
            </a:endParaRPr>
          </a:p>
        </p:txBody>
      </p:sp>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539552" y="431044"/>
            <a:ext cx="6336704" cy="664096"/>
          </a:xfrm>
        </p:spPr>
        <p:txBody>
          <a:bodyPr/>
          <a:lstStyle/>
          <a:p>
            <a:pPr algn="l"/>
            <a:r>
              <a:rPr lang="tr-TR" sz="3100" b="1" dirty="0" smtClean="0"/>
              <a:t>Planning Quality...</a:t>
            </a:r>
            <a:endParaRPr lang="en-US" sz="31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2</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2056" y="116632"/>
            <a:ext cx="2418622" cy="1080120"/>
          </a:xfrm>
          <a:prstGeom prst="rect">
            <a:avLst/>
          </a:prstGeom>
          <a:ln>
            <a:noFill/>
          </a:ln>
          <a:effectLst>
            <a:softEdge rad="112500"/>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552" y="1340768"/>
            <a:ext cx="8136904" cy="151216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552" y="2852936"/>
            <a:ext cx="8136904" cy="3456384"/>
          </a:xfrm>
          <a:prstGeom prst="rect">
            <a:avLst/>
          </a:prstGeom>
        </p:spPr>
      </p:pic>
    </p:spTree>
    <p:extLst>
      <p:ext uri="{BB962C8B-B14F-4D97-AF65-F5344CB8AC3E}">
        <p14:creationId xmlns:p14="http://schemas.microsoft.com/office/powerpoint/2010/main" val="414041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539552" y="431044"/>
            <a:ext cx="6336704" cy="664096"/>
          </a:xfrm>
        </p:spPr>
        <p:txBody>
          <a:bodyPr/>
          <a:lstStyle/>
          <a:p>
            <a:pPr algn="l"/>
            <a:r>
              <a:rPr lang="tr-TR" sz="3100" b="1" dirty="0" smtClean="0"/>
              <a:t>P</a:t>
            </a:r>
            <a:r>
              <a:rPr lang="en-US" sz="3100" b="1" dirty="0" err="1" smtClean="0"/>
              <a:t>erform</a:t>
            </a:r>
            <a:r>
              <a:rPr lang="tr-TR" sz="3100" b="1" dirty="0" smtClean="0"/>
              <a:t> Quality</a:t>
            </a:r>
            <a:r>
              <a:rPr lang="en-US" sz="3100" b="1" dirty="0" smtClean="0"/>
              <a:t> Control</a:t>
            </a:r>
            <a:r>
              <a:rPr lang="tr-TR" sz="3100" b="1" dirty="0" smtClean="0"/>
              <a:t>...</a:t>
            </a:r>
            <a:endParaRPr lang="en-US" sz="31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3</a:t>
            </a:fld>
            <a:endParaRPr lang="en-US"/>
          </a:p>
        </p:txBody>
      </p:sp>
      <p:sp>
        <p:nvSpPr>
          <p:cNvPr id="10" name="Rectangle 9"/>
          <p:cNvSpPr>
            <a:spLocks noGrp="1" noChangeArrowheads="1"/>
          </p:cNvSpPr>
          <p:nvPr>
            <p:ph idx="1"/>
          </p:nvPr>
        </p:nvSpPr>
        <p:spPr>
          <a:xfrm>
            <a:off x="683568" y="1700808"/>
            <a:ext cx="7776864" cy="4248472"/>
          </a:xfrm>
        </p:spPr>
        <p:txBody>
          <a:bodyPr>
            <a:noAutofit/>
          </a:bodyPr>
          <a:lstStyle/>
          <a:p>
            <a:r>
              <a:rPr lang="tr-TR" sz="2200" b="1" dirty="0">
                <a:latin typeface="Calisto MT" pitchFamily="18" charset="0"/>
              </a:rPr>
              <a:t>P</a:t>
            </a:r>
            <a:r>
              <a:rPr lang="en-US" sz="2200" b="1" dirty="0" err="1" smtClean="0">
                <a:latin typeface="Calisto MT" pitchFamily="18" charset="0"/>
              </a:rPr>
              <a:t>ro</a:t>
            </a:r>
            <a:r>
              <a:rPr lang="tr-TR" sz="2200" b="1" dirty="0" smtClean="0">
                <a:latin typeface="Calisto MT" pitchFamily="18" charset="0"/>
              </a:rPr>
              <a:t>cess</a:t>
            </a:r>
            <a:r>
              <a:rPr lang="en-US" sz="2200" b="1" dirty="0" smtClean="0">
                <a:latin typeface="Calisto MT" pitchFamily="18" charset="0"/>
              </a:rPr>
              <a:t> </a:t>
            </a:r>
            <a:r>
              <a:rPr lang="tr-TR" sz="2200" b="1" dirty="0" smtClean="0">
                <a:latin typeface="Calisto MT" pitchFamily="18" charset="0"/>
              </a:rPr>
              <a:t>of</a:t>
            </a:r>
            <a:r>
              <a:rPr lang="en-US" sz="2200" b="1" dirty="0" smtClean="0">
                <a:latin typeface="Calisto MT" pitchFamily="18" charset="0"/>
              </a:rPr>
              <a:t> “</a:t>
            </a:r>
            <a:r>
              <a:rPr lang="en-US" sz="2200" b="1" i="1" u="sng" dirty="0" smtClean="0">
                <a:effectLst>
                  <a:outerShdw blurRad="38100" dist="38100" dir="2700000" algn="tl">
                    <a:srgbClr val="000000">
                      <a:alpha val="43137"/>
                    </a:srgbClr>
                  </a:outerShdw>
                </a:effectLst>
                <a:latin typeface="Calisto MT" pitchFamily="18" charset="0"/>
              </a:rPr>
              <a:t>monitoring and recording results</a:t>
            </a:r>
            <a:r>
              <a:rPr lang="en-US" sz="2200" dirty="0" smtClean="0">
                <a:effectLst>
                  <a:outerShdw blurRad="38100" dist="38100" dir="2700000" algn="tl">
                    <a:srgbClr val="000000">
                      <a:alpha val="43137"/>
                    </a:srgbClr>
                  </a:outerShdw>
                </a:effectLst>
                <a:latin typeface="Calisto MT" pitchFamily="18" charset="0"/>
              </a:rPr>
              <a:t> </a:t>
            </a:r>
            <a:r>
              <a:rPr lang="en-US" sz="2200" dirty="0" smtClean="0">
                <a:latin typeface="Calisto MT" pitchFamily="18" charset="0"/>
              </a:rPr>
              <a:t>of executing the quality activities to assess performance and recommend necessary changes…</a:t>
            </a:r>
            <a:r>
              <a:rPr lang="en-US" sz="2200" b="1" dirty="0" smtClean="0">
                <a:latin typeface="Calisto MT" pitchFamily="18" charset="0"/>
              </a:rPr>
              <a:t>”</a:t>
            </a:r>
            <a:endParaRPr lang="tr-TR" sz="2200" b="1" dirty="0">
              <a:latin typeface="Calisto MT" pitchFamily="18" charset="0"/>
            </a:endParaRPr>
          </a:p>
          <a:p>
            <a:pPr lvl="1"/>
            <a:r>
              <a:rPr lang="en-US" sz="2000" b="1" i="1" dirty="0" smtClean="0">
                <a:latin typeface="Calisto MT" pitchFamily="18" charset="0"/>
              </a:rPr>
              <a:t>Monitoring and Controlling Performance Group activity</a:t>
            </a:r>
            <a:r>
              <a:rPr lang="en-US" sz="2000" dirty="0" smtClean="0">
                <a:latin typeface="Calisto MT" pitchFamily="18" charset="0"/>
              </a:rPr>
              <a:t>. Like control scope and control costs you look at the </a:t>
            </a:r>
            <a:r>
              <a:rPr lang="en-US" sz="2000" b="1" i="1" u="sng" dirty="0" smtClean="0">
                <a:latin typeface="Calisto MT" pitchFamily="18" charset="0"/>
              </a:rPr>
              <a:t>work performance info </a:t>
            </a:r>
            <a:r>
              <a:rPr lang="en-US" sz="2000" dirty="0" smtClean="0">
                <a:latin typeface="Calisto MT" pitchFamily="18" charset="0"/>
              </a:rPr>
              <a:t>that is coming from the project and compare it to the plan. If there are problems, </a:t>
            </a:r>
            <a:r>
              <a:rPr lang="en-US" sz="2000" b="1" i="1" dirty="0" smtClean="0">
                <a:latin typeface="Calisto MT" pitchFamily="18" charset="0"/>
              </a:rPr>
              <a:t>recommend a change</a:t>
            </a:r>
            <a:r>
              <a:rPr lang="en-US" sz="2000" dirty="0" smtClean="0">
                <a:latin typeface="Calisto MT" pitchFamily="18" charset="0"/>
              </a:rPr>
              <a:t>.</a:t>
            </a:r>
          </a:p>
          <a:p>
            <a:pPr lvl="1"/>
            <a:r>
              <a:rPr lang="en-US" sz="2000" dirty="0" smtClean="0">
                <a:latin typeface="Calisto MT" pitchFamily="18" charset="0"/>
              </a:rPr>
              <a:t>Quality control activities identify </a:t>
            </a:r>
            <a:r>
              <a:rPr lang="en-US" sz="2000" b="1" i="1" dirty="0" smtClean="0">
                <a:latin typeface="Calisto MT" pitchFamily="18" charset="0"/>
              </a:rPr>
              <a:t>causes of poor process or product quality</a:t>
            </a:r>
            <a:r>
              <a:rPr lang="en-US" sz="2000" dirty="0" smtClean="0">
                <a:latin typeface="Calisto MT" pitchFamily="18" charset="0"/>
              </a:rPr>
              <a:t> and </a:t>
            </a:r>
            <a:r>
              <a:rPr lang="en-US" sz="2000" b="1" i="1" dirty="0" smtClean="0">
                <a:latin typeface="Calisto MT" pitchFamily="18" charset="0"/>
              </a:rPr>
              <a:t>recommend and/or take action to eliminate them!</a:t>
            </a:r>
          </a:p>
          <a:p>
            <a:pPr lvl="1"/>
            <a:r>
              <a:rPr lang="en-US" sz="2000" dirty="0" smtClean="0">
                <a:latin typeface="Calisto MT" pitchFamily="18" charset="0"/>
              </a:rPr>
              <a:t>Performed by a </a:t>
            </a:r>
            <a:r>
              <a:rPr lang="en-US" sz="2000" b="1" i="1" dirty="0" smtClean="0">
                <a:latin typeface="Calisto MT" pitchFamily="18" charset="0"/>
              </a:rPr>
              <a:t>separate department </a:t>
            </a:r>
            <a:r>
              <a:rPr lang="en-US" sz="2000" dirty="0" smtClean="0">
                <a:latin typeface="Calisto MT" pitchFamily="18" charset="0"/>
              </a:rPr>
              <a:t>(Quality control dept) or similarly titled organizational unit.</a:t>
            </a:r>
            <a:endParaRPr lang="tr-TR" sz="2000" dirty="0" smtClean="0">
              <a:latin typeface="Calisto MT"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2056" y="116632"/>
            <a:ext cx="2418622" cy="1080120"/>
          </a:xfrm>
          <a:prstGeom prst="rect">
            <a:avLst/>
          </a:prstGeom>
          <a:ln>
            <a:noFill/>
          </a:ln>
          <a:effectLst>
            <a:softEdge rad="112500"/>
          </a:effectLst>
        </p:spPr>
      </p:pic>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539552" y="431044"/>
            <a:ext cx="6336704" cy="664096"/>
          </a:xfrm>
        </p:spPr>
        <p:txBody>
          <a:bodyPr/>
          <a:lstStyle/>
          <a:p>
            <a:pPr algn="l"/>
            <a:r>
              <a:rPr lang="tr-TR" sz="3100" b="1" dirty="0" smtClean="0"/>
              <a:t>P</a:t>
            </a:r>
            <a:r>
              <a:rPr lang="en-US" sz="3100" b="1" dirty="0" err="1" smtClean="0"/>
              <a:t>erform</a:t>
            </a:r>
            <a:r>
              <a:rPr lang="tr-TR" sz="3100" b="1" dirty="0" smtClean="0"/>
              <a:t> Quality</a:t>
            </a:r>
            <a:r>
              <a:rPr lang="en-US" sz="3100" b="1" dirty="0" smtClean="0"/>
              <a:t> Control</a:t>
            </a:r>
            <a:r>
              <a:rPr lang="tr-TR" sz="3100" b="1" dirty="0" smtClean="0"/>
              <a:t>...</a:t>
            </a:r>
            <a:endParaRPr lang="en-US" sz="31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4</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2056" y="116632"/>
            <a:ext cx="2418622" cy="1080120"/>
          </a:xfrm>
          <a:prstGeom prst="rect">
            <a:avLst/>
          </a:prstGeom>
          <a:ln>
            <a:noFill/>
          </a:ln>
          <a:effectLst>
            <a:softEdge rad="112500"/>
          </a:effectLst>
        </p:spPr>
      </p:pic>
      <p:pic>
        <p:nvPicPr>
          <p:cNvPr id="11" name="Picture 10" descr="9.JPG"/>
          <p:cNvPicPr>
            <a:picLocks noChangeAspect="1"/>
          </p:cNvPicPr>
          <p:nvPr/>
        </p:nvPicPr>
        <p:blipFill>
          <a:blip r:embed="rId4" cstate="print"/>
          <a:stretch>
            <a:fillRect/>
          </a:stretch>
        </p:blipFill>
        <p:spPr>
          <a:xfrm>
            <a:off x="467544" y="2132856"/>
            <a:ext cx="8352928" cy="1728192"/>
          </a:xfrm>
          <a:prstGeom prst="rect">
            <a:avLst/>
          </a:prstGeom>
        </p:spPr>
      </p:pic>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539552" y="431044"/>
            <a:ext cx="6336704" cy="664096"/>
          </a:xfrm>
        </p:spPr>
        <p:txBody>
          <a:bodyPr/>
          <a:lstStyle/>
          <a:p>
            <a:pPr algn="l"/>
            <a:r>
              <a:rPr lang="tr-TR" sz="3100" b="1" dirty="0" smtClean="0"/>
              <a:t>P</a:t>
            </a:r>
            <a:r>
              <a:rPr lang="en-US" sz="3100" b="1" dirty="0" err="1" smtClean="0"/>
              <a:t>erform</a:t>
            </a:r>
            <a:r>
              <a:rPr lang="tr-TR" sz="3100" b="1" dirty="0" smtClean="0"/>
              <a:t> Quality</a:t>
            </a:r>
            <a:r>
              <a:rPr lang="en-US" sz="3100" b="1" dirty="0" smtClean="0"/>
              <a:t> Control</a:t>
            </a:r>
            <a:r>
              <a:rPr lang="tr-TR" sz="3100" b="1" dirty="0" smtClean="0"/>
              <a:t>...</a:t>
            </a:r>
            <a:endParaRPr lang="en-US" sz="31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5</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2056" y="116632"/>
            <a:ext cx="2418622" cy="1080120"/>
          </a:xfrm>
          <a:prstGeom prst="rect">
            <a:avLst/>
          </a:prstGeom>
          <a:ln>
            <a:noFill/>
          </a:ln>
          <a:effectLst>
            <a:softEdge rad="112500"/>
          </a:effectLst>
        </p:spPr>
      </p:pic>
      <p:pic>
        <p:nvPicPr>
          <p:cNvPr id="7" name="Picture 6" descr="10.JPG"/>
          <p:cNvPicPr>
            <a:picLocks noChangeAspect="1"/>
          </p:cNvPicPr>
          <p:nvPr/>
        </p:nvPicPr>
        <p:blipFill>
          <a:blip r:embed="rId4" cstate="print"/>
          <a:stretch>
            <a:fillRect/>
          </a:stretch>
        </p:blipFill>
        <p:spPr>
          <a:xfrm>
            <a:off x="395536" y="1340768"/>
            <a:ext cx="8424936" cy="4950718"/>
          </a:xfrm>
          <a:prstGeom prst="rect">
            <a:avLst/>
          </a:prstGeom>
        </p:spPr>
      </p:pic>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539552" y="431044"/>
            <a:ext cx="6336704" cy="664096"/>
          </a:xfrm>
        </p:spPr>
        <p:txBody>
          <a:bodyPr/>
          <a:lstStyle/>
          <a:p>
            <a:pPr algn="l"/>
            <a:r>
              <a:rPr lang="tr-TR" sz="3100" b="1" dirty="0" smtClean="0"/>
              <a:t>P</a:t>
            </a:r>
            <a:r>
              <a:rPr lang="en-US" sz="3100" b="1" dirty="0" err="1" smtClean="0"/>
              <a:t>erform</a:t>
            </a:r>
            <a:r>
              <a:rPr lang="tr-TR" sz="3100" b="1" dirty="0" smtClean="0"/>
              <a:t> Quality</a:t>
            </a:r>
            <a:r>
              <a:rPr lang="en-US" sz="3100" b="1" dirty="0" smtClean="0"/>
              <a:t> Control - Inputs</a:t>
            </a:r>
            <a:endParaRPr lang="en-US" sz="31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6</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60648"/>
            <a:ext cx="1642374" cy="720080"/>
          </a:xfrm>
          <a:prstGeom prst="rect">
            <a:avLst/>
          </a:prstGeom>
          <a:ln>
            <a:noFill/>
          </a:ln>
          <a:effectLst>
            <a:softEdge rad="112500"/>
          </a:effectLst>
        </p:spPr>
      </p:pic>
      <p:pic>
        <p:nvPicPr>
          <p:cNvPr id="8" name="Picture 7" descr="11.JPG"/>
          <p:cNvPicPr>
            <a:picLocks noChangeAspect="1"/>
          </p:cNvPicPr>
          <p:nvPr/>
        </p:nvPicPr>
        <p:blipFill>
          <a:blip r:embed="rId4" cstate="print"/>
          <a:stretch>
            <a:fillRect/>
          </a:stretch>
        </p:blipFill>
        <p:spPr>
          <a:xfrm>
            <a:off x="251520" y="1196752"/>
            <a:ext cx="8640960" cy="5172844"/>
          </a:xfrm>
          <a:prstGeom prst="rect">
            <a:avLst/>
          </a:prstGeom>
        </p:spPr>
      </p:pic>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0" y="116632"/>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Control </a:t>
            </a:r>
            <a:r>
              <a:rPr lang="en-US" sz="1600" b="1" dirty="0" smtClean="0"/>
              <a:t>– </a:t>
            </a:r>
            <a:r>
              <a:rPr lang="en-US" sz="2400" b="1" i="1" dirty="0" smtClean="0"/>
              <a:t>Tools &amp; Techniques</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7</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60648"/>
            <a:ext cx="1642374" cy="720080"/>
          </a:xfrm>
          <a:prstGeom prst="rect">
            <a:avLst/>
          </a:prstGeom>
          <a:ln>
            <a:noFill/>
          </a:ln>
          <a:effectLst>
            <a:softEdge rad="112500"/>
          </a:effectLst>
        </p:spPr>
      </p:pic>
      <p:sp>
        <p:nvSpPr>
          <p:cNvPr id="7" name="TextBox 6"/>
          <p:cNvSpPr txBox="1"/>
          <p:nvPr/>
        </p:nvSpPr>
        <p:spPr>
          <a:xfrm>
            <a:off x="179512" y="1264111"/>
            <a:ext cx="8640959" cy="2092881"/>
          </a:xfrm>
          <a:prstGeom prst="rect">
            <a:avLst/>
          </a:prstGeom>
          <a:noFill/>
        </p:spPr>
        <p:txBody>
          <a:bodyPr wrap="square" rtlCol="0">
            <a:spAutoFit/>
          </a:bodyPr>
          <a:lstStyle/>
          <a:p>
            <a:pPr algn="l"/>
            <a:r>
              <a:rPr lang="en-US" sz="2000" i="1" dirty="0" smtClean="0">
                <a:solidFill>
                  <a:schemeClr val="tx1">
                    <a:lumMod val="50000"/>
                    <a:lumOff val="50000"/>
                  </a:schemeClr>
                </a:solidFill>
                <a:latin typeface="Calisto MT" pitchFamily="18" charset="0"/>
              </a:rPr>
              <a:t>Common quality control charts &amp; tools :</a:t>
            </a:r>
          </a:p>
          <a:p>
            <a:pPr marL="457200" indent="-457200" algn="l">
              <a:buAutoNum type="arabicParenR"/>
            </a:pPr>
            <a:r>
              <a:rPr lang="en-US" sz="2000" i="1" dirty="0" smtClean="0">
                <a:solidFill>
                  <a:schemeClr val="tx1">
                    <a:lumMod val="50000"/>
                    <a:lumOff val="50000"/>
                  </a:schemeClr>
                </a:solidFill>
                <a:latin typeface="Calisto MT" pitchFamily="18" charset="0"/>
              </a:rPr>
              <a:t>Cause &amp; Effect Diagrams : </a:t>
            </a:r>
          </a:p>
          <a:p>
            <a:pPr marL="914400" lvl="1" indent="-457200" algn="l">
              <a:buFont typeface="Arial" pitchFamily="34" charset="0"/>
              <a:buChar char="•"/>
            </a:pPr>
            <a:r>
              <a:rPr lang="en-US" sz="2000" b="0" dirty="0" smtClean="0">
                <a:solidFill>
                  <a:schemeClr val="tx1">
                    <a:lumMod val="50000"/>
                    <a:lumOff val="50000"/>
                  </a:schemeClr>
                </a:solidFill>
                <a:latin typeface="Calisto MT" pitchFamily="18" charset="0"/>
              </a:rPr>
              <a:t>Known as Ishikawa or fishbone diagrams.</a:t>
            </a:r>
          </a:p>
          <a:p>
            <a:pPr marL="914400" lvl="1" indent="-457200" algn="l">
              <a:buFont typeface="Arial" pitchFamily="34" charset="0"/>
              <a:buChar char="•"/>
            </a:pPr>
            <a:r>
              <a:rPr lang="en-US" sz="2000" b="0" dirty="0" smtClean="0">
                <a:solidFill>
                  <a:schemeClr val="tx1">
                    <a:lumMod val="50000"/>
                    <a:lumOff val="50000"/>
                  </a:schemeClr>
                </a:solidFill>
                <a:latin typeface="Calisto MT" pitchFamily="18" charset="0"/>
              </a:rPr>
              <a:t>Used to </a:t>
            </a:r>
            <a:r>
              <a:rPr lang="en-US" sz="2000" i="1" dirty="0" smtClean="0">
                <a:solidFill>
                  <a:schemeClr val="tx1">
                    <a:lumMod val="50000"/>
                    <a:lumOff val="50000"/>
                  </a:schemeClr>
                </a:solidFill>
                <a:latin typeface="Calisto MT" pitchFamily="18" charset="0"/>
              </a:rPr>
              <a:t>figure out what caused a defect</a:t>
            </a:r>
            <a:r>
              <a:rPr lang="en-US" sz="2000" b="0" dirty="0" smtClean="0">
                <a:solidFill>
                  <a:schemeClr val="tx1">
                    <a:lumMod val="50000"/>
                    <a:lumOff val="50000"/>
                  </a:schemeClr>
                </a:solidFill>
                <a:latin typeface="Calisto MT" pitchFamily="18" charset="0"/>
              </a:rPr>
              <a:t>. </a:t>
            </a:r>
          </a:p>
          <a:p>
            <a:pPr marL="914400" lvl="1" indent="-457200" algn="l">
              <a:buFont typeface="Arial" pitchFamily="34" charset="0"/>
              <a:buChar char="•"/>
            </a:pPr>
            <a:r>
              <a:rPr lang="en-US" sz="2000" b="0" dirty="0" smtClean="0">
                <a:solidFill>
                  <a:schemeClr val="tx1">
                    <a:lumMod val="50000"/>
                    <a:lumOff val="50000"/>
                  </a:schemeClr>
                </a:solidFill>
                <a:latin typeface="Calisto MT" pitchFamily="18" charset="0"/>
              </a:rPr>
              <a:t>List </a:t>
            </a:r>
            <a:r>
              <a:rPr lang="en-US" sz="2000" i="1" dirty="0" smtClean="0">
                <a:solidFill>
                  <a:schemeClr val="tx1">
                    <a:lumMod val="50000"/>
                    <a:lumOff val="50000"/>
                  </a:schemeClr>
                </a:solidFill>
                <a:latin typeface="Calisto MT" pitchFamily="18" charset="0"/>
              </a:rPr>
              <a:t>all the categories of defects </a:t>
            </a:r>
            <a:r>
              <a:rPr lang="en-US" sz="2000" b="0" dirty="0" smtClean="0">
                <a:solidFill>
                  <a:schemeClr val="tx1">
                    <a:lumMod val="50000"/>
                    <a:lumOff val="50000"/>
                  </a:schemeClr>
                </a:solidFill>
                <a:latin typeface="Calisto MT" pitchFamily="18" charset="0"/>
              </a:rPr>
              <a:t>that are identified and </a:t>
            </a:r>
            <a:r>
              <a:rPr lang="en-US" sz="2000" i="1" dirty="0" smtClean="0">
                <a:solidFill>
                  <a:schemeClr val="tx1">
                    <a:lumMod val="50000"/>
                    <a:lumOff val="50000"/>
                  </a:schemeClr>
                </a:solidFill>
                <a:latin typeface="Calisto MT" pitchFamily="18" charset="0"/>
              </a:rPr>
              <a:t>write the possible causes of the defect from each category</a:t>
            </a:r>
            <a:endParaRPr lang="en-US" sz="2000" i="1" dirty="0">
              <a:solidFill>
                <a:schemeClr val="tx1">
                  <a:lumMod val="50000"/>
                  <a:lumOff val="50000"/>
                </a:schemeClr>
              </a:solidFill>
              <a:latin typeface="Calisto MT" pitchFamily="18" charset="0"/>
            </a:endParaRPr>
          </a:p>
        </p:txBody>
      </p:sp>
      <p:pic>
        <p:nvPicPr>
          <p:cNvPr id="9" name="Picture 8" descr="12.JPG"/>
          <p:cNvPicPr>
            <a:picLocks noChangeAspect="1"/>
          </p:cNvPicPr>
          <p:nvPr/>
        </p:nvPicPr>
        <p:blipFill>
          <a:blip r:embed="rId4" cstate="print"/>
          <a:stretch>
            <a:fillRect/>
          </a:stretch>
        </p:blipFill>
        <p:spPr>
          <a:xfrm>
            <a:off x="1547664" y="3436962"/>
            <a:ext cx="6480720" cy="2800350"/>
          </a:xfrm>
          <a:prstGeom prst="rect">
            <a:avLst/>
          </a:prstGeom>
        </p:spPr>
      </p:pic>
      <p:sp>
        <p:nvSpPr>
          <p:cNvPr id="8" name="TextBox 7"/>
          <p:cNvSpPr txBox="1"/>
          <p:nvPr/>
        </p:nvSpPr>
        <p:spPr>
          <a:xfrm>
            <a:off x="68970" y="692696"/>
            <a:ext cx="3101747" cy="443198"/>
          </a:xfrm>
          <a:prstGeom prst="rect">
            <a:avLst/>
          </a:prstGeom>
          <a:noFill/>
        </p:spPr>
        <p:txBody>
          <a:bodyPr wrap="none" rtlCol="0">
            <a:spAutoFit/>
          </a:bodyPr>
          <a:lstStyle/>
          <a:p>
            <a:r>
              <a:rPr lang="en-US" sz="2400" i="1" dirty="0" smtClean="0">
                <a:solidFill>
                  <a:schemeClr val="tx1">
                    <a:lumMod val="50000"/>
                    <a:lumOff val="50000"/>
                  </a:schemeClr>
                </a:solidFill>
                <a:latin typeface="Calisto MT" pitchFamily="18" charset="0"/>
              </a:rPr>
              <a:t>7 Basic tools of Quality</a:t>
            </a:r>
            <a:endParaRPr lang="en-US" sz="2400" dirty="0">
              <a:solidFill>
                <a:schemeClr val="tx1">
                  <a:lumMod val="50000"/>
                  <a:lumOff val="50000"/>
                </a:schemeClr>
              </a:solidFill>
              <a:latin typeface="Calisto MT" pitchFamily="18" charset="0"/>
            </a:endParaRPr>
          </a:p>
        </p:txBody>
      </p:sp>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0" y="116632"/>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Control </a:t>
            </a:r>
            <a:r>
              <a:rPr lang="en-US" sz="1600" b="1" dirty="0" smtClean="0"/>
              <a:t>– </a:t>
            </a:r>
            <a:r>
              <a:rPr lang="en-US" sz="2400" b="1" i="1" dirty="0" smtClean="0"/>
              <a:t>Tools &amp; Techniques</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8</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60648"/>
            <a:ext cx="1642374" cy="720080"/>
          </a:xfrm>
          <a:prstGeom prst="rect">
            <a:avLst/>
          </a:prstGeom>
          <a:ln>
            <a:noFill/>
          </a:ln>
          <a:effectLst>
            <a:softEdge rad="112500"/>
          </a:effectLst>
        </p:spPr>
      </p:pic>
      <p:sp>
        <p:nvSpPr>
          <p:cNvPr id="7" name="TextBox 6"/>
          <p:cNvSpPr txBox="1"/>
          <p:nvPr/>
        </p:nvSpPr>
        <p:spPr>
          <a:xfrm>
            <a:off x="107504" y="1264111"/>
            <a:ext cx="8640959" cy="1384995"/>
          </a:xfrm>
          <a:prstGeom prst="rect">
            <a:avLst/>
          </a:prstGeom>
          <a:noFill/>
        </p:spPr>
        <p:txBody>
          <a:bodyPr wrap="square" rtlCol="0">
            <a:spAutoFit/>
          </a:bodyPr>
          <a:lstStyle/>
          <a:p>
            <a:pPr algn="l"/>
            <a:r>
              <a:rPr lang="en-US" sz="2000" i="1" dirty="0" smtClean="0">
                <a:solidFill>
                  <a:schemeClr val="tx1">
                    <a:lumMod val="50000"/>
                    <a:lumOff val="50000"/>
                  </a:schemeClr>
                </a:solidFill>
                <a:latin typeface="Calisto MT" pitchFamily="18" charset="0"/>
              </a:rPr>
              <a:t>Common quality control charts &amp; tools :</a:t>
            </a:r>
          </a:p>
          <a:p>
            <a:pPr marL="457200" indent="-457200" algn="l"/>
            <a:r>
              <a:rPr lang="en-US" sz="2000" i="1" dirty="0" smtClean="0">
                <a:solidFill>
                  <a:schemeClr val="tx1">
                    <a:lumMod val="50000"/>
                    <a:lumOff val="50000"/>
                  </a:schemeClr>
                </a:solidFill>
                <a:latin typeface="Calisto MT" pitchFamily="18" charset="0"/>
              </a:rPr>
              <a:t>2) 	Control charts: </a:t>
            </a:r>
          </a:p>
          <a:p>
            <a:pPr marL="914400" lvl="1" indent="-457200" algn="l">
              <a:buFont typeface="Arial" pitchFamily="34" charset="0"/>
              <a:buChar char="•"/>
            </a:pPr>
            <a:r>
              <a:rPr lang="en-US" sz="2000" b="0" dirty="0" smtClean="0">
                <a:solidFill>
                  <a:schemeClr val="tx1">
                    <a:lumMod val="50000"/>
                    <a:lumOff val="50000"/>
                  </a:schemeClr>
                </a:solidFill>
                <a:latin typeface="Calisto MT" pitchFamily="18" charset="0"/>
              </a:rPr>
              <a:t>How </a:t>
            </a:r>
            <a:r>
              <a:rPr lang="en-US" sz="2000" i="1" dirty="0" smtClean="0">
                <a:solidFill>
                  <a:schemeClr val="tx1">
                    <a:lumMod val="50000"/>
                    <a:lumOff val="50000"/>
                  </a:schemeClr>
                </a:solidFill>
                <a:latin typeface="Calisto MT" pitchFamily="18" charset="0"/>
              </a:rPr>
              <a:t>processes are doing over time </a:t>
            </a:r>
            <a:r>
              <a:rPr lang="en-US" sz="2000" b="0" dirty="0" smtClean="0">
                <a:solidFill>
                  <a:schemeClr val="tx1">
                    <a:lumMod val="50000"/>
                    <a:lumOff val="50000"/>
                  </a:schemeClr>
                </a:solidFill>
                <a:latin typeface="Calisto MT" pitchFamily="18" charset="0"/>
              </a:rPr>
              <a:t>and when a process is subject to special cause variation, </a:t>
            </a:r>
            <a:r>
              <a:rPr lang="en-US" sz="2000" i="1" dirty="0" smtClean="0">
                <a:solidFill>
                  <a:schemeClr val="tx1">
                    <a:lumMod val="50000"/>
                    <a:lumOff val="50000"/>
                  </a:schemeClr>
                </a:solidFill>
                <a:latin typeface="Calisto MT" pitchFamily="18" charset="0"/>
              </a:rPr>
              <a:t>resulting in an out-of-control variation</a:t>
            </a:r>
            <a:r>
              <a:rPr lang="en-US" sz="2000" b="0" dirty="0" smtClean="0">
                <a:solidFill>
                  <a:schemeClr val="tx1">
                    <a:lumMod val="50000"/>
                    <a:lumOff val="50000"/>
                  </a:schemeClr>
                </a:solidFill>
                <a:latin typeface="Calisto MT" pitchFamily="18" charset="0"/>
              </a:rPr>
              <a:t>.</a:t>
            </a:r>
          </a:p>
        </p:txBody>
      </p:sp>
      <p:sp>
        <p:nvSpPr>
          <p:cNvPr id="8" name="TextBox 7"/>
          <p:cNvSpPr txBox="1"/>
          <p:nvPr/>
        </p:nvSpPr>
        <p:spPr>
          <a:xfrm>
            <a:off x="68970" y="692696"/>
            <a:ext cx="3101747" cy="443198"/>
          </a:xfrm>
          <a:prstGeom prst="rect">
            <a:avLst/>
          </a:prstGeom>
          <a:noFill/>
        </p:spPr>
        <p:txBody>
          <a:bodyPr wrap="none" rtlCol="0">
            <a:spAutoFit/>
          </a:bodyPr>
          <a:lstStyle/>
          <a:p>
            <a:r>
              <a:rPr lang="en-US" sz="2400" i="1" dirty="0" smtClean="0">
                <a:solidFill>
                  <a:schemeClr val="tx1">
                    <a:lumMod val="50000"/>
                    <a:lumOff val="50000"/>
                  </a:schemeClr>
                </a:solidFill>
                <a:latin typeface="Calisto MT" pitchFamily="18" charset="0"/>
              </a:rPr>
              <a:t>7 Basic tools of Quality</a:t>
            </a:r>
            <a:endParaRPr lang="en-US" sz="2400" dirty="0">
              <a:solidFill>
                <a:schemeClr val="tx1">
                  <a:lumMod val="50000"/>
                  <a:lumOff val="50000"/>
                </a:schemeClr>
              </a:solidFill>
              <a:latin typeface="Calisto MT" pitchFamily="18" charset="0"/>
            </a:endParaRPr>
          </a:p>
        </p:txBody>
      </p:sp>
      <p:pic>
        <p:nvPicPr>
          <p:cNvPr id="10" name="Picture 9" descr="13.JPG"/>
          <p:cNvPicPr>
            <a:picLocks noChangeAspect="1"/>
          </p:cNvPicPr>
          <p:nvPr/>
        </p:nvPicPr>
        <p:blipFill>
          <a:blip r:embed="rId4" cstate="print"/>
          <a:stretch>
            <a:fillRect/>
          </a:stretch>
        </p:blipFill>
        <p:spPr>
          <a:xfrm>
            <a:off x="395536" y="2780928"/>
            <a:ext cx="7920880" cy="3096344"/>
          </a:xfrm>
          <a:prstGeom prst="rect">
            <a:avLst/>
          </a:prstGeom>
        </p:spPr>
      </p:pic>
      <p:sp>
        <p:nvSpPr>
          <p:cNvPr id="11" name="TextBox 10"/>
          <p:cNvSpPr txBox="1"/>
          <p:nvPr/>
        </p:nvSpPr>
        <p:spPr>
          <a:xfrm>
            <a:off x="1115616" y="5877272"/>
            <a:ext cx="6552728" cy="384721"/>
          </a:xfrm>
          <a:prstGeom prst="rect">
            <a:avLst/>
          </a:prstGeom>
          <a:noFill/>
        </p:spPr>
        <p:txBody>
          <a:bodyPr wrap="square" rtlCol="0">
            <a:spAutoFit/>
          </a:bodyPr>
          <a:lstStyle/>
          <a:p>
            <a:pPr algn="l"/>
            <a:r>
              <a:rPr lang="en-US" sz="2000" b="0" i="1" dirty="0" smtClean="0">
                <a:solidFill>
                  <a:schemeClr val="tx1">
                    <a:lumMod val="50000"/>
                    <a:lumOff val="50000"/>
                  </a:schemeClr>
                </a:solidFill>
                <a:latin typeface="Calisto MT" pitchFamily="18" charset="0"/>
              </a:rPr>
              <a:t>Sample </a:t>
            </a:r>
            <a:r>
              <a:rPr lang="tr-TR" sz="2000" b="0" i="1" dirty="0" smtClean="0">
                <a:solidFill>
                  <a:schemeClr val="tx1">
                    <a:lumMod val="50000"/>
                    <a:lumOff val="50000"/>
                  </a:schemeClr>
                </a:solidFill>
                <a:latin typeface="Calisto MT" pitchFamily="18" charset="0"/>
              </a:rPr>
              <a:t>button </a:t>
            </a:r>
            <a:r>
              <a:rPr lang="en-US" sz="2000" b="0" i="1" dirty="0" smtClean="0">
                <a:solidFill>
                  <a:schemeClr val="tx1">
                    <a:lumMod val="50000"/>
                    <a:lumOff val="50000"/>
                  </a:schemeClr>
                </a:solidFill>
                <a:latin typeface="Calisto MT" pitchFamily="18" charset="0"/>
              </a:rPr>
              <a:t>height measurements of boxes produced…</a:t>
            </a:r>
            <a:endParaRPr lang="en-US" sz="2000" b="0" dirty="0">
              <a:solidFill>
                <a:schemeClr val="tx1">
                  <a:lumMod val="50000"/>
                  <a:lumOff val="50000"/>
                </a:schemeClr>
              </a:solidFill>
              <a:latin typeface="Calisto MT" pitchFamily="18" charset="0"/>
            </a:endParaRPr>
          </a:p>
        </p:txBody>
      </p:sp>
      <p:sp>
        <p:nvSpPr>
          <p:cNvPr id="2" name="TextBox 1"/>
          <p:cNvSpPr txBox="1"/>
          <p:nvPr/>
        </p:nvSpPr>
        <p:spPr>
          <a:xfrm>
            <a:off x="4974948" y="1032792"/>
            <a:ext cx="3773515" cy="867160"/>
          </a:xfrm>
          <a:prstGeom prst="rect">
            <a:avLst/>
          </a:prstGeom>
          <a:solidFill>
            <a:schemeClr val="bg2"/>
          </a:solidFill>
        </p:spPr>
        <p:txBody>
          <a:bodyPr wrap="square" rtlCol="0">
            <a:spAutoFit/>
          </a:bodyPr>
          <a:lstStyle/>
          <a:p>
            <a:pPr algn="just"/>
            <a:r>
              <a:rPr lang="tr-TR" sz="1400" u="sng" dirty="0" smtClean="0">
                <a:solidFill>
                  <a:schemeClr val="tx1">
                    <a:lumMod val="50000"/>
                    <a:lumOff val="50000"/>
                  </a:schemeClr>
                </a:solidFill>
                <a:latin typeface="Comic Sans MS" panose="030F0702030302020204" pitchFamily="66" charset="0"/>
              </a:rPr>
              <a:t>Rule of Seven :</a:t>
            </a:r>
            <a:r>
              <a:rPr lang="tr-TR" sz="1400" b="0" dirty="0" smtClean="0">
                <a:solidFill>
                  <a:schemeClr val="tx1">
                    <a:lumMod val="50000"/>
                    <a:lumOff val="50000"/>
                  </a:schemeClr>
                </a:solidFill>
                <a:latin typeface="Comic Sans MS" panose="030F0702030302020204" pitchFamily="66" charset="0"/>
              </a:rPr>
              <a:t> </a:t>
            </a:r>
            <a:r>
              <a:rPr lang="tr-TR" sz="1300" b="0" dirty="0" smtClean="0">
                <a:solidFill>
                  <a:schemeClr val="tx1">
                    <a:lumMod val="50000"/>
                    <a:lumOff val="50000"/>
                  </a:schemeClr>
                </a:solidFill>
                <a:latin typeface="Comic Sans MS" panose="030F0702030302020204" pitchFamily="66" charset="0"/>
              </a:rPr>
              <a:t>Old marketing concept. </a:t>
            </a:r>
            <a:r>
              <a:rPr lang="tr-TR" sz="1300" b="0" dirty="0">
                <a:solidFill>
                  <a:schemeClr val="tx1">
                    <a:lumMod val="50000"/>
                    <a:lumOff val="50000"/>
                  </a:schemeClr>
                </a:solidFill>
                <a:latin typeface="Comic Sans MS" panose="030F0702030302020204" pitchFamily="66" charset="0"/>
              </a:rPr>
              <a:t>T</a:t>
            </a:r>
            <a:r>
              <a:rPr lang="en-US" sz="1300" b="0" dirty="0" smtClean="0">
                <a:solidFill>
                  <a:schemeClr val="tx1">
                    <a:lumMod val="50000"/>
                    <a:lumOff val="50000"/>
                  </a:schemeClr>
                </a:solidFill>
                <a:latin typeface="Comic Sans MS" panose="030F0702030302020204" pitchFamily="66" charset="0"/>
              </a:rPr>
              <a:t>he </a:t>
            </a:r>
            <a:r>
              <a:rPr lang="en-US" sz="1300" b="0" dirty="0">
                <a:solidFill>
                  <a:schemeClr val="tx1">
                    <a:lumMod val="50000"/>
                    <a:lumOff val="50000"/>
                  </a:schemeClr>
                </a:solidFill>
                <a:latin typeface="Comic Sans MS" panose="030F0702030302020204" pitchFamily="66" charset="0"/>
              </a:rPr>
              <a:t>prospective buyer should hear or see the marketing message at least seven times before they buy it from you</a:t>
            </a:r>
            <a:r>
              <a:rPr lang="en-US" sz="1300" b="0" dirty="0" smtClean="0">
                <a:solidFill>
                  <a:schemeClr val="tx1">
                    <a:lumMod val="50000"/>
                    <a:lumOff val="50000"/>
                  </a:schemeClr>
                </a:solidFill>
                <a:latin typeface="Comic Sans MS" panose="030F0702030302020204" pitchFamily="66" charset="0"/>
              </a:rPr>
              <a:t>.</a:t>
            </a:r>
            <a:endParaRPr lang="tr-TR" sz="1300" b="0" dirty="0" smtClean="0">
              <a:solidFill>
                <a:schemeClr val="tx1">
                  <a:lumMod val="50000"/>
                  <a:lumOff val="50000"/>
                </a:schemeClr>
              </a:solidFill>
              <a:latin typeface="Comic Sans MS" panose="030F0702030302020204" pitchFamily="66" charset="0"/>
            </a:endParaRPr>
          </a:p>
        </p:txBody>
      </p:sp>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0" y="116632"/>
            <a:ext cx="7488832" cy="648072"/>
          </a:xfrm>
        </p:spPr>
        <p:txBody>
          <a:bodyPr/>
          <a:lstStyle/>
          <a:p>
            <a:pPr algn="l"/>
            <a:r>
              <a:rPr lang="tr-TR" sz="3000" b="1" dirty="0" smtClean="0"/>
              <a:t>P</a:t>
            </a:r>
            <a:r>
              <a:rPr lang="en-US" sz="3000" b="1" dirty="0" err="1" smtClean="0"/>
              <a:t>erform</a:t>
            </a:r>
            <a:r>
              <a:rPr lang="tr-TR" sz="3000" b="1" dirty="0" smtClean="0"/>
              <a:t> Quality</a:t>
            </a:r>
            <a:r>
              <a:rPr lang="en-US" sz="3000" b="1" dirty="0" smtClean="0"/>
              <a:t> Control </a:t>
            </a:r>
            <a:r>
              <a:rPr lang="en-US" sz="1600" b="1" dirty="0" smtClean="0"/>
              <a:t>– </a:t>
            </a:r>
            <a:r>
              <a:rPr lang="en-US" sz="2400" b="1" i="1" dirty="0" smtClean="0"/>
              <a:t>Tools &amp; Techniques</a:t>
            </a:r>
            <a:endParaRPr lang="en-US" sz="3100" b="1" i="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9</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60648"/>
            <a:ext cx="1642374" cy="720080"/>
          </a:xfrm>
          <a:prstGeom prst="rect">
            <a:avLst/>
          </a:prstGeom>
          <a:ln>
            <a:noFill/>
          </a:ln>
          <a:effectLst>
            <a:softEdge rad="112500"/>
          </a:effectLst>
        </p:spPr>
      </p:pic>
      <p:sp>
        <p:nvSpPr>
          <p:cNvPr id="7" name="TextBox 6"/>
          <p:cNvSpPr txBox="1"/>
          <p:nvPr/>
        </p:nvSpPr>
        <p:spPr>
          <a:xfrm>
            <a:off x="1691680" y="1264111"/>
            <a:ext cx="7272808" cy="1738938"/>
          </a:xfrm>
          <a:prstGeom prst="rect">
            <a:avLst/>
          </a:prstGeom>
          <a:noFill/>
        </p:spPr>
        <p:txBody>
          <a:bodyPr wrap="square" rtlCol="0">
            <a:spAutoFit/>
          </a:bodyPr>
          <a:lstStyle/>
          <a:p>
            <a:pPr algn="l"/>
            <a:r>
              <a:rPr lang="en-US" sz="2000" i="1" dirty="0" smtClean="0">
                <a:solidFill>
                  <a:schemeClr val="tx1">
                    <a:lumMod val="50000"/>
                    <a:lumOff val="50000"/>
                  </a:schemeClr>
                </a:solidFill>
                <a:latin typeface="Calisto MT" pitchFamily="18" charset="0"/>
              </a:rPr>
              <a:t>Common quality control charts &amp; tools :</a:t>
            </a:r>
          </a:p>
          <a:p>
            <a:pPr marL="457200" indent="-457200" algn="l"/>
            <a:r>
              <a:rPr lang="en-US" sz="2000" i="1" dirty="0" smtClean="0">
                <a:solidFill>
                  <a:schemeClr val="tx1">
                    <a:lumMod val="50000"/>
                    <a:lumOff val="50000"/>
                  </a:schemeClr>
                </a:solidFill>
                <a:latin typeface="Calisto MT" pitchFamily="18" charset="0"/>
              </a:rPr>
              <a:t>3) 	Flowcharts: </a:t>
            </a:r>
          </a:p>
          <a:p>
            <a:pPr marL="914400" lvl="1" indent="-457200" algn="l">
              <a:buFont typeface="Arial" pitchFamily="34" charset="0"/>
              <a:buChar char="•"/>
            </a:pPr>
            <a:r>
              <a:rPr lang="en-US" sz="2000" b="0" dirty="0" smtClean="0">
                <a:solidFill>
                  <a:schemeClr val="tx1">
                    <a:lumMod val="50000"/>
                    <a:lumOff val="50000"/>
                  </a:schemeClr>
                </a:solidFill>
                <a:latin typeface="Calisto MT" pitchFamily="18" charset="0"/>
              </a:rPr>
              <a:t>How </a:t>
            </a:r>
            <a:r>
              <a:rPr lang="en-US" sz="2000" i="1" dirty="0" smtClean="0">
                <a:solidFill>
                  <a:schemeClr val="tx1">
                    <a:lumMod val="50000"/>
                    <a:lumOff val="50000"/>
                  </a:schemeClr>
                </a:solidFill>
                <a:latin typeface="Calisto MT" pitchFamily="18" charset="0"/>
              </a:rPr>
              <a:t>processes work visually </a:t>
            </a:r>
            <a:r>
              <a:rPr lang="en-US" sz="2000" b="0" dirty="0" smtClean="0">
                <a:solidFill>
                  <a:schemeClr val="tx1">
                    <a:lumMod val="50000"/>
                    <a:lumOff val="50000"/>
                  </a:schemeClr>
                </a:solidFill>
                <a:latin typeface="Calisto MT" pitchFamily="18" charset="0"/>
              </a:rPr>
              <a:t>and the </a:t>
            </a:r>
            <a:r>
              <a:rPr lang="en-US" sz="2000" i="1" u="sng" dirty="0" smtClean="0">
                <a:solidFill>
                  <a:schemeClr val="tx1">
                    <a:lumMod val="50000"/>
                    <a:lumOff val="50000"/>
                  </a:schemeClr>
                </a:solidFill>
                <a:latin typeface="Calisto MT" pitchFamily="18" charset="0"/>
              </a:rPr>
              <a:t>tasks interrelate </a:t>
            </a:r>
            <a:r>
              <a:rPr lang="en-US" sz="2000" i="1" dirty="0" smtClean="0">
                <a:solidFill>
                  <a:schemeClr val="tx1">
                    <a:lumMod val="50000"/>
                    <a:lumOff val="50000"/>
                  </a:schemeClr>
                </a:solidFill>
                <a:latin typeface="Calisto MT" pitchFamily="18" charset="0"/>
              </a:rPr>
              <a:t>among themselves</a:t>
            </a:r>
            <a:r>
              <a:rPr lang="en-US" sz="2000" b="0" dirty="0" smtClean="0">
                <a:solidFill>
                  <a:schemeClr val="tx1">
                    <a:lumMod val="50000"/>
                    <a:lumOff val="50000"/>
                  </a:schemeClr>
                </a:solidFill>
                <a:latin typeface="Calisto MT" pitchFamily="18" charset="0"/>
              </a:rPr>
              <a:t>.</a:t>
            </a:r>
          </a:p>
          <a:p>
            <a:pPr marL="914400" lvl="1" indent="-457200" algn="l">
              <a:buFont typeface="Arial" pitchFamily="34" charset="0"/>
              <a:buChar char="•"/>
            </a:pPr>
            <a:r>
              <a:rPr lang="en-US" sz="2000" b="0" dirty="0" smtClean="0">
                <a:solidFill>
                  <a:schemeClr val="tx1">
                    <a:lumMod val="50000"/>
                    <a:lumOff val="50000"/>
                  </a:schemeClr>
                </a:solidFill>
                <a:latin typeface="Calisto MT" pitchFamily="18" charset="0"/>
              </a:rPr>
              <a:t>A picture of whole process.</a:t>
            </a:r>
          </a:p>
        </p:txBody>
      </p:sp>
      <p:sp>
        <p:nvSpPr>
          <p:cNvPr id="8" name="TextBox 7"/>
          <p:cNvSpPr txBox="1"/>
          <p:nvPr/>
        </p:nvSpPr>
        <p:spPr>
          <a:xfrm>
            <a:off x="68970" y="692696"/>
            <a:ext cx="3101747" cy="443198"/>
          </a:xfrm>
          <a:prstGeom prst="rect">
            <a:avLst/>
          </a:prstGeom>
          <a:noFill/>
        </p:spPr>
        <p:txBody>
          <a:bodyPr wrap="none" rtlCol="0">
            <a:spAutoFit/>
          </a:bodyPr>
          <a:lstStyle/>
          <a:p>
            <a:r>
              <a:rPr lang="en-US" sz="2400" i="1" dirty="0" smtClean="0">
                <a:solidFill>
                  <a:schemeClr val="tx1">
                    <a:lumMod val="50000"/>
                    <a:lumOff val="50000"/>
                  </a:schemeClr>
                </a:solidFill>
                <a:latin typeface="Calisto MT" pitchFamily="18" charset="0"/>
              </a:rPr>
              <a:t>7 Basic tools of Quality</a:t>
            </a:r>
            <a:endParaRPr lang="en-US" sz="2400" dirty="0">
              <a:solidFill>
                <a:schemeClr val="tx1">
                  <a:lumMod val="50000"/>
                  <a:lumOff val="50000"/>
                </a:schemeClr>
              </a:solidFill>
              <a:latin typeface="Calisto MT" pitchFamily="18" charset="0"/>
            </a:endParaRPr>
          </a:p>
        </p:txBody>
      </p:sp>
      <p:pic>
        <p:nvPicPr>
          <p:cNvPr id="12" name="Picture 11" descr="14.JPG"/>
          <p:cNvPicPr>
            <a:picLocks noChangeAspect="1"/>
          </p:cNvPicPr>
          <p:nvPr/>
        </p:nvPicPr>
        <p:blipFill>
          <a:blip r:embed="rId4" cstate="print"/>
          <a:stretch>
            <a:fillRect/>
          </a:stretch>
        </p:blipFill>
        <p:spPr>
          <a:xfrm>
            <a:off x="68970" y="1196752"/>
            <a:ext cx="1535100" cy="5114925"/>
          </a:xfrm>
          <a:prstGeom prst="rect">
            <a:avLst/>
          </a:prstGeom>
        </p:spPr>
      </p:pic>
      <p:pic>
        <p:nvPicPr>
          <p:cNvPr id="13" name="Picture 12" descr="15.JPG"/>
          <p:cNvPicPr>
            <a:picLocks noChangeAspect="1"/>
          </p:cNvPicPr>
          <p:nvPr/>
        </p:nvPicPr>
        <p:blipFill>
          <a:blip r:embed="rId5" cstate="print"/>
          <a:stretch>
            <a:fillRect/>
          </a:stretch>
        </p:blipFill>
        <p:spPr>
          <a:xfrm>
            <a:off x="2843808" y="3284984"/>
            <a:ext cx="4248472" cy="2228850"/>
          </a:xfrm>
          <a:prstGeom prst="rect">
            <a:avLst/>
          </a:prstGeom>
        </p:spPr>
      </p:pic>
    </p:spTree>
    <p:extLst>
      <p:ext uri="{BB962C8B-B14F-4D97-AF65-F5344CB8AC3E}">
        <p14:creationId xmlns:p14="http://schemas.microsoft.com/office/powerpoint/2010/main" val="184860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45798</TotalTime>
  <Words>708</Words>
  <Application>Microsoft Office PowerPoint</Application>
  <PresentationFormat>Letter Paper (8.5x11 in)</PresentationFormat>
  <Paragraphs>107</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25" baseType="lpstr">
      <vt:lpstr>Arial</vt:lpstr>
      <vt:lpstr>Courier New</vt:lpstr>
      <vt:lpstr>Century Gothic</vt:lpstr>
      <vt:lpstr>Palatino Linotype</vt:lpstr>
      <vt:lpstr>Calisto MT</vt:lpstr>
      <vt:lpstr>Comic Sans MS</vt:lpstr>
      <vt:lpstr>Executive</vt:lpstr>
      <vt:lpstr>Part 8 : Project Quality Management</vt:lpstr>
      <vt:lpstr>Planning Quality...</vt:lpstr>
      <vt:lpstr>Perform Quality Control...</vt:lpstr>
      <vt:lpstr>Perform Quality Control...</vt:lpstr>
      <vt:lpstr>Perform Quality Control...</vt:lpstr>
      <vt:lpstr>Perform Quality Control - Inputs</vt:lpstr>
      <vt:lpstr>Perform Quality Control – Tools &amp; Techniques</vt:lpstr>
      <vt:lpstr>Perform Quality Control – Tools &amp; Techniques</vt:lpstr>
      <vt:lpstr>Perform Quality Control – Tools &amp; Techniques</vt:lpstr>
      <vt:lpstr>Perform Quality Control – Tools &amp; Techniques</vt:lpstr>
      <vt:lpstr>Perform Quality Control – Tools &amp; Techniques</vt:lpstr>
      <vt:lpstr>Perform Quality Control – Tools &amp; Techniques</vt:lpstr>
      <vt:lpstr>Perform Quality Control – Tools &amp; Techniques</vt:lpstr>
      <vt:lpstr>Perform Quality Control – Outputs</vt:lpstr>
      <vt:lpstr>Perform Quality Assurance</vt:lpstr>
      <vt:lpstr>Perform Quality Assurance</vt:lpstr>
      <vt:lpstr>Units</vt:lpstr>
      <vt:lpstr>Exercises</vt:lpstr>
    </vt:vector>
  </TitlesOfParts>
  <Company>Project Management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Basic Skills &amp; A Guide to the PMBOK™   Sponsored by the Project Management Institute</dc:title>
  <dc:creator>Tolga BAYCAN</dc:creator>
  <cp:lastModifiedBy>Bilkent</cp:lastModifiedBy>
  <cp:revision>2061</cp:revision>
  <cp:lastPrinted>1999-09-02T18:53:40Z</cp:lastPrinted>
  <dcterms:created xsi:type="dcterms:W3CDTF">1998-05-18T17:51:08Z</dcterms:created>
  <dcterms:modified xsi:type="dcterms:W3CDTF">2018-12-18T13:25:17Z</dcterms:modified>
</cp:coreProperties>
</file>