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Açık Stil 2 - Vurgu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Açık Stil 3 - Vurgu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Açık Stil 3 - Vurgu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CLASSES</a:t>
            </a:r>
          </a:p>
        </c:rich>
      </c:tx>
      <c:layout>
        <c:manualLayout>
          <c:xMode val="edge"/>
          <c:yMode val="edge"/>
          <c:x val="0.44860502491536386"/>
          <c:y val="2.74262929175593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Sayfa1!$B$1</c:f>
              <c:strCache>
                <c:ptCount val="1"/>
                <c:pt idx="0">
                  <c:v>CLASSES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D1C-4349-A678-732F8DB7319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D1C-4349-A678-732F8DB7319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D1C-4349-A678-732F8DB7319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5.4751902757415156E-2"/>
                  <c:y val="1.149852729445235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7D1C-4349-A678-732F8DB7319E}"/>
                </c:ext>
              </c:extLst>
            </c:dLbl>
            <c:dLbl>
              <c:idx val="1"/>
              <c:layout>
                <c:manualLayout>
                  <c:x val="4.3163990248837811E-2"/>
                  <c:y val="-2.7426292917559496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7D1C-4349-A678-732F8DB7319E}"/>
                </c:ext>
              </c:extLst>
            </c:dLbl>
            <c:dLbl>
              <c:idx val="4"/>
              <c:layout>
                <c:manualLayout>
                  <c:x val="7.0425457774419414E-2"/>
                  <c:y val="3.016892220931530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7D1C-4349-A678-732F8DB7319E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Sayfa1!$A$2:$A$11</c:f>
              <c:strCache>
                <c:ptCount val="10"/>
                <c:pt idx="0">
                  <c:v>AGE</c:v>
                </c:pt>
                <c:pt idx="1">
                  <c:v>CONTACT</c:v>
                </c:pt>
                <c:pt idx="2">
                  <c:v>DATE</c:v>
                </c:pt>
                <c:pt idx="3">
                  <c:v>ID</c:v>
                </c:pt>
                <c:pt idx="4">
                  <c:v>ADDRESS</c:v>
                </c:pt>
                <c:pt idx="5">
                  <c:v>JOB</c:v>
                </c:pt>
                <c:pt idx="6">
                  <c:v>FIRM</c:v>
                </c:pt>
                <c:pt idx="7">
                  <c:v>PLACE</c:v>
                </c:pt>
                <c:pt idx="8">
                  <c:v>EVENT</c:v>
                </c:pt>
                <c:pt idx="9">
                  <c:v>NAME</c:v>
                </c:pt>
              </c:strCache>
            </c:strRef>
          </c:cat>
          <c:val>
            <c:numRef>
              <c:f>Sayfa1!$B$2:$B$11</c:f>
              <c:numCache>
                <c:formatCode>General</c:formatCode>
                <c:ptCount val="10"/>
                <c:pt idx="0">
                  <c:v>14</c:v>
                </c:pt>
                <c:pt idx="1">
                  <c:v>43</c:v>
                </c:pt>
                <c:pt idx="2">
                  <c:v>738</c:v>
                </c:pt>
                <c:pt idx="3">
                  <c:v>87</c:v>
                </c:pt>
                <c:pt idx="4">
                  <c:v>243</c:v>
                </c:pt>
                <c:pt idx="5">
                  <c:v>554</c:v>
                </c:pt>
                <c:pt idx="6">
                  <c:v>1208</c:v>
                </c:pt>
                <c:pt idx="7">
                  <c:v>728</c:v>
                </c:pt>
                <c:pt idx="8">
                  <c:v>1063</c:v>
                </c:pt>
                <c:pt idx="9">
                  <c:v>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1C-4349-A678-732F8DB731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1561189234151991E-4"/>
          <c:y val="0.94387500693755633"/>
          <c:w val="0.99679570427962105"/>
          <c:h val="5.61249930624436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185B7-0677-4BA3-9C5E-E55CCBFF461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8DBFA-E980-4A19-BB28-7611C6A9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6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8DBFA-E980-4A19-BB28-7611C6A9E1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6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93DF-0D24-4A63-A297-6912EA287B9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2830-354F-4976-ACB1-3EBB52EE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2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93DF-0D24-4A63-A297-6912EA287B9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2830-354F-4976-ACB1-3EBB52EE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93DF-0D24-4A63-A297-6912EA287B9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2830-354F-4976-ACB1-3EBB52EE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5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93DF-0D24-4A63-A297-6912EA287B9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2830-354F-4976-ACB1-3EBB52EE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2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93DF-0D24-4A63-A297-6912EA287B9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2830-354F-4976-ACB1-3EBB52EE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2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93DF-0D24-4A63-A297-6912EA287B9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2830-354F-4976-ACB1-3EBB52EE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6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93DF-0D24-4A63-A297-6912EA287B9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2830-354F-4976-ACB1-3EBB52EE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4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93DF-0D24-4A63-A297-6912EA287B9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2830-354F-4976-ACB1-3EBB52EE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4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93DF-0D24-4A63-A297-6912EA287B9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2830-354F-4976-ACB1-3EBB52EE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7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93DF-0D24-4A63-A297-6912EA287B9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2830-354F-4976-ACB1-3EBB52EE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93DF-0D24-4A63-A297-6912EA287B9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2830-354F-4976-ACB1-3EBB52EE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0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F93DF-0D24-4A63-A297-6912EA287B9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2830-354F-4976-ACB1-3EBB52EE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6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CSE4062</a:t>
            </a:r>
            <a:r>
              <a:rPr lang="tr-TR" dirty="0" smtClean="0"/>
              <a:t> - </a:t>
            </a:r>
            <a:r>
              <a:rPr lang="en-US" dirty="0" smtClean="0"/>
              <a:t>Introduction </a:t>
            </a:r>
            <a:r>
              <a:rPr lang="en-US" dirty="0"/>
              <a:t>to Data Science and Analytics</a:t>
            </a:r>
            <a:r>
              <a:rPr lang="tr-TR" dirty="0" smtClean="0"/>
              <a:t/>
            </a:r>
            <a:br>
              <a:rPr lang="tr-TR" dirty="0" smtClean="0"/>
            </a:b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93962"/>
          </a:xfrm>
        </p:spPr>
        <p:txBody>
          <a:bodyPr>
            <a:normAutofit/>
          </a:bodyPr>
          <a:lstStyle/>
          <a:p>
            <a:r>
              <a:rPr lang="tr-TR" sz="3200" dirty="0" smtClean="0"/>
              <a:t>GROUP 7 PRESENTATION</a:t>
            </a:r>
          </a:p>
          <a:p>
            <a:r>
              <a:rPr lang="tr-TR" dirty="0" smtClean="0"/>
              <a:t>CANER KAYA</a:t>
            </a:r>
          </a:p>
          <a:p>
            <a:r>
              <a:rPr lang="tr-TR" dirty="0" smtClean="0"/>
              <a:t>MUHAMMED FATİH ALTUNTAŞ</a:t>
            </a:r>
          </a:p>
          <a:p>
            <a:r>
              <a:rPr lang="tr-TR" dirty="0" smtClean="0"/>
              <a:t>UĞUR TÜRKOĞLU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291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Dataset</a:t>
            </a:r>
            <a:r>
              <a:rPr lang="tr-TR" dirty="0" smtClean="0"/>
              <a:t> </a:t>
            </a:r>
            <a:r>
              <a:rPr lang="en-US" dirty="0" smtClean="0"/>
              <a:t>Statistics</a:t>
            </a:r>
            <a:endParaRPr lang="en-US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746325"/>
              </p:ext>
            </p:extLst>
          </p:nvPr>
        </p:nvGraphicFramePr>
        <p:xfrm>
          <a:off x="838200" y="1690688"/>
          <a:ext cx="5590308" cy="4630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Metin kutusu 11"/>
          <p:cNvSpPr txBox="1"/>
          <p:nvPr/>
        </p:nvSpPr>
        <p:spPr>
          <a:xfrm>
            <a:off x="8155723" y="1672649"/>
            <a:ext cx="1819564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860" dirty="0" smtClean="0"/>
              <a:t>BRIEF</a:t>
            </a:r>
            <a:endParaRPr lang="en-US" sz="1860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7093541" y="2051214"/>
            <a:ext cx="41378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tr-TR" sz="2400" dirty="0" smtClean="0"/>
          </a:p>
          <a:p>
            <a:endParaRPr lang="tr-TR" sz="24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tr-TR" sz="2400" dirty="0" smtClean="0"/>
              <a:t>5246 ROWS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tr-TR" sz="2400" dirty="0" smtClean="0"/>
              <a:t>11 FEATURES</a:t>
            </a:r>
          </a:p>
          <a:p>
            <a:pPr algn="ctr"/>
            <a:endParaRPr lang="tr-TR" sz="24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tr-TR" sz="2400" dirty="0" smtClean="0"/>
              <a:t>10 CLASSES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172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ATTRIBUTES (FEATURES)</a:t>
            </a:r>
            <a:endParaRPr lang="en-US" dirty="0"/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99600"/>
              </p:ext>
            </p:extLst>
          </p:nvPr>
        </p:nvGraphicFramePr>
        <p:xfrm>
          <a:off x="1592580" y="1516296"/>
          <a:ext cx="9006840" cy="4531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266">
                  <a:extLst>
                    <a:ext uri="{9D8B030D-6E8A-4147-A177-3AD203B41FA5}">
                      <a16:colId xmlns:a16="http://schemas.microsoft.com/office/drawing/2014/main" val="1979670954"/>
                    </a:ext>
                  </a:extLst>
                </a:gridCol>
                <a:gridCol w="2794514">
                  <a:extLst>
                    <a:ext uri="{9D8B030D-6E8A-4147-A177-3AD203B41FA5}">
                      <a16:colId xmlns:a16="http://schemas.microsoft.com/office/drawing/2014/main" val="4002884537"/>
                    </a:ext>
                  </a:extLst>
                </a:gridCol>
                <a:gridCol w="5814060">
                  <a:extLst>
                    <a:ext uri="{9D8B030D-6E8A-4147-A177-3AD203B41FA5}">
                      <a16:colId xmlns:a16="http://schemas.microsoft.com/office/drawing/2014/main" val="2302266588"/>
                    </a:ext>
                  </a:extLst>
                </a:gridCol>
              </a:tblGrid>
              <a:tr h="31927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Start Capital 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whether the term is capitalized or not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20065"/>
                  </a:ext>
                </a:extLst>
              </a:tr>
              <a:tr h="31927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All Capital 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If the term is all uppercase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969810"/>
                  </a:ext>
                </a:extLst>
              </a:tr>
              <a:tr h="31927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Capital Ratio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ratio of capital letters in the term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272531"/>
                  </a:ext>
                </a:extLst>
              </a:tr>
              <a:tr h="31927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Length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 of characters in the word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0144424"/>
                  </a:ext>
                </a:extLst>
              </a:tr>
              <a:tr h="558736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Vowel Ratio 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ratio of number consonant over the number of vowels in the word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693725"/>
                  </a:ext>
                </a:extLst>
              </a:tr>
              <a:tr h="31927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Number of Vowels 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number vowels in the word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3600651"/>
                  </a:ext>
                </a:extLst>
              </a:tr>
              <a:tr h="558736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Number of numeric characters 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number of numerical characters {0,1,2,3,4,5,6,7,8,9} in the term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570500"/>
                  </a:ext>
                </a:extLst>
              </a:tr>
              <a:tr h="558736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Numeric Ratio 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ratio of numerical characters {0,1,2,3,4,5,6,7,8,9} in the term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327445"/>
                  </a:ext>
                </a:extLst>
              </a:tr>
              <a:tr h="558736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Number Of </a:t>
                      </a:r>
                      <a:r>
                        <a:rPr lang="en-US" sz="1600" b="1" dirty="0" err="1" smtClean="0"/>
                        <a:t>NonAlphanumeric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number of characters except alphanumerical characters a-z and 0-9 in the term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7805062"/>
                  </a:ext>
                </a:extLst>
              </a:tr>
              <a:tr h="558736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NonAlphanumericRatio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ratio of characters except alphanumerical characters a-z and 0-9 in the term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467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39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K</a:t>
            </a:r>
            <a:r>
              <a:rPr lang="en-US" dirty="0" smtClean="0"/>
              <a:t>-</a:t>
            </a:r>
            <a:r>
              <a:rPr lang="tr-TR" dirty="0" smtClean="0"/>
              <a:t>M</a:t>
            </a:r>
            <a:r>
              <a:rPr lang="en-US" dirty="0" err="1" smtClean="0"/>
              <a:t>eans</a:t>
            </a:r>
            <a:r>
              <a:rPr lang="en-US" dirty="0" smtClean="0"/>
              <a:t> </a:t>
            </a:r>
            <a:r>
              <a:rPr lang="tr-TR" dirty="0"/>
              <a:t>C</a:t>
            </a:r>
            <a:r>
              <a:rPr lang="en-US" dirty="0" smtClean="0"/>
              <a:t>lustering</a:t>
            </a:r>
            <a:endParaRPr lang="en-US" dirty="0"/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264605"/>
              </p:ext>
            </p:extLst>
          </p:nvPr>
        </p:nvGraphicFramePr>
        <p:xfrm>
          <a:off x="2234121" y="1690688"/>
          <a:ext cx="7723757" cy="40792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3943">
                  <a:extLst>
                    <a:ext uri="{9D8B030D-6E8A-4147-A177-3AD203B41FA5}">
                      <a16:colId xmlns:a16="http://schemas.microsoft.com/office/drawing/2014/main" val="1215767068"/>
                    </a:ext>
                  </a:extLst>
                </a:gridCol>
                <a:gridCol w="1468187">
                  <a:extLst>
                    <a:ext uri="{9D8B030D-6E8A-4147-A177-3AD203B41FA5}">
                      <a16:colId xmlns:a16="http://schemas.microsoft.com/office/drawing/2014/main" val="757051098"/>
                    </a:ext>
                  </a:extLst>
                </a:gridCol>
                <a:gridCol w="5191627">
                  <a:extLst>
                    <a:ext uri="{9D8B030D-6E8A-4147-A177-3AD203B41FA5}">
                      <a16:colId xmlns:a16="http://schemas.microsoft.com/office/drawing/2014/main" val="1631074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CLASS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CLASS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K-MEAN RESULTS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22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1</a:t>
                      </a:r>
                      <a:endParaRPr lang="tr-T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AGE</a:t>
                      </a:r>
                      <a:endParaRPr lang="tr-T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{4: 14}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35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2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CONTACT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{9: 17, 4: 23, 8: 1, 1: 2}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899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3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DATE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{4: 429, 9: 246, 1: 54, 0: 6, 8: 2, 7: 1}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54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4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{7: 21, 6: 7, 3: 10, 1: 41, 8: 7, 0: 1}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49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5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ADDRESS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{1: 107, 3: 30, 0: 17, 8: 83, 7: 2, 6: 4}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742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6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JOB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{0: 130, 3: 106, 1: 284, 6: 29, 7: 2, 4: 2, 8: 1}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22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7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FIRM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{1: 574, 3: 217, 0: 354, 6: 56, 8: 4, 7: 3}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32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8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PLACE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{5: 204, 2: 313, 3: 121, 0: 63, 6: 25, 7: 2}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86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9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EVENT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{6: 77, 3: 199, 2: 387, 5: 297, 0: 72, 7: 29, 8: 2}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94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10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NAME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{5: 464, 2: 224, 3: 44, 6: 6, 7: 12, 0: 3}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44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37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66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3934705" y="804305"/>
            <a:ext cx="4137877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b="1" dirty="0" smtClean="0"/>
              <a:t>Start </a:t>
            </a:r>
            <a:r>
              <a:rPr lang="en-US" sz="1350" b="1" dirty="0"/>
              <a:t>Capital </a:t>
            </a:r>
            <a:r>
              <a:rPr lang="en-US" sz="1350" dirty="0"/>
              <a:t>(whether the term is capitalized or not</a:t>
            </a:r>
            <a:r>
              <a:rPr lang="en-US" sz="1350" dirty="0" smtClean="0"/>
              <a:t>)</a:t>
            </a:r>
            <a:r>
              <a:rPr lang="en-US" sz="1350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b="1" dirty="0" smtClean="0"/>
              <a:t>All </a:t>
            </a:r>
            <a:r>
              <a:rPr lang="en-US" sz="1350" b="1" dirty="0"/>
              <a:t>Capital </a:t>
            </a:r>
            <a:r>
              <a:rPr lang="en-US" sz="1350" dirty="0"/>
              <a:t>(If the term is all uppercase</a:t>
            </a:r>
            <a:r>
              <a:rPr lang="en-US" sz="1350" dirty="0" smtClean="0"/>
              <a:t>)</a:t>
            </a:r>
            <a:endParaRPr lang="en-US" sz="13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b="1" dirty="0" smtClean="0"/>
              <a:t>Capital </a:t>
            </a:r>
            <a:r>
              <a:rPr lang="en-US" sz="1350" b="1" dirty="0"/>
              <a:t>Ratio </a:t>
            </a:r>
            <a:r>
              <a:rPr lang="en-US" sz="1350" dirty="0"/>
              <a:t>(the ratio of capital letters in the term)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b="1" dirty="0" smtClean="0"/>
              <a:t>Length</a:t>
            </a:r>
            <a:r>
              <a:rPr lang="en-US" sz="1350" dirty="0" smtClean="0"/>
              <a:t> (number of characters in the word)</a:t>
            </a:r>
            <a:endParaRPr lang="en-US" sz="13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b="1" dirty="0" smtClean="0"/>
              <a:t>Vowel </a:t>
            </a:r>
            <a:r>
              <a:rPr lang="en-US" sz="1350" b="1" dirty="0"/>
              <a:t>Ratio </a:t>
            </a:r>
            <a:r>
              <a:rPr lang="en-US" sz="1350" dirty="0"/>
              <a:t>(The ratio of number consonant over the number of vowels in the word)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b="1" dirty="0" smtClean="0"/>
              <a:t>Number </a:t>
            </a:r>
            <a:r>
              <a:rPr lang="en-US" sz="1350" b="1" dirty="0"/>
              <a:t>of Vowels </a:t>
            </a:r>
            <a:r>
              <a:rPr lang="en-US" sz="1350" dirty="0"/>
              <a:t>(The number vowels in the word)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b="1" dirty="0" smtClean="0"/>
              <a:t>Number </a:t>
            </a:r>
            <a:r>
              <a:rPr lang="en-US" sz="1350" b="1" dirty="0"/>
              <a:t>of numeric characters </a:t>
            </a:r>
            <a:r>
              <a:rPr lang="en-US" sz="1350" dirty="0"/>
              <a:t>(The number of numerical characters {0,1,2,3,4,5,6,7,8,9} in the term)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b="1" dirty="0" smtClean="0"/>
              <a:t>Numeric </a:t>
            </a:r>
            <a:r>
              <a:rPr lang="en-US" sz="1350" b="1" dirty="0"/>
              <a:t>Ratio </a:t>
            </a:r>
            <a:r>
              <a:rPr lang="en-US" sz="1350" dirty="0"/>
              <a:t>(The ratio of numerical characters {0,1,2,3,4,5,6,7,8,9} in the term)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b="1" dirty="0" smtClean="0"/>
              <a:t>Number </a:t>
            </a:r>
            <a:r>
              <a:rPr lang="en-US" sz="1350" b="1" dirty="0"/>
              <a:t>Of </a:t>
            </a:r>
            <a:r>
              <a:rPr lang="en-US" sz="1350" b="1" dirty="0" err="1"/>
              <a:t>NonAlphanumeric</a:t>
            </a:r>
            <a:r>
              <a:rPr lang="en-US" sz="1350" b="1" dirty="0"/>
              <a:t> </a:t>
            </a:r>
            <a:r>
              <a:rPr lang="en-US" sz="1350" dirty="0"/>
              <a:t> (The number of characters except alphanumerical characters a-z and 0-9 in the term)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b="1" dirty="0" err="1" smtClean="0"/>
              <a:t>NonAlphanumericRatio</a:t>
            </a:r>
            <a:r>
              <a:rPr lang="en-US" sz="1350" dirty="0" smtClean="0"/>
              <a:t> </a:t>
            </a:r>
            <a:r>
              <a:rPr lang="en-US" sz="1350" dirty="0"/>
              <a:t>(The ratio of characters except alphanumerical characters a-z and 0-9 in the term) 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55736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434</Words>
  <Application>Microsoft Office PowerPoint</Application>
  <PresentationFormat>Geniş ekran</PresentationFormat>
  <Paragraphs>93</Paragraphs>
  <Slides>6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Teması</vt:lpstr>
      <vt:lpstr>CSE4062 - Introduction to Data Science and Analytics </vt:lpstr>
      <vt:lpstr>Dataset Statistics</vt:lpstr>
      <vt:lpstr>ATTRIBUTES (FEATURES)</vt:lpstr>
      <vt:lpstr>K-Means Clustering</vt:lpstr>
      <vt:lpstr>PowerPoint Sunusu</vt:lpstr>
      <vt:lpstr>PowerPoint Sunusu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CSE4062 - Introduction to Data Science and Analytics </dc:title>
  <dc:creator>Caner Kayaa</dc:creator>
  <cp:lastModifiedBy>Caner Kayaa</cp:lastModifiedBy>
  <cp:revision>20</cp:revision>
  <dcterms:created xsi:type="dcterms:W3CDTF">2018-05-23T11:34:31Z</dcterms:created>
  <dcterms:modified xsi:type="dcterms:W3CDTF">2018-05-23T14:35:48Z</dcterms:modified>
</cp:coreProperties>
</file>