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CLASSES</a:t>
            </a:r>
          </a:p>
        </c:rich>
      </c:tx>
      <c:layout>
        <c:manualLayout>
          <c:xMode val="edge"/>
          <c:yMode val="edge"/>
          <c:x val="0.44860502491536386"/>
          <c:y val="2.74262929175593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CLASSES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1C-4349-A678-732F8DB731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1C-4349-A678-732F8DB731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9A-4521-BAEA-2CB4679CE7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9A-4521-BAEA-2CB4679CE7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D1C-4349-A678-732F8DB7319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69A-4521-BAEA-2CB4679CE7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69A-4521-BAEA-2CB4679CE7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69A-4521-BAEA-2CB4679CE7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69A-4521-BAEA-2CB4679CE7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69A-4521-BAEA-2CB4679CE730}"/>
              </c:ext>
            </c:extLst>
          </c:dPt>
          <c:dLbls>
            <c:dLbl>
              <c:idx val="0"/>
              <c:layout>
                <c:manualLayout>
                  <c:x val="-5.4751902757415156E-2"/>
                  <c:y val="1.14985272944523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D1C-4349-A678-732F8DB7319E}"/>
                </c:ext>
              </c:extLst>
            </c:dLbl>
            <c:dLbl>
              <c:idx val="1"/>
              <c:layout>
                <c:manualLayout>
                  <c:x val="4.3163990248837811E-2"/>
                  <c:y val="-2.742629291755949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D1C-4349-A678-732F8DB7319E}"/>
                </c:ext>
              </c:extLst>
            </c:dLbl>
            <c:dLbl>
              <c:idx val="4"/>
              <c:layout>
                <c:manualLayout>
                  <c:x val="7.0425457774419414E-2"/>
                  <c:y val="3.01689222093153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1C-4349-A678-732F8DB7319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Sayfa1!$A$2:$A$11</c:f>
              <c:strCache>
                <c:ptCount val="10"/>
                <c:pt idx="0">
                  <c:v>AGE</c:v>
                </c:pt>
                <c:pt idx="1">
                  <c:v>CONTACT</c:v>
                </c:pt>
                <c:pt idx="2">
                  <c:v>DATE</c:v>
                </c:pt>
                <c:pt idx="3">
                  <c:v>ID</c:v>
                </c:pt>
                <c:pt idx="4">
                  <c:v>ADDRESS</c:v>
                </c:pt>
                <c:pt idx="5">
                  <c:v>JOB</c:v>
                </c:pt>
                <c:pt idx="6">
                  <c:v>FIRM</c:v>
                </c:pt>
                <c:pt idx="7">
                  <c:v>PLACE</c:v>
                </c:pt>
                <c:pt idx="8">
                  <c:v>EVENT</c:v>
                </c:pt>
                <c:pt idx="9">
                  <c:v>NAME</c:v>
                </c:pt>
              </c:strCache>
            </c:strRef>
          </c:cat>
          <c:val>
            <c:numRef>
              <c:f>Sayfa1!$B$2:$B$11</c:f>
              <c:numCache>
                <c:formatCode>General</c:formatCode>
                <c:ptCount val="10"/>
                <c:pt idx="0">
                  <c:v>14</c:v>
                </c:pt>
                <c:pt idx="1">
                  <c:v>43</c:v>
                </c:pt>
                <c:pt idx="2">
                  <c:v>738</c:v>
                </c:pt>
                <c:pt idx="3">
                  <c:v>87</c:v>
                </c:pt>
                <c:pt idx="4">
                  <c:v>243</c:v>
                </c:pt>
                <c:pt idx="5">
                  <c:v>554</c:v>
                </c:pt>
                <c:pt idx="6">
                  <c:v>1208</c:v>
                </c:pt>
                <c:pt idx="7">
                  <c:v>728</c:v>
                </c:pt>
                <c:pt idx="8">
                  <c:v>1063</c:v>
                </c:pt>
                <c:pt idx="9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C-4349-A678-732F8DB73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561189234151991E-4"/>
          <c:y val="0.94387500693755633"/>
          <c:w val="0.99679570427962105"/>
          <c:h val="5.6124993062443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0.78</c:v>
                </c:pt>
                <c:pt idx="1">
                  <c:v>0.45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3-48EF-894B-E8F635F3D11C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Sayfa1!$C$2:$C$4</c:f>
              <c:numCache>
                <c:formatCode>General</c:formatCode>
                <c:ptCount val="3"/>
                <c:pt idx="0">
                  <c:v>0.43</c:v>
                </c:pt>
                <c:pt idx="1">
                  <c:v>0.21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F3-48EF-894B-E8F635F3D11C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Precion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0.49</c:v>
                </c:pt>
                <c:pt idx="1">
                  <c:v>0.22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F3-48EF-894B-E8F635F3D11C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0.44</c:v>
                </c:pt>
                <c:pt idx="1">
                  <c:v>0.23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F3-48EF-894B-E8F635F3D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8851855"/>
        <c:axId val="1598853935"/>
      </c:barChart>
      <c:catAx>
        <c:axId val="15988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853935"/>
        <c:crosses val="autoZero"/>
        <c:auto val="1"/>
        <c:lblAlgn val="ctr"/>
        <c:lblOffset val="100"/>
        <c:noMultiLvlLbl val="0"/>
      </c:catAx>
      <c:valAx>
        <c:axId val="159885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85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0.97</c:v>
                </c:pt>
                <c:pt idx="1">
                  <c:v>0.85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18-448D-97E2-6960885ACACE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Sayfa1!$C$2:$C$4</c:f>
              <c:numCache>
                <c:formatCode>General</c:formatCode>
                <c:ptCount val="3"/>
                <c:pt idx="0">
                  <c:v>0.95</c:v>
                </c:pt>
                <c:pt idx="1">
                  <c:v>0.69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18-448D-97E2-6960885ACACE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Precion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0.95</c:v>
                </c:pt>
                <c:pt idx="1">
                  <c:v>0.77</c:v>
                </c:pt>
                <c:pt idx="2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18-448D-97E2-6960885ACACE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0.94</c:v>
                </c:pt>
                <c:pt idx="1">
                  <c:v>0.68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18-448D-97E2-6960885AC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8851855"/>
        <c:axId val="1598853935"/>
      </c:barChart>
      <c:catAx>
        <c:axId val="15988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853935"/>
        <c:crosses val="autoZero"/>
        <c:auto val="1"/>
        <c:lblAlgn val="ctr"/>
        <c:lblOffset val="100"/>
        <c:noMultiLvlLbl val="0"/>
      </c:catAx>
      <c:valAx>
        <c:axId val="159885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85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0.96</c:v>
                </c:pt>
                <c:pt idx="1">
                  <c:v>0.85</c:v>
                </c:pt>
                <c:pt idx="2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D-497A-87C0-71C3E6110892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Sayfa1!$C$2:$C$4</c:f>
              <c:numCache>
                <c:formatCode>General</c:formatCode>
                <c:ptCount val="3"/>
                <c:pt idx="0">
                  <c:v>0.95</c:v>
                </c:pt>
                <c:pt idx="1">
                  <c:v>0.71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D-497A-87C0-71C3E6110892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Precion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Sayfa1!$D$2:$D$4</c:f>
              <c:numCache>
                <c:formatCode>General</c:formatCode>
                <c:ptCount val="3"/>
                <c:pt idx="0">
                  <c:v>0.97</c:v>
                </c:pt>
                <c:pt idx="1">
                  <c:v>0.72199999999999998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D-497A-87C0-71C3E6110892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Sayfa1!$A$2:$A$4</c:f>
              <c:strCache>
                <c:ptCount val="3"/>
                <c:pt idx="0">
                  <c:v>Test on Train</c:v>
                </c:pt>
                <c:pt idx="1">
                  <c:v>0.9 Test</c:v>
                </c:pt>
                <c:pt idx="2">
                  <c:v>10-Fold Cross Validation</c:v>
                </c:pt>
              </c:strCache>
            </c:strRef>
          </c:cat>
          <c:val>
            <c:numRef>
              <c:f>Sayfa1!$E$2:$E$4</c:f>
              <c:numCache>
                <c:formatCode>General</c:formatCode>
                <c:ptCount val="3"/>
                <c:pt idx="0">
                  <c:v>0.96</c:v>
                </c:pt>
                <c:pt idx="1">
                  <c:v>0.74399999999999999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FD-497A-87C0-71C3E6110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8851855"/>
        <c:axId val="1598853935"/>
      </c:barChart>
      <c:catAx>
        <c:axId val="159885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853935"/>
        <c:crosses val="autoZero"/>
        <c:auto val="1"/>
        <c:lblAlgn val="ctr"/>
        <c:lblOffset val="100"/>
        <c:noMultiLvlLbl val="0"/>
      </c:catAx>
      <c:valAx>
        <c:axId val="159885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85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185B7-0677-4BA3-9C5E-E55CCBFF461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8DBFA-E980-4A19-BB28-7611C6A9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8DBFA-E980-4A19-BB28-7611C6A9E1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93DF-0D24-4A63-A297-6912EA287B9E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2830-354F-4976-ACB1-3EBB52EE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CSE4062</a:t>
            </a:r>
            <a:r>
              <a:rPr lang="tr-TR" dirty="0" smtClean="0"/>
              <a:t> - </a:t>
            </a:r>
            <a:r>
              <a:rPr lang="en-US" dirty="0" smtClean="0"/>
              <a:t>Introduction </a:t>
            </a:r>
            <a:r>
              <a:rPr lang="en-US" dirty="0"/>
              <a:t>to Data Science and Analytics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3962"/>
          </a:xfrm>
        </p:spPr>
        <p:txBody>
          <a:bodyPr>
            <a:normAutofit/>
          </a:bodyPr>
          <a:lstStyle/>
          <a:p>
            <a:r>
              <a:rPr lang="tr-TR" sz="3200" dirty="0" smtClean="0"/>
              <a:t>GROUP 7 PRESENTATION</a:t>
            </a:r>
          </a:p>
          <a:p>
            <a:r>
              <a:rPr lang="tr-TR" dirty="0" smtClean="0"/>
              <a:t>CANER KAYA</a:t>
            </a:r>
          </a:p>
          <a:p>
            <a:r>
              <a:rPr lang="tr-TR" dirty="0" smtClean="0"/>
              <a:t>MUHAMMED FATİH ALTUNTAŞ</a:t>
            </a:r>
          </a:p>
          <a:p>
            <a:r>
              <a:rPr lang="tr-TR" dirty="0" smtClean="0"/>
              <a:t>UĞUR TÜRKOĞLU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9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r>
              <a:rPr lang="tr-TR" dirty="0" smtClean="0"/>
              <a:t> </a:t>
            </a:r>
            <a:r>
              <a:rPr lang="en-US" dirty="0" smtClean="0"/>
              <a:t>Statistics</a:t>
            </a:r>
            <a:endParaRPr lang="en-US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46325"/>
              </p:ext>
            </p:extLst>
          </p:nvPr>
        </p:nvGraphicFramePr>
        <p:xfrm>
          <a:off x="838200" y="1690688"/>
          <a:ext cx="5590308" cy="4630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Metin kutusu 11"/>
          <p:cNvSpPr txBox="1"/>
          <p:nvPr/>
        </p:nvSpPr>
        <p:spPr>
          <a:xfrm>
            <a:off x="8155723" y="1672649"/>
            <a:ext cx="18195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60" dirty="0" smtClean="0"/>
              <a:t>BRIEF</a:t>
            </a:r>
            <a:endParaRPr lang="en-US" sz="1860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7093541" y="2051214"/>
            <a:ext cx="4137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endParaRPr lang="tr-TR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2400" dirty="0" smtClean="0"/>
              <a:t>5246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2400" dirty="0" smtClean="0"/>
              <a:t>11 FEATURES</a:t>
            </a:r>
          </a:p>
          <a:p>
            <a:pPr algn="ctr"/>
            <a:endParaRPr lang="tr-TR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tr-TR" sz="2400" dirty="0" smtClean="0"/>
              <a:t>10 CLASSES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ATTRIBUTES (FEATURES)</a:t>
            </a:r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9600"/>
              </p:ext>
            </p:extLst>
          </p:nvPr>
        </p:nvGraphicFramePr>
        <p:xfrm>
          <a:off x="1592580" y="1516296"/>
          <a:ext cx="9006840" cy="453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266">
                  <a:extLst>
                    <a:ext uri="{9D8B030D-6E8A-4147-A177-3AD203B41FA5}">
                      <a16:colId xmlns:a16="http://schemas.microsoft.com/office/drawing/2014/main" val="1979670954"/>
                    </a:ext>
                  </a:extLst>
                </a:gridCol>
                <a:gridCol w="2794514">
                  <a:extLst>
                    <a:ext uri="{9D8B030D-6E8A-4147-A177-3AD203B41FA5}">
                      <a16:colId xmlns:a16="http://schemas.microsoft.com/office/drawing/2014/main" val="4002884537"/>
                    </a:ext>
                  </a:extLst>
                </a:gridCol>
                <a:gridCol w="5814060">
                  <a:extLst>
                    <a:ext uri="{9D8B030D-6E8A-4147-A177-3AD203B41FA5}">
                      <a16:colId xmlns:a16="http://schemas.microsoft.com/office/drawing/2014/main" val="2302266588"/>
                    </a:ext>
                  </a:extLst>
                </a:gridCol>
              </a:tblGrid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Start Capital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whether the term is capitalized or not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20065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All Capital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the term is all uppercase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969810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Capital Ratio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capital letters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272531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Length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characters in the word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144424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Vowel Ratio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number consonant over the number of vowels in the word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93725"/>
                  </a:ext>
                </a:extLst>
              </a:tr>
              <a:tr h="319278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Number of Vowels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number vowels in the word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600651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Number of numeric characters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number of numerical characters {0,1,2,3,4,5,6,7,8,9}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70500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Numeric Ratio 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numerical characters {0,1,2,3,4,5,6,7,8,9}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327445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Number Of </a:t>
                      </a:r>
                      <a:r>
                        <a:rPr lang="en-US" sz="1600" b="1" dirty="0" err="1" smtClean="0"/>
                        <a:t>NonAlphanumeric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number of characters except alphanumerical characters a-z and 0-9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805062"/>
                  </a:ext>
                </a:extLst>
              </a:tr>
              <a:tr h="55873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NonAlphanumericRatio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ratio of characters except alphanumerical characters a-z and 0-9 in the term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6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</a:t>
            </a:r>
            <a:r>
              <a:rPr lang="en-US" dirty="0" smtClean="0"/>
              <a:t>-</a:t>
            </a:r>
            <a:r>
              <a:rPr lang="tr-TR" dirty="0" smtClean="0"/>
              <a:t>M</a:t>
            </a:r>
            <a:r>
              <a:rPr lang="en-US" dirty="0" smtClean="0"/>
              <a:t>EANS </a:t>
            </a:r>
            <a:r>
              <a:rPr lang="tr-TR" dirty="0" smtClean="0"/>
              <a:t>C</a:t>
            </a:r>
            <a:r>
              <a:rPr lang="en-US" dirty="0" smtClean="0"/>
              <a:t>LUSTERING</a:t>
            </a:r>
            <a:endParaRPr lang="en-US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64605"/>
              </p:ext>
            </p:extLst>
          </p:nvPr>
        </p:nvGraphicFramePr>
        <p:xfrm>
          <a:off x="2234121" y="1690688"/>
          <a:ext cx="7723757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1215767068"/>
                    </a:ext>
                  </a:extLst>
                </a:gridCol>
                <a:gridCol w="1468187">
                  <a:extLst>
                    <a:ext uri="{9D8B030D-6E8A-4147-A177-3AD203B41FA5}">
                      <a16:colId xmlns:a16="http://schemas.microsoft.com/office/drawing/2014/main" val="757051098"/>
                    </a:ext>
                  </a:extLst>
                </a:gridCol>
                <a:gridCol w="5191627">
                  <a:extLst>
                    <a:ext uri="{9D8B030D-6E8A-4147-A177-3AD203B41FA5}">
                      <a16:colId xmlns:a16="http://schemas.microsoft.com/office/drawing/2014/main" val="163107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CLASS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K-MEAN 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AGE</a:t>
                      </a:r>
                      <a:endParaRPr lang="tr-T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{4: 14}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35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CONTACT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{9: 17, 4: 23, 8: 1, 1: 2}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99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{4: 429, 9: 246, 1: 54, 0: 6, 8: 2, 7: 1}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4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{7: 21, 6: 7, 3: 10, 1: 41, 8: 7, 0: 1}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9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ADDRESS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{1: 107, 3: 30, 0: 17, 8: 83, 7: 2, 6: 4}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74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6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JOB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{0: 130, 3: 106, 1: 284, 6: 29, 7: 2, 4: 2, 8: 1}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2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7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FIRM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{1: 574, 3: 217, 0: 354, 6: 56, 8: 4, 7: 3}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3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8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PLACE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{5: 204, 2: 313, 3: 121, 0: 63, 6: 25, 7: 2}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86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9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EVENT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{6: 77, 3: 199, 2: 387, 5: 297, 0: 72, 7: 29, 8: 2}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{5: 464, 2: 224, 3: 44, 6: 6, 7: 12, 0: 3}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3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ALGORITHMS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95497"/>
              </p:ext>
            </p:extLst>
          </p:nvPr>
        </p:nvGraphicFramePr>
        <p:xfrm>
          <a:off x="3120736" y="2703080"/>
          <a:ext cx="59505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582">
                  <a:extLst>
                    <a:ext uri="{9D8B030D-6E8A-4147-A177-3AD203B41FA5}">
                      <a16:colId xmlns:a16="http://schemas.microsoft.com/office/drawing/2014/main" val="4119406803"/>
                    </a:ext>
                  </a:extLst>
                </a:gridCol>
                <a:gridCol w="2541944">
                  <a:extLst>
                    <a:ext uri="{9D8B030D-6E8A-4147-A177-3AD203B41FA5}">
                      <a16:colId xmlns:a16="http://schemas.microsoft.com/office/drawing/2014/main" val="1561043012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455597468"/>
                    </a:ext>
                  </a:extLst>
                </a:gridCol>
                <a:gridCol w="2264853">
                  <a:extLst>
                    <a:ext uri="{9D8B030D-6E8A-4147-A177-3AD203B41FA5}">
                      <a16:colId xmlns:a16="http://schemas.microsoft.com/office/drawing/2014/main" val="167463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NAIVE BAYES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</a:t>
                      </a:r>
                      <a:r>
                        <a:rPr lang="tr-TR" dirty="0" smtClean="0"/>
                        <a:t>NB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6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=10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K-NEAREST</a:t>
                      </a:r>
                      <a:r>
                        <a:rPr lang="tr-TR" b="1" baseline="0" dirty="0" smtClean="0"/>
                        <a:t> NEIGHBORS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n_neighbors</a:t>
                      </a:r>
                      <a:r>
                        <a:rPr lang="en-US" dirty="0" smtClean="0"/>
                        <a:t>=3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0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NAIVE BAYES</a:t>
            </a:r>
            <a:endParaRPr lang="en-US" dirty="0"/>
          </a:p>
        </p:txBody>
      </p:sp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1635304062"/>
              </p:ext>
            </p:extLst>
          </p:nvPr>
        </p:nvGraphicFramePr>
        <p:xfrm>
          <a:off x="2032000" y="1296365"/>
          <a:ext cx="8128000" cy="484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4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RANDOM FOREST</a:t>
            </a:r>
            <a:endParaRPr lang="en-US" dirty="0"/>
          </a:p>
        </p:txBody>
      </p:sp>
      <p:graphicFrame>
        <p:nvGraphicFramePr>
          <p:cNvPr id="8" name="Grafik 7"/>
          <p:cNvGraphicFramePr/>
          <p:nvPr>
            <p:extLst>
              <p:ext uri="{D42A27DB-BD31-4B8C-83A1-F6EECF244321}">
                <p14:modId xmlns:p14="http://schemas.microsoft.com/office/powerpoint/2010/main" val="4080028584"/>
              </p:ext>
            </p:extLst>
          </p:nvPr>
        </p:nvGraphicFramePr>
        <p:xfrm>
          <a:off x="2032000" y="1296365"/>
          <a:ext cx="8128000" cy="484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K-NEAREST </a:t>
            </a:r>
            <a:r>
              <a:rPr lang="tr-TR" dirty="0" smtClean="0"/>
              <a:t>NEIGHBORS</a:t>
            </a:r>
            <a:endParaRPr lang="en-US" dirty="0"/>
          </a:p>
        </p:txBody>
      </p:sp>
      <p:graphicFrame>
        <p:nvGraphicFramePr>
          <p:cNvPr id="4" name="Grafik 3"/>
          <p:cNvGraphicFramePr/>
          <p:nvPr>
            <p:extLst>
              <p:ext uri="{D42A27DB-BD31-4B8C-83A1-F6EECF244321}">
                <p14:modId xmlns:p14="http://schemas.microsoft.com/office/powerpoint/2010/main" val="591047511"/>
              </p:ext>
            </p:extLst>
          </p:nvPr>
        </p:nvGraphicFramePr>
        <p:xfrm>
          <a:off x="2032000" y="1296365"/>
          <a:ext cx="8128000" cy="484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8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446</Words>
  <Application>Microsoft Office PowerPoint</Application>
  <PresentationFormat>Geniş ekran</PresentationFormat>
  <Paragraphs>99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CSE4062 - Introduction to Data Science and Analytics </vt:lpstr>
      <vt:lpstr>Dataset Statistics</vt:lpstr>
      <vt:lpstr>ATTRIBUTES (FEATURES)</vt:lpstr>
      <vt:lpstr>K-MEANS CLUSTERING</vt:lpstr>
      <vt:lpstr>ALGORITHMS</vt:lpstr>
      <vt:lpstr>NAIVE BAYES</vt:lpstr>
      <vt:lpstr>RANDOM FOREST</vt:lpstr>
      <vt:lpstr>K-NEAREST NEIGHBORS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CSE4062 - Introduction to Data Science and Analytics </dc:title>
  <dc:creator>Caner Kayaa</dc:creator>
  <cp:lastModifiedBy>Caner Kayaa</cp:lastModifiedBy>
  <cp:revision>30</cp:revision>
  <dcterms:created xsi:type="dcterms:W3CDTF">2018-05-23T11:34:31Z</dcterms:created>
  <dcterms:modified xsi:type="dcterms:W3CDTF">2018-05-23T15:30:24Z</dcterms:modified>
</cp:coreProperties>
</file>