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3" r:id="rId6"/>
    <p:sldId id="259" r:id="rId7"/>
    <p:sldId id="267" r:id="rId8"/>
    <p:sldId id="270" r:id="rId9"/>
    <p:sldId id="273" r:id="rId10"/>
    <p:sldId id="271" r:id="rId11"/>
    <p:sldId id="269" r:id="rId12"/>
    <p:sldId id="260" r:id="rId13"/>
    <p:sldId id="275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B46"/>
    <a:srgbClr val="00B0F0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2" autoAdjust="0"/>
    <p:restoredTop sz="94660"/>
  </p:normalViewPr>
  <p:slideViewPr>
    <p:cSldViewPr snapToGrid="0" showGuides="1">
      <p:cViewPr varScale="1">
        <p:scale>
          <a:sx n="154" d="100"/>
          <a:sy n="154" d="100"/>
        </p:scale>
        <p:origin x="284" y="8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pPr/>
              <a:t>2019/4/27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8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indrapetrik/jpexs-decompiler/releases" TargetMode="External"/><Relationship Id="rId4" Type="http://schemas.openxmlformats.org/officeDocument/2006/relationships/hyperlink" Target="http://challenge01.root-me.org/web-client/ch20/RootMe.sw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ot-me.org/en/Challenges/Web-Client/Flash-Authentication?lang=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5online.org/md5-decryp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4717634" y="2844276"/>
            <a:ext cx="4004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CTF </a:t>
            </a:r>
            <a:r>
              <a:rPr lang="zh-CN" altLang="en-US" sz="4400" dirty="0">
                <a:solidFill>
                  <a:schemeClr val="bg1"/>
                </a:solidFill>
              </a:rPr>
              <a:t>解题报告 </a:t>
            </a: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054181" y="5045692"/>
            <a:ext cx="237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EXP 2019.04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3BE4B6D-A1A3-49E8-8D2C-B4C62C0063D9}"/>
              </a:ext>
            </a:extLst>
          </p:cNvPr>
          <p:cNvSpPr txBox="1"/>
          <p:nvPr/>
        </p:nvSpPr>
        <p:spPr>
          <a:xfrm rot="1982386">
            <a:off x="4036270" y="3805499"/>
            <a:ext cx="422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之一</a:t>
            </a:r>
            <a:r>
              <a:rPr lang="en-US" altLang="zh-CN" sz="2400" dirty="0">
                <a:solidFill>
                  <a:schemeClr val="bg1"/>
                </a:solidFill>
              </a:rPr>
              <a:t> · Flash - Authentication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 rot="2762313">
            <a:off x="2410156" y="2067608"/>
            <a:ext cx="2472335" cy="2131323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2762313">
            <a:off x="2296487" y="3948996"/>
            <a:ext cx="1370864" cy="1181779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0122" y="1269548"/>
            <a:ext cx="168593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4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 rot="2762313">
            <a:off x="3690541" y="6060728"/>
            <a:ext cx="1019764" cy="879107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2762313">
            <a:off x="2243488" y="5591097"/>
            <a:ext cx="647363" cy="558072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By Pass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82808" y="3079671"/>
            <a:ext cx="4824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i="1">
                <a:solidFill>
                  <a:schemeClr val="bg1"/>
                </a:solidFill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不确定性只有两种情况，直接验证即可 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7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946614" y="326955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By Pass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711451" y="3430451"/>
            <a:ext cx="583324" cy="583324"/>
          </a:xfrm>
          <a:prstGeom prst="ellipse">
            <a:avLst/>
          </a:prstGeom>
          <a:noFill/>
          <a:ln w="19050">
            <a:solidFill>
              <a:srgbClr val="0D8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635427" y="3360373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711451" y="3469865"/>
            <a:ext cx="58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660708" y="3429000"/>
            <a:ext cx="444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r>
              <a:rPr lang="en-US" altLang="zh-CN" sz="3200" dirty="0"/>
              <a:t>1414   3   </a:t>
            </a:r>
            <a:r>
              <a:rPr lang="en-US" altLang="zh-CN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2434</a:t>
            </a:r>
            <a:r>
              <a:rPr lang="en-US" altLang="zh-CN" sz="3200" dirty="0"/>
              <a:t>   3    2    2</a:t>
            </a:r>
            <a:endParaRPr lang="zh-CN" altLang="en-US" sz="32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9BD565-4B5E-42A8-BC48-A6F882D6221F}"/>
              </a:ext>
            </a:extLst>
          </p:cNvPr>
          <p:cNvSpPr/>
          <p:nvPr/>
        </p:nvSpPr>
        <p:spPr>
          <a:xfrm>
            <a:off x="3711451" y="4942642"/>
            <a:ext cx="583324" cy="5833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38E895A-135C-4BBC-96A3-BF3C6F4E2CD1}"/>
              </a:ext>
            </a:extLst>
          </p:cNvPr>
          <p:cNvSpPr/>
          <p:nvPr/>
        </p:nvSpPr>
        <p:spPr>
          <a:xfrm>
            <a:off x="3635427" y="4872564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A20A801-7127-44A0-B453-727AF5020D34}"/>
              </a:ext>
            </a:extLst>
          </p:cNvPr>
          <p:cNvSpPr txBox="1"/>
          <p:nvPr/>
        </p:nvSpPr>
        <p:spPr>
          <a:xfrm>
            <a:off x="3711451" y="4982056"/>
            <a:ext cx="58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9A6810B-C7EB-4C9D-8DFB-A74037D8F1BA}"/>
              </a:ext>
            </a:extLst>
          </p:cNvPr>
          <p:cNvSpPr txBox="1"/>
          <p:nvPr/>
        </p:nvSpPr>
        <p:spPr>
          <a:xfrm>
            <a:off x="4660707" y="4919532"/>
            <a:ext cx="447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r>
              <a:rPr lang="en-US" altLang="zh-CN" sz="3200" dirty="0"/>
              <a:t>1414   3   </a:t>
            </a:r>
            <a:r>
              <a:rPr lang="en-US" altLang="zh-CN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3424</a:t>
            </a:r>
            <a:r>
              <a:rPr lang="en-US" altLang="zh-CN" sz="3200" dirty="0"/>
              <a:t>   3    2    2</a:t>
            </a:r>
            <a:endParaRPr lang="zh-CN" altLang="en-US" sz="32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58BA585-A8A7-469C-BD30-D3D20232B4AE}"/>
              </a:ext>
            </a:extLst>
          </p:cNvPr>
          <p:cNvSpPr/>
          <p:nvPr/>
        </p:nvSpPr>
        <p:spPr>
          <a:xfrm>
            <a:off x="3711451" y="1984290"/>
            <a:ext cx="583324" cy="58332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4834D65-ABF3-49B9-8FCB-6FC2A13AE621}"/>
              </a:ext>
            </a:extLst>
          </p:cNvPr>
          <p:cNvSpPr/>
          <p:nvPr/>
        </p:nvSpPr>
        <p:spPr>
          <a:xfrm>
            <a:off x="3635427" y="1914212"/>
            <a:ext cx="739439" cy="73943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6842F55-A45D-4792-9274-2549056B1A8E}"/>
              </a:ext>
            </a:extLst>
          </p:cNvPr>
          <p:cNvSpPr txBox="1"/>
          <p:nvPr/>
        </p:nvSpPr>
        <p:spPr>
          <a:xfrm>
            <a:off x="3711451" y="2023704"/>
            <a:ext cx="58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C000"/>
                </a:solidFill>
              </a:rPr>
              <a:t>⚪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73BC285-9914-4214-9133-0328D92067CD}"/>
              </a:ext>
            </a:extLst>
          </p:cNvPr>
          <p:cNvSpPr txBox="1"/>
          <p:nvPr/>
        </p:nvSpPr>
        <p:spPr>
          <a:xfrm>
            <a:off x="4660706" y="1978127"/>
            <a:ext cx="444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r>
              <a:rPr lang="fi-FI" altLang="zh-CN" sz="3200" dirty="0"/>
              <a:t>  AA   95    </a:t>
            </a:r>
            <a:r>
              <a:rPr lang="fi-FI" altLang="zh-CN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51</a:t>
            </a:r>
            <a:r>
              <a:rPr lang="fi-FI" altLang="zh-CN" sz="3200" dirty="0"/>
              <a:t>    95   41  41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078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17789" y="32483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另一种思路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D991B9-E7E0-486D-B612-8EB1DE5A0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578" y="1209615"/>
            <a:ext cx="8966530" cy="481951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D540410-F624-4A44-B580-1C85CE4664FC}"/>
              </a:ext>
            </a:extLst>
          </p:cNvPr>
          <p:cNvSpPr txBox="1"/>
          <p:nvPr/>
        </p:nvSpPr>
        <p:spPr>
          <a:xfrm>
            <a:off x="1877704" y="6248400"/>
            <a:ext cx="843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👉 </a:t>
            </a:r>
            <a:r>
              <a:rPr lang="en-US" altLang="zh-C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RootMe.swf</a:t>
            </a:r>
            <a:r>
              <a:rPr lang="en-US" altLang="zh-CN" dirty="0">
                <a:solidFill>
                  <a:schemeClr val="bg1"/>
                </a:solidFill>
              </a:rPr>
              <a:t>                              </a:t>
            </a:r>
            <a:r>
              <a:rPr lang="zh-CN" altLang="en-US" dirty="0">
                <a:solidFill>
                  <a:schemeClr val="bg1"/>
                </a:solidFill>
              </a:rPr>
              <a:t>👉 </a:t>
            </a:r>
            <a:r>
              <a:rPr lang="en-US" altLang="zh-CN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Jpexs-Decompiler</a:t>
            </a:r>
            <a:r>
              <a:rPr lang="zh-CN" altLang="en-US" dirty="0">
                <a:solidFill>
                  <a:schemeClr val="bg1"/>
                </a:solidFill>
              </a:rPr>
              <a:t>                                   👉 加密原理 </a:t>
            </a:r>
          </a:p>
        </p:txBody>
      </p:sp>
    </p:spTree>
    <p:extLst>
      <p:ext uri="{BB962C8B-B14F-4D97-AF65-F5344CB8AC3E}">
        <p14:creationId xmlns:p14="http://schemas.microsoft.com/office/powerpoint/2010/main" val="118684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5538619" y="3798968"/>
            <a:ext cx="549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欲知后事</a:t>
            </a: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00493"/>
            <a:ext cx="364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/>
              <a:t>且听下回分解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20958" y="1259024"/>
            <a:ext cx="1710559" cy="281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41429" y="1029059"/>
            <a:ext cx="1869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ldhabi" panose="01000000000000000000" pitchFamily="2" charset="-78"/>
                <a:cs typeface="Aldhabi" panose="01000000000000000000" pitchFamily="2" charset="-78"/>
              </a:rPr>
              <a:t>Catalogue</a:t>
            </a:r>
            <a:endParaRPr lang="zh-CN" alt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/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065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5958840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74520" y="548640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菱形 19"/>
          <p:cNvSpPr/>
          <p:nvPr/>
        </p:nvSpPr>
        <p:spPr>
          <a:xfrm>
            <a:off x="1558290" y="491871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874520" y="444627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558290" y="398907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V="1">
            <a:off x="1874520" y="3379470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558290" y="294605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74520" y="2488851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1558290" y="1915446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91640" y="1936267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691640" y="297716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691639" y="402751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691638" y="498777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573589" y="2055785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分析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573589" y="3077013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试错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573589" y="4119621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推导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573589" y="5017962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By Pass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20" grpId="0" animBg="1"/>
      <p:bldP spid="26" grpId="0" animBg="1"/>
      <p:bldP spid="28" grpId="0" animBg="1"/>
      <p:bldP spid="30" grpId="0" animBg="1"/>
      <p:bldP spid="34" grpId="0"/>
      <p:bldP spid="35" grpId="0"/>
      <p:bldP spid="36" grpId="0"/>
      <p:bldP spid="37" grpId="0"/>
      <p:bldP spid="44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分析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448097" y="3077603"/>
            <a:ext cx="48242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i="1" dirty="0">
                <a:solidFill>
                  <a:schemeClr val="bg1"/>
                </a:solidFill>
              </a:rPr>
              <a:t>挑战是一个 </a:t>
            </a:r>
            <a:r>
              <a:rPr lang="en-US" altLang="zh-CN" sz="1600" i="1" dirty="0">
                <a:solidFill>
                  <a:schemeClr val="bg1"/>
                </a:solidFill>
              </a:rPr>
              <a:t>flash </a:t>
            </a:r>
            <a:r>
              <a:rPr lang="zh-CN" altLang="en-US" sz="1600" i="1" dirty="0">
                <a:solidFill>
                  <a:schemeClr val="bg1"/>
                </a:solidFill>
              </a:rPr>
              <a:t>动画，只有 </a:t>
            </a:r>
            <a:r>
              <a:rPr lang="en-US" altLang="zh-CN" sz="1600" i="1" dirty="0">
                <a:solidFill>
                  <a:schemeClr val="bg1"/>
                </a:solidFill>
              </a:rPr>
              <a:t>1</a:t>
            </a:r>
            <a:r>
              <a:rPr lang="zh-CN" altLang="en-US" sz="1600" i="1" dirty="0">
                <a:solidFill>
                  <a:schemeClr val="bg1"/>
                </a:solidFill>
              </a:rPr>
              <a:t>、</a:t>
            </a:r>
            <a:r>
              <a:rPr lang="en-US" altLang="zh-CN" sz="1600" i="1" dirty="0">
                <a:solidFill>
                  <a:schemeClr val="bg1"/>
                </a:solidFill>
              </a:rPr>
              <a:t>2</a:t>
            </a:r>
            <a:r>
              <a:rPr lang="zh-CN" altLang="en-US" sz="1600" i="1" dirty="0">
                <a:solidFill>
                  <a:schemeClr val="bg1"/>
                </a:solidFill>
              </a:rPr>
              <a:t>、</a:t>
            </a:r>
            <a:r>
              <a:rPr lang="en-US" altLang="zh-CN" sz="1600" i="1" dirty="0">
                <a:solidFill>
                  <a:schemeClr val="bg1"/>
                </a:solidFill>
              </a:rPr>
              <a:t>3</a:t>
            </a:r>
            <a:r>
              <a:rPr lang="zh-CN" altLang="en-US" sz="1600" i="1" dirty="0">
                <a:solidFill>
                  <a:schemeClr val="bg1"/>
                </a:solidFill>
              </a:rPr>
              <a:t>、</a:t>
            </a:r>
            <a:r>
              <a:rPr lang="en-US" altLang="zh-CN" sz="1600" i="1" dirty="0">
                <a:solidFill>
                  <a:schemeClr val="bg1"/>
                </a:solidFill>
              </a:rPr>
              <a:t>4 </a:t>
            </a:r>
            <a:r>
              <a:rPr lang="zh-CN" altLang="en-US" sz="1600" i="1" dirty="0">
                <a:solidFill>
                  <a:schemeClr val="bg1"/>
                </a:solidFill>
              </a:rPr>
              <a:t>四个数字通过点击数字进行输入密码 </a:t>
            </a:r>
            <a:r>
              <a:rPr lang="en-US" altLang="zh-CN" sz="1600" i="1" dirty="0">
                <a:solidFill>
                  <a:schemeClr val="bg1"/>
                </a:solidFill>
              </a:rPr>
              <a:t>……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👉 </a:t>
            </a:r>
            <a:r>
              <a:rPr lang="en-US" altLang="zh-C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</a:t>
            </a:r>
            <a:r>
              <a:rPr lang="en-US" altLang="zh-CN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Rootme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17789" y="322000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分析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727855" y="4310432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隐藏代码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63899" y="1741967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输入特点</a:t>
            </a:r>
          </a:p>
        </p:txBody>
      </p:sp>
      <p:cxnSp>
        <p:nvCxnSpPr>
          <p:cNvPr id="20" name="直接连接符 19"/>
          <p:cNvCxnSpPr>
            <a:cxnSpLocks/>
            <a:stCxn id="18" idx="1"/>
          </p:cNvCxnSpPr>
          <p:nvPr/>
        </p:nvCxnSpPr>
        <p:spPr>
          <a:xfrm>
            <a:off x="6763899" y="1942022"/>
            <a:ext cx="0" cy="115416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>
            <a:off x="6763899" y="3101567"/>
            <a:ext cx="54281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7" idx="1"/>
          </p:cNvCxnSpPr>
          <p:nvPr/>
        </p:nvCxnSpPr>
        <p:spPr>
          <a:xfrm>
            <a:off x="6727855" y="4510487"/>
            <a:ext cx="0" cy="935048"/>
          </a:xfrm>
          <a:prstGeom prst="line">
            <a:avLst/>
          </a:prstGeom>
          <a:ln w="28575">
            <a:solidFill>
              <a:srgbClr val="0D8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>
            <a:off x="6727855" y="5445535"/>
            <a:ext cx="5464145" cy="90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869515" y="2147460"/>
            <a:ext cx="5038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/>
                </a:solidFill>
                <a:cs typeface="Aldhabi" panose="01000000000000000000" pitchFamily="2" charset="-78"/>
              </a:rPr>
              <a:t>最多输入 </a:t>
            </a:r>
            <a:r>
              <a:rPr lang="en-US" altLang="zh-CN" sz="1400" i="1" dirty="0">
                <a:solidFill>
                  <a:schemeClr val="bg1"/>
                </a:solidFill>
                <a:cs typeface="Aldhabi" panose="01000000000000000000" pitchFamily="2" charset="-78"/>
              </a:rPr>
              <a:t>6 </a:t>
            </a:r>
            <a:r>
              <a:rPr lang="zh-CN" altLang="en-US" sz="1400" i="1" dirty="0">
                <a:solidFill>
                  <a:schemeClr val="bg1"/>
                </a:solidFill>
                <a:cs typeface="Aldhabi" panose="01000000000000000000" pitchFamily="2" charset="-78"/>
              </a:rPr>
              <a:t>个有效数字触发校验</a:t>
            </a:r>
          </a:p>
          <a:p>
            <a:r>
              <a:rPr lang="zh-CN" altLang="en-US" sz="1400" i="1" dirty="0">
                <a:solidFill>
                  <a:schemeClr val="bg1"/>
                </a:solidFill>
                <a:cs typeface="Aldhabi" panose="01000000000000000000" pitchFamily="2" charset="-78"/>
              </a:rPr>
              <a:t>数字 </a:t>
            </a:r>
            <a:r>
              <a:rPr lang="en-US" altLang="zh-CN" sz="1400" i="1" dirty="0">
                <a:solidFill>
                  <a:schemeClr val="bg1"/>
                </a:solidFill>
                <a:cs typeface="Aldhabi" panose="01000000000000000000" pitchFamily="2" charset="-78"/>
              </a:rPr>
              <a:t>1</a:t>
            </a:r>
            <a:r>
              <a:rPr lang="zh-CN" altLang="en-US" sz="1400" i="1" dirty="0">
                <a:solidFill>
                  <a:schemeClr val="bg1"/>
                </a:solidFill>
                <a:cs typeface="Aldhabi" panose="01000000000000000000" pitchFamily="2" charset="-78"/>
              </a:rPr>
              <a:t>、</a:t>
            </a:r>
            <a:r>
              <a:rPr lang="en-US" altLang="zh-CN" sz="1400" i="1" dirty="0">
                <a:solidFill>
                  <a:schemeClr val="bg1"/>
                </a:solidFill>
                <a:cs typeface="Aldhabi" panose="01000000000000000000" pitchFamily="2" charset="-78"/>
              </a:rPr>
              <a:t>2</a:t>
            </a:r>
            <a:r>
              <a:rPr lang="zh-CN" altLang="en-US" sz="1400" i="1" dirty="0">
                <a:solidFill>
                  <a:schemeClr val="bg1"/>
                </a:solidFill>
                <a:cs typeface="Aldhabi" panose="01000000000000000000" pitchFamily="2" charset="-78"/>
              </a:rPr>
              <a:t>、</a:t>
            </a:r>
            <a:r>
              <a:rPr lang="en-US" altLang="zh-CN" sz="1400" i="1" dirty="0">
                <a:solidFill>
                  <a:schemeClr val="bg1"/>
                </a:solidFill>
                <a:cs typeface="Aldhabi" panose="01000000000000000000" pitchFamily="2" charset="-78"/>
              </a:rPr>
              <a:t>3 </a:t>
            </a:r>
            <a:r>
              <a:rPr lang="zh-CN" altLang="en-US" sz="1400" i="1" dirty="0">
                <a:solidFill>
                  <a:schemeClr val="bg1"/>
                </a:solidFill>
                <a:cs typeface="Aldhabi" panose="01000000000000000000" pitchFamily="2" charset="-78"/>
              </a:rPr>
              <a:t>是有效输入</a:t>
            </a:r>
            <a:endParaRPr lang="en-US" altLang="zh-CN" sz="1400" i="1" dirty="0">
              <a:solidFill>
                <a:schemeClr val="bg1"/>
              </a:solidFill>
              <a:cs typeface="Aldhabi" panose="01000000000000000000" pitchFamily="2" charset="-78"/>
            </a:endParaRPr>
          </a:p>
          <a:p>
            <a:r>
              <a:rPr lang="zh-CN" altLang="en-US" sz="1400" i="1" dirty="0">
                <a:solidFill>
                  <a:schemeClr val="bg1"/>
                </a:solidFill>
                <a:cs typeface="Aldhabi" panose="01000000000000000000" pitchFamily="2" charset="-78"/>
              </a:rPr>
              <a:t>数字 </a:t>
            </a:r>
            <a:r>
              <a:rPr lang="en-US" altLang="zh-CN" sz="1400" i="1" dirty="0">
                <a:solidFill>
                  <a:schemeClr val="bg1"/>
                </a:solidFill>
                <a:cs typeface="Aldhabi" panose="01000000000000000000" pitchFamily="2" charset="-78"/>
              </a:rPr>
              <a:t>4 </a:t>
            </a:r>
            <a:r>
              <a:rPr lang="zh-CN" altLang="en-US" sz="1400" i="1" dirty="0">
                <a:solidFill>
                  <a:schemeClr val="bg1"/>
                </a:solidFill>
                <a:cs typeface="Aldhabi" panose="01000000000000000000" pitchFamily="2" charset="-78"/>
              </a:rPr>
              <a:t>从手感上像一个操作符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869515" y="4643192"/>
            <a:ext cx="4687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r>
              <a:rPr lang="en-US" altLang="zh-CN" i="1" dirty="0"/>
              <a:t>ch20.html </a:t>
            </a:r>
            <a:r>
              <a:rPr lang="zh-CN" altLang="en-US" i="1" dirty="0"/>
              <a:t>末尾隐藏了一段 </a:t>
            </a:r>
            <a:r>
              <a:rPr lang="en-US" altLang="zh-CN" i="1" dirty="0"/>
              <a:t>JS </a:t>
            </a:r>
            <a:r>
              <a:rPr lang="zh-CN" altLang="en-US" i="1" dirty="0"/>
              <a:t>代码</a:t>
            </a:r>
            <a:endParaRPr lang="en-US" altLang="zh-CN" i="1" dirty="0"/>
          </a:p>
          <a:p>
            <a:r>
              <a:rPr lang="en-US" altLang="zh-CN" i="1" dirty="0"/>
              <a:t>Debug</a:t>
            </a:r>
            <a:r>
              <a:rPr lang="zh-CN" altLang="en-US" i="1" dirty="0"/>
              <a:t> ： </a:t>
            </a:r>
            <a:r>
              <a:rPr lang="en-US" altLang="zh-CN" i="1" dirty="0"/>
              <a:t>If </a:t>
            </a:r>
            <a:r>
              <a:rPr lang="zh-CN" altLang="en-US" i="1" dirty="0"/>
              <a:t> 条件就是最终 </a:t>
            </a:r>
            <a:r>
              <a:rPr lang="en-US" altLang="zh-CN" i="1" dirty="0"/>
              <a:t>by pass </a:t>
            </a:r>
            <a:r>
              <a:rPr lang="zh-CN" altLang="en-US" i="1" dirty="0"/>
              <a:t>目标</a:t>
            </a:r>
            <a:endParaRPr lang="en-US" altLang="zh-CN" i="1" dirty="0"/>
          </a:p>
          <a:p>
            <a:r>
              <a:rPr lang="zh-CN" altLang="en-US" dirty="0"/>
              <a:t>👉</a:t>
            </a:r>
            <a:r>
              <a:rPr lang="zh-CN" altLang="en-US" i="1" dirty="0"/>
              <a:t> </a:t>
            </a:r>
            <a:r>
              <a:rPr lang="en-US" altLang="zh-CN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MD5 </a:t>
            </a:r>
            <a:r>
              <a:rPr lang="zh-CN" altLang="en-US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解码</a:t>
            </a:r>
            <a:r>
              <a:rPr lang="zh-CN" altLang="en-US" i="1" dirty="0"/>
              <a:t> ： </a:t>
            </a:r>
            <a:r>
              <a:rPr lang="fi-FI" altLang="zh-CN" i="1" dirty="0"/>
              <a:t>41 41 95 51 95 AA</a:t>
            </a:r>
            <a:endParaRPr lang="zh-CN" altLang="en-US" i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E738D4-E7B3-4657-A654-AB9F1BD2D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40" y="1677587"/>
            <a:ext cx="4968240" cy="166074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CC8EE7-4F34-45C1-B6D4-2B829735B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40" y="4237484"/>
            <a:ext cx="4977496" cy="1549257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73442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试错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75476" y="3079671"/>
            <a:ext cx="4824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i="1" dirty="0">
              <a:solidFill>
                <a:schemeClr val="bg1"/>
              </a:solidFill>
            </a:endParaRPr>
          </a:p>
          <a:p>
            <a:r>
              <a:rPr lang="zh-CN" altLang="en-US" sz="1600" i="1" dirty="0">
                <a:solidFill>
                  <a:schemeClr val="bg1"/>
                </a:solidFill>
              </a:rPr>
              <a:t>利用 </a:t>
            </a:r>
            <a:r>
              <a:rPr lang="en-US" altLang="zh-CN" sz="1600" i="1" dirty="0">
                <a:solidFill>
                  <a:schemeClr val="bg1"/>
                </a:solidFill>
              </a:rPr>
              <a:t>Debug </a:t>
            </a:r>
            <a:r>
              <a:rPr lang="zh-CN" altLang="en-US" sz="1600" i="1" dirty="0">
                <a:solidFill>
                  <a:schemeClr val="bg1"/>
                </a:solidFill>
              </a:rPr>
              <a:t>总结数字组合的输出规律 </a:t>
            </a:r>
            <a:r>
              <a:rPr lang="en-US" altLang="zh-CN" sz="1600" i="1" dirty="0">
                <a:solidFill>
                  <a:schemeClr val="bg1"/>
                </a:solidFill>
              </a:rPr>
              <a:t>……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34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917089" y="34007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试错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FBC6F76-CF76-4CD3-B1EA-45DEBA660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94201"/>
              </p:ext>
            </p:extLst>
          </p:nvPr>
        </p:nvGraphicFramePr>
        <p:xfrm>
          <a:off x="346467" y="1648458"/>
          <a:ext cx="7578499" cy="394761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8445">
                  <a:extLst>
                    <a:ext uri="{9D8B030D-6E8A-4147-A177-3AD203B41FA5}">
                      <a16:colId xmlns:a16="http://schemas.microsoft.com/office/drawing/2014/main" val="2889738141"/>
                    </a:ext>
                  </a:extLst>
                </a:gridCol>
                <a:gridCol w="1151712">
                  <a:extLst>
                    <a:ext uri="{9D8B030D-6E8A-4147-A177-3AD203B41FA5}">
                      <a16:colId xmlns:a16="http://schemas.microsoft.com/office/drawing/2014/main" val="1697474098"/>
                    </a:ext>
                  </a:extLst>
                </a:gridCol>
                <a:gridCol w="2849373">
                  <a:extLst>
                    <a:ext uri="{9D8B030D-6E8A-4147-A177-3AD203B41FA5}">
                      <a16:colId xmlns:a16="http://schemas.microsoft.com/office/drawing/2014/main" val="316243448"/>
                    </a:ext>
                  </a:extLst>
                </a:gridCol>
                <a:gridCol w="1647758">
                  <a:extLst>
                    <a:ext uri="{9D8B030D-6E8A-4147-A177-3AD203B41FA5}">
                      <a16:colId xmlns:a16="http://schemas.microsoft.com/office/drawing/2014/main" val="1170550368"/>
                    </a:ext>
                  </a:extLst>
                </a:gridCol>
                <a:gridCol w="901211">
                  <a:extLst>
                    <a:ext uri="{9D8B030D-6E8A-4147-A177-3AD203B41FA5}">
                      <a16:colId xmlns:a16="http://schemas.microsoft.com/office/drawing/2014/main" val="1386522286"/>
                    </a:ext>
                  </a:extLst>
                </a:gridCol>
              </a:tblGrid>
              <a:tr h="30051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Flash </a:t>
                      </a:r>
                      <a:r>
                        <a:rPr lang="zh-CN" alt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有效输入长度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Flash</a:t>
                      </a:r>
                      <a:r>
                        <a:rPr lang="zh-CN" alt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输出（</a:t>
                      </a:r>
                      <a:r>
                        <a:rPr lang="en-US" altLang="zh-CN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MD5</a:t>
                      </a:r>
                      <a:r>
                        <a:rPr lang="zh-CN" alt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MD5</a:t>
                      </a:r>
                      <a:r>
                        <a:rPr lang="zh-CN" alt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解码（</a:t>
                      </a:r>
                      <a:r>
                        <a:rPr lang="en-US" altLang="zh-CN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HEX</a:t>
                      </a:r>
                      <a:r>
                        <a:rPr lang="zh-CN" alt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输出长度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56388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111111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fb86fbf268caac98db28f43acf074761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 BA BA BA BA BA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75853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111111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.5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ebf17f28a242305db18bb9fbc69117c0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 BA BA BA BA BA</a:t>
                      </a:r>
                      <a:r>
                        <a:rPr lang="pl-PL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 A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20778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1414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11111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c730a2449b24b5e5f0eb85d475b69338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 BA BA BA BA </a:t>
                      </a:r>
                      <a:r>
                        <a:rPr lang="pl-PL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AA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072240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144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111111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.5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ebf17f28a242305db18bb9fbc69117c0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 BA BA BA BA BA </a:t>
                      </a:r>
                      <a:r>
                        <a:rPr lang="pl-PL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77832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1444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111111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.5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ebf17f28a242305db18bb9fbc69117c0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 BA BA BA BA BA </a:t>
                      </a:r>
                      <a:r>
                        <a:rPr lang="pl-PL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94517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111111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fb86fbf268caac98db28f43acf074761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 BA BA BA BA BA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93423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44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111111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fb86fbf268caac98db28f43acf074761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 BA BA BA BA BA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49507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222222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35e479a04fc03bb46654894acf742eea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41 41 41 41 41 41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948992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222222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.5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5aadf0f50aede2610eeb761bf3d52ea9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41 41 41 41 41 41 </a:t>
                      </a:r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991561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333333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7e137ba035238babe49ef64259e26513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95 95 95 95 95 95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75786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123321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3f25d525a24dad071f17b93a2e1896d2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 41 95 95 41 BA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847247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123123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4fc9d8d098b30fd9e3a1f8042b7f38c7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95 41 BA 95 41 BA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56852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12BD3DC4-AAFE-483D-A4B2-104E5D1EC604}"/>
              </a:ext>
            </a:extLst>
          </p:cNvPr>
          <p:cNvSpPr txBox="1"/>
          <p:nvPr/>
        </p:nvSpPr>
        <p:spPr>
          <a:xfrm>
            <a:off x="236006" y="5820842"/>
            <a:ext cx="8078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 👉 </a:t>
            </a:r>
            <a:r>
              <a:rPr lang="zh-CN" altLang="en-US" sz="1000" i="1" dirty="0">
                <a:solidFill>
                  <a:schemeClr val="bg1"/>
                </a:solidFill>
              </a:rPr>
              <a:t>用于分析的输入的数字组合，只能使用 </a:t>
            </a:r>
            <a:r>
              <a:rPr lang="en-US" altLang="zh-CN" sz="1000" i="1" dirty="0">
                <a:solidFill>
                  <a:schemeClr val="bg1"/>
                </a:solidFill>
              </a:rPr>
              <a:t>MD5 </a:t>
            </a:r>
            <a:r>
              <a:rPr lang="zh-CN" altLang="en-US" sz="1000" i="1" dirty="0">
                <a:solidFill>
                  <a:schemeClr val="bg1"/>
                </a:solidFill>
              </a:rPr>
              <a:t>解码平台已收录的组合，因此无法直接穷举得到任意数字组合的 </a:t>
            </a:r>
            <a:r>
              <a:rPr lang="en-US" altLang="zh-CN" sz="1000" i="1" dirty="0">
                <a:solidFill>
                  <a:schemeClr val="bg1"/>
                </a:solidFill>
              </a:rPr>
              <a:t>MD5 </a:t>
            </a:r>
            <a:r>
              <a:rPr lang="zh-CN" altLang="en-US" sz="1000" i="1" dirty="0">
                <a:solidFill>
                  <a:schemeClr val="bg1"/>
                </a:solidFill>
              </a:rPr>
              <a:t>解码后的十六进制串</a:t>
            </a:r>
            <a:endParaRPr lang="zh-CN" altLang="en-US" sz="1000" i="1" dirty="0">
              <a:solidFill>
                <a:schemeClr val="bg1"/>
              </a:solidFill>
              <a:cs typeface="Aldhabi" panose="01000000000000000000" pitchFamily="2" charset="-78"/>
            </a:endParaRPr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71E159F4-AED3-44ED-B536-F4891553496B}"/>
              </a:ext>
            </a:extLst>
          </p:cNvPr>
          <p:cNvSpPr/>
          <p:nvPr/>
        </p:nvSpPr>
        <p:spPr>
          <a:xfrm rot="4431238">
            <a:off x="8167370" y="1029125"/>
            <a:ext cx="2441969" cy="1911618"/>
          </a:xfrm>
          <a:prstGeom prst="triangl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D78D427-68BC-4812-B52B-8D892531F267}"/>
              </a:ext>
            </a:extLst>
          </p:cNvPr>
          <p:cNvSpPr/>
          <p:nvPr/>
        </p:nvSpPr>
        <p:spPr>
          <a:xfrm>
            <a:off x="8457380" y="2189079"/>
            <a:ext cx="3584939" cy="33239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FA1F5AD-2DA3-4877-AC07-007CD85D7287}"/>
              </a:ext>
            </a:extLst>
          </p:cNvPr>
          <p:cNvSpPr txBox="1"/>
          <p:nvPr/>
        </p:nvSpPr>
        <p:spPr>
          <a:xfrm>
            <a:off x="8447123" y="2189079"/>
            <a:ext cx="35421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⚪ 输入 </a:t>
            </a:r>
            <a:r>
              <a:rPr lang="en-US" altLang="zh-CN" sz="1000" dirty="0">
                <a:solidFill>
                  <a:schemeClr val="bg1"/>
                </a:solidFill>
              </a:rPr>
              <a:t>1 </a:t>
            </a:r>
            <a:r>
              <a:rPr lang="zh-CN" altLang="en-US" sz="1000" dirty="0">
                <a:solidFill>
                  <a:schemeClr val="bg1"/>
                </a:solidFill>
              </a:rPr>
              <a:t>会得到 </a:t>
            </a:r>
            <a:r>
              <a:rPr lang="en-US" altLang="zh-CN" sz="1000" dirty="0">
                <a:solidFill>
                  <a:schemeClr val="bg1"/>
                </a:solidFill>
              </a:rPr>
              <a:t>HEX </a:t>
            </a:r>
            <a:r>
              <a:rPr lang="zh-CN" altLang="en-US" sz="1000" dirty="0">
                <a:solidFill>
                  <a:schemeClr val="bg1"/>
                </a:solidFill>
              </a:rPr>
              <a:t>输出 </a:t>
            </a:r>
            <a:r>
              <a:rPr lang="en-US" altLang="zh-CN" sz="1000" dirty="0">
                <a:solidFill>
                  <a:schemeClr val="bg1"/>
                </a:solidFill>
              </a:rPr>
              <a:t>BA</a:t>
            </a:r>
          </a:p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输入 </a:t>
            </a:r>
            <a:r>
              <a:rPr lang="en-US" altLang="zh-CN" sz="1000" dirty="0">
                <a:solidFill>
                  <a:schemeClr val="bg1"/>
                </a:solidFill>
              </a:rPr>
              <a:t>2 </a:t>
            </a:r>
            <a:r>
              <a:rPr lang="zh-CN" altLang="en-US" sz="1000" dirty="0">
                <a:solidFill>
                  <a:schemeClr val="bg1"/>
                </a:solidFill>
              </a:rPr>
              <a:t>会得到 </a:t>
            </a:r>
            <a:r>
              <a:rPr lang="en-US" altLang="zh-CN" sz="1000" dirty="0">
                <a:solidFill>
                  <a:schemeClr val="bg1"/>
                </a:solidFill>
              </a:rPr>
              <a:t>HEX </a:t>
            </a:r>
            <a:r>
              <a:rPr lang="zh-CN" altLang="en-US" sz="1000" dirty="0">
                <a:solidFill>
                  <a:schemeClr val="bg1"/>
                </a:solidFill>
              </a:rPr>
              <a:t>输出 </a:t>
            </a:r>
            <a:r>
              <a:rPr lang="en-US" altLang="zh-CN" sz="1000" dirty="0">
                <a:solidFill>
                  <a:schemeClr val="bg1"/>
                </a:solidFill>
              </a:rPr>
              <a:t>41</a:t>
            </a:r>
          </a:p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输入 </a:t>
            </a:r>
            <a:r>
              <a:rPr lang="en-US" altLang="zh-CN" sz="1000" dirty="0">
                <a:solidFill>
                  <a:schemeClr val="bg1"/>
                </a:solidFill>
              </a:rPr>
              <a:t>3 </a:t>
            </a:r>
            <a:r>
              <a:rPr lang="zh-CN" altLang="en-US" sz="1000" dirty="0">
                <a:solidFill>
                  <a:schemeClr val="bg1"/>
                </a:solidFill>
              </a:rPr>
              <a:t>会得到 </a:t>
            </a:r>
            <a:r>
              <a:rPr lang="en-US" altLang="zh-CN" sz="1000" dirty="0">
                <a:solidFill>
                  <a:schemeClr val="bg1"/>
                </a:solidFill>
              </a:rPr>
              <a:t>HEX </a:t>
            </a:r>
            <a:r>
              <a:rPr lang="zh-CN" altLang="en-US" sz="1000" dirty="0">
                <a:solidFill>
                  <a:schemeClr val="bg1"/>
                </a:solidFill>
              </a:rPr>
              <a:t>输出 </a:t>
            </a:r>
            <a:r>
              <a:rPr lang="en-US" altLang="zh-CN" sz="1000" dirty="0">
                <a:solidFill>
                  <a:schemeClr val="bg1"/>
                </a:solidFill>
              </a:rPr>
              <a:t>95</a:t>
            </a:r>
          </a:p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改变输入头部，输出变化在尾部：输出是输入的逆序</a:t>
            </a:r>
            <a:endParaRPr lang="en-US" altLang="zh-CN" sz="1000" dirty="0">
              <a:solidFill>
                <a:schemeClr val="bg1"/>
              </a:solidFill>
            </a:endParaRPr>
          </a:p>
          <a:p>
            <a:endParaRPr lang="zh-CN" altLang="en-US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</a:t>
            </a:r>
            <a:r>
              <a:rPr lang="en-US" altLang="zh-CN" sz="1000" dirty="0">
                <a:solidFill>
                  <a:schemeClr val="bg1"/>
                </a:solidFill>
              </a:rPr>
              <a:t>4 </a:t>
            </a:r>
            <a:r>
              <a:rPr lang="zh-CN" altLang="en-US" sz="1000" dirty="0">
                <a:solidFill>
                  <a:schemeClr val="bg1"/>
                </a:solidFill>
              </a:rPr>
              <a:t>会与前一个数字进行某种运算，改变其十六进制输出</a:t>
            </a:r>
            <a:endParaRPr lang="en-US" altLang="zh-CN" sz="1000" dirty="0">
              <a:solidFill>
                <a:schemeClr val="bg1"/>
              </a:solidFill>
            </a:endParaRPr>
          </a:p>
          <a:p>
            <a:endParaRPr lang="zh-CN" altLang="en-US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</a:t>
            </a:r>
            <a:r>
              <a:rPr lang="en-US" altLang="zh-CN" sz="1000" dirty="0">
                <a:solidFill>
                  <a:schemeClr val="bg1"/>
                </a:solidFill>
              </a:rPr>
              <a:t>4 </a:t>
            </a:r>
            <a:r>
              <a:rPr lang="zh-CN" altLang="en-US" sz="1000" dirty="0">
                <a:solidFill>
                  <a:schemeClr val="bg1"/>
                </a:solidFill>
              </a:rPr>
              <a:t>前面若没有数字是没有意义的</a:t>
            </a:r>
            <a:endParaRPr lang="en-US" altLang="zh-CN" sz="1000" dirty="0">
              <a:solidFill>
                <a:schemeClr val="bg1"/>
              </a:solidFill>
            </a:endParaRPr>
          </a:p>
          <a:p>
            <a:endParaRPr lang="zh-CN" altLang="en-US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连续输入多个</a:t>
            </a:r>
            <a:r>
              <a:rPr lang="en-US" altLang="zh-CN" sz="1000" dirty="0">
                <a:solidFill>
                  <a:schemeClr val="bg1"/>
                </a:solidFill>
              </a:rPr>
              <a:t> 4</a:t>
            </a:r>
            <a:r>
              <a:rPr lang="zh-CN" altLang="en-US" sz="1000" dirty="0">
                <a:solidFill>
                  <a:schemeClr val="bg1"/>
                </a:solidFill>
              </a:rPr>
              <a:t>，等价于一个 </a:t>
            </a:r>
            <a:r>
              <a:rPr lang="en-US" altLang="zh-CN" sz="1000" dirty="0">
                <a:solidFill>
                  <a:schemeClr val="bg1"/>
                </a:solidFill>
              </a:rPr>
              <a:t>4</a:t>
            </a:r>
          </a:p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输出长度默认是 </a:t>
            </a:r>
            <a:r>
              <a:rPr lang="en-US" altLang="zh-CN" sz="1000" dirty="0">
                <a:solidFill>
                  <a:schemeClr val="bg1"/>
                </a:solidFill>
              </a:rPr>
              <a:t>12 </a:t>
            </a:r>
            <a:r>
              <a:rPr lang="zh-CN" altLang="en-US" sz="1000" dirty="0">
                <a:solidFill>
                  <a:schemeClr val="bg1"/>
                </a:solidFill>
              </a:rPr>
              <a:t>，某种情况下，长度会突破到 </a:t>
            </a:r>
            <a:r>
              <a:rPr lang="en-US" altLang="zh-CN" sz="1000" dirty="0">
                <a:solidFill>
                  <a:schemeClr val="bg1"/>
                </a:solidFill>
              </a:rPr>
              <a:t>13</a:t>
            </a:r>
          </a:p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输入 </a:t>
            </a:r>
            <a:r>
              <a:rPr lang="en-US" altLang="zh-CN" sz="1000" dirty="0">
                <a:solidFill>
                  <a:schemeClr val="bg1"/>
                </a:solidFill>
              </a:rPr>
              <a:t>14 </a:t>
            </a:r>
            <a:r>
              <a:rPr lang="zh-CN" altLang="en-US" sz="1000" dirty="0">
                <a:solidFill>
                  <a:schemeClr val="bg1"/>
                </a:solidFill>
              </a:rPr>
              <a:t>会得到 </a:t>
            </a:r>
            <a:r>
              <a:rPr lang="en-US" altLang="zh-CN" sz="1000" dirty="0">
                <a:solidFill>
                  <a:schemeClr val="bg1"/>
                </a:solidFill>
              </a:rPr>
              <a:t>HEX </a:t>
            </a:r>
            <a:r>
              <a:rPr lang="zh-CN" altLang="en-US" sz="1000" dirty="0">
                <a:solidFill>
                  <a:schemeClr val="bg1"/>
                </a:solidFill>
              </a:rPr>
              <a:t>输出 </a:t>
            </a:r>
            <a:r>
              <a:rPr lang="en-US" altLang="zh-CN" sz="1000" dirty="0">
                <a:solidFill>
                  <a:schemeClr val="bg1"/>
                </a:solidFill>
              </a:rPr>
              <a:t>A</a:t>
            </a:r>
          </a:p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输入 </a:t>
            </a:r>
            <a:r>
              <a:rPr lang="en-US" altLang="zh-CN" sz="1000" dirty="0">
                <a:solidFill>
                  <a:schemeClr val="bg1"/>
                </a:solidFill>
              </a:rPr>
              <a:t>1414 </a:t>
            </a:r>
            <a:r>
              <a:rPr lang="zh-CN" altLang="en-US" sz="1000" dirty="0">
                <a:solidFill>
                  <a:schemeClr val="bg1"/>
                </a:solidFill>
              </a:rPr>
              <a:t>会得到 </a:t>
            </a:r>
            <a:r>
              <a:rPr lang="en-US" altLang="zh-CN" sz="1000" dirty="0">
                <a:solidFill>
                  <a:schemeClr val="bg1"/>
                </a:solidFill>
              </a:rPr>
              <a:t>HEX </a:t>
            </a:r>
            <a:r>
              <a:rPr lang="zh-CN" altLang="en-US" sz="1000" dirty="0">
                <a:solidFill>
                  <a:schemeClr val="bg1"/>
                </a:solidFill>
              </a:rPr>
              <a:t>输出 </a:t>
            </a:r>
            <a:r>
              <a:rPr lang="en-US" altLang="zh-CN" sz="1000" dirty="0">
                <a:solidFill>
                  <a:schemeClr val="bg1"/>
                </a:solidFill>
              </a:rPr>
              <a:t>AA</a:t>
            </a:r>
          </a:p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⚪ 输入 </a:t>
            </a:r>
            <a:r>
              <a:rPr lang="en-US" altLang="zh-CN" sz="1000" dirty="0">
                <a:solidFill>
                  <a:schemeClr val="bg1"/>
                </a:solidFill>
              </a:rPr>
              <a:t>24 </a:t>
            </a:r>
            <a:r>
              <a:rPr lang="zh-CN" altLang="en-US" sz="1000" dirty="0">
                <a:solidFill>
                  <a:schemeClr val="bg1"/>
                </a:solidFill>
              </a:rPr>
              <a:t>会得到 </a:t>
            </a:r>
            <a:r>
              <a:rPr lang="en-US" altLang="zh-CN" sz="1000" dirty="0">
                <a:solidFill>
                  <a:schemeClr val="bg1"/>
                </a:solidFill>
              </a:rPr>
              <a:t>HEX </a:t>
            </a:r>
            <a:r>
              <a:rPr lang="zh-CN" altLang="en-US" sz="1000" dirty="0">
                <a:solidFill>
                  <a:schemeClr val="bg1"/>
                </a:solidFill>
              </a:rPr>
              <a:t>输出 </a:t>
            </a:r>
            <a:r>
              <a:rPr lang="en-US" altLang="zh-CN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81AB62E-218B-4FA5-8D05-6D7A658196C0}"/>
              </a:ext>
            </a:extLst>
          </p:cNvPr>
          <p:cNvSpPr txBox="1"/>
          <p:nvPr/>
        </p:nvSpPr>
        <p:spPr>
          <a:xfrm>
            <a:off x="8382390" y="1672562"/>
            <a:ext cx="2388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表面规律</a:t>
            </a:r>
          </a:p>
        </p:txBody>
      </p:sp>
    </p:spTree>
    <p:extLst>
      <p:ext uri="{BB962C8B-B14F-4D97-AF65-F5344CB8AC3E}">
        <p14:creationId xmlns:p14="http://schemas.microsoft.com/office/powerpoint/2010/main" val="159965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960120" y="1269548"/>
            <a:ext cx="2103730" cy="1813560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1859584" y="1341120"/>
            <a:ext cx="3337255" cy="2876943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90121" y="1269548"/>
            <a:ext cx="162498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3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-230757" y="400182"/>
            <a:ext cx="1091489" cy="940938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1286575" y="-269014"/>
            <a:ext cx="624113" cy="538028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推导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11382" y="3131921"/>
            <a:ext cx="4824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i="1">
                <a:solidFill>
                  <a:schemeClr val="bg1"/>
                </a:solidFill>
              </a:defRPr>
            </a:lvl1pPr>
          </a:lstStyle>
          <a:p>
            <a:endParaRPr lang="en-US" altLang="zh-CN" sz="1600" dirty="0"/>
          </a:p>
          <a:p>
            <a:r>
              <a:rPr lang="zh-CN" altLang="en-US" sz="1600" dirty="0"/>
              <a:t>从表面规律推导潜在逻辑 </a:t>
            </a:r>
            <a:r>
              <a:rPr lang="en-US" altLang="zh-CN" sz="1600" dirty="0"/>
              <a:t>……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40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7434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整理思路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2773680"/>
            <a:ext cx="4297680" cy="304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4282440" y="2773680"/>
            <a:ext cx="15240" cy="2491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297680" y="5257800"/>
            <a:ext cx="3438611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728671" y="2804160"/>
            <a:ext cx="15240" cy="24688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743911" y="2804160"/>
            <a:ext cx="44480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 flipV="1">
            <a:off x="533400" y="1935480"/>
            <a:ext cx="1432560" cy="701040"/>
          </a:xfrm>
          <a:custGeom>
            <a:avLst/>
            <a:gdLst>
              <a:gd name="connsiteX0" fmla="*/ 327660 w 1402080"/>
              <a:gd name="connsiteY0" fmla="*/ 0 h 822960"/>
              <a:gd name="connsiteX1" fmla="*/ 441960 w 1402080"/>
              <a:gd name="connsiteY1" fmla="*/ 228600 h 822960"/>
              <a:gd name="connsiteX2" fmla="*/ 1402080 w 1402080"/>
              <a:gd name="connsiteY2" fmla="*/ 228600 h 822960"/>
              <a:gd name="connsiteX3" fmla="*/ 1402080 w 1402080"/>
              <a:gd name="connsiteY3" fmla="*/ 822960 h 822960"/>
              <a:gd name="connsiteX4" fmla="*/ 0 w 1402080"/>
              <a:gd name="connsiteY4" fmla="*/ 822960 h 822960"/>
              <a:gd name="connsiteX5" fmla="*/ 0 w 1402080"/>
              <a:gd name="connsiteY5" fmla="*/ 228600 h 822960"/>
              <a:gd name="connsiteX6" fmla="*/ 213360 w 1402080"/>
              <a:gd name="connsiteY6" fmla="*/ 22860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2080" h="822960">
                <a:moveTo>
                  <a:pt x="327660" y="0"/>
                </a:moveTo>
                <a:lnTo>
                  <a:pt x="441960" y="228600"/>
                </a:lnTo>
                <a:lnTo>
                  <a:pt x="1402080" y="228600"/>
                </a:lnTo>
                <a:lnTo>
                  <a:pt x="1402080" y="822960"/>
                </a:lnTo>
                <a:lnTo>
                  <a:pt x="0" y="822960"/>
                </a:lnTo>
                <a:lnTo>
                  <a:pt x="0" y="228600"/>
                </a:lnTo>
                <a:lnTo>
                  <a:pt x="213360" y="228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63881" y="1996440"/>
            <a:ext cx="133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目标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MD5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8891" y="2952988"/>
            <a:ext cx="2675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defRPr>
            </a:lvl1pPr>
          </a:lstStyle>
          <a:p>
            <a:r>
              <a:rPr lang="zh-CN" altLang="en-US" sz="1800" dirty="0">
                <a:latin typeface="+mn-lt"/>
              </a:rPr>
              <a:t>顺序 </a:t>
            </a:r>
            <a:r>
              <a:rPr lang="fi-FI" altLang="zh-CN" sz="1800" dirty="0">
                <a:latin typeface="+mn-lt"/>
              </a:rPr>
              <a:t>41 41 95 51 95 AA</a:t>
            </a:r>
          </a:p>
          <a:p>
            <a:r>
              <a:rPr lang="zh-CN" altLang="en-US" sz="1800" dirty="0">
                <a:latin typeface="+mn-lt"/>
              </a:rPr>
              <a:t>逆序 </a:t>
            </a:r>
            <a:r>
              <a:rPr lang="en-US" altLang="zh-CN" sz="1800" dirty="0">
                <a:latin typeface="+mn-lt"/>
              </a:rPr>
              <a:t>AA 95 51 95 41 41</a:t>
            </a:r>
            <a:endParaRPr lang="zh-CN" altLang="en-US" sz="1800" dirty="0">
              <a:latin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 flipH="1" flipV="1">
            <a:off x="3210011" y="3871853"/>
            <a:ext cx="1432560" cy="701040"/>
          </a:xfrm>
          <a:custGeom>
            <a:avLst/>
            <a:gdLst>
              <a:gd name="connsiteX0" fmla="*/ 327660 w 1402080"/>
              <a:gd name="connsiteY0" fmla="*/ 0 h 822960"/>
              <a:gd name="connsiteX1" fmla="*/ 441960 w 1402080"/>
              <a:gd name="connsiteY1" fmla="*/ 228600 h 822960"/>
              <a:gd name="connsiteX2" fmla="*/ 1402080 w 1402080"/>
              <a:gd name="connsiteY2" fmla="*/ 228600 h 822960"/>
              <a:gd name="connsiteX3" fmla="*/ 1402080 w 1402080"/>
              <a:gd name="connsiteY3" fmla="*/ 822960 h 822960"/>
              <a:gd name="connsiteX4" fmla="*/ 0 w 1402080"/>
              <a:gd name="connsiteY4" fmla="*/ 822960 h 822960"/>
              <a:gd name="connsiteX5" fmla="*/ 0 w 1402080"/>
              <a:gd name="connsiteY5" fmla="*/ 228600 h 822960"/>
              <a:gd name="connsiteX6" fmla="*/ 213360 w 1402080"/>
              <a:gd name="connsiteY6" fmla="*/ 22860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2080" h="822960">
                <a:moveTo>
                  <a:pt x="327660" y="0"/>
                </a:moveTo>
                <a:lnTo>
                  <a:pt x="441960" y="228600"/>
                </a:lnTo>
                <a:lnTo>
                  <a:pt x="1402080" y="228600"/>
                </a:lnTo>
                <a:lnTo>
                  <a:pt x="1402080" y="822960"/>
                </a:lnTo>
                <a:lnTo>
                  <a:pt x="0" y="822960"/>
                </a:lnTo>
                <a:lnTo>
                  <a:pt x="0" y="228600"/>
                </a:lnTo>
                <a:lnTo>
                  <a:pt x="213360" y="228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40491" y="3932813"/>
            <a:ext cx="132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表面规律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693384" y="4302145"/>
            <a:ext cx="2777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r>
              <a:rPr lang="en-US" altLang="zh-CN" sz="1800" dirty="0"/>
              <a:t>1414 =&gt; AA</a:t>
            </a:r>
            <a:endParaRPr lang="zh-CN" altLang="en-US" sz="1800" dirty="0"/>
          </a:p>
          <a:p>
            <a:r>
              <a:rPr lang="en-US" altLang="zh-CN" sz="1800" dirty="0"/>
              <a:t>2 =&gt; 41</a:t>
            </a:r>
            <a:endParaRPr lang="zh-CN" altLang="en-US" sz="1800" dirty="0"/>
          </a:p>
          <a:p>
            <a:r>
              <a:rPr lang="en-US" altLang="zh-CN" sz="1800" dirty="0"/>
              <a:t>3 =&gt; 95</a:t>
            </a:r>
            <a:endParaRPr lang="zh-CN" altLang="en-US" sz="1800" dirty="0"/>
          </a:p>
        </p:txBody>
      </p:sp>
      <p:sp>
        <p:nvSpPr>
          <p:cNvPr id="27" name="任意多边形 26"/>
          <p:cNvSpPr/>
          <p:nvPr/>
        </p:nvSpPr>
        <p:spPr>
          <a:xfrm flipH="1" flipV="1">
            <a:off x="9835364" y="1996440"/>
            <a:ext cx="1432560" cy="701040"/>
          </a:xfrm>
          <a:custGeom>
            <a:avLst/>
            <a:gdLst>
              <a:gd name="connsiteX0" fmla="*/ 327660 w 1402080"/>
              <a:gd name="connsiteY0" fmla="*/ 0 h 822960"/>
              <a:gd name="connsiteX1" fmla="*/ 441960 w 1402080"/>
              <a:gd name="connsiteY1" fmla="*/ 228600 h 822960"/>
              <a:gd name="connsiteX2" fmla="*/ 1402080 w 1402080"/>
              <a:gd name="connsiteY2" fmla="*/ 228600 h 822960"/>
              <a:gd name="connsiteX3" fmla="*/ 1402080 w 1402080"/>
              <a:gd name="connsiteY3" fmla="*/ 822960 h 822960"/>
              <a:gd name="connsiteX4" fmla="*/ 0 w 1402080"/>
              <a:gd name="connsiteY4" fmla="*/ 822960 h 822960"/>
              <a:gd name="connsiteX5" fmla="*/ 0 w 1402080"/>
              <a:gd name="connsiteY5" fmla="*/ 228600 h 822960"/>
              <a:gd name="connsiteX6" fmla="*/ 213360 w 1402080"/>
              <a:gd name="connsiteY6" fmla="*/ 22860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2080" h="822960">
                <a:moveTo>
                  <a:pt x="327660" y="0"/>
                </a:moveTo>
                <a:lnTo>
                  <a:pt x="441960" y="228600"/>
                </a:lnTo>
                <a:lnTo>
                  <a:pt x="1402080" y="228600"/>
                </a:lnTo>
                <a:lnTo>
                  <a:pt x="1402080" y="822960"/>
                </a:lnTo>
                <a:lnTo>
                  <a:pt x="0" y="822960"/>
                </a:lnTo>
                <a:lnTo>
                  <a:pt x="0" y="228600"/>
                </a:lnTo>
                <a:lnTo>
                  <a:pt x="213360" y="228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5844" y="2057400"/>
            <a:ext cx="130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是什么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002003" y="3717220"/>
            <a:ext cx="277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r>
              <a:rPr lang="en-US" altLang="zh-CN" dirty="0"/>
              <a:t>1414  3  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?</a:t>
            </a:r>
            <a:r>
              <a:rPr lang="en-US" altLang="zh-CN" dirty="0"/>
              <a:t>  3  2  2</a:t>
            </a:r>
            <a:endParaRPr lang="zh-CN" altLang="en-US" dirty="0"/>
          </a:p>
        </p:txBody>
      </p:sp>
      <p:sp>
        <p:nvSpPr>
          <p:cNvPr id="30" name="任意多边形 29"/>
          <p:cNvSpPr/>
          <p:nvPr/>
        </p:nvSpPr>
        <p:spPr>
          <a:xfrm flipV="1">
            <a:off x="7386169" y="3017520"/>
            <a:ext cx="1432560" cy="701040"/>
          </a:xfrm>
          <a:custGeom>
            <a:avLst/>
            <a:gdLst>
              <a:gd name="connsiteX0" fmla="*/ 327660 w 1402080"/>
              <a:gd name="connsiteY0" fmla="*/ 0 h 822960"/>
              <a:gd name="connsiteX1" fmla="*/ 441960 w 1402080"/>
              <a:gd name="connsiteY1" fmla="*/ 228600 h 822960"/>
              <a:gd name="connsiteX2" fmla="*/ 1402080 w 1402080"/>
              <a:gd name="connsiteY2" fmla="*/ 228600 h 822960"/>
              <a:gd name="connsiteX3" fmla="*/ 1402080 w 1402080"/>
              <a:gd name="connsiteY3" fmla="*/ 822960 h 822960"/>
              <a:gd name="connsiteX4" fmla="*/ 0 w 1402080"/>
              <a:gd name="connsiteY4" fmla="*/ 822960 h 822960"/>
              <a:gd name="connsiteX5" fmla="*/ 0 w 1402080"/>
              <a:gd name="connsiteY5" fmla="*/ 228600 h 822960"/>
              <a:gd name="connsiteX6" fmla="*/ 213360 w 1402080"/>
              <a:gd name="connsiteY6" fmla="*/ 22860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2080" h="822960">
                <a:moveTo>
                  <a:pt x="327660" y="0"/>
                </a:moveTo>
                <a:lnTo>
                  <a:pt x="441960" y="228600"/>
                </a:lnTo>
                <a:lnTo>
                  <a:pt x="1402080" y="228600"/>
                </a:lnTo>
                <a:lnTo>
                  <a:pt x="1402080" y="822960"/>
                </a:lnTo>
                <a:lnTo>
                  <a:pt x="0" y="822960"/>
                </a:lnTo>
                <a:lnTo>
                  <a:pt x="0" y="228600"/>
                </a:lnTo>
                <a:lnTo>
                  <a:pt x="213360" y="228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416649" y="3078480"/>
            <a:ext cx="132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反推输入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28DB319-5C1A-46CB-A8FE-37BA0983B4BD}"/>
              </a:ext>
            </a:extLst>
          </p:cNvPr>
          <p:cNvSpPr txBox="1"/>
          <p:nvPr/>
        </p:nvSpPr>
        <p:spPr>
          <a:xfrm>
            <a:off x="8404529" y="1887081"/>
            <a:ext cx="123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r>
              <a:rPr lang="zh-CN" altLang="en-US" dirty="0"/>
              <a:t>潜在规律</a:t>
            </a:r>
            <a:endParaRPr lang="en-US" altLang="zh-CN" dirty="0"/>
          </a:p>
          <a:p>
            <a:r>
              <a:rPr lang="en-US" altLang="zh-CN" dirty="0"/>
              <a:t>51 =&gt; 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?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9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352741" y="50906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352741" y="1121491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598043" y="542113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推 导</a:t>
            </a:r>
          </a:p>
        </p:txBody>
      </p:sp>
      <p:sp>
        <p:nvSpPr>
          <p:cNvPr id="7" name="圆角矩形 6"/>
          <p:cNvSpPr/>
          <p:nvPr/>
        </p:nvSpPr>
        <p:spPr>
          <a:xfrm rot="719117">
            <a:off x="2134521" y="2011669"/>
            <a:ext cx="8481379" cy="1502728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799859">
            <a:off x="2291735" y="177239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已 知</a:t>
            </a:r>
          </a:p>
        </p:txBody>
      </p:sp>
      <p:sp>
        <p:nvSpPr>
          <p:cNvPr id="9" name="文本框 8"/>
          <p:cNvSpPr txBox="1"/>
          <p:nvPr/>
        </p:nvSpPr>
        <p:spPr>
          <a:xfrm rot="799859">
            <a:off x="4964926" y="2399471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推 测</a:t>
            </a:r>
          </a:p>
        </p:txBody>
      </p:sp>
      <p:sp>
        <p:nvSpPr>
          <p:cNvPr id="10" name="文本框 9"/>
          <p:cNvSpPr txBox="1"/>
          <p:nvPr/>
        </p:nvSpPr>
        <p:spPr>
          <a:xfrm rot="799859">
            <a:off x="7708490" y="3038701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猜 测</a:t>
            </a:r>
          </a:p>
        </p:txBody>
      </p:sp>
      <p:cxnSp>
        <p:nvCxnSpPr>
          <p:cNvPr id="12" name="直接连接符 11"/>
          <p:cNvCxnSpPr/>
          <p:nvPr/>
        </p:nvCxnSpPr>
        <p:spPr>
          <a:xfrm rot="21126862" flipH="1">
            <a:off x="4736501" y="2098795"/>
            <a:ext cx="307118" cy="6340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21126862" flipH="1">
            <a:off x="7522525" y="2707705"/>
            <a:ext cx="307118" cy="6340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 flipH="1">
            <a:off x="3535136" y="3502738"/>
            <a:ext cx="977025" cy="30164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942201">
            <a:off x="1557991" y="3247702"/>
            <a:ext cx="23890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⚪ 输入 </a:t>
            </a:r>
            <a:r>
              <a:rPr lang="en-US" altLang="zh-CN" sz="1400" dirty="0">
                <a:solidFill>
                  <a:schemeClr val="bg1"/>
                </a:solidFill>
              </a:rPr>
              <a:t>1 </a:t>
            </a:r>
            <a:r>
              <a:rPr lang="zh-CN" altLang="en-US" sz="1400" dirty="0">
                <a:solidFill>
                  <a:schemeClr val="bg1"/>
                </a:solidFill>
              </a:rPr>
              <a:t>得到 输出 </a:t>
            </a:r>
            <a:r>
              <a:rPr lang="en-US" altLang="zh-CN" sz="1400" dirty="0">
                <a:solidFill>
                  <a:schemeClr val="bg1"/>
                </a:solidFill>
              </a:rPr>
              <a:t>BA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 输入 </a:t>
            </a:r>
            <a:r>
              <a:rPr lang="en-US" altLang="zh-CN" sz="1400" dirty="0">
                <a:solidFill>
                  <a:schemeClr val="bg1"/>
                </a:solidFill>
              </a:rPr>
              <a:t>2 </a:t>
            </a:r>
            <a:r>
              <a:rPr lang="zh-CN" altLang="en-US" sz="1400" dirty="0">
                <a:solidFill>
                  <a:schemeClr val="bg1"/>
                </a:solidFill>
              </a:rPr>
              <a:t>得到 输出 </a:t>
            </a:r>
            <a:r>
              <a:rPr lang="en-US" altLang="zh-CN" sz="1400" dirty="0">
                <a:solidFill>
                  <a:schemeClr val="bg1"/>
                </a:solidFill>
              </a:rPr>
              <a:t>41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 输入 </a:t>
            </a:r>
            <a:r>
              <a:rPr lang="en-US" altLang="zh-CN" sz="1400" dirty="0">
                <a:solidFill>
                  <a:schemeClr val="bg1"/>
                </a:solidFill>
              </a:rPr>
              <a:t>3 </a:t>
            </a:r>
            <a:r>
              <a:rPr lang="zh-CN" altLang="en-US" sz="1400" dirty="0">
                <a:solidFill>
                  <a:schemeClr val="bg1"/>
                </a:solidFill>
              </a:rPr>
              <a:t>得到 输出 </a:t>
            </a:r>
            <a:r>
              <a:rPr lang="en-US" altLang="zh-CN" sz="1400" dirty="0">
                <a:solidFill>
                  <a:schemeClr val="bg1"/>
                </a:solidFill>
              </a:rPr>
              <a:t>95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 </a:t>
            </a:r>
            <a:r>
              <a:rPr lang="zh-CN" alt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输入 </a:t>
            </a:r>
            <a:r>
              <a:rPr lang="en-US" altLang="zh-CN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14 </a:t>
            </a:r>
            <a:r>
              <a:rPr lang="zh-CN" alt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得到 输出 </a:t>
            </a:r>
            <a:r>
              <a:rPr lang="en-US" altLang="zh-CN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 输入 </a:t>
            </a:r>
            <a:r>
              <a:rPr lang="en-US" altLang="zh-CN" sz="1400" dirty="0">
                <a:solidFill>
                  <a:schemeClr val="bg1"/>
                </a:solidFill>
              </a:rPr>
              <a:t>1414 </a:t>
            </a:r>
            <a:r>
              <a:rPr lang="zh-CN" altLang="en-US" sz="1400" dirty="0">
                <a:solidFill>
                  <a:schemeClr val="bg1"/>
                </a:solidFill>
              </a:rPr>
              <a:t>得到 输出 </a:t>
            </a:r>
            <a:r>
              <a:rPr lang="en-US" altLang="zh-CN" sz="1400" dirty="0">
                <a:solidFill>
                  <a:schemeClr val="bg1"/>
                </a:solidFill>
              </a:rPr>
              <a:t>AA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 </a:t>
            </a:r>
            <a:r>
              <a:rPr lang="zh-CN" alt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输入 </a:t>
            </a:r>
            <a:r>
              <a:rPr lang="en-US" altLang="zh-CN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24 </a:t>
            </a:r>
            <a:r>
              <a:rPr lang="zh-CN" alt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得到 输出 </a:t>
            </a:r>
            <a:r>
              <a:rPr lang="en-US" altLang="zh-CN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</a:p>
          <a:p>
            <a:endParaRPr lang="en-US" altLang="zh-CN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 输入 </a:t>
            </a:r>
            <a:r>
              <a:rPr lang="en-US" altLang="zh-CN" sz="1400" dirty="0">
                <a:solidFill>
                  <a:schemeClr val="bg1"/>
                </a:solidFill>
              </a:rPr>
              <a:t>1414 </a:t>
            </a:r>
            <a:r>
              <a:rPr lang="zh-CN" altLang="en-US" sz="1400" dirty="0">
                <a:solidFill>
                  <a:schemeClr val="bg1"/>
                </a:solidFill>
              </a:rPr>
              <a:t>得到 输出 </a:t>
            </a:r>
            <a:r>
              <a:rPr lang="en-US" altLang="zh-CN" sz="1400" dirty="0">
                <a:solidFill>
                  <a:schemeClr val="bg1"/>
                </a:solidFill>
              </a:rPr>
              <a:t>AA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 输入输出是逆序</a:t>
            </a:r>
            <a:endParaRPr lang="en-US" altLang="zh-CN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 flipH="1">
            <a:off x="6449786" y="4042521"/>
            <a:ext cx="885869" cy="28154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 rot="942201">
            <a:off x="7380295" y="4531089"/>
            <a:ext cx="3160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⚪ 不清楚是顺逆影响全局还是局部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⚪ 输入 </a:t>
            </a:r>
            <a:r>
              <a:rPr lang="en-US" altLang="zh-CN" dirty="0"/>
              <a:t>2434 </a:t>
            </a:r>
            <a:r>
              <a:rPr lang="zh-CN" altLang="en-US" dirty="0"/>
              <a:t>可能得到 输出 </a:t>
            </a:r>
            <a:r>
              <a:rPr lang="en-US" altLang="zh-CN" dirty="0"/>
              <a:t>51</a:t>
            </a:r>
          </a:p>
          <a:p>
            <a:endParaRPr lang="en-US" altLang="zh-CN" dirty="0"/>
          </a:p>
          <a:p>
            <a:r>
              <a:rPr lang="zh-CN" altLang="en-US" dirty="0"/>
              <a:t>⚪ 输入 </a:t>
            </a:r>
            <a:r>
              <a:rPr lang="en-US" altLang="zh-CN" dirty="0"/>
              <a:t>3424 </a:t>
            </a:r>
            <a:r>
              <a:rPr lang="zh-CN" altLang="en-US" dirty="0"/>
              <a:t>也可能得到 输出 </a:t>
            </a:r>
            <a:r>
              <a:rPr lang="en-US" altLang="zh-CN" dirty="0"/>
              <a:t>51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C6BBD61-9D32-48A6-86EC-15472086FEEF}"/>
              </a:ext>
            </a:extLst>
          </p:cNvPr>
          <p:cNvSpPr txBox="1"/>
          <p:nvPr/>
        </p:nvSpPr>
        <p:spPr>
          <a:xfrm rot="942201">
            <a:off x="4397020" y="3844881"/>
            <a:ext cx="23890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⚪ 输入 </a:t>
            </a:r>
            <a:r>
              <a:rPr lang="en-US" altLang="zh-CN" sz="1400" dirty="0">
                <a:solidFill>
                  <a:schemeClr val="bg1"/>
                </a:solidFill>
              </a:rPr>
              <a:t>2424 </a:t>
            </a:r>
            <a:r>
              <a:rPr lang="zh-CN" altLang="en-US" sz="1400" dirty="0">
                <a:solidFill>
                  <a:schemeClr val="bg1"/>
                </a:solidFill>
              </a:rPr>
              <a:t>得到 输出 </a:t>
            </a:r>
            <a:r>
              <a:rPr lang="en-US" altLang="zh-CN" sz="1400" dirty="0">
                <a:solidFill>
                  <a:schemeClr val="bg1"/>
                </a:solidFill>
              </a:rPr>
              <a:t>11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 </a:t>
            </a:r>
            <a:r>
              <a:rPr lang="zh-CN" alt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输入 </a:t>
            </a:r>
            <a:r>
              <a:rPr lang="en-US" altLang="zh-CN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34 </a:t>
            </a:r>
            <a:r>
              <a:rPr lang="zh-CN" alt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得到 输出 </a:t>
            </a:r>
            <a:r>
              <a:rPr lang="en-US" altLang="zh-CN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5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⚪输入 </a:t>
            </a:r>
            <a:r>
              <a:rPr lang="en-US" altLang="zh-CN" sz="1400" dirty="0">
                <a:solidFill>
                  <a:schemeClr val="bg1"/>
                </a:solidFill>
              </a:rPr>
              <a:t>3434 </a:t>
            </a:r>
            <a:r>
              <a:rPr lang="zh-CN" altLang="en-US" sz="1400" dirty="0">
                <a:solidFill>
                  <a:schemeClr val="bg1"/>
                </a:solidFill>
              </a:rPr>
              <a:t>得到 输出 </a:t>
            </a:r>
            <a:r>
              <a:rPr lang="en-US" altLang="zh-CN" sz="1400" dirty="0">
                <a:solidFill>
                  <a:schemeClr val="bg1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1179393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642</Words>
  <Application>Microsoft Office PowerPoint</Application>
  <PresentationFormat>宽屏</PresentationFormat>
  <Paragraphs>195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Aldhabi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EXP</cp:lastModifiedBy>
  <cp:revision>109</cp:revision>
  <dcterms:created xsi:type="dcterms:W3CDTF">2015-07-27T07:00:14Z</dcterms:created>
  <dcterms:modified xsi:type="dcterms:W3CDTF">2019-04-27T07:20:51Z</dcterms:modified>
</cp:coreProperties>
</file>