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83" r:id="rId10"/>
    <p:sldId id="284" r:id="rId11"/>
    <p:sldId id="285" r:id="rId12"/>
    <p:sldId id="266" r:id="rId13"/>
    <p:sldId id="267" r:id="rId14"/>
    <p:sldId id="286" r:id="rId15"/>
    <p:sldId id="268" r:id="rId16"/>
    <p:sldId id="269" r:id="rId17"/>
    <p:sldId id="270" r:id="rId18"/>
    <p:sldId id="289" r:id="rId19"/>
    <p:sldId id="271" r:id="rId20"/>
    <p:sldId id="273" r:id="rId21"/>
    <p:sldId id="275" r:id="rId22"/>
    <p:sldId id="276" r:id="rId23"/>
    <p:sldId id="278" r:id="rId24"/>
    <p:sldId id="277" r:id="rId25"/>
    <p:sldId id="279" r:id="rId26"/>
    <p:sldId id="287" r:id="rId27"/>
    <p:sldId id="290" r:id="rId28"/>
    <p:sldId id="288" r:id="rId29"/>
    <p:sldId id="28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forums/diary/Struts+Vulnerability+CVE20175638+on+VMware+vCenter+the+Gift+that+Keeps+on+Giving/2460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sc.sans.edu/" TargetMode="External"/><Relationship Id="rId2" Type="http://schemas.openxmlformats.org/officeDocument/2006/relationships/hyperlink" Target="https://github.com/robvandenbrink/Critical-Contr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ditscripts.com/download/4229/" TargetMode="External"/><Relationship Id="rId2" Type="http://schemas.openxmlformats.org/officeDocument/2006/relationships/hyperlink" Target="https://www.cisecurity.org/contr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23" y="2266547"/>
            <a:ext cx="8391277" cy="459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038"/>
            <a:ext cx="9144000" cy="2061029"/>
          </a:xfrm>
        </p:spPr>
        <p:txBody>
          <a:bodyPr/>
          <a:lstStyle/>
          <a:p>
            <a:r>
              <a:rPr lang="en-US" dirty="0" smtClean="0"/>
              <a:t>The Center for Internet Security - Critical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952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Security Basics On a Zero Dollar Budget</a:t>
            </a:r>
          </a:p>
          <a:p>
            <a:endParaRPr lang="en-US" sz="4000" dirty="0" smtClean="0"/>
          </a:p>
          <a:p>
            <a:r>
              <a:rPr lang="en-US" sz="2200" dirty="0" smtClean="0"/>
              <a:t>Rob VandenBrink</a:t>
            </a:r>
            <a:endParaRPr lang="en-US" sz="2200" dirty="0"/>
          </a:p>
          <a:p>
            <a:r>
              <a:rPr lang="en-US" sz="2200" dirty="0" smtClean="0"/>
              <a:t>rob@coherentsecurity.com</a:t>
            </a:r>
            <a:endParaRPr lang="en-US" sz="22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" y="6157549"/>
            <a:ext cx="1645920" cy="6103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148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DeviceLocator,Manufacturer,PartNumber,Capacity,Speed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computertotalRAM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| Measure-Object -Property capacity -Sum).sum /1gb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Disk: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computerDisks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Win32_LogicalDisk -Filter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=3"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DeviceID,VolumeName,Size,FreeSpace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Serial Number: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computerBIOS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win32_bios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</a:p>
          <a:p>
            <a:r>
              <a:rPr lang="en-US" sz="3200" dirty="0" smtClean="0"/>
              <a:t>GPU: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computerGPU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Win32_VideoController | Select description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driverversion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CurrentHorizontalResolution,CurrentVerticalResolution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Putting this all together (demo):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Again, you can’t patch what you don’t know is out there</a:t>
            </a:r>
          </a:p>
          <a:p>
            <a:r>
              <a:rPr lang="en-US" sz="3200" dirty="0"/>
              <a:t>You can’t hunt down and delete things if you don’t know what is there </a:t>
            </a:r>
            <a:r>
              <a:rPr lang="en-US" sz="3200" dirty="0" smtClean="0"/>
              <a:t>(Java, </a:t>
            </a:r>
            <a:r>
              <a:rPr lang="en-US" sz="3200" dirty="0"/>
              <a:t>Silverlight, Flash, Adobe PDF </a:t>
            </a:r>
            <a:r>
              <a:rPr lang="en-US" sz="3200" dirty="0" smtClean="0"/>
              <a:t>reader)</a:t>
            </a:r>
            <a:endParaRPr lang="en-US" sz="3200" dirty="0"/>
          </a:p>
          <a:p>
            <a:r>
              <a:rPr lang="en-US" sz="3200" dirty="0"/>
              <a:t>Yup, “</a:t>
            </a:r>
            <a:r>
              <a:rPr lang="en-US" sz="3200" dirty="0" err="1"/>
              <a:t>KeyGen</a:t>
            </a:r>
            <a:r>
              <a:rPr lang="en-US" sz="3200" dirty="0" smtClean="0"/>
              <a:t>” / “Free” / “Jailbreak” often just means malware</a:t>
            </a:r>
            <a:endParaRPr lang="en-US" sz="3200" dirty="0"/>
          </a:p>
          <a:p>
            <a:r>
              <a:rPr lang="en-US" sz="3200" dirty="0"/>
              <a:t>You can get a decent software inventory across AD just with </a:t>
            </a:r>
            <a:r>
              <a:rPr lang="en-US" sz="3200" dirty="0" err="1"/>
              <a:t>Powershell</a:t>
            </a:r>
            <a:endParaRPr lang="en-US" sz="3200" dirty="0"/>
          </a:p>
          <a:p>
            <a:r>
              <a:rPr lang="en-US" sz="3200" dirty="0"/>
              <a:t>You can also remotely delete offending software in </a:t>
            </a:r>
            <a:r>
              <a:rPr lang="en-US" sz="3200" dirty="0" err="1" smtClean="0"/>
              <a:t>Powershell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878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collection script for standard Windows installs</a:t>
            </a:r>
          </a:p>
          <a:p>
            <a:r>
              <a:rPr lang="en-US" sz="3200" dirty="0" smtClean="0"/>
              <a:t>Note the “are you there” check – this saves a bundle of time</a:t>
            </a:r>
          </a:p>
          <a:p>
            <a:r>
              <a:rPr lang="en-US" sz="3200" dirty="0" smtClean="0"/>
              <a:t>Often collect CC1 and CC2 info together</a:t>
            </a:r>
          </a:p>
          <a:p>
            <a:r>
              <a:rPr lang="en-US" sz="3200" dirty="0" smtClean="0"/>
              <a:t>Demo (sort by name and version for outlier versions or apps):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482" y="3501228"/>
            <a:ext cx="11630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@() 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-Class Win32_Product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vendor, name, version,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./domainapps.csv</a:t>
            </a:r>
          </a:p>
        </p:txBody>
      </p:sp>
    </p:spTree>
    <p:extLst>
      <p:ext uri="{BB962C8B-B14F-4D97-AF65-F5344CB8AC3E}">
        <p14:creationId xmlns:p14="http://schemas.microsoft.com/office/powerpoint/2010/main" val="3111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Inventory (Actually CC#8)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Special Case: Antivirus / Endpoint Protection app</a:t>
            </a:r>
          </a:p>
          <a:p>
            <a:r>
              <a:rPr lang="en-US" sz="3200" dirty="0" smtClean="0"/>
              <a:t>WMI Query against the MS SecurityCenter2 namespace</a:t>
            </a:r>
          </a:p>
          <a:p>
            <a:r>
              <a:rPr lang="en-US" sz="3200" dirty="0" smtClean="0"/>
              <a:t>Look for version mismatches, or user / helpdesk installed software</a:t>
            </a:r>
          </a:p>
          <a:p>
            <a:r>
              <a:rPr lang="en-US" sz="3200" dirty="0" smtClean="0"/>
              <a:t>Again, “sort” is your friend!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1" y="4553047"/>
            <a:ext cx="11292624" cy="15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000" dirty="0" smtClean="0"/>
              <a:t>With hardware / </a:t>
            </a:r>
            <a:r>
              <a:rPr lang="en-US" sz="3000" dirty="0"/>
              <a:t>software </a:t>
            </a:r>
            <a:r>
              <a:rPr lang="en-US" sz="3000" dirty="0" smtClean="0"/>
              <a:t>inventories done, time </a:t>
            </a:r>
            <a:r>
              <a:rPr lang="en-US" sz="3000" dirty="0"/>
              <a:t>to patch</a:t>
            </a:r>
          </a:p>
          <a:p>
            <a:r>
              <a:rPr lang="en-US" sz="3000" dirty="0"/>
              <a:t>OS </a:t>
            </a:r>
            <a:r>
              <a:rPr lang="en-US" sz="3000" dirty="0" smtClean="0"/>
              <a:t>/ MS Office patching is automated </a:t>
            </a:r>
            <a:r>
              <a:rPr lang="en-US" sz="3000" dirty="0"/>
              <a:t>by </a:t>
            </a:r>
            <a:r>
              <a:rPr lang="en-US" sz="3000" dirty="0" smtClean="0"/>
              <a:t>default</a:t>
            </a:r>
            <a:endParaRPr lang="en-US" sz="3000" dirty="0"/>
          </a:p>
          <a:p>
            <a:r>
              <a:rPr lang="en-US" sz="3000" dirty="0"/>
              <a:t>Important because criminals have many patches reversed and incorporated into malware in days or even hours.</a:t>
            </a:r>
          </a:p>
          <a:p>
            <a:r>
              <a:rPr lang="en-US" sz="3000" dirty="0"/>
              <a:t>Usually the approach is a bit more structured than “let it just happen”:</a:t>
            </a:r>
          </a:p>
          <a:p>
            <a:pPr lvl="1"/>
            <a:r>
              <a:rPr lang="en-US" dirty="0"/>
              <a:t>On patch Tuesday, monitor news sources for issues (ISC </a:t>
            </a:r>
            <a:r>
              <a:rPr lang="en-US" dirty="0" err="1"/>
              <a:t>Stormcast</a:t>
            </a:r>
            <a:r>
              <a:rPr lang="en-US" dirty="0"/>
              <a:t>, vendor newsgroups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Wednesday, patch a representative group of pilot servers and workstations</a:t>
            </a:r>
          </a:p>
          <a:p>
            <a:pPr lvl="1"/>
            <a:r>
              <a:rPr lang="en-US" dirty="0"/>
              <a:t>Patch the rest of the workstations on Thursday</a:t>
            </a:r>
          </a:p>
          <a:p>
            <a:pPr lvl="1"/>
            <a:r>
              <a:rPr lang="en-US" dirty="0"/>
              <a:t>Progressively patch all servers, with completion by Saturday at the latest</a:t>
            </a:r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 - OS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To get “last patch date” (</a:t>
            </a:r>
            <a:r>
              <a:rPr lang="en-US" sz="3200" dirty="0" err="1"/>
              <a:t>ie</a:t>
            </a:r>
            <a:r>
              <a:rPr lang="en-US" sz="3200" dirty="0"/>
              <a:t> – which stations got missed</a:t>
            </a:r>
            <a:r>
              <a:rPr lang="en-US" sz="3200" dirty="0" smtClean="0"/>
              <a:t>?):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864" y="2097248"/>
            <a:ext cx="11518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@() ;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 ; write-host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new-object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get-hotfix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sort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InstalledOn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select -last 1 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lasthf.installedon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pc.OperatingSystemVersion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$pc.IPV4Address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pc.LastLogonDate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./patchdate.csv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/ CC#11 – Infrastructure Patching /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Vuln</a:t>
            </a:r>
            <a:r>
              <a:rPr lang="en-US" sz="3200" b="1" dirty="0" smtClean="0">
                <a:latin typeface="Century Gothic" panose="020B0502020202020204" pitchFamily="34" charset="0"/>
              </a:rPr>
              <a:t>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Mgt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dirty="0" smtClean="0"/>
              <a:t>Lots of infrastructure is outside of the “Servers &amp; Workstations” pool</a:t>
            </a:r>
          </a:p>
          <a:p>
            <a:r>
              <a:rPr lang="en-US" dirty="0" smtClean="0"/>
              <a:t>These often get missed in the patching policy:</a:t>
            </a:r>
          </a:p>
          <a:p>
            <a:pPr lvl="1"/>
            <a:r>
              <a:rPr lang="en-US" sz="2800" dirty="0" smtClean="0"/>
              <a:t>Hypervisors</a:t>
            </a:r>
          </a:p>
          <a:p>
            <a:pPr lvl="1"/>
            <a:r>
              <a:rPr lang="en-US" sz="2800" dirty="0" err="1" smtClean="0"/>
              <a:t>BladeCenters</a:t>
            </a:r>
            <a:endParaRPr lang="en-US" sz="2800" dirty="0"/>
          </a:p>
          <a:p>
            <a:pPr lvl="1"/>
            <a:r>
              <a:rPr lang="en-US" sz="2800" dirty="0"/>
              <a:t>Server </a:t>
            </a:r>
            <a:r>
              <a:rPr lang="en-US" sz="2800" dirty="0" err="1"/>
              <a:t>Mgt</a:t>
            </a:r>
            <a:r>
              <a:rPr lang="en-US" sz="2800" dirty="0"/>
              <a:t> such as </a:t>
            </a:r>
            <a:r>
              <a:rPr lang="en-US" sz="2800" dirty="0" err="1"/>
              <a:t>rDRAC</a:t>
            </a:r>
            <a:r>
              <a:rPr lang="en-US" sz="2800" dirty="0"/>
              <a:t>, </a:t>
            </a:r>
            <a:r>
              <a:rPr lang="en-US" sz="2800" dirty="0" err="1"/>
              <a:t>iLo</a:t>
            </a:r>
            <a:r>
              <a:rPr lang="en-US" sz="2800" dirty="0"/>
              <a:t>, BMC (web app </a:t>
            </a:r>
            <a:r>
              <a:rPr lang="en-US" sz="2800" dirty="0" err="1"/>
              <a:t>vulns</a:t>
            </a:r>
            <a:r>
              <a:rPr lang="en-US" sz="2800" dirty="0"/>
              <a:t>, default creds)</a:t>
            </a:r>
          </a:p>
          <a:p>
            <a:pPr lvl="1"/>
            <a:r>
              <a:rPr lang="en-US" sz="2800" dirty="0"/>
              <a:t>Backup Servers – often unpatched, frequently </a:t>
            </a:r>
            <a:r>
              <a:rPr lang="en-US" sz="2800" dirty="0" err="1"/>
              <a:t>ransomwared</a:t>
            </a:r>
            <a:r>
              <a:rPr lang="en-US" sz="2800" dirty="0"/>
              <a:t> (OUCH)</a:t>
            </a:r>
          </a:p>
          <a:p>
            <a:pPr lvl="1"/>
            <a:r>
              <a:rPr lang="en-US" sz="2800" dirty="0" smtClean="0"/>
              <a:t>Storage Switches, SANs, </a:t>
            </a:r>
            <a:r>
              <a:rPr lang="en-US" sz="2800" dirty="0"/>
              <a:t>Routers, Switches, Wireless</a:t>
            </a:r>
          </a:p>
          <a:p>
            <a:r>
              <a:rPr lang="en-US" dirty="0" smtClean="0"/>
              <a:t>For instance, both if not patched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vCenter</a:t>
            </a:r>
            <a:r>
              <a:rPr lang="en-US" dirty="0" smtClean="0"/>
              <a:t> and Cisco ISE are vulnerable to </a:t>
            </a:r>
            <a:r>
              <a:rPr lang="en-US" dirty="0"/>
              <a:t>CVE </a:t>
            </a:r>
            <a:r>
              <a:rPr lang="en-US" dirty="0" smtClean="0"/>
              <a:t>2017-5638 (think Equifax Breach)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://isc.sans.edu/forums/diary/Struts+Vulnerability+CVE20175638+on+VMware+vCenter+the+Gift+that+Keeps+on+Giving/24606/</a:t>
            </a:r>
            <a:r>
              <a:rPr lang="en-US" dirty="0"/>
              <a:t>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Software Patching is </a:t>
            </a:r>
            <a:r>
              <a:rPr lang="en-US" sz="3200" dirty="0" smtClean="0"/>
              <a:t>tougher</a:t>
            </a:r>
            <a:endParaRPr lang="en-US" sz="3200" dirty="0"/>
          </a:p>
          <a:p>
            <a:r>
              <a:rPr lang="en-US" sz="3200" dirty="0"/>
              <a:t>MS Software can roll right into Windows Update of course</a:t>
            </a:r>
          </a:p>
          <a:p>
            <a:r>
              <a:rPr lang="en-US" sz="3200" dirty="0"/>
              <a:t>Other vendors (Adobe, Oracle, Apple) also publish on a regular schedule, and often can be automated within the app.</a:t>
            </a:r>
          </a:p>
          <a:p>
            <a:r>
              <a:rPr lang="en-US" sz="3200" dirty="0"/>
              <a:t>Software inventory will catch all the versions, but won’t highlight patch dates</a:t>
            </a:r>
          </a:p>
          <a:p>
            <a:r>
              <a:rPr lang="en-US" sz="3200" dirty="0"/>
              <a:t>This is where actual inventory software can </a:t>
            </a:r>
            <a:r>
              <a:rPr lang="en-US" sz="3200" dirty="0" smtClean="0"/>
              <a:t>help</a:t>
            </a:r>
          </a:p>
          <a:p>
            <a:r>
              <a:rPr lang="en-US" sz="3200" b="1" dirty="0" smtClean="0"/>
              <a:t>Most orgs “have an app for that”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4859"/>
            <a:ext cx="10515600" cy="4902104"/>
          </a:xfrm>
        </p:spPr>
        <p:txBody>
          <a:bodyPr>
            <a:noAutofit/>
          </a:bodyPr>
          <a:lstStyle/>
          <a:p>
            <a:r>
              <a:rPr lang="en-US" sz="3200" dirty="0"/>
              <a:t>Your “patch all the things” app will miss stuff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Nessus or OpenVAS can run authenticated scans</a:t>
            </a:r>
          </a:p>
          <a:p>
            <a:pPr lvl="1"/>
            <a:r>
              <a:rPr lang="en-US" sz="3200" dirty="0"/>
              <a:t>Can cross-check installed applications and configurations against known vulnerabilities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Burp Suite or ZAP can be configured to assess </a:t>
            </a:r>
            <a:r>
              <a:rPr lang="en-US" sz="3200" dirty="0" smtClean="0"/>
              <a:t>web apps or web app component </a:t>
            </a:r>
            <a:r>
              <a:rPr lang="en-US" sz="3200" dirty="0"/>
              <a:t>versions </a:t>
            </a:r>
            <a:endParaRPr lang="en-US" sz="3200" dirty="0" smtClean="0"/>
          </a:p>
          <a:p>
            <a:pPr lvl="1"/>
            <a:r>
              <a:rPr lang="en-US" sz="3200" dirty="0" smtClean="0"/>
              <a:t>For example, old versions of </a:t>
            </a:r>
            <a:r>
              <a:rPr lang="en-US" sz="3200" b="1" dirty="0" err="1" smtClean="0"/>
              <a:t>jquery</a:t>
            </a:r>
            <a:r>
              <a:rPr lang="en-US" sz="3200" dirty="0" smtClean="0"/>
              <a:t>, </a:t>
            </a:r>
            <a:r>
              <a:rPr lang="en-US" sz="3200" dirty="0" err="1" smtClean="0"/>
              <a:t>dijits</a:t>
            </a:r>
            <a:r>
              <a:rPr lang="en-US" sz="3200" dirty="0" smtClean="0"/>
              <a:t>, </a:t>
            </a:r>
            <a:r>
              <a:rPr lang="en-US" sz="3200" dirty="0"/>
              <a:t>struts, Django, </a:t>
            </a:r>
            <a:r>
              <a:rPr lang="en-US" sz="3200" dirty="0" err="1"/>
              <a:t>Wordpress</a:t>
            </a:r>
            <a:r>
              <a:rPr lang="en-US" sz="3200" dirty="0"/>
              <a:t>, </a:t>
            </a:r>
            <a:r>
              <a:rPr lang="en-US" sz="3200" dirty="0" err="1"/>
              <a:t>Wordpress</a:t>
            </a:r>
            <a:r>
              <a:rPr lang="en-US" sz="3200" dirty="0"/>
              <a:t> Plugins </a:t>
            </a:r>
            <a:r>
              <a:rPr lang="en-US" sz="3200" dirty="0" smtClean="0"/>
              <a:t>should pop right up</a:t>
            </a:r>
          </a:p>
          <a:p>
            <a:pPr lvl="1"/>
            <a:r>
              <a:rPr lang="en-US" sz="3200" dirty="0" smtClean="0"/>
              <a:t>Problems </a:t>
            </a:r>
            <a:r>
              <a:rPr lang="en-US" sz="3200" dirty="0"/>
              <a:t>like this result in websites getting compromised at </a:t>
            </a:r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Good Afternoon –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$me </a:t>
            </a:r>
            <a:r>
              <a:rPr lang="en-US" sz="3600" b="1" dirty="0" smtClean="0">
                <a:latin typeface="Century Gothic" panose="020B0502020202020204" pitchFamily="34" charset="0"/>
              </a:rPr>
              <a:t>=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Rob VandenBrink, Coherentsecurity.com</a:t>
            </a:r>
          </a:p>
          <a:p>
            <a:r>
              <a:rPr lang="en-US" sz="3200" dirty="0" smtClean="0"/>
              <a:t>In the industry since mainframe / PC1 / DOS 1.0 days (1981)</a:t>
            </a:r>
          </a:p>
          <a:p>
            <a:r>
              <a:rPr lang="en-US" sz="3200" dirty="0" smtClean="0"/>
              <a:t>Blog at the Internet Storm Centre (</a:t>
            </a:r>
            <a:r>
              <a:rPr lang="en-US" sz="3200" dirty="0" smtClean="0">
                <a:hlinkClick r:id="rId2"/>
              </a:rPr>
              <a:t>https://isc.sans.edu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Editor for Center for some CIS  Security Benchmarks: Palo Alto, Cisco Nexus, Cisco </a:t>
            </a:r>
            <a:r>
              <a:rPr lang="en-US" sz="3200" dirty="0" err="1" smtClean="0"/>
              <a:t>FirePower</a:t>
            </a:r>
            <a:endParaRPr lang="en-US" sz="3200" dirty="0" smtClean="0"/>
          </a:p>
          <a:p>
            <a:r>
              <a:rPr lang="en-US" sz="3200" dirty="0" smtClean="0"/>
              <a:t>$</a:t>
            </a:r>
            <a:r>
              <a:rPr lang="en-US" sz="3200" dirty="0" err="1" smtClean="0"/>
              <a:t>dayjob</a:t>
            </a:r>
            <a:r>
              <a:rPr lang="en-US" sz="3200" dirty="0" smtClean="0"/>
              <a:t>? </a:t>
            </a:r>
          </a:p>
          <a:p>
            <a:pPr lvl="1"/>
            <a:r>
              <a:rPr lang="en-US" sz="3200" dirty="0" smtClean="0"/>
              <a:t>Networking</a:t>
            </a:r>
            <a:r>
              <a:rPr lang="en-US" sz="3200" dirty="0"/>
              <a:t>, Virtualization, Security and </a:t>
            </a:r>
            <a:r>
              <a:rPr lang="en-US" sz="3200" dirty="0" smtClean="0"/>
              <a:t>Automation / </a:t>
            </a:r>
            <a:r>
              <a:rPr lang="en-US" sz="3200" dirty="0"/>
              <a:t>O</a:t>
            </a:r>
            <a:r>
              <a:rPr lang="en-US" sz="3200" dirty="0" smtClean="0"/>
              <a:t>rchestration</a:t>
            </a:r>
            <a:r>
              <a:rPr lang="en-US" sz="3200" dirty="0"/>
              <a:t>. </a:t>
            </a:r>
          </a:p>
          <a:p>
            <a:pPr lvl="1"/>
            <a:r>
              <a:rPr lang="en-US" sz="3200" dirty="0"/>
              <a:t>Design, Build, Fix, Audit, Attack, </a:t>
            </a:r>
            <a:r>
              <a:rPr lang="en-US" sz="3200" dirty="0" smtClean="0"/>
              <a:t>Defend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819"/>
            <a:ext cx="10515600" cy="4841144"/>
          </a:xfrm>
        </p:spPr>
        <p:txBody>
          <a:bodyPr/>
          <a:lstStyle/>
          <a:p>
            <a:r>
              <a:rPr lang="en-US" sz="3200" dirty="0" smtClean="0"/>
              <a:t>Got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830" y="1869912"/>
            <a:ext cx="10689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= @()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$a = $()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'Domain Admins', 'Administrators', 'Enterprise Admins', 'Schema Admins', 'Server Operators', 'Backup Operators'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$_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$a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ADGroupMember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-Identity $_ -Recursive |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Select-Object 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@{n='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';e={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$b += $a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| export-csv alladmins.csv</a:t>
            </a:r>
          </a:p>
        </p:txBody>
      </p:sp>
    </p:spTree>
    <p:extLst>
      <p:ext uri="{BB962C8B-B14F-4D97-AF65-F5344CB8AC3E}">
        <p14:creationId xmlns:p14="http://schemas.microsoft.com/office/powerpoint/2010/main" val="15969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1335750"/>
            <a:ext cx="10515600" cy="4351338"/>
          </a:xfrm>
        </p:spPr>
        <p:txBody>
          <a:bodyPr/>
          <a:lstStyle/>
          <a:p>
            <a:r>
              <a:rPr lang="en-US" dirty="0" smtClean="0"/>
              <a:t>Got Local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1727462"/>
            <a:ext cx="7822734" cy="474295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30" y="1392299"/>
            <a:ext cx="10515600" cy="4351338"/>
          </a:xfrm>
        </p:spPr>
        <p:txBody>
          <a:bodyPr/>
          <a:lstStyle/>
          <a:p>
            <a:r>
              <a:rPr lang="en-US" dirty="0" smtClean="0"/>
              <a:t>Got Dead Accounts?</a:t>
            </a:r>
          </a:p>
          <a:p>
            <a:r>
              <a:rPr lang="en-US" dirty="0" smtClean="0"/>
              <a:t>Password Policy Exceptions?</a:t>
            </a:r>
          </a:p>
          <a:p>
            <a:r>
              <a:rPr lang="en-US" dirty="0" smtClean="0"/>
              <a:t>Legacy Group Members?</a:t>
            </a:r>
          </a:p>
          <a:p>
            <a:r>
              <a:rPr lang="en-US" dirty="0" smtClean="0"/>
              <a:t>Other “Problem Accounts”?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539" y="3454004"/>
            <a:ext cx="115293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-properties *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passwordlastset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passwordexpired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passwordneverexpires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passwordnotrequired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lastlogontimestamp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cannotchangepassword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accountexpirationdate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export-csv accountinfo.csv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/>
              <a:t>Microsoft </a:t>
            </a:r>
            <a:r>
              <a:rPr lang="en-US" sz="3200" dirty="0" smtClean="0"/>
              <a:t>Service Accounts:</a:t>
            </a:r>
            <a:endParaRPr lang="en-US" sz="3200" dirty="0"/>
          </a:p>
          <a:p>
            <a:pPr lvl="2"/>
            <a:r>
              <a:rPr lang="en-US" sz="3200" dirty="0" err="1"/>
              <a:t>LocalSystem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LocalService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NetworkService</a:t>
            </a:r>
            <a:endParaRPr lang="en-US" sz="3200" dirty="0"/>
          </a:p>
          <a:p>
            <a:r>
              <a:rPr lang="en-US" sz="3200" dirty="0"/>
              <a:t>No passwords, so cannot be used by malware or attackers for </a:t>
            </a:r>
            <a:r>
              <a:rPr lang="en-US" sz="3200" b="1" dirty="0"/>
              <a:t>lateral movement</a:t>
            </a:r>
          </a:p>
          <a:p>
            <a:r>
              <a:rPr lang="en-US" sz="3200" dirty="0"/>
              <a:t>No interactive session access</a:t>
            </a:r>
          </a:p>
          <a:p>
            <a:r>
              <a:rPr lang="en-US" sz="3200" dirty="0"/>
              <a:t>Service account password hashes can be extracted directly from the registry (using </a:t>
            </a:r>
            <a:r>
              <a:rPr lang="en-US" sz="3200" dirty="0" err="1"/>
              <a:t>nishang</a:t>
            </a:r>
            <a:r>
              <a:rPr lang="en-US" sz="3200" dirty="0"/>
              <a:t> for instance</a:t>
            </a:r>
            <a:r>
              <a:rPr lang="en-US" sz="3200" dirty="0" smtClean="0"/>
              <a:t>), or </a:t>
            </a:r>
            <a:r>
              <a:rPr lang="en-US" sz="3200" dirty="0" err="1" smtClean="0"/>
              <a:t>Kerberoasted</a:t>
            </a:r>
            <a:r>
              <a:rPr lang="en-US" sz="3200" dirty="0" smtClean="0"/>
              <a:t> (look for SPN)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16 -Account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476"/>
            <a:ext cx="10515600" cy="50371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Got Service Accounts?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1" y="1883985"/>
            <a:ext cx="10197190" cy="129306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3156727"/>
            <a:ext cx="10515600" cy="317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(“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startname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” is the account that starts the service)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Filter out the “good” lines to find the problematic ones</a:t>
            </a:r>
            <a:endParaRPr lang="en-US" sz="3200" dirty="0">
              <a:latin typeface="Franklin Gothic Book" panose="020B0503020102020204" pitchFamily="34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“long tail analysis” to find outliers (sort /count, look at 1’s and 2’s)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Use the “offenders list” to contact vendors, fix 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configs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, or find better products  (or find malicious services)</a:t>
            </a:r>
            <a:endParaRPr lang="en-US" sz="32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Logging should </a:t>
            </a:r>
            <a:r>
              <a:rPr lang="en-US" sz="3000" dirty="0" smtClean="0"/>
              <a:t>detect </a:t>
            </a:r>
            <a:r>
              <a:rPr lang="en-US" sz="3000" dirty="0"/>
              <a:t>common “lateral movement” </a:t>
            </a:r>
            <a:r>
              <a:rPr lang="en-US" sz="3000" dirty="0" err="1"/>
              <a:t>scenarious</a:t>
            </a:r>
            <a:r>
              <a:rPr lang="en-US" sz="3000" dirty="0"/>
              <a:t>:</a:t>
            </a:r>
          </a:p>
          <a:p>
            <a:pPr lvl="1"/>
            <a:r>
              <a:rPr lang="en-US" sz="3000" dirty="0"/>
              <a:t>Single credentials </a:t>
            </a:r>
            <a:r>
              <a:rPr lang="en-US" sz="3000" dirty="0" smtClean="0"/>
              <a:t>connecting </a:t>
            </a:r>
            <a:r>
              <a:rPr lang="en-US" sz="3000" dirty="0"/>
              <a:t>to multiple </a:t>
            </a:r>
            <a:r>
              <a:rPr lang="en-US" sz="3000" dirty="0" smtClean="0"/>
              <a:t>stations – </a:t>
            </a:r>
            <a:r>
              <a:rPr lang="en-US" sz="3000" dirty="0" err="1" smtClean="0"/>
              <a:t>esp</a:t>
            </a:r>
            <a:r>
              <a:rPr lang="en-US" sz="3000" dirty="0" smtClean="0"/>
              <a:t> Local Admin / Domain Admin</a:t>
            </a:r>
            <a:endParaRPr lang="en-US" sz="3000" dirty="0"/>
          </a:p>
          <a:p>
            <a:pPr lvl="1"/>
            <a:r>
              <a:rPr lang="en-US" sz="3000" dirty="0" smtClean="0"/>
              <a:t>be </a:t>
            </a:r>
            <a:r>
              <a:rPr lang="en-US" sz="3000" dirty="0"/>
              <a:t>sure to account for admin scripts and helpdesk)</a:t>
            </a:r>
          </a:p>
          <a:p>
            <a:pPr lvl="1"/>
            <a:r>
              <a:rPr lang="en-US" sz="3000" dirty="0"/>
              <a:t>Service Accounts (if </a:t>
            </a:r>
            <a:r>
              <a:rPr lang="en-US" sz="3000" dirty="0" smtClean="0"/>
              <a:t>they </a:t>
            </a:r>
            <a:r>
              <a:rPr lang="en-US" sz="3000" dirty="0"/>
              <a:t>exist) shouldn’t be logging in interactively</a:t>
            </a:r>
          </a:p>
          <a:p>
            <a:pPr lvl="1"/>
            <a:r>
              <a:rPr lang="en-US" sz="3000" dirty="0"/>
              <a:t>A good job for your SIEM</a:t>
            </a:r>
          </a:p>
          <a:p>
            <a:r>
              <a:rPr lang="en-US" sz="3000" dirty="0"/>
              <a:t>Microsoft LAPS makes a great defense here</a:t>
            </a:r>
            <a:r>
              <a:rPr lang="en-US" sz="3000" dirty="0" smtClean="0"/>
              <a:t>! </a:t>
            </a:r>
          </a:p>
          <a:p>
            <a:pPr lvl="1"/>
            <a:r>
              <a:rPr lang="en-US" sz="3000" dirty="0" smtClean="0"/>
              <a:t>Sets Unique Local Admin passwords, change periodically</a:t>
            </a:r>
            <a:endParaRPr lang="en-US" sz="3000" dirty="0"/>
          </a:p>
          <a:p>
            <a:pPr lvl="1"/>
            <a:r>
              <a:rPr lang="en-US" sz="3000" dirty="0"/>
              <a:t>Careful though, security tools like LAPS can also be attacked</a:t>
            </a:r>
          </a:p>
          <a:p>
            <a:pPr lvl="1"/>
            <a:r>
              <a:rPr lang="en-US" sz="3000" dirty="0" smtClean="0"/>
              <a:t>Also be sure not to LAPS your DCs!</a:t>
            </a:r>
            <a:endParaRPr lang="en-US" sz="3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16 - </a:t>
            </a:r>
            <a:r>
              <a:rPr lang="en-US" sz="3200" b="1" dirty="0">
                <a:latin typeface="Century Gothic" panose="020B0502020202020204" pitchFamily="34" charset="0"/>
              </a:rPr>
              <a:t>Account </a:t>
            </a:r>
            <a:r>
              <a:rPr lang="en-US" sz="3200" b="1" dirty="0" smtClean="0">
                <a:latin typeface="Century Gothic" panose="020B0502020202020204" pitchFamily="34" charset="0"/>
              </a:rPr>
              <a:t>Monitoring / CC6 – Log Monitoring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dirty="0" smtClean="0"/>
              <a:t>Should define workstation Firewall rules in GPO</a:t>
            </a:r>
          </a:p>
          <a:p>
            <a:pPr lvl="1"/>
            <a:r>
              <a:rPr lang="en-US" sz="2800" dirty="0" smtClean="0"/>
              <a:t>Only “trusted hosts” need </a:t>
            </a:r>
            <a:r>
              <a:rPr lang="en-US" sz="2800" dirty="0" err="1" smtClean="0"/>
              <a:t>tcp</a:t>
            </a:r>
            <a:r>
              <a:rPr lang="en-US" sz="2800" dirty="0" smtClean="0"/>
              <a:t>/445 or </a:t>
            </a:r>
            <a:r>
              <a:rPr lang="en-US" sz="2800" dirty="0" err="1" smtClean="0"/>
              <a:t>tcp</a:t>
            </a:r>
            <a:r>
              <a:rPr lang="en-US" sz="2800" dirty="0" smtClean="0"/>
              <a:t>/3389 to workstations</a:t>
            </a:r>
          </a:p>
          <a:p>
            <a:r>
              <a:rPr lang="en-US" dirty="0" smtClean="0"/>
              <a:t>Should do the same for Servers</a:t>
            </a:r>
          </a:p>
          <a:p>
            <a:pPr lvl="1"/>
            <a:r>
              <a:rPr lang="en-US" sz="2800" dirty="0" smtClean="0"/>
              <a:t>Ditto, nobody needs to map a drive to your SQL Server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Audit of Firewall State: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Firewall Rules: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7596" y="3872362"/>
            <a:ext cx="11576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NetFirewallProfile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defaultinboundaction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DefaultOutboundAction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28" y="5482206"/>
            <a:ext cx="112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NetFirewallRule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Should also expand access controls to infrastructure</a:t>
            </a:r>
          </a:p>
          <a:p>
            <a:r>
              <a:rPr lang="en-US" sz="3200" dirty="0" smtClean="0"/>
              <a:t>Access Classes on network gear are easily done but seldom seen</a:t>
            </a:r>
          </a:p>
          <a:p>
            <a:r>
              <a:rPr lang="en-US" sz="3200" dirty="0" smtClean="0"/>
              <a:t>ACLs to prevent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BMC, </a:t>
            </a:r>
            <a:r>
              <a:rPr lang="en-US" sz="3200" dirty="0" err="1" smtClean="0"/>
              <a:t>iLo</a:t>
            </a:r>
            <a:r>
              <a:rPr lang="en-US" sz="3200" dirty="0" smtClean="0"/>
              <a:t>, SAN Admin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Your receptionist does not need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but for some reason they all seem to have it</a:t>
            </a:r>
          </a:p>
          <a:p>
            <a:r>
              <a:rPr lang="en-US" sz="3200" dirty="0" smtClean="0"/>
              <a:t>Neither does your Guest Wireless SSID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Many of the other Critical Controls can be implemented using Group Policies (also $free)</a:t>
            </a:r>
          </a:p>
          <a:p>
            <a:r>
              <a:rPr lang="en-US" sz="3000" dirty="0" smtClean="0"/>
              <a:t>Others such as implementing 802.1x require other MS components, but are still free</a:t>
            </a:r>
          </a:p>
          <a:p>
            <a:r>
              <a:rPr lang="en-US" sz="3200" b="1" dirty="0"/>
              <a:t>Look for a “Part 2” to this presentation </a:t>
            </a:r>
            <a:r>
              <a:rPr lang="en-US" sz="3200" dirty="0"/>
              <a:t>outlining </a:t>
            </a:r>
            <a:r>
              <a:rPr lang="en-US" sz="3200" dirty="0" smtClean="0"/>
              <a:t>these</a:t>
            </a:r>
          </a:p>
          <a:p>
            <a:r>
              <a:rPr lang="en-US" sz="3000" dirty="0" smtClean="0"/>
              <a:t>Budget dollars are often attached to:</a:t>
            </a:r>
          </a:p>
          <a:p>
            <a:pPr lvl="1"/>
            <a:r>
              <a:rPr lang="en-US" sz="3200" dirty="0" smtClean="0"/>
              <a:t>Many (but not all) of the Foundational Controls  - Browser and Email protections, Malware defenses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lvl="1"/>
            <a:r>
              <a:rPr lang="en-US" sz="3200" dirty="0" smtClean="0"/>
              <a:t>Almost all of the Organizational Controls - with the exception of “getting started” phases of User Education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Next Steps?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055"/>
            <a:ext cx="5852020" cy="5065003"/>
          </a:xfrm>
        </p:spPr>
        <p:txBody>
          <a:bodyPr>
            <a:normAutofit/>
          </a:bodyPr>
          <a:lstStyle/>
          <a:p>
            <a:r>
              <a:rPr lang="en-US" dirty="0" smtClean="0"/>
              <a:t>Repo: </a:t>
            </a:r>
            <a:r>
              <a:rPr lang="en-US" dirty="0">
                <a:hlinkClick r:id="rId2"/>
              </a:rPr>
              <a:t>https://github.com/robvandenbrink/Critical-Controls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All scripts and supporting blog links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for new content 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https://isc.sans.edu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entury Gothic" panose="020B0502020202020204" pitchFamily="34" charset="0"/>
              </a:rPr>
              <a:t>Blogs and Software Repo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54" y="1209305"/>
            <a:ext cx="4622334" cy="5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20 Critical Controls that highlight how </a:t>
            </a:r>
            <a:r>
              <a:rPr lang="en-US" sz="3200" dirty="0" smtClean="0"/>
              <a:t>Blue Teams can better </a:t>
            </a:r>
            <a:r>
              <a:rPr lang="en-US" sz="3200" dirty="0"/>
              <a:t>secure most environments. 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https://www.cisecurity.org/controls/</a:t>
            </a:r>
            <a:endParaRPr lang="en-US" sz="3200" dirty="0"/>
          </a:p>
          <a:p>
            <a:r>
              <a:rPr lang="en-US" sz="3200" dirty="0"/>
              <a:t>Hundreds of sub-controls under the 20 (great reference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://www.auditscripts.com/download/4229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)</a:t>
            </a:r>
            <a:endParaRPr lang="en-US" sz="3200" dirty="0"/>
          </a:p>
          <a:p>
            <a:r>
              <a:rPr lang="en-US" sz="3200" dirty="0"/>
              <a:t>More or less independent of Operating System or </a:t>
            </a:r>
            <a:r>
              <a:rPr lang="en-US" sz="3200" dirty="0" smtClean="0"/>
              <a:t>Vendor</a:t>
            </a:r>
          </a:p>
          <a:p>
            <a:r>
              <a:rPr lang="en-US" sz="3200" dirty="0" smtClean="0"/>
              <a:t>Roughly in </a:t>
            </a:r>
            <a:r>
              <a:rPr lang="en-US" sz="3200" dirty="0"/>
              <a:t>order of impact</a:t>
            </a:r>
          </a:p>
          <a:p>
            <a:r>
              <a:rPr lang="en-US" sz="3200" dirty="0"/>
              <a:t>Today we’ll cover off how </a:t>
            </a:r>
            <a:r>
              <a:rPr lang="en-US" sz="3200" dirty="0" smtClean="0"/>
              <a:t>several of these controls </a:t>
            </a:r>
            <a:r>
              <a:rPr lang="en-US" sz="3200" dirty="0"/>
              <a:t>can be used to secure an </a:t>
            </a:r>
            <a:r>
              <a:rPr lang="en-US" sz="3200" dirty="0" err="1"/>
              <a:t>organisation</a:t>
            </a:r>
            <a:r>
              <a:rPr lang="en-US" sz="3200" dirty="0"/>
              <a:t>, </a:t>
            </a:r>
            <a:r>
              <a:rPr lang="en-US" sz="3200" b="1" dirty="0" smtClean="0"/>
              <a:t>focusing on using PowerShell to deliver</a:t>
            </a:r>
            <a:endParaRPr lang="en-US" sz="3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7400"/>
            <a:ext cx="12192000" cy="812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63" y="2344722"/>
            <a:ext cx="7349455" cy="409789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Repo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https://github.com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b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32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robvandenbrink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/Critical-Controls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Blog: https://isc.sans.edu </a:t>
            </a:r>
          </a:p>
          <a:p>
            <a:endParaRPr lang="en-US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https://www.coherentsecurity.com</a:t>
            </a:r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Questions?</a:t>
            </a:r>
            <a:endParaRPr 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3" y="6207853"/>
            <a:ext cx="1440033" cy="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– “Basic”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Covering the basic controls generally means that your organization is no longer the slowest gazelle in the herd</a:t>
            </a:r>
          </a:p>
          <a:p>
            <a:r>
              <a:rPr lang="en-US" sz="3200" dirty="0" smtClean="0"/>
              <a:t>This is the “If you are not doing this, you should start” list</a:t>
            </a:r>
          </a:p>
          <a:p>
            <a:pPr lvl="1"/>
            <a:r>
              <a:rPr lang="en-US" sz="3200" b="1" dirty="0" smtClean="0"/>
              <a:t>Hardware </a:t>
            </a:r>
            <a:r>
              <a:rPr lang="en-US" sz="3200" b="1" dirty="0"/>
              <a:t>Inventory</a:t>
            </a:r>
          </a:p>
          <a:p>
            <a:pPr lvl="1"/>
            <a:r>
              <a:rPr lang="en-US" sz="3200" b="1" dirty="0"/>
              <a:t>Software Inventory</a:t>
            </a:r>
          </a:p>
          <a:p>
            <a:pPr lvl="1"/>
            <a:r>
              <a:rPr lang="en-US" sz="3200" b="1" dirty="0"/>
              <a:t>Continuous Vulnerability Management</a:t>
            </a:r>
          </a:p>
          <a:p>
            <a:pPr lvl="1"/>
            <a:r>
              <a:rPr lang="en-US" sz="3200" b="1" dirty="0"/>
              <a:t>Control Admin Rights</a:t>
            </a:r>
          </a:p>
          <a:p>
            <a:pPr lvl="1"/>
            <a:r>
              <a:rPr lang="en-US" sz="3200" dirty="0"/>
              <a:t>Set Secure Configuration Templates for Servers, Workstations, Laptops, Mobile</a:t>
            </a:r>
          </a:p>
          <a:p>
            <a:pPr lvl="1"/>
            <a:r>
              <a:rPr lang="en-US" sz="3200" dirty="0" smtClean="0"/>
              <a:t>Logging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Foundational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306"/>
            <a:ext cx="10818412" cy="53035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Best Practices/ Smart Move list:</a:t>
            </a:r>
          </a:p>
          <a:p>
            <a:pPr lvl="1"/>
            <a:r>
              <a:rPr lang="en-US" sz="2800" i="0" dirty="0" smtClean="0"/>
              <a:t>Email and Browser Protections</a:t>
            </a:r>
          </a:p>
          <a:p>
            <a:pPr lvl="1"/>
            <a:r>
              <a:rPr lang="en-US" sz="2800" b="1" i="0" dirty="0" smtClean="0"/>
              <a:t>Malware Defenses</a:t>
            </a:r>
          </a:p>
          <a:p>
            <a:pPr lvl="1"/>
            <a:r>
              <a:rPr lang="en-US" sz="2800" b="1" i="0" dirty="0" smtClean="0"/>
              <a:t>Limit Network Ports, Protocols and Services</a:t>
            </a:r>
            <a:r>
              <a:rPr lang="en-US" sz="2800" i="0" dirty="0" smtClean="0"/>
              <a:t> (network segmentation)</a:t>
            </a:r>
          </a:p>
          <a:p>
            <a:pPr lvl="1"/>
            <a:r>
              <a:rPr lang="en-US" sz="2800" i="0" dirty="0" smtClean="0"/>
              <a:t>Data Recovery Capabilities</a:t>
            </a:r>
          </a:p>
          <a:p>
            <a:pPr lvl="1"/>
            <a:r>
              <a:rPr lang="en-US" sz="2800" i="0" dirty="0" smtClean="0"/>
              <a:t>Secure </a:t>
            </a:r>
            <a:r>
              <a:rPr lang="en-US" sz="2800" i="0" dirty="0" err="1" smtClean="0"/>
              <a:t>config</a:t>
            </a:r>
            <a:r>
              <a:rPr lang="en-US" sz="2800" i="0" dirty="0" smtClean="0"/>
              <a:t> for Network Devices – Firewalls, Routers, Switches </a:t>
            </a:r>
            <a:r>
              <a:rPr lang="en-US" sz="2800" i="0" dirty="0" err="1" smtClean="0"/>
              <a:t>etc</a:t>
            </a:r>
            <a:endParaRPr lang="en-US" sz="2800" i="0" dirty="0" smtClean="0"/>
          </a:p>
          <a:p>
            <a:pPr lvl="1"/>
            <a:r>
              <a:rPr lang="en-US" sz="2800" i="0" dirty="0" smtClean="0"/>
              <a:t>Boundary Defense</a:t>
            </a:r>
          </a:p>
          <a:p>
            <a:pPr lvl="1"/>
            <a:r>
              <a:rPr lang="en-US" sz="2800" i="0" dirty="0" smtClean="0"/>
              <a:t>Data Protection</a:t>
            </a:r>
          </a:p>
          <a:p>
            <a:pPr lvl="1"/>
            <a:r>
              <a:rPr lang="en-US" sz="2800" i="0" dirty="0" smtClean="0"/>
              <a:t>Controlled Access (Need to Know)</a:t>
            </a:r>
          </a:p>
          <a:p>
            <a:pPr lvl="1"/>
            <a:r>
              <a:rPr lang="en-US" sz="2800" i="0" dirty="0" smtClean="0"/>
              <a:t>Wireless Access Control</a:t>
            </a:r>
          </a:p>
          <a:p>
            <a:pPr lvl="1"/>
            <a:r>
              <a:rPr lang="en-US" sz="2800" b="1" i="0" dirty="0" smtClean="0"/>
              <a:t>Account Monitoring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Organizational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This list focuses more on people and processes</a:t>
            </a:r>
          </a:p>
          <a:p>
            <a:r>
              <a:rPr lang="en-US" sz="3200" dirty="0" smtClean="0"/>
              <a:t>These tend to involve training, transitioning or hiring people ($BUDGET)</a:t>
            </a:r>
          </a:p>
          <a:p>
            <a:r>
              <a:rPr lang="en-US" sz="3200" dirty="0" smtClean="0"/>
              <a:t>More difficult and slower to implement in most organizations</a:t>
            </a:r>
          </a:p>
          <a:p>
            <a:pPr lvl="1"/>
            <a:r>
              <a:rPr lang="en-US" sz="3200" dirty="0" smtClean="0"/>
              <a:t>Security </a:t>
            </a:r>
            <a:r>
              <a:rPr lang="en-US" sz="3200" dirty="0"/>
              <a:t>Awareness Training</a:t>
            </a:r>
          </a:p>
          <a:p>
            <a:pPr lvl="1"/>
            <a:r>
              <a:rPr lang="en-US" sz="3200" dirty="0"/>
              <a:t>Application Software Security</a:t>
            </a:r>
          </a:p>
          <a:p>
            <a:pPr lvl="1"/>
            <a:r>
              <a:rPr lang="en-US" sz="3200" dirty="0"/>
              <a:t>Incident Response</a:t>
            </a:r>
          </a:p>
          <a:p>
            <a:pPr lvl="1"/>
            <a:r>
              <a:rPr lang="en-US" sz="3200" dirty="0"/>
              <a:t>Penetration Test / Red Team Exercises (Threat Hunting</a:t>
            </a:r>
            <a:r>
              <a:rPr lang="en-US" sz="3200" dirty="0" smtClean="0"/>
              <a:t>)</a:t>
            </a:r>
          </a:p>
          <a:p>
            <a:pPr marL="457200" lvl="1" indent="0">
              <a:buNone/>
            </a:pPr>
            <a:endParaRPr lang="en-US" sz="3200" i="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21" y="1367624"/>
            <a:ext cx="10983402" cy="5192202"/>
          </a:xfrm>
        </p:spPr>
        <p:txBody>
          <a:bodyPr>
            <a:noAutofit/>
          </a:bodyPr>
          <a:lstStyle/>
          <a:p>
            <a:r>
              <a:rPr lang="en-US" sz="3200" dirty="0"/>
              <a:t>Easy to inventory hardware in AD – </a:t>
            </a:r>
            <a:r>
              <a:rPr lang="en-US" sz="3200" dirty="0" smtClean="0"/>
              <a:t>PowerShell </a:t>
            </a:r>
            <a:r>
              <a:rPr lang="en-US" sz="3200" dirty="0"/>
              <a:t>is your </a:t>
            </a:r>
            <a:r>
              <a:rPr lang="en-US" sz="3200" dirty="0" smtClean="0"/>
              <a:t>friend</a:t>
            </a:r>
            <a:endParaRPr lang="en-US" sz="3200" dirty="0"/>
          </a:p>
          <a:p>
            <a:r>
              <a:rPr lang="en-US" sz="3200" dirty="0"/>
              <a:t>You can’t protect / patch / backup what you don’t know is there</a:t>
            </a:r>
          </a:p>
          <a:p>
            <a:r>
              <a:rPr lang="en-US" sz="3200" dirty="0"/>
              <a:t>Adding an NMAP scan allows you to inventory non-AD components, or at least </a:t>
            </a:r>
            <a:r>
              <a:rPr lang="en-US" sz="3200" dirty="0" smtClean="0"/>
              <a:t>get a start on that</a:t>
            </a:r>
            <a:endParaRPr lang="en-US" sz="3200" dirty="0"/>
          </a:p>
          <a:p>
            <a:r>
              <a:rPr lang="en-US" sz="3200" dirty="0"/>
              <a:t>Looking ahead to controls down the list – keeping Student / Guest / SCADA / ICS / Medical Equipment networks segregated and firewalled away from production makes this much easier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Active scanning Student / Guest owned gear    legal issues</a:t>
            </a:r>
          </a:p>
          <a:p>
            <a:r>
              <a:rPr lang="en-US" sz="3200" dirty="0" smtClean="0"/>
              <a:t>Scanning Medical gear in particular = liability issues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115" y="5084032"/>
            <a:ext cx="220976" cy="2362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 one-liner in PowerShell, then dump to </a:t>
            </a:r>
            <a:r>
              <a:rPr lang="en-US" sz="3200" dirty="0" smtClean="0"/>
              <a:t>Excel, </a:t>
            </a:r>
            <a:r>
              <a:rPr lang="en-US" sz="3200" dirty="0" err="1" smtClean="0"/>
              <a:t>db</a:t>
            </a:r>
            <a:r>
              <a:rPr lang="en-US" sz="3200" dirty="0" smtClean="0"/>
              <a:t> or whatever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/>
              <a:t>For many situations, no need to buy anything </a:t>
            </a:r>
            <a:r>
              <a:rPr lang="en-US" sz="3200" dirty="0" smtClean="0"/>
              <a:t>– “AD knows”: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dirty="0"/>
              <a:t>also “loop” through </a:t>
            </a:r>
            <a:r>
              <a:rPr lang="en-US" sz="3200" dirty="0" smtClean="0"/>
              <a:t>AD member list (or a </a:t>
            </a:r>
            <a:r>
              <a:rPr lang="en-US" sz="3200" dirty="0"/>
              <a:t>subnet for non-domain </a:t>
            </a:r>
            <a:r>
              <a:rPr lang="en-US" sz="3200" dirty="0" smtClean="0"/>
              <a:t>computers) and query </a:t>
            </a:r>
            <a:r>
              <a:rPr lang="en-US" sz="3200" dirty="0" err="1" smtClean="0"/>
              <a:t>hw</a:t>
            </a:r>
            <a:r>
              <a:rPr lang="en-US" sz="3200" dirty="0" smtClean="0"/>
              <a:t> directly with WMI</a:t>
            </a:r>
            <a:endParaRPr lang="en-US" sz="3200" dirty="0"/>
          </a:p>
          <a:p>
            <a:r>
              <a:rPr lang="en-US" sz="3200" b="1" dirty="0" smtClean="0"/>
              <a:t>Unless you are creating a target list, inventorying EOL OS’s just feeds the dumpster fire (XP, S2K3, S2K8, W7)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10031" y="2395591"/>
            <a:ext cx="10042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OS / Stale Computer Acct inventory from AD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| export-csv -path ./AD-OSInventory.csv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367624"/>
            <a:ext cx="11357113" cy="5192202"/>
          </a:xfrm>
        </p:spPr>
        <p:txBody>
          <a:bodyPr>
            <a:noAutofit/>
          </a:bodyPr>
          <a:lstStyle/>
          <a:p>
            <a:r>
              <a:rPr lang="en-US" sz="3100" dirty="0" smtClean="0"/>
              <a:t>For more (</a:t>
            </a:r>
            <a:r>
              <a:rPr lang="en-US" sz="3100" dirty="0" err="1" smtClean="0"/>
              <a:t>hw</a:t>
            </a:r>
            <a:r>
              <a:rPr lang="en-US" sz="3100" dirty="0" smtClean="0"/>
              <a:t> specific) inventory info, use “get-</a:t>
            </a:r>
            <a:r>
              <a:rPr lang="en-US" sz="3100" dirty="0" err="1" smtClean="0"/>
              <a:t>wmiobject</a:t>
            </a:r>
            <a:r>
              <a:rPr lang="en-US" sz="3100" dirty="0" smtClean="0"/>
              <a:t>”/ “</a:t>
            </a:r>
            <a:r>
              <a:rPr lang="en-US" sz="3100" dirty="0" err="1" smtClean="0"/>
              <a:t>gwmi</a:t>
            </a:r>
            <a:r>
              <a:rPr lang="en-US" sz="3100" dirty="0" smtClean="0"/>
              <a:t>” </a:t>
            </a:r>
          </a:p>
          <a:p>
            <a:r>
              <a:rPr lang="en-US" sz="3200" dirty="0" smtClean="0"/>
              <a:t>Basic HW: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computerhw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Win32_ComputerSystem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Name,Manufacturer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Model,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SystemSKUNumber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TotalPhysicalMemory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CPU: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win32_processor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DeviceID,Name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cs typeface="Courier New" panose="02070309020205020404" pitchFamily="49" charset="0"/>
              </a:rPr>
              <a:t>OS: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Win32_OperatingSystem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Version, Caption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2145</Words>
  <Application>Microsoft Office PowerPoint</Application>
  <PresentationFormat>Widescreen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Comic Sans MS</vt:lpstr>
      <vt:lpstr>Courier New</vt:lpstr>
      <vt:lpstr>Franklin Gothic Book</vt:lpstr>
      <vt:lpstr>Office Theme</vt:lpstr>
      <vt:lpstr>The Center for Internet Security - Critical Controls</vt:lpstr>
      <vt:lpstr>Good Afternoon – whoami $me =</vt:lpstr>
      <vt:lpstr>CIS Critical Controls</vt:lpstr>
      <vt:lpstr>CIS Critical Controls – “Basic” Controls</vt:lpstr>
      <vt:lpstr>CIS Critical Controls - Foundational</vt:lpstr>
      <vt:lpstr>CIS Critical Controls - Organizational</vt:lpstr>
      <vt:lpstr>CC#1 – Hardware Inventory</vt:lpstr>
      <vt:lpstr>CC#1 – Hardware Inventory</vt:lpstr>
      <vt:lpstr>CC#1 – Hardware Inventory</vt:lpstr>
      <vt:lpstr>CC#1 – Hardware Inventory</vt:lpstr>
      <vt:lpstr>CC#1 – Hardware Inventory</vt:lpstr>
      <vt:lpstr>CC#2 – Software Inventory</vt:lpstr>
      <vt:lpstr>CC#2 – Software Inventory</vt:lpstr>
      <vt:lpstr>CC#2 – Software Inventory (Actually CC#8)</vt:lpstr>
      <vt:lpstr>CC#3 – Vulnerability Management</vt:lpstr>
      <vt:lpstr>CC#3 – Vulnerability Management - OS</vt:lpstr>
      <vt:lpstr>CC#3 / CC#11 – Infrastructure Patching / Vuln Mgt</vt:lpstr>
      <vt:lpstr>CC#3 – Vulnerability Management - Apps</vt:lpstr>
      <vt:lpstr>CC#3 – Vulnerability Management -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Center for Enterprise Critical Controls</dc:title>
  <dc:creator>Robert VandenBrink</dc:creator>
  <cp:lastModifiedBy>Robert VandenBrink</cp:lastModifiedBy>
  <cp:revision>43</cp:revision>
  <dcterms:created xsi:type="dcterms:W3CDTF">2019-09-26T21:52:05Z</dcterms:created>
  <dcterms:modified xsi:type="dcterms:W3CDTF">2019-10-04T15:22:57Z</dcterms:modified>
</cp:coreProperties>
</file>