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71" r:id="rId3"/>
    <p:sldId id="276" r:id="rId4"/>
    <p:sldId id="277" r:id="rId5"/>
    <p:sldId id="272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özde Mihran Altınsoy" initials="GMA" lastIdx="1" clrIdx="0">
    <p:extLst>
      <p:ext uri="{19B8F6BF-5375-455C-9EA6-DF929625EA0E}">
        <p15:presenceInfo xmlns:p15="http://schemas.microsoft.com/office/powerpoint/2012/main" userId="S-1-5-21-3359829042-403456242-1575190782-39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ema Uygulanmış Stil 2 - Vurgu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Koyu Stil 1 - Vurgu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Açık Stil 3 - Vurgu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94162" autoAdjust="0"/>
  </p:normalViewPr>
  <p:slideViewPr>
    <p:cSldViewPr snapToGrid="0">
      <p:cViewPr varScale="1">
        <p:scale>
          <a:sx n="108" d="100"/>
          <a:sy n="108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42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550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913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76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32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101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997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671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3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36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916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6C4278-7982-463F-A851-64981927DC9B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2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Dijital Oyunlar için Kod Yazımı 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öğr</a:t>
            </a:r>
            <a:r>
              <a:rPr lang="tr-TR" dirty="0" smtClean="0"/>
              <a:t>. gör. gözde </a:t>
            </a:r>
            <a:r>
              <a:rPr lang="tr-TR" dirty="0" err="1" smtClean="0"/>
              <a:t>mihran</a:t>
            </a:r>
            <a:r>
              <a:rPr lang="tr-TR" dirty="0" smtClean="0"/>
              <a:t> Altınsoy</a:t>
            </a:r>
          </a:p>
          <a:p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1097280" y="4918655"/>
            <a:ext cx="860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+mj-lt"/>
              </a:rPr>
              <a:t>gozdemihranaltinsoy@beykoz.edu.tr</a:t>
            </a:r>
            <a:endParaRPr lang="tr-T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287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Fonksiyonlar (Altprogram)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sz="3600" dirty="0"/>
              <a:t>C Programlama Dili fonksiyon olarak adlandırılan alt programların birleştirilmesi kavramına dayanır. Bir C programı bir ya da daha çok fonksiyonun bir araya gelmesi ile oluşur. C Dilini öğrenmek için ilk önce fonksiyon oluşturmayı ve onların diğerleri ile birlikte kullanılmasını öğrenmek gerekir. Her fonksiyonun bir adı ve fonksiyona gelen değerleri gösteren </a:t>
            </a:r>
            <a:r>
              <a:rPr lang="tr-TR" sz="3600" dirty="0" err="1" smtClean="0"/>
              <a:t>argumanları</a:t>
            </a:r>
            <a:r>
              <a:rPr lang="tr-TR" sz="3600" dirty="0" smtClean="0"/>
              <a:t> </a:t>
            </a:r>
            <a:r>
              <a:rPr lang="tr-TR" sz="3600" dirty="0"/>
              <a:t>(bağımsız değişkenleri) vardır.</a:t>
            </a:r>
          </a:p>
        </p:txBody>
      </p:sp>
    </p:spTree>
    <p:extLst>
      <p:ext uri="{BB962C8B-B14F-4D97-AF65-F5344CB8AC3E}">
        <p14:creationId xmlns:p14="http://schemas.microsoft.com/office/powerpoint/2010/main" val="173828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Fonksiyonlar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tr-TR" sz="3600" dirty="0" err="1" smtClean="0"/>
              <a:t>sqrt</a:t>
            </a:r>
            <a:r>
              <a:rPr lang="tr-TR" sz="3600" dirty="0" smtClean="0"/>
              <a:t> fonksiyonu çağrıldığında, x değeri fonksiyona gider ve geri dönen değer (a) </a:t>
            </a:r>
            <a:r>
              <a:rPr lang="tr-TR" sz="3600" dirty="0" err="1" smtClean="0"/>
              <a:t>x’in</a:t>
            </a:r>
            <a:r>
              <a:rPr lang="tr-TR" sz="3600" dirty="0" smtClean="0"/>
              <a:t> kareköküdür.</a:t>
            </a:r>
          </a:p>
          <a:p>
            <a:pPr algn="ctr"/>
            <a:endParaRPr lang="tr-TR" sz="3600" dirty="0" smtClean="0"/>
          </a:p>
          <a:p>
            <a:pPr algn="ctr"/>
            <a:r>
              <a:rPr lang="tr-TR" sz="3600" dirty="0" smtClean="0"/>
              <a:t>a = </a:t>
            </a:r>
            <a:r>
              <a:rPr lang="tr-TR" sz="3600" dirty="0" err="1" smtClean="0"/>
              <a:t>sqrt</a:t>
            </a:r>
            <a:r>
              <a:rPr lang="tr-TR" sz="3600" dirty="0" smtClean="0"/>
              <a:t> ( x );</a:t>
            </a:r>
          </a:p>
          <a:p>
            <a:pPr algn="ctr"/>
            <a:endParaRPr lang="tr-TR" sz="3600" dirty="0"/>
          </a:p>
          <a:p>
            <a:pPr algn="ctr"/>
            <a:endParaRPr lang="tr-TR" sz="3600" dirty="0" smtClean="0"/>
          </a:p>
          <a:p>
            <a:r>
              <a:rPr lang="tr-TR" sz="3600" dirty="0" smtClean="0"/>
              <a:t>                      Fonksiyon ismi       Parametreleri</a:t>
            </a:r>
            <a:endParaRPr lang="tr-TR" sz="3600" dirty="0"/>
          </a:p>
        </p:txBody>
      </p:sp>
      <p:cxnSp>
        <p:nvCxnSpPr>
          <p:cNvPr id="5" name="Düz Ok Bağlayıcısı 4"/>
          <p:cNvCxnSpPr/>
          <p:nvPr/>
        </p:nvCxnSpPr>
        <p:spPr>
          <a:xfrm flipH="1">
            <a:off x="5067300" y="3990975"/>
            <a:ext cx="990600" cy="10191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Ok Bağlayıcısı 5"/>
          <p:cNvCxnSpPr/>
          <p:nvPr/>
        </p:nvCxnSpPr>
        <p:spPr>
          <a:xfrm>
            <a:off x="6915150" y="3990974"/>
            <a:ext cx="990600" cy="10191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14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Fonksiyonlar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tr-TR" sz="3200" dirty="0" smtClean="0"/>
              <a:t>Fonksiyonlar bir makine mekanizmasına benzetebilir. Girdi olarak parametre ile kendisine verilen değeri alır ve üzerinde işlem yaparak sonuç değeri, yani geri dönecek olan değeri üretir.</a:t>
            </a:r>
            <a:endParaRPr lang="tr-TR" sz="3200" dirty="0"/>
          </a:p>
        </p:txBody>
      </p:sp>
      <p:sp>
        <p:nvSpPr>
          <p:cNvPr id="4" name="Dikdörtgen 3"/>
          <p:cNvSpPr/>
          <p:nvPr/>
        </p:nvSpPr>
        <p:spPr>
          <a:xfrm>
            <a:off x="7800975" y="2981113"/>
            <a:ext cx="2076450" cy="1924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dirty="0" err="1" smtClean="0"/>
              <a:t>sqrt</a:t>
            </a:r>
            <a:endParaRPr lang="tr-TR" sz="3600" dirty="0"/>
          </a:p>
        </p:txBody>
      </p:sp>
      <p:cxnSp>
        <p:nvCxnSpPr>
          <p:cNvPr id="9" name="Düz Ok Bağlayıcısı 8"/>
          <p:cNvCxnSpPr>
            <a:endCxn id="4" idx="0"/>
          </p:cNvCxnSpPr>
          <p:nvPr/>
        </p:nvCxnSpPr>
        <p:spPr>
          <a:xfrm>
            <a:off x="8839200" y="2076450"/>
            <a:ext cx="0" cy="9046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/>
          <p:cNvCxnSpPr/>
          <p:nvPr/>
        </p:nvCxnSpPr>
        <p:spPr>
          <a:xfrm>
            <a:off x="8829675" y="4905375"/>
            <a:ext cx="0" cy="9046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tin kutusu 11"/>
          <p:cNvSpPr txBox="1"/>
          <p:nvPr/>
        </p:nvSpPr>
        <p:spPr>
          <a:xfrm>
            <a:off x="6953250" y="2076450"/>
            <a:ext cx="847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x</a:t>
            </a:r>
            <a:endParaRPr lang="tr-T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Metin kutusu 12"/>
              <p:cNvSpPr txBox="1"/>
              <p:nvPr/>
            </p:nvSpPr>
            <p:spPr>
              <a:xfrm>
                <a:off x="6639877" y="5260774"/>
                <a:ext cx="847725" cy="52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tr-TR" sz="2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tr-TR" sz="2800" dirty="0"/>
              </a:p>
            </p:txBody>
          </p:sp>
        </mc:Choice>
        <mc:Fallback xmlns="">
          <p:sp>
            <p:nvSpPr>
              <p:cNvPr id="13" name="Metin kutusu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877" y="5260774"/>
                <a:ext cx="847725" cy="5280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Metin kutusu 13"/>
          <p:cNvSpPr txBox="1"/>
          <p:nvPr/>
        </p:nvSpPr>
        <p:spPr>
          <a:xfrm>
            <a:off x="9471661" y="2066925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Parametreler</a:t>
            </a:r>
            <a:endParaRPr lang="tr-TR" sz="2800" dirty="0"/>
          </a:p>
        </p:txBody>
      </p:sp>
      <p:sp>
        <p:nvSpPr>
          <p:cNvPr id="15" name="Metin kutusu 14"/>
          <p:cNvSpPr txBox="1"/>
          <p:nvPr/>
        </p:nvSpPr>
        <p:spPr>
          <a:xfrm>
            <a:off x="10069830" y="3420024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Fonksiyon</a:t>
            </a:r>
            <a:endParaRPr lang="tr-TR" sz="2800" dirty="0"/>
          </a:p>
        </p:txBody>
      </p:sp>
      <p:sp>
        <p:nvSpPr>
          <p:cNvPr id="16" name="Metin kutusu 15"/>
          <p:cNvSpPr txBox="1"/>
          <p:nvPr/>
        </p:nvSpPr>
        <p:spPr>
          <a:xfrm>
            <a:off x="8829675" y="5096096"/>
            <a:ext cx="2966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Geri dönüş değeri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72150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Fonksiyonlar (Altprogram)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tr-TR" sz="4000" dirty="0"/>
              <a:t>C dilinde hazırlanan bir fonksiyonun genel yapısı şöyledir: </a:t>
            </a:r>
            <a:endParaRPr lang="tr-TR" sz="4000" dirty="0" smtClean="0"/>
          </a:p>
          <a:p>
            <a:endParaRPr lang="tr-TR" sz="4000" dirty="0" smtClean="0"/>
          </a:p>
          <a:p>
            <a:r>
              <a:rPr lang="tr-TR" sz="4000" dirty="0" err="1" smtClean="0"/>
              <a:t>FonksiyonTipi</a:t>
            </a:r>
            <a:r>
              <a:rPr lang="tr-TR" sz="4000" dirty="0" smtClean="0"/>
              <a:t> </a:t>
            </a:r>
            <a:r>
              <a:rPr lang="tr-TR" sz="4000" dirty="0" err="1"/>
              <a:t>FonksiyonAdı</a:t>
            </a:r>
            <a:r>
              <a:rPr lang="tr-TR" sz="4000" dirty="0"/>
              <a:t>(</a:t>
            </a:r>
            <a:r>
              <a:rPr lang="tr-TR" sz="4000" dirty="0" err="1"/>
              <a:t>arguman</a:t>
            </a:r>
            <a:r>
              <a:rPr lang="tr-TR" sz="4000" dirty="0"/>
              <a:t> listesi) </a:t>
            </a:r>
            <a:endParaRPr lang="tr-TR" sz="4000" dirty="0" smtClean="0"/>
          </a:p>
          <a:p>
            <a:r>
              <a:rPr lang="tr-TR" sz="4000" dirty="0" err="1" smtClean="0"/>
              <a:t>argumanların</a:t>
            </a:r>
            <a:r>
              <a:rPr lang="tr-TR" sz="4000" dirty="0" smtClean="0"/>
              <a:t> </a:t>
            </a:r>
            <a:r>
              <a:rPr lang="tr-TR" sz="4000" dirty="0"/>
              <a:t>tip bildirimleri </a:t>
            </a:r>
            <a:endParaRPr lang="tr-TR" sz="4000" dirty="0" smtClean="0"/>
          </a:p>
          <a:p>
            <a:r>
              <a:rPr lang="tr-TR" sz="4000" dirty="0" smtClean="0"/>
              <a:t>{ </a:t>
            </a:r>
          </a:p>
          <a:p>
            <a:pPr marL="201168" lvl="1" indent="0">
              <a:buNone/>
            </a:pPr>
            <a:r>
              <a:rPr lang="tr-TR" sz="3800" dirty="0"/>
              <a:t>	</a:t>
            </a:r>
            <a:r>
              <a:rPr lang="tr-TR" sz="3800" dirty="0" smtClean="0"/>
              <a:t>Yerel </a:t>
            </a:r>
            <a:r>
              <a:rPr lang="tr-TR" sz="3800" dirty="0"/>
              <a:t>değişkenlerin bildirimi </a:t>
            </a:r>
            <a:endParaRPr lang="tr-TR" sz="3800" dirty="0" smtClean="0"/>
          </a:p>
          <a:p>
            <a:pPr marL="201168" lvl="1" indent="0">
              <a:buNone/>
            </a:pPr>
            <a:r>
              <a:rPr lang="tr-TR" sz="3800" dirty="0"/>
              <a:t>	</a:t>
            </a:r>
            <a:r>
              <a:rPr lang="tr-TR" sz="3800" dirty="0" smtClean="0"/>
              <a:t>... </a:t>
            </a:r>
          </a:p>
          <a:p>
            <a:pPr marL="201168" lvl="1" indent="0">
              <a:buNone/>
            </a:pPr>
            <a:r>
              <a:rPr lang="tr-TR" sz="3800" dirty="0"/>
              <a:t>	</a:t>
            </a:r>
            <a:r>
              <a:rPr lang="tr-TR" sz="3800" dirty="0" smtClean="0"/>
              <a:t>fonksiyon </a:t>
            </a:r>
            <a:r>
              <a:rPr lang="tr-TR" sz="3800" dirty="0"/>
              <a:t>içindeki deyimler veya diğer fonksiyonlar </a:t>
            </a:r>
            <a:endParaRPr lang="tr-TR" sz="3800" dirty="0" smtClean="0"/>
          </a:p>
          <a:p>
            <a:pPr marL="201168" lvl="1" indent="0">
              <a:buNone/>
            </a:pPr>
            <a:r>
              <a:rPr lang="tr-TR" sz="3800" dirty="0"/>
              <a:t>	</a:t>
            </a:r>
            <a:r>
              <a:rPr lang="tr-TR" sz="3800" dirty="0" smtClean="0"/>
              <a:t>... </a:t>
            </a:r>
          </a:p>
          <a:p>
            <a:pPr marL="201168" lvl="1" indent="0">
              <a:buNone/>
            </a:pPr>
            <a:r>
              <a:rPr lang="tr-TR" sz="3800" dirty="0" smtClean="0"/>
              <a:t>} </a:t>
            </a:r>
            <a:endParaRPr lang="tr-TR" sz="3800" dirty="0"/>
          </a:p>
        </p:txBody>
      </p:sp>
    </p:spTree>
    <p:extLst>
      <p:ext uri="{BB962C8B-B14F-4D97-AF65-F5344CB8AC3E}">
        <p14:creationId xmlns:p14="http://schemas.microsoft.com/office/powerpoint/2010/main" val="186651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Fonksiyon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sz="1600" dirty="0"/>
              <a:t>İ</a:t>
            </a:r>
            <a:r>
              <a:rPr lang="tr-TR" sz="1600" dirty="0" smtClean="0"/>
              <a:t>ki </a:t>
            </a:r>
            <a:r>
              <a:rPr lang="tr-TR" sz="1600" dirty="0"/>
              <a:t>tamsayıyı toplayıp sonucu </a:t>
            </a:r>
            <a:r>
              <a:rPr lang="tr-TR" sz="1600" dirty="0" err="1"/>
              <a:t>sonuc</a:t>
            </a:r>
            <a:r>
              <a:rPr lang="tr-TR" sz="1600" dirty="0"/>
              <a:t> adlı değişkene aktarır. </a:t>
            </a:r>
            <a:endParaRPr lang="tr-TR" sz="1600" dirty="0" smtClean="0"/>
          </a:p>
          <a:p>
            <a:r>
              <a:rPr lang="tr-TR" sz="1600" dirty="0" smtClean="0"/>
              <a:t>/* </a:t>
            </a:r>
            <a:r>
              <a:rPr lang="tr-TR" sz="1600" dirty="0"/>
              <a:t>Bu fonksiyon iki tamsayıyı toplar ve sonucu </a:t>
            </a:r>
            <a:r>
              <a:rPr lang="tr-TR" sz="1600" dirty="0" err="1"/>
              <a:t>sonuc</a:t>
            </a:r>
            <a:r>
              <a:rPr lang="tr-TR" sz="1600" dirty="0"/>
              <a:t> değişkenine aktarır </a:t>
            </a:r>
            <a:r>
              <a:rPr lang="tr-TR" sz="1600" dirty="0" smtClean="0"/>
              <a:t>*/</a:t>
            </a:r>
          </a:p>
          <a:p>
            <a:r>
              <a:rPr lang="tr-TR" sz="1600" dirty="0" err="1" smtClean="0"/>
              <a:t>int</a:t>
            </a:r>
            <a:r>
              <a:rPr lang="tr-TR" sz="1600" dirty="0" smtClean="0"/>
              <a:t> </a:t>
            </a:r>
            <a:r>
              <a:rPr lang="tr-TR" sz="1600" dirty="0" err="1"/>
              <a:t>tamsayi_topla</a:t>
            </a:r>
            <a:r>
              <a:rPr lang="tr-TR" sz="1600" dirty="0"/>
              <a:t>( </a:t>
            </a:r>
            <a:r>
              <a:rPr lang="tr-TR" sz="1600" dirty="0" err="1"/>
              <a:t>int</a:t>
            </a:r>
            <a:r>
              <a:rPr lang="tr-TR" sz="1600" dirty="0"/>
              <a:t> x, </a:t>
            </a:r>
            <a:r>
              <a:rPr lang="tr-TR" sz="1600" dirty="0" err="1"/>
              <a:t>int</a:t>
            </a:r>
            <a:r>
              <a:rPr lang="tr-TR" sz="1600" dirty="0"/>
              <a:t> y ) </a:t>
            </a:r>
            <a:endParaRPr lang="tr-TR" sz="1600" dirty="0" smtClean="0"/>
          </a:p>
          <a:p>
            <a:r>
              <a:rPr lang="tr-TR" sz="1600" dirty="0" smtClean="0"/>
              <a:t>{ </a:t>
            </a:r>
          </a:p>
          <a:p>
            <a:pPr marL="201168" lvl="1" indent="0">
              <a:buNone/>
            </a:pPr>
            <a:r>
              <a:rPr lang="tr-TR" sz="1400" dirty="0"/>
              <a:t>	</a:t>
            </a:r>
            <a:r>
              <a:rPr lang="tr-TR" sz="1400" dirty="0" err="1" smtClean="0"/>
              <a:t>int</a:t>
            </a:r>
            <a:r>
              <a:rPr lang="tr-TR" sz="1400" dirty="0" smtClean="0"/>
              <a:t> </a:t>
            </a:r>
            <a:r>
              <a:rPr lang="tr-TR" sz="1400" dirty="0" err="1"/>
              <a:t>sonuc</a:t>
            </a:r>
            <a:r>
              <a:rPr lang="tr-TR" sz="1400" dirty="0"/>
              <a:t>; </a:t>
            </a:r>
            <a:endParaRPr lang="tr-TR" sz="1400" dirty="0" smtClean="0"/>
          </a:p>
          <a:p>
            <a:pPr marL="201168" lvl="1" indent="0">
              <a:buNone/>
            </a:pPr>
            <a:r>
              <a:rPr lang="tr-TR" sz="1400" dirty="0"/>
              <a:t>	</a:t>
            </a:r>
            <a:r>
              <a:rPr lang="tr-TR" sz="1400" dirty="0" err="1" smtClean="0"/>
              <a:t>sonuc</a:t>
            </a:r>
            <a:r>
              <a:rPr lang="tr-TR" sz="1400" dirty="0" smtClean="0"/>
              <a:t> </a:t>
            </a:r>
            <a:r>
              <a:rPr lang="tr-TR" sz="1400" dirty="0"/>
              <a:t>= x + y; </a:t>
            </a:r>
            <a:endParaRPr lang="tr-TR" sz="1400" dirty="0" smtClean="0"/>
          </a:p>
          <a:p>
            <a:pPr marL="201168" lvl="1" indent="0">
              <a:buNone/>
            </a:pPr>
            <a:r>
              <a:rPr lang="tr-TR" sz="1400" dirty="0"/>
              <a:t>	</a:t>
            </a:r>
            <a:r>
              <a:rPr lang="tr-TR" sz="1400" dirty="0" err="1" smtClean="0"/>
              <a:t>return</a:t>
            </a:r>
            <a:r>
              <a:rPr lang="tr-TR" sz="1400" dirty="0" smtClean="0"/>
              <a:t> </a:t>
            </a:r>
            <a:r>
              <a:rPr lang="tr-TR" sz="1400" dirty="0" err="1"/>
              <a:t>sonuc</a:t>
            </a:r>
            <a:r>
              <a:rPr lang="tr-TR" sz="1400" dirty="0"/>
              <a:t>; </a:t>
            </a:r>
            <a:endParaRPr lang="tr-TR" sz="1400" dirty="0" smtClean="0"/>
          </a:p>
          <a:p>
            <a:pPr marL="201168" lvl="1" indent="0">
              <a:buNone/>
            </a:pPr>
            <a:r>
              <a:rPr lang="tr-TR" sz="1600" dirty="0" smtClean="0"/>
              <a:t>}</a:t>
            </a:r>
          </a:p>
          <a:p>
            <a:pPr marL="201168" lvl="1" indent="0">
              <a:buNone/>
            </a:pPr>
            <a:endParaRPr lang="tr-TR" sz="1600" dirty="0"/>
          </a:p>
          <a:p>
            <a:pPr marL="201168" lvl="1" indent="0">
              <a:buNone/>
            </a:pPr>
            <a:r>
              <a:rPr lang="tr-TR" sz="1600" dirty="0"/>
              <a:t>Yukarıdaki program parçası şu şekilde de yazılabilir:</a:t>
            </a:r>
          </a:p>
          <a:p>
            <a:pPr marL="201168" lvl="1" indent="0">
              <a:buNone/>
            </a:pPr>
            <a:r>
              <a:rPr lang="tr-TR" sz="1600" dirty="0"/>
              <a:t> /* Bu fonksiyon iki tamsayıyı toplar */</a:t>
            </a:r>
          </a:p>
          <a:p>
            <a:pPr marL="201168" lvl="1" indent="0">
              <a:buNone/>
            </a:pPr>
            <a:r>
              <a:rPr lang="tr-TR" sz="1600" dirty="0"/>
              <a:t> </a:t>
            </a:r>
            <a:r>
              <a:rPr lang="tr-TR" sz="1600" dirty="0" err="1"/>
              <a:t>int</a:t>
            </a:r>
            <a:r>
              <a:rPr lang="tr-TR" sz="1600" dirty="0"/>
              <a:t> </a:t>
            </a:r>
            <a:r>
              <a:rPr lang="tr-TR" sz="1600" dirty="0" err="1"/>
              <a:t>tamsayi_topla</a:t>
            </a:r>
            <a:r>
              <a:rPr lang="tr-TR" sz="1600" dirty="0"/>
              <a:t>( </a:t>
            </a:r>
            <a:r>
              <a:rPr lang="tr-TR" sz="1600" dirty="0" err="1"/>
              <a:t>int</a:t>
            </a:r>
            <a:r>
              <a:rPr lang="tr-TR" sz="1600" dirty="0"/>
              <a:t> x, </a:t>
            </a:r>
            <a:r>
              <a:rPr lang="tr-TR" sz="1600" dirty="0" err="1"/>
              <a:t>int</a:t>
            </a:r>
            <a:r>
              <a:rPr lang="tr-TR" sz="1600" dirty="0"/>
              <a:t> y )</a:t>
            </a:r>
          </a:p>
          <a:p>
            <a:pPr marL="201168" lvl="1" indent="0">
              <a:buNone/>
            </a:pPr>
            <a:r>
              <a:rPr lang="tr-TR" sz="1600" dirty="0"/>
              <a:t> {</a:t>
            </a:r>
          </a:p>
          <a:p>
            <a:pPr marL="201168" lvl="1" indent="0">
              <a:buNone/>
            </a:pPr>
            <a:r>
              <a:rPr lang="tr-TR" sz="1600" dirty="0"/>
              <a:t> 	</a:t>
            </a:r>
            <a:r>
              <a:rPr lang="tr-TR" sz="1600" dirty="0" err="1"/>
              <a:t>return</a:t>
            </a:r>
            <a:r>
              <a:rPr lang="tr-TR" sz="1600" dirty="0"/>
              <a:t> (</a:t>
            </a:r>
            <a:r>
              <a:rPr lang="tr-TR" sz="1600" dirty="0" err="1"/>
              <a:t>x+y</a:t>
            </a:r>
            <a:r>
              <a:rPr lang="tr-TR" sz="1600" dirty="0"/>
              <a:t>);</a:t>
            </a:r>
          </a:p>
          <a:p>
            <a:pPr marL="201168" lvl="1" indent="0">
              <a:buNone/>
            </a:pPr>
            <a:r>
              <a:rPr lang="tr-TR" sz="1600" dirty="0"/>
              <a:t> }</a:t>
            </a:r>
          </a:p>
          <a:p>
            <a:pPr marL="201168" lvl="1" indent="0">
              <a:buNone/>
            </a:pP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91360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Fonksiyon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tr-TR" sz="2200" dirty="0"/>
              <a:t>Her iki program parçasında da </a:t>
            </a:r>
            <a:r>
              <a:rPr lang="tr-TR" sz="2200" dirty="0" err="1"/>
              <a:t>return</a:t>
            </a:r>
            <a:r>
              <a:rPr lang="tr-TR" sz="2200" dirty="0"/>
              <a:t> (geri dönüş) deyimi kullanılmaktadır. Bu deyim C programlama dilinin anahtar sözcüklerinden biridir ve fonksiyon içerisinde sonucu, kendisini çağıran yere </a:t>
            </a:r>
            <a:r>
              <a:rPr lang="tr-TR" sz="2200" dirty="0" smtClean="0"/>
              <a:t>göndermek </a:t>
            </a:r>
            <a:r>
              <a:rPr lang="tr-TR" sz="2200" dirty="0"/>
              <a:t>için kullanılır. Yani </a:t>
            </a:r>
            <a:r>
              <a:rPr lang="tr-TR" sz="2200" dirty="0" err="1" smtClean="0"/>
              <a:t>tamsayi_topla</a:t>
            </a:r>
            <a:r>
              <a:rPr lang="tr-TR" sz="2200" dirty="0"/>
              <a:t>() fonksiyonu herhangi bir programın içerisinde kullanıldığında, fonksiyonun üreteceği sonuç </a:t>
            </a:r>
            <a:r>
              <a:rPr lang="tr-TR" sz="2200" dirty="0" err="1"/>
              <a:t>return</a:t>
            </a:r>
            <a:r>
              <a:rPr lang="tr-TR" sz="2200" dirty="0"/>
              <a:t> deyiminden sonra belirtilen değişken veya işlem olacaktır. </a:t>
            </a:r>
            <a:endParaRPr lang="tr-TR" sz="22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2200" dirty="0"/>
              <a:t> Örneğin: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2200" dirty="0"/>
              <a:t> ...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2200" dirty="0"/>
              <a:t> </a:t>
            </a:r>
            <a:r>
              <a:rPr lang="tr-TR" sz="2200" dirty="0" err="1"/>
              <a:t>int</a:t>
            </a:r>
            <a:r>
              <a:rPr lang="tr-TR" sz="2200" dirty="0"/>
              <a:t> toplam;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2200" dirty="0"/>
              <a:t> toplam = </a:t>
            </a:r>
            <a:r>
              <a:rPr lang="tr-TR" sz="2200" dirty="0" err="1"/>
              <a:t>tamsayi_topla</a:t>
            </a:r>
            <a:r>
              <a:rPr lang="tr-TR" sz="2200" dirty="0"/>
              <a:t>(1,2);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2200" dirty="0"/>
              <a:t> </a:t>
            </a:r>
            <a:r>
              <a:rPr lang="tr-TR" sz="2200" dirty="0" err="1"/>
              <a:t>printf</a:t>
            </a:r>
            <a:r>
              <a:rPr lang="tr-TR" sz="2200" dirty="0"/>
              <a:t>("Toplam = %d </a:t>
            </a:r>
            <a:r>
              <a:rPr lang="tr-TR" sz="2200" dirty="0" err="1"/>
              <a:t>dir</a:t>
            </a:r>
            <a:r>
              <a:rPr lang="tr-TR" sz="2200" dirty="0"/>
              <a:t>",toplam);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2200" dirty="0"/>
              <a:t> ...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2200" dirty="0"/>
              <a:t>şeklinde kullanılırsa, toplam değişkenine 1+2=3 değeri atanır</a:t>
            </a:r>
          </a:p>
        </p:txBody>
      </p:sp>
    </p:spTree>
    <p:extLst>
      <p:ext uri="{BB962C8B-B14F-4D97-AF65-F5344CB8AC3E}">
        <p14:creationId xmlns:p14="http://schemas.microsoft.com/office/powerpoint/2010/main" val="27924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tamsayi_topla</a:t>
            </a:r>
            <a:r>
              <a:rPr lang="tr-TR" dirty="0"/>
              <a:t>(); fonksiyonunu ile basit bir fonksiyon uygulaması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1: /* iki sayıyı topla ve sonucu ekranda göster */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2: #</a:t>
            </a:r>
            <a:r>
              <a:rPr lang="tr-TR" sz="1600" dirty="0" err="1"/>
              <a:t>include</a:t>
            </a:r>
            <a:r>
              <a:rPr lang="tr-TR" sz="1600" dirty="0"/>
              <a:t> &lt;</a:t>
            </a:r>
            <a:r>
              <a:rPr lang="tr-TR" sz="1600" dirty="0" err="1"/>
              <a:t>stdio.h</a:t>
            </a:r>
            <a:r>
              <a:rPr lang="tr-TR" sz="1600" dirty="0"/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3: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4: </a:t>
            </a:r>
            <a:r>
              <a:rPr lang="tr-TR" sz="1600" dirty="0" err="1"/>
              <a:t>int</a:t>
            </a:r>
            <a:r>
              <a:rPr lang="tr-TR" sz="1600" dirty="0"/>
              <a:t> </a:t>
            </a:r>
            <a:r>
              <a:rPr lang="tr-TR" sz="1600" dirty="0" err="1"/>
              <a:t>tamsayi_topla</a:t>
            </a:r>
            <a:r>
              <a:rPr lang="tr-TR" sz="1600" dirty="0"/>
              <a:t>( </a:t>
            </a:r>
            <a:r>
              <a:rPr lang="tr-TR" sz="1600" dirty="0" err="1"/>
              <a:t>int</a:t>
            </a:r>
            <a:r>
              <a:rPr lang="tr-TR" sz="1600" dirty="0"/>
              <a:t> </a:t>
            </a:r>
            <a:r>
              <a:rPr lang="tr-TR" sz="1600" dirty="0" err="1"/>
              <a:t>x,int</a:t>
            </a:r>
            <a:r>
              <a:rPr lang="tr-TR" sz="1600" dirty="0"/>
              <a:t> y ); /* fonksiyon prototipi */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5: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6: </a:t>
            </a:r>
            <a:r>
              <a:rPr lang="tr-TR" sz="1600" dirty="0" err="1"/>
              <a:t>int</a:t>
            </a:r>
            <a:r>
              <a:rPr lang="tr-TR" sz="1600" dirty="0"/>
              <a:t> main()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7: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8: </a:t>
            </a:r>
            <a:r>
              <a:rPr lang="tr-TR" sz="1600" dirty="0" err="1"/>
              <a:t>int</a:t>
            </a:r>
            <a:r>
              <a:rPr lang="tr-TR" sz="1600" dirty="0"/>
              <a:t> toplam;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9: /*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10: fonksiyon çağırılıp, 5 ve 12 değerleri parametre olarak aktarılıyor.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11: </a:t>
            </a:r>
            <a:r>
              <a:rPr lang="tr-TR" sz="1600" dirty="0" err="1"/>
              <a:t>tamsayi_topla</a:t>
            </a:r>
            <a:r>
              <a:rPr lang="tr-TR" sz="1600" dirty="0"/>
              <a:t>(5,12) = 5 + 12 değeri toplam değişkenine atanması.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12: */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13: toplam = </a:t>
            </a:r>
            <a:r>
              <a:rPr lang="tr-TR" sz="1600" dirty="0" err="1"/>
              <a:t>tamsayi_topla</a:t>
            </a:r>
            <a:r>
              <a:rPr lang="tr-TR" sz="1600" dirty="0"/>
              <a:t>(5,12);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14: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15: </a:t>
            </a:r>
            <a:r>
              <a:rPr lang="tr-TR" sz="1600" dirty="0" err="1"/>
              <a:t>printf</a:t>
            </a:r>
            <a:r>
              <a:rPr lang="tr-TR" sz="1600" dirty="0"/>
              <a:t>("5 ve 12 </a:t>
            </a:r>
            <a:r>
              <a:rPr lang="tr-TR" sz="1600" dirty="0" err="1"/>
              <a:t>nin</a:t>
            </a:r>
            <a:r>
              <a:rPr lang="tr-TR" sz="1600" dirty="0"/>
              <a:t> toplamı %d </a:t>
            </a:r>
            <a:r>
              <a:rPr lang="tr-TR" sz="1600" dirty="0" err="1"/>
              <a:t>dir</a:t>
            </a:r>
            <a:r>
              <a:rPr lang="tr-TR" sz="1600" dirty="0"/>
              <a:t>.\n", toplam);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16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17: </a:t>
            </a:r>
            <a:r>
              <a:rPr lang="tr-TR" sz="1600" dirty="0" err="1"/>
              <a:t>return</a:t>
            </a:r>
            <a:r>
              <a:rPr lang="tr-TR" sz="1600" dirty="0"/>
              <a:t> 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18: </a:t>
            </a:r>
            <a:r>
              <a:rPr lang="tr-TR" sz="1600" dirty="0" smtClean="0"/>
              <a:t>}</a:t>
            </a:r>
            <a:endParaRPr lang="tr-TR" sz="160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19: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20: /* fonksiyon tanımlanması */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21: /* Bu fonksiyon iki tamsayıyı toplar ve sonucu </a:t>
            </a:r>
            <a:r>
              <a:rPr lang="tr-TR" sz="1600" dirty="0" err="1"/>
              <a:t>sonuc</a:t>
            </a:r>
            <a:r>
              <a:rPr lang="tr-TR" sz="1600" dirty="0"/>
              <a:t> değişkenine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aktarır */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21: </a:t>
            </a:r>
            <a:r>
              <a:rPr lang="tr-TR" sz="1600" dirty="0" err="1"/>
              <a:t>int</a:t>
            </a:r>
            <a:r>
              <a:rPr lang="tr-TR" sz="1600" dirty="0"/>
              <a:t> </a:t>
            </a:r>
            <a:r>
              <a:rPr lang="tr-TR" sz="1600" dirty="0" err="1"/>
              <a:t>tamsayi_topla</a:t>
            </a:r>
            <a:r>
              <a:rPr lang="tr-TR" sz="1600" dirty="0"/>
              <a:t>( </a:t>
            </a:r>
            <a:r>
              <a:rPr lang="tr-TR" sz="1600" dirty="0" err="1"/>
              <a:t>int</a:t>
            </a:r>
            <a:r>
              <a:rPr lang="tr-TR" sz="1600" dirty="0"/>
              <a:t> x, </a:t>
            </a:r>
            <a:r>
              <a:rPr lang="tr-TR" sz="1600" dirty="0" err="1"/>
              <a:t>int</a:t>
            </a:r>
            <a:r>
              <a:rPr lang="tr-TR" sz="1600" dirty="0"/>
              <a:t> y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22: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23: </a:t>
            </a:r>
            <a:r>
              <a:rPr lang="tr-TR" sz="1600" dirty="0" err="1"/>
              <a:t>int</a:t>
            </a:r>
            <a:r>
              <a:rPr lang="tr-TR" sz="1600" dirty="0"/>
              <a:t> </a:t>
            </a:r>
            <a:r>
              <a:rPr lang="tr-TR" sz="1600" dirty="0" err="1"/>
              <a:t>sonuc</a:t>
            </a:r>
            <a:r>
              <a:rPr lang="tr-TR" sz="1600" dirty="0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24: </a:t>
            </a:r>
            <a:r>
              <a:rPr lang="tr-TR" sz="1600" dirty="0" err="1"/>
              <a:t>sonuc</a:t>
            </a:r>
            <a:r>
              <a:rPr lang="tr-TR" sz="1600" dirty="0"/>
              <a:t> = x + y;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25: </a:t>
            </a:r>
            <a:r>
              <a:rPr lang="tr-TR" sz="1600" dirty="0" err="1"/>
              <a:t>return</a:t>
            </a:r>
            <a:r>
              <a:rPr lang="tr-TR" sz="1600" dirty="0"/>
              <a:t> </a:t>
            </a:r>
            <a:r>
              <a:rPr lang="tr-TR" sz="1600" dirty="0" err="1"/>
              <a:t>sonuc</a:t>
            </a:r>
            <a:r>
              <a:rPr lang="tr-TR" sz="1600" dirty="0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26: }</a:t>
            </a:r>
          </a:p>
          <a:p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4133915187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Mor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910</TotalTime>
  <Words>468</Words>
  <Application>Microsoft Office PowerPoint</Application>
  <PresentationFormat>Geniş ekran</PresentationFormat>
  <Paragraphs>85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Cambria Math</vt:lpstr>
      <vt:lpstr>Geçmişe bakış</vt:lpstr>
      <vt:lpstr>Dijital Oyunlar için Kod Yazımı I</vt:lpstr>
      <vt:lpstr>Fonksiyonlar (Altprogram)</vt:lpstr>
      <vt:lpstr>Fonksiyonlar</vt:lpstr>
      <vt:lpstr>Fonksiyonlar</vt:lpstr>
      <vt:lpstr>Fonksiyonlar (Altprogram)</vt:lpstr>
      <vt:lpstr>Örnek Fonksiyon</vt:lpstr>
      <vt:lpstr>Örnek Fonksiyon</vt:lpstr>
      <vt:lpstr>tamsayi_topla(); fonksiyonunu ile basit bir fonksiyon uygulaması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Algoritmalar ve Programlama Çözümleri</dc:title>
  <dc:creator>Gözde Mihran Altınsoy</dc:creator>
  <cp:lastModifiedBy>Gözde Mihran Altınsoy</cp:lastModifiedBy>
  <cp:revision>57</cp:revision>
  <dcterms:created xsi:type="dcterms:W3CDTF">2017-09-21T21:48:05Z</dcterms:created>
  <dcterms:modified xsi:type="dcterms:W3CDTF">2019-09-27T09:44:33Z</dcterms:modified>
</cp:coreProperties>
</file>