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Ubuntu Condensed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UbuntuCondensed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371600" y="2914650"/>
            <a:ext cx="6400799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874749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5463749" y="1371629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272750" y="-609570"/>
            <a:ext cx="4388700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22312" y="3305176"/>
            <a:ext cx="7772400" cy="1021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22312" y="2180034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200150"/>
            <a:ext cx="4038599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48200" y="1200150"/>
            <a:ext cx="4038599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151334"/>
            <a:ext cx="4040099" cy="479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57200" y="1631155"/>
            <a:ext cx="4040099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45026" y="1151334"/>
            <a:ext cx="4041900" cy="479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45026" y="1631155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04786"/>
            <a:ext cx="3008399" cy="871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575050" y="204788"/>
            <a:ext cx="5111699" cy="4389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0" y="1076325"/>
            <a:ext cx="3008399" cy="3518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792288" y="3600450"/>
            <a:ext cx="5486399" cy="425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792288" y="459581"/>
            <a:ext cx="5486399" cy="308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57999" l="8000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DATE &amp; Math Objects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371600" y="2914650"/>
            <a:ext cx="6400799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JS    #</a:t>
            </a:r>
            <a:r>
              <a:rPr lang="en-US"/>
              <a:t>10</a:t>
            </a:r>
          </a:p>
          <a:p>
            <a:pPr indent="0" lvl="0" marL="0" marR="0" rtl="0" algn="ctr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Date Methods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457200" y="1200150"/>
            <a:ext cx="8229600" cy="39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000">
                <a:highlight>
                  <a:srgbClr val="FFD966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d.getFullYear()  //returns the year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000">
                <a:highlight>
                  <a:srgbClr val="FFD966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d.getDate()  //returns the day of the month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000">
                <a:highlight>
                  <a:srgbClr val="FFD966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d.getMonth()  //returns the month (0 - 11)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000">
                <a:highlight>
                  <a:srgbClr val="FFD966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d.getHours()  //returns the hours (0 - 23)</a:t>
            </a:r>
            <a:br>
              <a:rPr i="1" lang="en-US" sz="3000">
                <a:highlight>
                  <a:srgbClr val="FFD966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</a:br>
            <a:r>
              <a:rPr i="1" lang="en-US" sz="3000">
                <a:highlight>
                  <a:srgbClr val="FFD966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d.getMinutes()  //returns the minutes (0 - 59)</a:t>
            </a:r>
            <a:br>
              <a:rPr i="1" lang="en-US" sz="3000">
                <a:highlight>
                  <a:srgbClr val="FFD966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</a:br>
            <a:r>
              <a:rPr i="1" lang="en-US" sz="3000">
                <a:highlight>
                  <a:srgbClr val="FFD966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d.getSeconds()  //returns the seconds (0 - 59)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000">
                <a:highlight>
                  <a:srgbClr val="FFD966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d.getMilliseconds()  //returns the milliseconds (0 - 999)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000">
                <a:highlight>
                  <a:srgbClr val="FFD966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d.getTime()  //returns the milliseconds since 1/1/1970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Date Example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457200" y="1200150"/>
            <a:ext cx="82296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  <a:buFont typeface="Calibri"/>
            </a:pPr>
            <a:r>
              <a:rPr lang="en-US" sz="3000"/>
              <a:t>Let’s make a small script to calculate how </a:t>
            </a:r>
            <a:br>
              <a:rPr lang="en-US" sz="3000"/>
            </a:br>
            <a:r>
              <a:rPr lang="en-US" sz="3000"/>
              <a:t>many milliseconds our function takes.</a:t>
            </a:r>
          </a:p>
          <a:p>
            <a:pPr indent="-419100" lvl="0" marL="457200" rtl="0">
              <a:spcBef>
                <a:spcPts val="0"/>
              </a:spcBef>
              <a:buSzPct val="100000"/>
              <a:buFont typeface="Calibri"/>
            </a:pPr>
            <a:r>
              <a:rPr lang="en-US" sz="3000"/>
              <a:t>Let’s call it timeit.html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Cookies &amp; Local Storage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Feel free to leave any questions in the comments.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Persistent Objects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57200" y="1200150"/>
            <a:ext cx="82296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US" sz="3000"/>
              <a:t>Objects that already exist in Javascript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US" sz="3000"/>
              <a:t>They are global. (Used anywhere) 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US" sz="3000"/>
              <a:t>They do </a:t>
            </a:r>
            <a:r>
              <a:rPr b="1" lang="en-US" sz="3000"/>
              <a:t>not always</a:t>
            </a:r>
            <a:r>
              <a:rPr lang="en-US" sz="3000"/>
              <a:t> need to be created.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US" sz="3000"/>
              <a:t>Provide useful functions to save you time.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indent="0" lvl="0" marL="0" rtl="0">
              <a:spcBef>
                <a:spcPts val="0"/>
              </a:spcBef>
              <a:buNone/>
            </a:pPr>
            <a:r>
              <a:rPr i="1" lang="en-US" sz="3000">
                <a:highlight>
                  <a:srgbClr val="FFD966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var pi = Math.PI //returns 3.141592653589793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Math Object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57200" y="1200149"/>
            <a:ext cx="8229600" cy="3701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191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3000"/>
              <a:t>Rounding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highlight>
                  <a:srgbClr val="FFD966"/>
                </a:highlight>
              </a:rPr>
              <a:t>Math.ceil(0.3) //returns 1  (Up to whole number)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highlight>
                <a:srgbClr val="FFD966"/>
              </a:highlight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highlight>
                  <a:srgbClr val="FFD966"/>
                </a:highlight>
              </a:rPr>
              <a:t>Math.round(0.3) // returns 0 (to nearest whole)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highlight>
                <a:srgbClr val="FFD966"/>
              </a:highlight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highlight>
                  <a:srgbClr val="FFD966"/>
                </a:highlight>
              </a:rPr>
              <a:t>Math.floor(0.7) // returns 0 (Down to whole)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Math Object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57200" y="1200150"/>
            <a:ext cx="82296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US" sz="3000"/>
              <a:t>Trigonometry Functions (All in Radians)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indent="0" lvl="0" marL="0" rtl="0">
              <a:spcBef>
                <a:spcPts val="0"/>
              </a:spcBef>
              <a:buNone/>
            </a:pPr>
            <a:r>
              <a:rPr i="1" lang="en-US" sz="3000">
                <a:highlight>
                  <a:srgbClr val="FFD966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Math.sin(x)  //returns the sine of x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i="1" sz="3000">
              <a:highlight>
                <a:srgbClr val="FFD966"/>
              </a:highlight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i="1" lang="en-US" sz="3000">
                <a:highlight>
                  <a:srgbClr val="FFD966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Math.cos(x) //returns the cosine of x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i="1" sz="3000">
              <a:highlight>
                <a:srgbClr val="FFD966"/>
              </a:highlight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i="1" lang="en-US" sz="3000">
                <a:highlight>
                  <a:srgbClr val="FFD966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Math.tan(x) //returns the tangent of x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2166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Math Object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57200" y="1200150"/>
            <a:ext cx="82296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rtl="0">
              <a:spcBef>
                <a:spcPts val="0"/>
              </a:spcBef>
              <a:buSzPct val="80000"/>
              <a:buFont typeface="Calibri"/>
            </a:pPr>
            <a:r>
              <a:rPr lang="en-US" sz="3000"/>
              <a:t>Misc Functions</a:t>
            </a:r>
          </a:p>
          <a:p>
            <a:pPr indent="0" lvl="0" marL="0" marR="0" rtl="0" algn="l">
              <a:lnSpc>
                <a:spcPct val="80000"/>
              </a:lnSpc>
              <a:spcBef>
                <a:spcPts val="496"/>
              </a:spcBef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80000"/>
              </a:lnSpc>
              <a:spcBef>
                <a:spcPts val="496"/>
              </a:spcBef>
              <a:buNone/>
            </a:pPr>
            <a:r>
              <a:rPr i="1" lang="en-US" sz="3000">
                <a:highlight>
                  <a:srgbClr val="FFD966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Math.random()  //returns value between 0 - 1</a:t>
            </a:r>
          </a:p>
          <a:p>
            <a:pPr indent="0" lvl="0" marL="0" marR="0" rtl="0" algn="l">
              <a:lnSpc>
                <a:spcPct val="80000"/>
              </a:lnSpc>
              <a:spcBef>
                <a:spcPts val="496"/>
              </a:spcBef>
              <a:buNone/>
            </a:pPr>
            <a:r>
              <a:t/>
            </a:r>
            <a:endParaRPr i="1" sz="2400">
              <a:highlight>
                <a:srgbClr val="FFD966"/>
              </a:highlight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96"/>
              </a:spcBef>
              <a:buNone/>
            </a:pPr>
            <a:r>
              <a:rPr i="1" lang="en-US" sz="3000">
                <a:highlight>
                  <a:srgbClr val="FFD966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Math.sqrt(x)  //Returns the square root of x</a:t>
            </a:r>
            <a:br>
              <a:rPr i="1" lang="en-US" sz="3000">
                <a:highlight>
                  <a:srgbClr val="FFD966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</a:br>
          </a:p>
          <a:p>
            <a:pPr indent="0" lvl="0" marL="0" marR="0" rtl="0" algn="l">
              <a:lnSpc>
                <a:spcPct val="80000"/>
              </a:lnSpc>
              <a:spcBef>
                <a:spcPts val="496"/>
              </a:spcBef>
              <a:buNone/>
            </a:pPr>
            <a:r>
              <a:rPr i="1" lang="en-US" sz="3000">
                <a:highlight>
                  <a:srgbClr val="FFD966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Math.pow(x,y) // returns x to the power of 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2166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Math Object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57200" y="1200150"/>
            <a:ext cx="82296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rtl="0">
              <a:spcBef>
                <a:spcPts val="0"/>
              </a:spcBef>
              <a:buSzPct val="80000"/>
              <a:buFont typeface="Calibri"/>
            </a:pPr>
            <a:r>
              <a:rPr lang="en-US" sz="3000"/>
              <a:t>Constants</a:t>
            </a:r>
          </a:p>
          <a:p>
            <a:pPr indent="0" lvl="0" marL="0" marR="0" rtl="0" algn="l">
              <a:lnSpc>
                <a:spcPct val="80000"/>
              </a:lnSpc>
              <a:spcBef>
                <a:spcPts val="496"/>
              </a:spcBef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80000"/>
              </a:lnSpc>
              <a:spcBef>
                <a:spcPts val="496"/>
              </a:spcBef>
              <a:buNone/>
            </a:pPr>
            <a:r>
              <a:rPr i="1" lang="en-US" sz="3000">
                <a:highlight>
                  <a:srgbClr val="FFD966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Math.PI()  //returns the approximate value of PI</a:t>
            </a:r>
          </a:p>
          <a:p>
            <a:pPr indent="0" lvl="0" marL="0" marR="0" rtl="0" algn="l">
              <a:lnSpc>
                <a:spcPct val="80000"/>
              </a:lnSpc>
              <a:spcBef>
                <a:spcPts val="496"/>
              </a:spcBef>
              <a:buNone/>
            </a:pPr>
            <a:r>
              <a:t/>
            </a:r>
            <a:endParaRPr i="1" sz="2400">
              <a:highlight>
                <a:srgbClr val="FFD966"/>
              </a:highlight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96"/>
              </a:spcBef>
              <a:buNone/>
            </a:pPr>
            <a:r>
              <a:rPr i="1" lang="en-US" sz="3000">
                <a:highlight>
                  <a:srgbClr val="FFD966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Math.E //Returns Eulers number</a:t>
            </a:r>
            <a:br>
              <a:rPr i="1" lang="en-US" sz="3000">
                <a:highlight>
                  <a:srgbClr val="FFD966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</a:br>
          </a:p>
          <a:p>
            <a:pPr indent="0" lvl="0" marL="0" marR="0" rtl="0" algn="l">
              <a:lnSpc>
                <a:spcPct val="80000"/>
              </a:lnSpc>
              <a:spcBef>
                <a:spcPts val="496"/>
              </a:spcBef>
              <a:buNone/>
            </a:pPr>
            <a:r>
              <a:rPr i="1" lang="en-US" sz="3000">
                <a:highlight>
                  <a:srgbClr val="FFD966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Math.SQRT1_2 // returns the square root of 1/2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Math example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57200" y="1200149"/>
            <a:ext cx="8229600" cy="370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/>
              <a:t>Let’s make a simple guess the number game.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/>
              <a:t>We will call it guess.html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Date Object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57200" y="1200150"/>
            <a:ext cx="82296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  <a:buFont typeface="Calibri"/>
            </a:pPr>
            <a:r>
              <a:rPr lang="en-US" sz="3000"/>
              <a:t>Useful for anything dates related</a:t>
            </a:r>
          </a:p>
          <a:p>
            <a:pPr indent="-419100" lvl="0" marL="457200" rtl="0">
              <a:spcBef>
                <a:spcPts val="0"/>
              </a:spcBef>
              <a:buSzPct val="100000"/>
              <a:buFont typeface="Calibri"/>
            </a:pPr>
            <a:r>
              <a:rPr lang="en-US" sz="3000"/>
              <a:t>Can handle timezones and local times</a:t>
            </a:r>
          </a:p>
          <a:p>
            <a:pPr indent="-419100" lvl="0" marL="457200" rtl="0">
              <a:spcBef>
                <a:spcPts val="0"/>
              </a:spcBef>
              <a:buSzPct val="100000"/>
              <a:buFont typeface="Calibri"/>
            </a:pPr>
            <a:r>
              <a:rPr lang="en-US" sz="3000"/>
              <a:t>Can be manipulated and compared to other dates.</a:t>
            </a:r>
          </a:p>
          <a:p>
            <a:pPr indent="-419100" lvl="0" marL="457200" rtl="0">
              <a:spcBef>
                <a:spcPts val="0"/>
              </a:spcBef>
              <a:buSzPct val="100000"/>
              <a:buFont typeface="Calibri"/>
            </a:pPr>
            <a:r>
              <a:rPr lang="en-US" sz="3000"/>
              <a:t>All based from Midnight 1/1/1970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indent="0" lvl="0" marL="0" rtl="0">
              <a:spcBef>
                <a:spcPts val="0"/>
              </a:spcBef>
              <a:buNone/>
            </a:pPr>
            <a:r>
              <a:rPr i="1" lang="en-US" sz="3000">
                <a:highlight>
                  <a:srgbClr val="FFD966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var today = Date.now()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i="1" lang="en-US" sz="3000">
                <a:highlight>
                  <a:srgbClr val="FFD966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var feb16  = new Date(“Feb 1 2016”);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Making Date Objects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960">
                <a:highlight>
                  <a:srgbClr val="FFD966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var d = new Date(milliseconds);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960">
                <a:highlight>
                  <a:srgbClr val="FFD966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var d = new Date(“date”);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960">
                <a:highlight>
                  <a:srgbClr val="FFD966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var d = new Date(year, month, day, hours, minutes, seconds, milliseconds);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60"/>
          </a:p>
          <a:p>
            <a:pPr indent="-41656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98666"/>
            </a:pPr>
            <a:r>
              <a:rPr lang="en-US" sz="2960"/>
              <a:t>Internally dates are stored at milliseconds.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