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Ubuntu Condensed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font" Target="fonts/UbuntuCondense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2914650"/>
            <a:ext cx="6400799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874749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463749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272750" y="-609570"/>
            <a:ext cx="43887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3305176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1631155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6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6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4786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04788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57999" l="8000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DOM &amp; Events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2914650"/>
            <a:ext cx="6400799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JS    #</a:t>
            </a:r>
            <a:r>
              <a:rPr lang="en-US"/>
              <a:t>9</a:t>
            </a:r>
          </a:p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Assigning events in code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656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98666"/>
            </a:pPr>
            <a:r>
              <a:rPr lang="en-US" sz="2960"/>
              <a:t>We can also set an events function by </a:t>
            </a:r>
            <a:br>
              <a:rPr lang="en-US" sz="2960"/>
            </a:br>
            <a:r>
              <a:rPr lang="en-US" sz="2960"/>
              <a:t>directly assigning the function to the objects</a:t>
            </a:r>
            <a:br>
              <a:rPr lang="en-US" sz="2960"/>
            </a:br>
            <a:r>
              <a:rPr lang="en-US" sz="2960"/>
              <a:t>event with dot notation.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6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var myButton = document.getElementById(“box”);</a:t>
            </a:r>
            <a:br>
              <a:rPr i="1" lang="en-US" sz="296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i="1" lang="en-US" sz="296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myButton.onclick =  doSomething();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Date &amp; Math Objects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Feel free to leave any questions in the comments.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What is DOM?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Document Object Model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The HTML represented as an object.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document.getElementById(“id”).innerHTML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We have used a little bit of it already.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uses dot . notation to access HTML elements.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7050"/>
            <a:ext cx="6473849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What is DOM?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7050"/>
            <a:ext cx="8229600" cy="3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99" name="Shape 99"/>
          <p:cNvSpPr txBox="1"/>
          <p:nvPr/>
        </p:nvSpPr>
        <p:spPr>
          <a:xfrm>
            <a:off x="2167875" y="4694750"/>
            <a:ext cx="3804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Image from w3schools.com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7050"/>
            <a:ext cx="6473849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What is DOM?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7050"/>
            <a:ext cx="8229600" cy="3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07" name="Shape 107"/>
          <p:cNvSpPr txBox="1"/>
          <p:nvPr/>
        </p:nvSpPr>
        <p:spPr>
          <a:xfrm>
            <a:off x="2167875" y="4694750"/>
            <a:ext cx="3804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Image from w3schools.com</a:t>
            </a:r>
          </a:p>
        </p:txBody>
      </p:sp>
      <p:cxnSp>
        <p:nvCxnSpPr>
          <p:cNvPr id="108" name="Shape 108"/>
          <p:cNvCxnSpPr/>
          <p:nvPr/>
        </p:nvCxnSpPr>
        <p:spPr>
          <a:xfrm flipH="1">
            <a:off x="6790000" y="3154525"/>
            <a:ext cx="748800" cy="45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/>
          <p:nvPr/>
        </p:nvCxnSpPr>
        <p:spPr>
          <a:xfrm flipH="1">
            <a:off x="6737125" y="4298725"/>
            <a:ext cx="662700" cy="16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0" name="Shape 110"/>
          <p:cNvSpPr txBox="1"/>
          <p:nvPr/>
        </p:nvSpPr>
        <p:spPr>
          <a:xfrm>
            <a:off x="5378750" y="822100"/>
            <a:ext cx="18216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>
                <a:latin typeface="Ubuntu Condensed"/>
                <a:ea typeface="Ubuntu Condensed"/>
                <a:cs typeface="Ubuntu Condensed"/>
                <a:sym typeface="Ubuntu Condensed"/>
              </a:rPr>
              <a:t>Root </a:t>
            </a:r>
            <a:r>
              <a:rPr lang="en-US" sz="3000">
                <a:latin typeface="Ubuntu Condensed"/>
                <a:ea typeface="Ubuntu Condensed"/>
                <a:cs typeface="Ubuntu Condensed"/>
                <a:sym typeface="Ubuntu Condensed"/>
              </a:rPr>
              <a:t>Node</a:t>
            </a:r>
          </a:p>
        </p:txBody>
      </p:sp>
      <p:cxnSp>
        <p:nvCxnSpPr>
          <p:cNvPr id="111" name="Shape 111"/>
          <p:cNvCxnSpPr/>
          <p:nvPr/>
        </p:nvCxnSpPr>
        <p:spPr>
          <a:xfrm flipH="1">
            <a:off x="4555425" y="1379450"/>
            <a:ext cx="1047900" cy="68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2" name="Shape 112"/>
          <p:cNvSpPr txBox="1"/>
          <p:nvPr/>
        </p:nvSpPr>
        <p:spPr>
          <a:xfrm>
            <a:off x="7592275" y="2523675"/>
            <a:ext cx="12831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>
                <a:latin typeface="Ubuntu Condensed"/>
                <a:ea typeface="Ubuntu Condensed"/>
                <a:cs typeface="Ubuntu Condensed"/>
                <a:sym typeface="Ubuntu Condensed"/>
              </a:rPr>
              <a:t>Parent Node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7635075" y="3881425"/>
            <a:ext cx="12831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>
                <a:latin typeface="Ubuntu Condensed"/>
                <a:ea typeface="Ubuntu Condensed"/>
                <a:cs typeface="Ubuntu Condensed"/>
                <a:sym typeface="Ubuntu Condensed"/>
              </a:rPr>
              <a:t>Child Node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What can we do with DOM?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49"/>
            <a:ext cx="8229600" cy="370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544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/>
              <a:t>Add &amp; Remove HTML elements</a:t>
            </a:r>
          </a:p>
          <a:p>
            <a:pPr indent="-34544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/>
              <a:t>Modify CSS properties on HTML elements</a:t>
            </a:r>
          </a:p>
          <a:p>
            <a:pPr indent="-34544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/>
              <a:t>Trigger code when events happen on an element.</a:t>
            </a:r>
          </a:p>
          <a:p>
            <a:pPr indent="-34544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/>
              <a:t>Change the innerHTML of elements.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Interacting with elements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/>
              <a:t>We can modify an element’s CSS style by</a:t>
            </a:r>
            <a:br>
              <a:rPr lang="en-US" sz="3000"/>
            </a:br>
            <a:r>
              <a:rPr lang="en-US" sz="3000"/>
              <a:t>using the dot notation.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document.getElementById(“anID”).style.property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/>
              <a:t>We can dynamically add new html tags to a document by creating an element.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var p = document.createElement(“p”);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var text = document.createTextNode(“Some text”);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p.appendChild(text);  //attaches the new text node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DOM Events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0015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marR="0" rtl="0" algn="l">
              <a:lnSpc>
                <a:spcPct val="80000"/>
              </a:lnSpc>
              <a:spcBef>
                <a:spcPts val="496"/>
              </a:spcBef>
              <a:buSzPct val="100000"/>
              <a:buFont typeface="Calibri"/>
            </a:pPr>
            <a:r>
              <a:rPr lang="en-US" sz="3000"/>
              <a:t>Events trigger when certain criteria are met.</a:t>
            </a:r>
          </a:p>
          <a:p>
            <a:pPr indent="-419100" lvl="0" marL="457200" marR="0" rtl="0" algn="l">
              <a:lnSpc>
                <a:spcPct val="80000"/>
              </a:lnSpc>
              <a:spcBef>
                <a:spcPts val="496"/>
              </a:spcBef>
              <a:buSzPct val="100000"/>
              <a:buFont typeface="Calibri"/>
            </a:pPr>
            <a:r>
              <a:rPr lang="en-US" sz="3000"/>
              <a:t>Such as a click, mouse over, key press, on load.</a:t>
            </a:r>
          </a:p>
          <a:p>
            <a:pPr indent="-419100" lvl="0" marL="457200" marR="0" rtl="0" algn="l">
              <a:lnSpc>
                <a:spcPct val="80000"/>
              </a:lnSpc>
              <a:spcBef>
                <a:spcPts val="496"/>
              </a:spcBef>
              <a:buSzPct val="100000"/>
              <a:buFont typeface="Calibri"/>
            </a:pPr>
            <a:r>
              <a:rPr lang="en-US" sz="3000"/>
              <a:t>You can tie these events to functions that you create that will be run when the event triggers.</a:t>
            </a:r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buNone/>
            </a:pPr>
            <a: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&lt;button </a:t>
            </a:r>
            <a:r>
              <a:rPr i="1" lang="en-US" sz="3000">
                <a:solidFill>
                  <a:srgbClr val="0000FF"/>
                </a:solidFill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onclick</a:t>
            </a:r>
            <a:r>
              <a:rPr i="1" lang="en-US" sz="3000">
                <a:highlight>
                  <a:srgbClr val="FFE599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=”MyFunction()”&gt;click me&lt;/button&gt;</a:t>
            </a:r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buNone/>
            </a:pPr>
            <a:r>
              <a:rPr lang="en-US" sz="3000"/>
              <a:t>Once again, this should look familiar!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Common Events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00149"/>
            <a:ext cx="8229600" cy="37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/>
              <a:t>onclick - When the object is  clicked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/>
              <a:t>onmouseover - When the mouse is over element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/>
              <a:t>onload - When the element is loaded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/>
              <a:t>onchange- When a form element gets changed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/>
              <a:t>onsubmit - When a form is submitted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/>
              <a:t>onkeypress - When a key is pressed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6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60"/>
              <a:t>I’ll put a link in the description to a list of events.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Buttons example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2800"/>
              <a:t>Let’s make some custom buttons that change</a:t>
            </a:r>
            <a:br>
              <a:rPr lang="en-US" sz="2800"/>
            </a:br>
            <a:r>
              <a:rPr lang="en-US" sz="2800"/>
              <a:t>how they look based on some events.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-US" sz="2800"/>
              <a:t>Let’s call it buttonEvents.html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