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2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2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4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64B0-AD60-4BCF-BB5E-BD2F3A276C45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A9DE-8605-4245-8A4E-623D1695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SDR Metadata:  Coding/Decoding process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IOV Galileo PFM satellite payload testing on E5a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800" dirty="0" smtClean="0"/>
              <a:t>Data collection system scenario</a:t>
            </a:r>
          </a:p>
          <a:p>
            <a:r>
              <a:rPr lang="en-GB" sz="4800" dirty="0" smtClean="0"/>
              <a:t>Data collection equipment</a:t>
            </a:r>
          </a:p>
          <a:p>
            <a:r>
              <a:rPr lang="en-GB" sz="4800" dirty="0" smtClean="0"/>
              <a:t>Metadata creation and decoding block scheme</a:t>
            </a:r>
          </a:p>
          <a:p>
            <a:r>
              <a:rPr lang="en-GB" sz="4800" dirty="0" smtClean="0"/>
              <a:t>Data processing results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2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collection system: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Location: European Space Research and Technology Centre (ESA/ESTEC)</a:t>
            </a:r>
          </a:p>
          <a:p>
            <a:endParaRPr lang="en-GB" dirty="0" smtClean="0"/>
          </a:p>
          <a:p>
            <a:r>
              <a:rPr lang="en-GB" dirty="0" smtClean="0"/>
              <a:t>Campaign: “IOV Galileo PFM satellite payload testing on E5a frequency band”</a:t>
            </a:r>
          </a:p>
          <a:p>
            <a:endParaRPr lang="en-GB" dirty="0" smtClean="0"/>
          </a:p>
          <a:p>
            <a:r>
              <a:rPr lang="en-GB" dirty="0" smtClean="0"/>
              <a:t>Date: 14/12/2011</a:t>
            </a:r>
          </a:p>
          <a:p>
            <a:endParaRPr lang="en-GB" dirty="0" smtClean="0"/>
          </a:p>
          <a:p>
            <a:r>
              <a:rPr lang="en-GB" dirty="0" smtClean="0"/>
              <a:t>Time of data collection: 12:25:58 CET</a:t>
            </a:r>
          </a:p>
          <a:p>
            <a:endParaRPr lang="en-GB" dirty="0" smtClean="0"/>
          </a:p>
          <a:p>
            <a:r>
              <a:rPr lang="en-GB" dirty="0" smtClean="0"/>
              <a:t>Antenna Position: 46.86°, 7.24°, 17 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3432557"/>
            <a:ext cx="4057907" cy="2673978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3366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2" y="1254219"/>
            <a:ext cx="10515600" cy="4351338"/>
          </a:xfrm>
        </p:spPr>
        <p:txBody>
          <a:bodyPr/>
          <a:lstStyle/>
          <a:p>
            <a:r>
              <a:rPr lang="en-GB" dirty="0" smtClean="0"/>
              <a:t>Front-end realized with COTS components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83" y="1639449"/>
            <a:ext cx="7200000" cy="2072059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50" y="204373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Data collection equipment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3150" y="3469750"/>
            <a:ext cx="385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 front-end section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/>
              <a:t>RF </a:t>
            </a:r>
            <a:r>
              <a:rPr lang="en-GB" dirty="0" err="1" smtClean="0"/>
              <a:t>center</a:t>
            </a:r>
            <a:r>
              <a:rPr lang="en-GB" dirty="0" smtClean="0"/>
              <a:t> frequency: 1176.45 MHz</a:t>
            </a:r>
          </a:p>
          <a:p>
            <a:r>
              <a:rPr lang="en-GB" dirty="0" smtClean="0"/>
              <a:t>RF filter bandwidth: 20 MHz</a:t>
            </a:r>
          </a:p>
          <a:p>
            <a:endParaRPr lang="en-GB" dirty="0" smtClean="0"/>
          </a:p>
          <a:p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IF front-end section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/>
              <a:t>IF filter 2 bandwidth: 18 MHz</a:t>
            </a:r>
          </a:p>
          <a:p>
            <a:r>
              <a:rPr lang="en-GB" dirty="0" smtClean="0"/>
              <a:t>Sampling frequency: 36 MHz</a:t>
            </a:r>
          </a:p>
          <a:p>
            <a:r>
              <a:rPr lang="en-GB" dirty="0" smtClean="0"/>
              <a:t>IF frequency : 9 MHz</a:t>
            </a:r>
          </a:p>
          <a:p>
            <a:r>
              <a:rPr lang="en-GB" dirty="0" smtClean="0"/>
              <a:t>Quantization: 8 bits</a:t>
            </a:r>
          </a:p>
          <a:p>
            <a:r>
              <a:rPr lang="en-GB" dirty="0" smtClean="0"/>
              <a:t>Packed Bits:  8 bits</a:t>
            </a:r>
          </a:p>
          <a:p>
            <a:r>
              <a:rPr lang="en-GB" dirty="0" smtClean="0"/>
              <a:t>Format: ‘BIN’ (binary integer)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16594" y="3261061"/>
            <a:ext cx="42754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FRAUNHOFER_20111214_122558_raw.grab</a:t>
            </a:r>
            <a:endParaRPr lang="en-GB" dirty="0"/>
          </a:p>
        </p:txBody>
      </p:sp>
      <p:pic>
        <p:nvPicPr>
          <p:cNvPr id="12" name="Segnaposto contenuto 4" descr="IMAG068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1" y="3670824"/>
            <a:ext cx="4672406" cy="27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724298" y="2064995"/>
            <a:ext cx="6914605" cy="77172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7906473" y="5326219"/>
            <a:ext cx="1097280" cy="740229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Elbow Connector 30"/>
          <p:cNvCxnSpPr>
            <a:stCxn id="4" idx="3"/>
          </p:cNvCxnSpPr>
          <p:nvPr/>
        </p:nvCxnSpPr>
        <p:spPr>
          <a:xfrm>
            <a:off x="8821783" y="2675479"/>
            <a:ext cx="2509314" cy="5282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98480" y="3206048"/>
            <a:ext cx="775063" cy="438729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6240305" y="5441205"/>
            <a:ext cx="1344286" cy="438729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7089091" y="3206048"/>
            <a:ext cx="827504" cy="438729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9277639" y="5465259"/>
            <a:ext cx="1288869" cy="462151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5096" y="1898818"/>
            <a:ext cx="1095633" cy="840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 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778632" y="1940007"/>
            <a:ext cx="1276865" cy="7578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Metadata file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778632" y="3225114"/>
            <a:ext cx="1309816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</a:t>
            </a:r>
            <a:r>
              <a:rPr lang="en-GB" dirty="0" smtClean="0"/>
              <a:t>Collection</a:t>
            </a:r>
          </a:p>
        </p:txBody>
      </p:sp>
      <p:pic>
        <p:nvPicPr>
          <p:cNvPr id="1026" name="Picture 2" descr="https://upload.wikimedia.org/wikipedia/commons/thumb/1/12/User_icon_2.svg/2000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51" y="2582939"/>
            <a:ext cx="702458" cy="7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26" idx="3"/>
            <a:endCxn id="4" idx="2"/>
          </p:cNvCxnSpPr>
          <p:nvPr/>
        </p:nvCxnSpPr>
        <p:spPr>
          <a:xfrm flipV="1">
            <a:off x="1896509" y="2318948"/>
            <a:ext cx="958587" cy="6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3"/>
            <a:endCxn id="6" idx="1"/>
          </p:cNvCxnSpPr>
          <p:nvPr/>
        </p:nvCxnSpPr>
        <p:spPr>
          <a:xfrm>
            <a:off x="1896509" y="2934168"/>
            <a:ext cx="2882123" cy="6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1"/>
          </p:cNvCxnSpPr>
          <p:nvPr/>
        </p:nvCxnSpPr>
        <p:spPr>
          <a:xfrm>
            <a:off x="3950729" y="2318948"/>
            <a:ext cx="82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23674" y="2395530"/>
            <a:ext cx="1565191" cy="956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Converter</a:t>
            </a:r>
            <a:endParaRPr lang="en-GB" dirty="0"/>
          </a:p>
        </p:txBody>
      </p:sp>
      <p:cxnSp>
        <p:nvCxnSpPr>
          <p:cNvPr id="16" name="Elbow Connector 15"/>
          <p:cNvCxnSpPr>
            <a:stCxn id="5" idx="3"/>
            <a:endCxn id="14" idx="2"/>
          </p:cNvCxnSpPr>
          <p:nvPr/>
        </p:nvCxnSpPr>
        <p:spPr>
          <a:xfrm>
            <a:off x="6055497" y="2318948"/>
            <a:ext cx="768177" cy="554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4" idx="2"/>
          </p:cNvCxnSpPr>
          <p:nvPr/>
        </p:nvCxnSpPr>
        <p:spPr>
          <a:xfrm flipV="1">
            <a:off x="6088448" y="2873885"/>
            <a:ext cx="735226" cy="721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39005" y="4477265"/>
            <a:ext cx="1449860" cy="3459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E5aL5.dat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4" idx="4"/>
            <a:endCxn id="20" idx="0"/>
          </p:cNvCxnSpPr>
          <p:nvPr/>
        </p:nvCxnSpPr>
        <p:spPr>
          <a:xfrm>
            <a:off x="7606270" y="3352240"/>
            <a:ext cx="57665" cy="11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8636001" y="4691449"/>
            <a:ext cx="387178" cy="79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9270315" y="4403123"/>
            <a:ext cx="1779373" cy="137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</a:t>
            </a:r>
            <a:r>
              <a:rPr lang="en-GB" dirty="0" smtClean="0"/>
              <a:t>processing: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GNSS software receiver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TextBox 1023"/>
          <p:cNvSpPr txBox="1"/>
          <p:nvPr/>
        </p:nvSpPr>
        <p:spPr>
          <a:xfrm rot="895531">
            <a:off x="2787715" y="3219620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knows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 rot="19666749">
            <a:off x="1837387" y="2360241"/>
            <a:ext cx="988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customizes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98562" y="2011170"/>
            <a:ext cx="905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generates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 rot="5235443">
            <a:off x="7443126" y="3634366"/>
            <a:ext cx="940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Splits data</a:t>
            </a:r>
          </a:p>
          <a:p>
            <a:r>
              <a:rPr lang="en-GB" sz="1400" dirty="0" smtClean="0"/>
              <a:t>collection</a:t>
            </a:r>
            <a:endParaRPr lang="en-GB" sz="1400" dirty="0"/>
          </a:p>
        </p:txBody>
      </p:sp>
      <p:sp>
        <p:nvSpPr>
          <p:cNvPr id="1025" name="Line Callout 1 (Accent Bar) 1024"/>
          <p:cNvSpPr/>
          <p:nvPr/>
        </p:nvSpPr>
        <p:spPr>
          <a:xfrm>
            <a:off x="6192107" y="937153"/>
            <a:ext cx="1263133" cy="807308"/>
          </a:xfrm>
          <a:prstGeom prst="accentCallout1">
            <a:avLst>
              <a:gd name="adj1" fmla="val 18750"/>
              <a:gd name="adj2" fmla="val -8333"/>
              <a:gd name="adj3" fmla="val 124745"/>
              <a:gd name="adj4" fmla="val -5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smtClean="0"/>
              <a:t>Describes all signals/sources present in the data collection</a:t>
            </a:r>
            <a:endParaRPr lang="en-GB" sz="1200" dirty="0"/>
          </a:p>
        </p:txBody>
      </p:sp>
      <p:sp>
        <p:nvSpPr>
          <p:cNvPr id="38" name="Line Callout 1 (Accent Bar) 37"/>
          <p:cNvSpPr/>
          <p:nvPr/>
        </p:nvSpPr>
        <p:spPr>
          <a:xfrm>
            <a:off x="8829590" y="1511639"/>
            <a:ext cx="1263133" cy="807308"/>
          </a:xfrm>
          <a:prstGeom prst="accentCallout1">
            <a:avLst>
              <a:gd name="adj1" fmla="val 18750"/>
              <a:gd name="adj2" fmla="val -8333"/>
              <a:gd name="adj3" fmla="val 124745"/>
              <a:gd name="adj4" fmla="val -5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smtClean="0"/>
              <a:t>Splits the data collection in a number raw data files as described in the Metadata (</a:t>
            </a:r>
            <a:r>
              <a:rPr lang="en-GB" sz="1200" dirty="0" err="1" smtClean="0"/>
              <a:t>es</a:t>
            </a:r>
            <a:r>
              <a:rPr lang="en-GB" sz="1200" dirty="0" smtClean="0"/>
              <a:t>. GPS L1, L2, L5, Galileo </a:t>
            </a:r>
            <a:r>
              <a:rPr lang="en-GB" sz="1200" dirty="0" err="1" smtClean="0"/>
              <a:t>Ea</a:t>
            </a:r>
            <a:r>
              <a:rPr lang="en-GB" sz="1200" dirty="0" smtClean="0"/>
              <a:t>, </a:t>
            </a:r>
            <a:r>
              <a:rPr lang="en-GB" sz="1200" dirty="0" err="1" smtClean="0"/>
              <a:t>Eb</a:t>
            </a:r>
            <a:r>
              <a:rPr lang="en-GB" sz="1200" dirty="0" smtClean="0"/>
              <a:t>, etc.)</a:t>
            </a:r>
            <a:endParaRPr lang="en-GB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382233" y="4257465"/>
            <a:ext cx="4401879" cy="7414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FRAUNHOFER_20111214_122558_raw.grab</a:t>
            </a:r>
          </a:p>
        </p:txBody>
      </p:sp>
      <p:cxnSp>
        <p:nvCxnSpPr>
          <p:cNvPr id="9" name="Elbow Connector 8"/>
          <p:cNvCxnSpPr>
            <a:stCxn id="6" idx="2"/>
            <a:endCxn id="26" idx="0"/>
          </p:cNvCxnSpPr>
          <p:nvPr/>
        </p:nvCxnSpPr>
        <p:spPr>
          <a:xfrm rot="5400000">
            <a:off x="4362884" y="3186809"/>
            <a:ext cx="290946" cy="1850367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382233" y="869466"/>
            <a:ext cx="4401879" cy="7414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GalileoE5a-GPSL5.xml</a:t>
            </a:r>
          </a:p>
        </p:txBody>
      </p:sp>
      <p:cxnSp>
        <p:nvCxnSpPr>
          <p:cNvPr id="31" name="Elbow Connector 30"/>
          <p:cNvCxnSpPr>
            <a:stCxn id="5" idx="0"/>
            <a:endCxn id="30" idx="2"/>
          </p:cNvCxnSpPr>
          <p:nvPr/>
        </p:nvCxnSpPr>
        <p:spPr>
          <a:xfrm rot="16200000" flipV="1">
            <a:off x="4335551" y="858493"/>
            <a:ext cx="329136" cy="18338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processing Results:  Spectrum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smtClean="0"/>
              <a:t>FRAUNHOFER_20111214_122558_raw.grab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15365"/>
            <a:ext cx="5157787" cy="286400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E5aL5.dat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08312"/>
            <a:ext cx="5183188" cy="28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processing Results:  Search Space PRN11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smtClean="0"/>
              <a:t>FRAUNHOFER_20111214_122558_raw.grab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E5aL5.dat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13627"/>
            <a:ext cx="5157787" cy="2867483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906566"/>
            <a:ext cx="5183188" cy="28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SDR Metadata:  Coding/Decoding process</vt:lpstr>
      <vt:lpstr>Outline</vt:lpstr>
      <vt:lpstr>Data collection system: Scenario</vt:lpstr>
      <vt:lpstr>Data collection equipment</vt:lpstr>
      <vt:lpstr>PowerPoint Presentation</vt:lpstr>
      <vt:lpstr>Data processing Results:  Spectrum</vt:lpstr>
      <vt:lpstr>Data processing Results:  Search Space PRN11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 Metadata:  Coding/Decoding process</dc:title>
  <dc:creator>Luciano Musumeci</dc:creator>
  <cp:lastModifiedBy>Luciano Musumeci</cp:lastModifiedBy>
  <cp:revision>10</cp:revision>
  <dcterms:created xsi:type="dcterms:W3CDTF">2016-02-05T09:24:27Z</dcterms:created>
  <dcterms:modified xsi:type="dcterms:W3CDTF">2016-02-05T10:48:10Z</dcterms:modified>
</cp:coreProperties>
</file>