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1AD5-24EA-419F-90BD-055B03A2F1FB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E509-5756-4C7C-8200-4621049B5D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259228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Исследование моделей </a:t>
            </a:r>
            <a:r>
              <a:rPr lang="en-US" b="1" dirty="0"/>
              <a:t>GARCH c</a:t>
            </a:r>
            <a:r>
              <a:rPr lang="ru-RU" b="1" dirty="0"/>
              <a:t> устойчивыми возмущениями для цен финансовых инструментов.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24208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Серёгин Александр Сергеевич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4653136"/>
            <a:ext cx="3779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Руководитель </a:t>
            </a:r>
          </a:p>
          <a:p>
            <a:r>
              <a:rPr lang="ru-RU" dirty="0" err="1" smtClean="0"/>
              <a:t>Труш</a:t>
            </a:r>
            <a:r>
              <a:rPr lang="ru-RU" dirty="0" smtClean="0"/>
              <a:t> </a:t>
            </a:r>
            <a:r>
              <a:rPr lang="ru-RU" dirty="0"/>
              <a:t>Николай Николаевич</a:t>
            </a:r>
          </a:p>
          <a:p>
            <a:r>
              <a:rPr lang="ru-RU" dirty="0" smtClean="0"/>
              <a:t>профессор </a:t>
            </a:r>
            <a:r>
              <a:rPr lang="ru-RU" dirty="0"/>
              <a:t>кафедры теории вероятностей и математической статистики </a:t>
            </a:r>
          </a:p>
          <a:p>
            <a:r>
              <a:rPr lang="ru-RU" dirty="0"/>
              <a:t>доктор физ.-мат. наук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cap="small" dirty="0"/>
              <a:t>Сравнение нормальных распределений</a:t>
            </a:r>
            <a:endParaRPr lang="ru-RU" dirty="0"/>
          </a:p>
        </p:txBody>
      </p:sp>
      <p:pic>
        <p:nvPicPr>
          <p:cNvPr id="4" name="Рисунок 3" descr="C:\Users\Sasha\Desktop\plot_zoom_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28092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Медленно растущее устойчивое распределение (</a:t>
            </a:r>
            <a:r>
              <a:rPr lang="en-US" dirty="0"/>
              <a:t>CTS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cap="small" dirty="0"/>
              <a:t>Определение</a:t>
            </a:r>
          </a:p>
          <a:p>
            <a:r>
              <a:rPr lang="ru-RU" dirty="0"/>
              <a:t>Безгранично делимая случайная величина </a:t>
            </a:r>
            <a:r>
              <a:rPr lang="en-US" dirty="0"/>
              <a:t>X </a:t>
            </a:r>
            <a:r>
              <a:rPr lang="ru-RU" dirty="0"/>
              <a:t>распределена по закону </a:t>
            </a:r>
            <a:r>
              <a:rPr lang="en-US" dirty="0"/>
              <a:t>CTS </a:t>
            </a:r>
            <a:r>
              <a:rPr lang="ru-RU" dirty="0"/>
              <a:t>если её  характеристическая функция: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048064"/>
              </p:ext>
            </p:extLst>
          </p:nvPr>
        </p:nvGraphicFramePr>
        <p:xfrm>
          <a:off x="0" y="4005064"/>
          <a:ext cx="9144000" cy="136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Формула" r:id="rId3" imgW="3924300" imgH="482600" progId="Equation.3">
                  <p:embed/>
                </p:oleObj>
              </mc:Choice>
              <mc:Fallback>
                <p:oleObj name="Формула" r:id="rId3" imgW="3924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05064"/>
                        <a:ext cx="9144000" cy="1368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64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Медленно растущее устойчивое распределение (</a:t>
            </a:r>
            <a:r>
              <a:rPr lang="en-US" dirty="0"/>
              <a:t>CTS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cap="small" dirty="0"/>
              <a:t>Семиинвариант порядка </a:t>
            </a:r>
            <a:r>
              <a:rPr lang="en-US" b="1" cap="small" dirty="0"/>
              <a:t>n</a:t>
            </a:r>
            <a:endParaRPr lang="ru-RU" b="1" cap="small" dirty="0"/>
          </a:p>
          <a:p>
            <a:r>
              <a:rPr lang="ru-RU" dirty="0"/>
              <a:t>Вычислим Семиинвариант порядка </a:t>
            </a:r>
            <a:r>
              <a:rPr lang="en-US" dirty="0"/>
              <a:t>n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7348"/>
              </p:ext>
            </p:extLst>
          </p:nvPr>
        </p:nvGraphicFramePr>
        <p:xfrm>
          <a:off x="402859" y="2852935"/>
          <a:ext cx="8489621" cy="346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Формула" r:id="rId3" imgW="7340400" imgH="2997000" progId="Equation.3">
                  <p:embed/>
                </p:oleObj>
              </mc:Choice>
              <mc:Fallback>
                <p:oleObj name="Формула" r:id="rId3" imgW="7340400" imgH="299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859" y="2852935"/>
                        <a:ext cx="8489621" cy="3466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5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224136"/>
          </a:xfrm>
        </p:spPr>
        <p:txBody>
          <a:bodyPr>
            <a:noAutofit/>
          </a:bodyPr>
          <a:lstStyle/>
          <a:p>
            <a:r>
              <a:rPr lang="ru-RU" sz="4000" dirty="0"/>
              <a:t>Медленно растущее устойчивое распределение (</a:t>
            </a:r>
            <a:r>
              <a:rPr lang="en-US" sz="4000" dirty="0"/>
              <a:t>CTS</a:t>
            </a:r>
            <a:r>
              <a:rPr lang="ru-RU" sz="4000" dirty="0" smtClean="0"/>
              <a:t>)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endParaRPr lang="ru-RU" sz="2200" dirty="0" smtClean="0"/>
          </a:p>
          <a:p>
            <a:r>
              <a:rPr lang="ru-RU" sz="2200" dirty="0" smtClean="0"/>
              <a:t>С </a:t>
            </a:r>
            <a:r>
              <a:rPr lang="ru-RU" sz="2200" dirty="0"/>
              <a:t>помощью семиинварианта вычислим </a:t>
            </a:r>
            <a:r>
              <a:rPr lang="ru-RU" sz="2200" dirty="0" err="1"/>
              <a:t>Мат.Ожидание</a:t>
            </a:r>
            <a:r>
              <a:rPr lang="ru-RU" sz="2200" dirty="0"/>
              <a:t>, Дисперсию, Асимметрию и Эксцесс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cap="small" dirty="0" smtClean="0"/>
              <a:t> </a:t>
            </a:r>
            <a:r>
              <a:rPr lang="en-US" cap="small" dirty="0" err="1"/>
              <a:t>Математическое</a:t>
            </a:r>
            <a:r>
              <a:rPr lang="en-US" cap="small" dirty="0"/>
              <a:t> </a:t>
            </a:r>
            <a:r>
              <a:rPr lang="en-US" cap="small" dirty="0" err="1" smtClean="0"/>
              <a:t>ожидание</a:t>
            </a:r>
            <a:endParaRPr lang="ru-RU" cap="small" dirty="0" smtClean="0"/>
          </a:p>
          <a:p>
            <a:pPr marL="0" indent="0">
              <a:buNone/>
            </a:pPr>
            <a:endParaRPr lang="ru-RU" cap="small" dirty="0" smtClean="0"/>
          </a:p>
          <a:p>
            <a:pPr marL="0" indent="0">
              <a:buNone/>
            </a:pPr>
            <a:endParaRPr lang="ru-RU" cap="small" dirty="0" smtClean="0"/>
          </a:p>
          <a:p>
            <a:r>
              <a:rPr lang="ru-RU" b="1" cap="small" dirty="0" smtClean="0"/>
              <a:t> </a:t>
            </a:r>
            <a:r>
              <a:rPr lang="ru-RU" cap="small" dirty="0"/>
              <a:t>Дисперсия</a:t>
            </a:r>
          </a:p>
          <a:p>
            <a:pPr marL="0" indent="0">
              <a:buNone/>
            </a:pPr>
            <a:endParaRPr lang="ru-RU" cap="small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141821"/>
              </p:ext>
            </p:extLst>
          </p:nvPr>
        </p:nvGraphicFramePr>
        <p:xfrm>
          <a:off x="1187624" y="3284984"/>
          <a:ext cx="669674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Формула" r:id="rId3" imgW="3009600" imgH="253800" progId="Equation.3">
                  <p:embed/>
                </p:oleObj>
              </mc:Choice>
              <mc:Fallback>
                <p:oleObj name="Формула" r:id="rId3" imgW="30096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3284984"/>
                        <a:ext cx="669674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82979"/>
              </p:ext>
            </p:extLst>
          </p:nvPr>
        </p:nvGraphicFramePr>
        <p:xfrm>
          <a:off x="1187624" y="4869160"/>
          <a:ext cx="633670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Формула" r:id="rId5" imgW="2590560" imgH="253800" progId="Equation.3">
                  <p:embed/>
                </p:oleObj>
              </mc:Choice>
              <mc:Fallback>
                <p:oleObj name="Формула" r:id="rId5" imgW="25905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4869160"/>
                        <a:ext cx="633670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43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Медленно растущее устойчивое распределение (</a:t>
            </a:r>
            <a:r>
              <a:rPr lang="en-US" dirty="0"/>
              <a:t>CTS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cap="small" dirty="0"/>
              <a:t>Коэффициент асимметрии</a:t>
            </a:r>
          </a:p>
          <a:p>
            <a:pPr marL="0" indent="0">
              <a:buNone/>
            </a:pP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b="1" cap="small" dirty="0"/>
              <a:t> </a:t>
            </a:r>
            <a:r>
              <a:rPr lang="ru-RU" cap="small" dirty="0"/>
              <a:t>Коэффициент эксцесса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25337"/>
              </p:ext>
            </p:extLst>
          </p:nvPr>
        </p:nvGraphicFramePr>
        <p:xfrm>
          <a:off x="899592" y="2276872"/>
          <a:ext cx="7200800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Формула" r:id="rId3" imgW="2768400" imgH="609480" progId="Equation.3">
                  <p:embed/>
                </p:oleObj>
              </mc:Choice>
              <mc:Fallback>
                <p:oleObj name="Формула" r:id="rId3" imgW="2768400" imgH="60948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872"/>
                        <a:ext cx="7200800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95479"/>
              </p:ext>
            </p:extLst>
          </p:nvPr>
        </p:nvGraphicFramePr>
        <p:xfrm>
          <a:off x="1043608" y="4653136"/>
          <a:ext cx="676875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Формула" r:id="rId5" imgW="2781000" imgH="507960" progId="Equation.3">
                  <p:embed/>
                </p:oleObj>
              </mc:Choice>
              <mc:Fallback>
                <p:oleObj name="Формула" r:id="rId5" imgW="278100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4653136"/>
                        <a:ext cx="6768752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56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Медленно растущее устойчивое распределение (</a:t>
            </a:r>
            <a:r>
              <a:rPr lang="en-US" dirty="0"/>
              <a:t>CTS</a:t>
            </a:r>
            <a:r>
              <a:rPr lang="ru-RU" dirty="0"/>
              <a:t>)</a:t>
            </a:r>
            <a:r>
              <a:rPr lang="ru-RU" sz="3600" dirty="0"/>
              <a:t/>
            </a:r>
            <a:br>
              <a:rPr lang="ru-RU" sz="36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2722"/>
          </a:xfrm>
        </p:spPr>
        <p:txBody>
          <a:bodyPr/>
          <a:lstStyle/>
          <a:p>
            <a:r>
              <a:rPr lang="en-US" cap="small" dirty="0" err="1"/>
              <a:t>Сравнение</a:t>
            </a:r>
            <a:r>
              <a:rPr lang="en-US" cap="small" dirty="0"/>
              <a:t> CTS </a:t>
            </a:r>
            <a:r>
              <a:rPr lang="en-US" cap="small" dirty="0" err="1" smtClean="0"/>
              <a:t>распределений</a:t>
            </a:r>
            <a:endParaRPr lang="ru-RU" cap="small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7416824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458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В последнее время, в связи с усложнением механизмов, лежащих в основе финансовых рынков и институтов, для того, чтобы принять правильное, взвешенное решение и выработать грамотную стратегию поведения, требуется учитывать все большее количество факторов.</a:t>
            </a:r>
          </a:p>
          <a:p>
            <a:r>
              <a:rPr lang="ru-RU" dirty="0"/>
              <a:t>Наибольший интерес с научной точки зрения представляет изучение неопределенности рыночного процесса. Ключевым параметром, который численно ее характеризует, является </a:t>
            </a:r>
            <a:r>
              <a:rPr lang="ru-RU" dirty="0" err="1"/>
              <a:t>волатильность</a:t>
            </a:r>
            <a:r>
              <a:rPr lang="ru-RU" dirty="0"/>
              <a:t>. </a:t>
            </a:r>
            <a:r>
              <a:rPr lang="ru-RU" dirty="0" err="1"/>
              <a:t>Волатильность</a:t>
            </a:r>
            <a:r>
              <a:rPr lang="ru-RU" dirty="0"/>
              <a:t> уже давно стала темой чрезвычайной важности для всех, кто связан с финансовыми рынками, даже в качестве наблюдателя.</a:t>
            </a:r>
          </a:p>
          <a:p>
            <a:r>
              <a:rPr lang="ru-RU" dirty="0"/>
              <a:t>Для многих представителей неискушенной публики этот термин – это просто синоним слова риск. То есть высокая </a:t>
            </a:r>
            <a:r>
              <a:rPr lang="ru-RU" dirty="0" err="1"/>
              <a:t>волатильность</a:t>
            </a:r>
            <a:r>
              <a:rPr lang="ru-RU" dirty="0"/>
              <a:t> считается симптомом нарушения работы рыночной структуры. Для них </a:t>
            </a:r>
            <a:r>
              <a:rPr lang="ru-RU" dirty="0" err="1"/>
              <a:t>волатильность</a:t>
            </a:r>
            <a:r>
              <a:rPr lang="ru-RU" dirty="0"/>
              <a:t> значит, что финансовые активы оцениваются не вполне справедливо, а рынок капитала функционирует не так хорошо, как должен. Для тех же, кто имеет дело с производными ценными бумагами, понимание </a:t>
            </a:r>
            <a:r>
              <a:rPr lang="ru-RU" dirty="0" err="1"/>
              <a:t>волатильности</a:t>
            </a:r>
            <a:r>
              <a:rPr lang="ru-RU" dirty="0"/>
              <a:t>, умение аккуратно ее прогнозировать и управлять степенью защищенности их инвестиционных портфелей от ее эффектов является критически важным.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472608"/>
          </a:xfrm>
        </p:spPr>
        <p:txBody>
          <a:bodyPr>
            <a:normAutofit fontScale="62500" lnSpcReduction="20000"/>
          </a:bodyPr>
          <a:lstStyle/>
          <a:p>
            <a:r>
              <a:rPr lang="ru-RU" sz="2600" dirty="0"/>
              <a:t>Существуют различные модели, используемые для прогнозирования ситуации на финансовых рынках в условиях нестабильности (</a:t>
            </a:r>
            <a:r>
              <a:rPr lang="ru-RU" sz="2600" dirty="0" err="1"/>
              <a:t>волатильности</a:t>
            </a:r>
            <a:r>
              <a:rPr lang="ru-RU" sz="2600" dirty="0"/>
              <a:t>). Когда ситуация на финансовых ранках нестабильна и характеризуется высокой изменчивостью значений различных показателей (курсов валют, акций, биржевых индексов, ставок по кредитам и т.д.), имеет место изменчивость дисперсии на различных интервалах наблюдения, т.е. </a:t>
            </a:r>
            <a:r>
              <a:rPr lang="ru-RU" sz="2600" dirty="0" err="1"/>
              <a:t>гетероскедастичность</a:t>
            </a:r>
            <a:r>
              <a:rPr lang="ru-RU" sz="2600" dirty="0"/>
              <a:t>. В таких условиях обычные линейные регрессионные модели оказываются слишком грубыми. Одним из возможных решений данной проблемы является введение в рассмотрение некоторой случайной величины, от которой зависит дисперсия.</a:t>
            </a:r>
          </a:p>
          <a:p>
            <a:r>
              <a:rPr lang="ru-RU" sz="2600" dirty="0"/>
              <a:t>Данные финансовых рынков часто имеют свойство кластеризации дисперсии, когда во временных рядах периоды высокой дисперсии сменяются периодами с очень низкой дисперсией. На самом деле в случае финансовых рынков изменяющаяся со временем дисперсия гораздо более распространенна, чем константная дисперсия, и точное моделирование изменяющейся со временем диспепсии играет огромную роль в анализе финансовых рядов.</a:t>
            </a:r>
          </a:p>
          <a:p>
            <a:r>
              <a:rPr lang="ru-RU" sz="2600" dirty="0"/>
              <a:t>	В 1986 г. Т. </a:t>
            </a:r>
            <a:r>
              <a:rPr lang="ru-RU" sz="2600" dirty="0" err="1"/>
              <a:t>Боллерслев</a:t>
            </a:r>
            <a:r>
              <a:rPr lang="ru-RU" sz="2600" dirty="0"/>
              <a:t> предложил GARCH-модель (</a:t>
            </a:r>
            <a:r>
              <a:rPr lang="ru-RU" sz="2600" dirty="0" err="1"/>
              <a:t>Generalized</a:t>
            </a:r>
            <a:r>
              <a:rPr lang="ru-RU" sz="2600" dirty="0"/>
              <a:t> </a:t>
            </a:r>
            <a:r>
              <a:rPr lang="ru-RU" sz="2600" dirty="0" err="1"/>
              <a:t>Autoregressive</a:t>
            </a:r>
            <a:r>
              <a:rPr lang="ru-RU" sz="2600" dirty="0"/>
              <a:t> </a:t>
            </a:r>
            <a:r>
              <a:rPr lang="ru-RU" sz="2600" dirty="0" err="1"/>
              <a:t>Conditional</a:t>
            </a:r>
            <a:r>
              <a:rPr lang="ru-RU" sz="2600" dirty="0"/>
              <a:t> </a:t>
            </a:r>
            <a:r>
              <a:rPr lang="ru-RU" sz="2600" dirty="0" err="1"/>
              <a:t>Heteroscedastic</a:t>
            </a:r>
            <a:r>
              <a:rPr lang="ru-RU" sz="2600" dirty="0"/>
              <a:t> </a:t>
            </a:r>
            <a:r>
              <a:rPr lang="ru-RU" sz="2600" dirty="0" err="1"/>
              <a:t>model</a:t>
            </a:r>
            <a:r>
              <a:rPr lang="ru-RU" sz="2600" dirty="0"/>
              <a:t>) – обобщенную </a:t>
            </a:r>
            <a:r>
              <a:rPr lang="ru-RU" sz="2600" dirty="0" err="1"/>
              <a:t>авторегрессионную</a:t>
            </a:r>
            <a:r>
              <a:rPr lang="ru-RU" sz="2600" dirty="0"/>
              <a:t> модель </a:t>
            </a:r>
            <a:r>
              <a:rPr lang="ru-RU" sz="2600" dirty="0" err="1"/>
              <a:t>гетероскедастичности</a:t>
            </a:r>
            <a:r>
              <a:rPr lang="ru-RU" sz="2600" dirty="0"/>
              <a:t>, которая предполагает, что на текущую изменчивость дисперсии влияют как предыдущие изменения показателей, так и предыдущие оценки дисперсии (т.н. «старые новости»). Согласно данной модели (GARCH(</a:t>
            </a:r>
            <a:r>
              <a:rPr lang="ru-RU" sz="2600" dirty="0" err="1"/>
              <a:t>p,q</a:t>
            </a:r>
            <a:r>
              <a:rPr lang="ru-RU" sz="2600" dirty="0"/>
              <a:t>)) расчет дисперсии производится по следующей формуле:</a:t>
            </a:r>
          </a:p>
          <a:p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043608" y="4797151"/>
          <a:ext cx="5472608" cy="1244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Формула" r:id="rId3" imgW="2006600" imgH="457200" progId="Equation.3">
                  <p:embed/>
                </p:oleObj>
              </mc:Choice>
              <mc:Fallback>
                <p:oleObj name="Формула" r:id="rId3" imgW="200660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97151"/>
                        <a:ext cx="5472608" cy="1244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dirty="0"/>
              <a:t>В данной работе были рассмотрены распределения CTS,MTS,KR и их использования в качестве шума для GARCH(1,1) моделей, а также сравнение их с нормальной GARCH(1,1) моделью.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cap="small" dirty="0" smtClean="0"/>
              <a:t>Определение</a:t>
            </a:r>
            <a:endParaRPr lang="ru-RU" b="1" cap="small" dirty="0"/>
          </a:p>
          <a:p>
            <a:r>
              <a:rPr lang="ru-RU" dirty="0"/>
              <a:t>Случайной величиной </a:t>
            </a:r>
            <a:r>
              <a:rPr lang="ru-RU" dirty="0" err="1"/>
              <a:t>ξ </a:t>
            </a:r>
            <a:r>
              <a:rPr lang="ru-RU" dirty="0"/>
              <a:t>распределённой по нормальному закону с параметрами </a:t>
            </a:r>
            <a:r>
              <a:rPr lang="ru-RU" dirty="0" err="1"/>
              <a:t>σ</a:t>
            </a:r>
            <a:r>
              <a:rPr lang="ru-RU" dirty="0"/>
              <a:t>,µ  называется случайная величина, плотность которой равна</a:t>
            </a:r>
            <a:r>
              <a:rPr lang="ru-RU" dirty="0" smtClean="0"/>
              <a:t>: 	 			где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923928" y="3573016"/>
          <a:ext cx="259228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Формула" r:id="rId3" imgW="1435100" imgH="482600" progId="Equation.3">
                  <p:embed/>
                </p:oleObj>
              </mc:Choice>
              <mc:Fallback>
                <p:oleObj name="Формула" r:id="rId3" imgW="1435100" imgH="482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573016"/>
                        <a:ext cx="2592288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755575" y="4797152"/>
          <a:ext cx="6408713" cy="48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Формула" r:id="rId5" imgW="2349500" imgH="203200" progId="Equation.3">
                  <p:embed/>
                </p:oleObj>
              </mc:Choice>
              <mc:Fallback>
                <p:oleObj name="Формула" r:id="rId5" imgW="2349500" imgH="203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4797152"/>
                        <a:ext cx="6408713" cy="48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cap="small" dirty="0" smtClean="0"/>
              <a:t>Математическое </a:t>
            </a:r>
            <a:r>
              <a:rPr lang="ru-RU" b="1" cap="small" dirty="0"/>
              <a:t>ожидание</a:t>
            </a:r>
          </a:p>
          <a:p>
            <a:r>
              <a:rPr lang="ru-RU" b="1" dirty="0"/>
              <a:t>Лемма</a:t>
            </a:r>
            <a:r>
              <a:rPr lang="ru-RU" dirty="0"/>
              <a:t>: Математическое ожидание случайной величины </a:t>
            </a:r>
            <a:r>
              <a:rPr lang="ru-RU" dirty="0" err="1"/>
              <a:t>ξ </a:t>
            </a:r>
            <a:r>
              <a:rPr lang="ru-RU" dirty="0"/>
              <a:t>распределённой по нормальному закону равно µ.</a:t>
            </a:r>
          </a:p>
          <a:p>
            <a:endParaRPr lang="ru-RU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222989" y="3789040"/>
          <a:ext cx="8813507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Формула" r:id="rId3" imgW="4775200" imgH="1016000" progId="Equation.3">
                  <p:embed/>
                </p:oleObj>
              </mc:Choice>
              <mc:Fallback>
                <p:oleObj name="Формула" r:id="rId3" imgW="4775200" imgH="1016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89" y="3789040"/>
                        <a:ext cx="8813507" cy="2376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ru-RU" b="1" cap="small" dirty="0" smtClean="0"/>
              <a:t>Дисперсия</a:t>
            </a:r>
            <a:endParaRPr lang="ru-RU" b="1" cap="small" dirty="0"/>
          </a:p>
          <a:p>
            <a:r>
              <a:rPr lang="ru-RU" b="1" dirty="0"/>
              <a:t>Лемма</a:t>
            </a:r>
            <a:r>
              <a:rPr lang="ru-RU" dirty="0"/>
              <a:t>: Дисперсия случайной величины </a:t>
            </a:r>
            <a:r>
              <a:rPr lang="ru-RU" dirty="0" err="1"/>
              <a:t>ξ </a:t>
            </a:r>
            <a:r>
              <a:rPr lang="ru-RU" dirty="0"/>
              <a:t>распределённой по нормальному закону равна</a:t>
            </a:r>
            <a:r>
              <a:rPr lang="en-US" dirty="0"/>
              <a:t> </a:t>
            </a:r>
            <a:r>
              <a:rPr lang="ru-RU" dirty="0"/>
              <a:t>.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323527" y="3789040"/>
          <a:ext cx="8690337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Формула" r:id="rId3" imgW="5511800" imgH="990600" progId="Equation.3">
                  <p:embed/>
                </p:oleObj>
              </mc:Choice>
              <mc:Fallback>
                <p:oleObj name="Формула" r:id="rId3" imgW="5511800" imgH="990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3789040"/>
                        <a:ext cx="8690337" cy="2016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cap="small" dirty="0" smtClean="0"/>
              <a:t>Коэффициент </a:t>
            </a:r>
            <a:r>
              <a:rPr lang="ru-RU" b="1" cap="small" dirty="0"/>
              <a:t>асимметрии</a:t>
            </a:r>
            <a:endParaRPr lang="ru-RU" b="1" dirty="0"/>
          </a:p>
          <a:p>
            <a:r>
              <a:rPr lang="ru-RU" b="1" dirty="0"/>
              <a:t>Лемма</a:t>
            </a:r>
            <a:r>
              <a:rPr lang="ru-RU" dirty="0"/>
              <a:t>: Коэффициент асимметрии случайной величины </a:t>
            </a:r>
            <a:r>
              <a:rPr lang="ru-RU" dirty="0" err="1"/>
              <a:t>ξ </a:t>
            </a:r>
            <a:r>
              <a:rPr lang="ru-RU" dirty="0"/>
              <a:t>распределённой по нормальному закону равен 0</a:t>
            </a:r>
            <a:r>
              <a:rPr lang="ru-RU" dirty="0" smtClean="0"/>
              <a:t>. </a:t>
            </a:r>
            <a:endParaRPr lang="ru-RU" dirty="0"/>
          </a:p>
          <a:p>
            <a:endParaRPr lang="ru-RU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251520" y="3861048"/>
          <a:ext cx="8806979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Формула" r:id="rId3" imgW="4953000" imgH="1397000" progId="Equation.3">
                  <p:embed/>
                </p:oleObj>
              </mc:Choice>
              <mc:Fallback>
                <p:oleObj name="Формула" r:id="rId3" imgW="4953000" imgH="1397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861048"/>
                        <a:ext cx="8806979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Нормальное распределение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cap="small" dirty="0" smtClean="0"/>
              <a:t>Коэффициент </a:t>
            </a:r>
            <a:r>
              <a:rPr lang="ru-RU" b="1" cap="small" dirty="0"/>
              <a:t>эксцесса</a:t>
            </a:r>
          </a:p>
          <a:p>
            <a:r>
              <a:rPr lang="ru-RU" b="1" dirty="0"/>
              <a:t>Лемма</a:t>
            </a:r>
            <a:r>
              <a:rPr lang="ru-RU" dirty="0"/>
              <a:t>: Коэффициент эксцесса случайной величины </a:t>
            </a:r>
            <a:r>
              <a:rPr lang="ru-RU" dirty="0" err="1"/>
              <a:t>ξ </a:t>
            </a:r>
            <a:r>
              <a:rPr lang="ru-RU" dirty="0"/>
              <a:t>распределённой по нормальному закону равен 0.</a:t>
            </a:r>
          </a:p>
          <a:p>
            <a:endParaRPr lang="ru-RU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117791" y="3789040"/>
          <a:ext cx="8846697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Формула" r:id="rId3" imgW="5067300" imgH="1422400" progId="Equation.3">
                  <p:embed/>
                </p:oleObj>
              </mc:Choice>
              <mc:Fallback>
                <p:oleObj name="Формула" r:id="rId3" imgW="5067300" imgH="142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1" y="3789040"/>
                        <a:ext cx="8846697" cy="2664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550</Words>
  <Application>Microsoft Office PowerPoint</Application>
  <PresentationFormat>Экран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Тема Office</vt:lpstr>
      <vt:lpstr>Формула</vt:lpstr>
      <vt:lpstr>Microsoft Equation 3.0</vt:lpstr>
      <vt:lpstr>Исследование моделей GARCH c устойчивыми возмущениями для цен финансовых инструментов. </vt:lpstr>
      <vt:lpstr>Введение</vt:lpstr>
      <vt:lpstr>Презентация PowerPoint</vt:lpstr>
      <vt:lpstr>Презентация PowerPoint</vt:lpstr>
      <vt:lpstr>Нормальное распределение</vt:lpstr>
      <vt:lpstr>Нормальное распределение</vt:lpstr>
      <vt:lpstr>Нормальное распределение</vt:lpstr>
      <vt:lpstr>Нормальное распределение</vt:lpstr>
      <vt:lpstr>Нормальное распределение</vt:lpstr>
      <vt:lpstr>Нормальное распределение</vt:lpstr>
      <vt:lpstr>Медленно растущее устойчивое распределение (CTS)</vt:lpstr>
      <vt:lpstr>Медленно растущее устойчивое распределение (CTS)</vt:lpstr>
      <vt:lpstr>Медленно растущее устойчивое распределение (CTS) </vt:lpstr>
      <vt:lpstr>Медленно растущее устойчивое распределение (CTS)</vt:lpstr>
      <vt:lpstr>Медленно растущее устойчивое распределение (CTS)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моделей GARCH c устойчивыми возмущениями для цен финансовых инструментов.</dc:title>
  <dc:creator>Sasha</dc:creator>
  <cp:lastModifiedBy>Мама</cp:lastModifiedBy>
  <cp:revision>9</cp:revision>
  <dcterms:created xsi:type="dcterms:W3CDTF">2013-05-13T18:00:19Z</dcterms:created>
  <dcterms:modified xsi:type="dcterms:W3CDTF">2013-05-13T21:07:02Z</dcterms:modified>
</cp:coreProperties>
</file>