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9" r:id="rId4"/>
    <p:sldId id="260" r:id="rId5"/>
    <p:sldId id="261"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382130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255E46-6A75-40B4-A0DD-A17DB579DAC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13630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426796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9794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1270543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196418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146824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3501955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82390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192433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255E46-6A75-40B4-A0DD-A17DB579DAC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94847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55E46-6A75-40B4-A0DD-A17DB579DAC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86925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255E46-6A75-40B4-A0DD-A17DB579DACE}"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9610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55E46-6A75-40B4-A0DD-A17DB579DACE}"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8728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55E46-6A75-40B4-A0DD-A17DB579DACE}"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68290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255E46-6A75-40B4-A0DD-A17DB579DAC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312400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255E46-6A75-40B4-A0DD-A17DB579DAC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9BFB-8B1A-47B5-859B-9BA81F4179E4}" type="slidenum">
              <a:rPr lang="en-US" smtClean="0"/>
              <a:t>‹#›</a:t>
            </a:fld>
            <a:endParaRPr lang="en-US"/>
          </a:p>
        </p:txBody>
      </p:sp>
    </p:spTree>
    <p:extLst>
      <p:ext uri="{BB962C8B-B14F-4D97-AF65-F5344CB8AC3E}">
        <p14:creationId xmlns:p14="http://schemas.microsoft.com/office/powerpoint/2010/main" val="263126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255E46-6A75-40B4-A0DD-A17DB579DACE}" type="datetimeFigureOut">
              <a:rPr lang="en-US" smtClean="0"/>
              <a:t>8/10/2018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A59BFB-8B1A-47B5-859B-9BA81F4179E4}" type="slidenum">
              <a:rPr lang="en-US" smtClean="0"/>
              <a:t>‹#›</a:t>
            </a:fld>
            <a:endParaRPr lang="en-US"/>
          </a:p>
        </p:txBody>
      </p:sp>
    </p:spTree>
    <p:extLst>
      <p:ext uri="{BB962C8B-B14F-4D97-AF65-F5344CB8AC3E}">
        <p14:creationId xmlns:p14="http://schemas.microsoft.com/office/powerpoint/2010/main" val="288511709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F8CC-929C-4685-81F0-74973B0B22F6}"/>
              </a:ext>
            </a:extLst>
          </p:cNvPr>
          <p:cNvSpPr>
            <a:spLocks noGrp="1"/>
          </p:cNvSpPr>
          <p:nvPr>
            <p:ph type="ctrTitle"/>
          </p:nvPr>
        </p:nvSpPr>
        <p:spPr/>
        <p:txBody>
          <a:bodyPr/>
          <a:lstStyle/>
          <a:p>
            <a:r>
              <a:rPr lang="en-US" dirty="0"/>
              <a:t>Error Handling</a:t>
            </a:r>
          </a:p>
        </p:txBody>
      </p:sp>
      <p:sp>
        <p:nvSpPr>
          <p:cNvPr id="3" name="Subtitle 2">
            <a:extLst>
              <a:ext uri="{FF2B5EF4-FFF2-40B4-BE49-F238E27FC236}">
                <a16:creationId xmlns:a16="http://schemas.microsoft.com/office/drawing/2014/main" id="{89590B45-1668-4650-AF24-32433AD6BE3B}"/>
              </a:ext>
            </a:extLst>
          </p:cNvPr>
          <p:cNvSpPr>
            <a:spLocks noGrp="1"/>
          </p:cNvSpPr>
          <p:nvPr>
            <p:ph type="subTitle" idx="1"/>
          </p:nvPr>
        </p:nvSpPr>
        <p:spPr/>
        <p:txBody>
          <a:bodyPr/>
          <a:lstStyle/>
          <a:p>
            <a:r>
              <a:rPr lang="en-US" dirty="0"/>
              <a:t>Author: Mohamed</a:t>
            </a:r>
          </a:p>
        </p:txBody>
      </p:sp>
    </p:spTree>
    <p:extLst>
      <p:ext uri="{BB962C8B-B14F-4D97-AF65-F5344CB8AC3E}">
        <p14:creationId xmlns:p14="http://schemas.microsoft.com/office/powerpoint/2010/main" val="365926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9523-EED3-4825-97B7-6BE98D59284E}"/>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4F71E2B6-391D-4E56-9E34-8DA92A96AEE5}"/>
              </a:ext>
            </a:extLst>
          </p:cNvPr>
          <p:cNvSpPr>
            <a:spLocks noGrp="1"/>
          </p:cNvSpPr>
          <p:nvPr>
            <p:ph idx="1"/>
          </p:nvPr>
        </p:nvSpPr>
        <p:spPr/>
        <p:txBody>
          <a:bodyPr/>
          <a:lstStyle/>
          <a:p>
            <a:r>
              <a:rPr lang="en-US" dirty="0"/>
              <a:t>Error handling is a way of prevent the program from crashing when an error occurs.</a:t>
            </a:r>
          </a:p>
          <a:p>
            <a:r>
              <a:rPr lang="en-US" dirty="0"/>
              <a:t>Error handling can be really useful when working with something that has unpredictable outcomes, like user input.</a:t>
            </a:r>
          </a:p>
        </p:txBody>
      </p:sp>
    </p:spTree>
    <p:extLst>
      <p:ext uri="{BB962C8B-B14F-4D97-AF65-F5344CB8AC3E}">
        <p14:creationId xmlns:p14="http://schemas.microsoft.com/office/powerpoint/2010/main" val="385851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9844-3643-4524-BE6D-5EF9901F0261}"/>
              </a:ext>
            </a:extLst>
          </p:cNvPr>
          <p:cNvSpPr>
            <a:spLocks noGrp="1"/>
          </p:cNvSpPr>
          <p:nvPr>
            <p:ph type="title"/>
          </p:nvPr>
        </p:nvSpPr>
        <p:spPr/>
        <p:txBody>
          <a:bodyPr/>
          <a:lstStyle/>
          <a:p>
            <a:r>
              <a:rPr lang="en-US" dirty="0"/>
              <a:t>Structure</a:t>
            </a:r>
          </a:p>
        </p:txBody>
      </p:sp>
      <p:graphicFrame>
        <p:nvGraphicFramePr>
          <p:cNvPr id="4" name="Content Placeholder 3">
            <a:extLst>
              <a:ext uri="{FF2B5EF4-FFF2-40B4-BE49-F238E27FC236}">
                <a16:creationId xmlns:a16="http://schemas.microsoft.com/office/drawing/2014/main" id="{54A4C3D3-D044-4B40-BC22-939ABB7B2E87}"/>
              </a:ext>
            </a:extLst>
          </p:cNvPr>
          <p:cNvGraphicFramePr>
            <a:graphicFrameLocks noGrp="1"/>
          </p:cNvGraphicFramePr>
          <p:nvPr>
            <p:ph idx="1"/>
            <p:extLst>
              <p:ext uri="{D42A27DB-BD31-4B8C-83A1-F6EECF244321}">
                <p14:modId xmlns:p14="http://schemas.microsoft.com/office/powerpoint/2010/main" val="3490754736"/>
              </p:ext>
            </p:extLst>
          </p:nvPr>
        </p:nvGraphicFramePr>
        <p:xfrm>
          <a:off x="1484313" y="2667000"/>
          <a:ext cx="10018713" cy="2296160"/>
        </p:xfrm>
        <a:graphic>
          <a:graphicData uri="http://schemas.openxmlformats.org/drawingml/2006/table">
            <a:tbl>
              <a:tblPr firstRow="1" bandRow="1">
                <a:tableStyleId>{073A0DAA-6AF3-43AB-8588-CEC1D06C72B9}</a:tableStyleId>
              </a:tblPr>
              <a:tblGrid>
                <a:gridCol w="3339571">
                  <a:extLst>
                    <a:ext uri="{9D8B030D-6E8A-4147-A177-3AD203B41FA5}">
                      <a16:colId xmlns:a16="http://schemas.microsoft.com/office/drawing/2014/main" val="107689650"/>
                    </a:ext>
                  </a:extLst>
                </a:gridCol>
                <a:gridCol w="3339571">
                  <a:extLst>
                    <a:ext uri="{9D8B030D-6E8A-4147-A177-3AD203B41FA5}">
                      <a16:colId xmlns:a16="http://schemas.microsoft.com/office/drawing/2014/main" val="3651823879"/>
                    </a:ext>
                  </a:extLst>
                </a:gridCol>
                <a:gridCol w="3339571">
                  <a:extLst>
                    <a:ext uri="{9D8B030D-6E8A-4147-A177-3AD203B41FA5}">
                      <a16:colId xmlns:a16="http://schemas.microsoft.com/office/drawing/2014/main" val="292985899"/>
                    </a:ext>
                  </a:extLst>
                </a:gridCol>
              </a:tblGrid>
              <a:tr h="370840">
                <a:tc>
                  <a:txBody>
                    <a:bodyPr/>
                    <a:lstStyle/>
                    <a:p>
                      <a:pPr algn="ctr"/>
                      <a:r>
                        <a:rPr lang="en-US" dirty="0"/>
                        <a:t>Statement</a:t>
                      </a:r>
                    </a:p>
                  </a:txBody>
                  <a:tcPr/>
                </a:tc>
                <a:tc>
                  <a:txBody>
                    <a:bodyPr/>
                    <a:lstStyle/>
                    <a:p>
                      <a:pPr algn="ctr"/>
                      <a:r>
                        <a:rPr lang="en-US" dirty="0"/>
                        <a:t>Function</a:t>
                      </a:r>
                    </a:p>
                  </a:txBody>
                  <a:tcPr/>
                </a:tc>
                <a:tc>
                  <a:txBody>
                    <a:bodyPr/>
                    <a:lstStyle/>
                    <a:p>
                      <a:pPr algn="ctr"/>
                      <a:r>
                        <a:rPr lang="en-US" dirty="0"/>
                        <a:t>Requirement</a:t>
                      </a:r>
                    </a:p>
                  </a:txBody>
                  <a:tcPr/>
                </a:tc>
                <a:extLst>
                  <a:ext uri="{0D108BD9-81ED-4DB2-BD59-A6C34878D82A}">
                    <a16:rowId xmlns:a16="http://schemas.microsoft.com/office/drawing/2014/main" val="1671491574"/>
                  </a:ext>
                </a:extLst>
              </a:tr>
              <a:tr h="370840">
                <a:tc>
                  <a:txBody>
                    <a:bodyPr/>
                    <a:lstStyle/>
                    <a:p>
                      <a:pPr algn="ctr"/>
                      <a:r>
                        <a:rPr lang="en-US" dirty="0"/>
                        <a:t>try</a:t>
                      </a:r>
                    </a:p>
                  </a:txBody>
                  <a:tcPr/>
                </a:tc>
                <a:tc>
                  <a:txBody>
                    <a:bodyPr/>
                    <a:lstStyle/>
                    <a:p>
                      <a:r>
                        <a:rPr lang="en-US" dirty="0"/>
                        <a:t>The code that you want to run</a:t>
                      </a:r>
                    </a:p>
                  </a:txBody>
                  <a:tcPr/>
                </a:tc>
                <a:tc>
                  <a:txBody>
                    <a:bodyPr/>
                    <a:lstStyle/>
                    <a:p>
                      <a:pPr algn="ctr"/>
                      <a:r>
                        <a:rPr lang="en-US" dirty="0"/>
                        <a:t>required</a:t>
                      </a:r>
                    </a:p>
                  </a:txBody>
                  <a:tcPr/>
                </a:tc>
                <a:extLst>
                  <a:ext uri="{0D108BD9-81ED-4DB2-BD59-A6C34878D82A}">
                    <a16:rowId xmlns:a16="http://schemas.microsoft.com/office/drawing/2014/main" val="3851396543"/>
                  </a:ext>
                </a:extLst>
              </a:tr>
              <a:tr h="370840">
                <a:tc>
                  <a:txBody>
                    <a:bodyPr/>
                    <a:lstStyle/>
                    <a:p>
                      <a:pPr algn="ctr"/>
                      <a:r>
                        <a:rPr lang="en-US" dirty="0"/>
                        <a:t>except</a:t>
                      </a:r>
                    </a:p>
                  </a:txBody>
                  <a:tcPr/>
                </a:tc>
                <a:tc>
                  <a:txBody>
                    <a:bodyPr/>
                    <a:lstStyle/>
                    <a:p>
                      <a:r>
                        <a:rPr lang="en-US" dirty="0"/>
                        <a:t>The code that runs when an error occurs</a:t>
                      </a:r>
                    </a:p>
                  </a:txBody>
                  <a:tcPr/>
                </a:tc>
                <a:tc>
                  <a:txBody>
                    <a:bodyPr/>
                    <a:lstStyle/>
                    <a:p>
                      <a:pPr algn="ctr"/>
                      <a:r>
                        <a:rPr lang="en-US" dirty="0"/>
                        <a:t>required</a:t>
                      </a:r>
                    </a:p>
                  </a:txBody>
                  <a:tcPr/>
                </a:tc>
                <a:extLst>
                  <a:ext uri="{0D108BD9-81ED-4DB2-BD59-A6C34878D82A}">
                    <a16:rowId xmlns:a16="http://schemas.microsoft.com/office/drawing/2014/main" val="3804414851"/>
                  </a:ext>
                </a:extLst>
              </a:tr>
              <a:tr h="370840">
                <a:tc>
                  <a:txBody>
                    <a:bodyPr/>
                    <a:lstStyle/>
                    <a:p>
                      <a:pPr algn="ctr"/>
                      <a:r>
                        <a:rPr lang="en-US" dirty="0"/>
                        <a:t>finally</a:t>
                      </a:r>
                    </a:p>
                  </a:txBody>
                  <a:tcPr/>
                </a:tc>
                <a:tc>
                  <a:txBody>
                    <a:bodyPr/>
                    <a:lstStyle/>
                    <a:p>
                      <a:r>
                        <a:rPr lang="en-US" dirty="0"/>
                        <a:t>The code that will always run, regardless of whether or not an error has occurred</a:t>
                      </a:r>
                    </a:p>
                  </a:txBody>
                  <a:tcPr/>
                </a:tc>
                <a:tc>
                  <a:txBody>
                    <a:bodyPr/>
                    <a:lstStyle/>
                    <a:p>
                      <a:pPr algn="ctr"/>
                      <a:r>
                        <a:rPr lang="en-US" dirty="0"/>
                        <a:t>optional</a:t>
                      </a:r>
                    </a:p>
                  </a:txBody>
                  <a:tcPr/>
                </a:tc>
                <a:extLst>
                  <a:ext uri="{0D108BD9-81ED-4DB2-BD59-A6C34878D82A}">
                    <a16:rowId xmlns:a16="http://schemas.microsoft.com/office/drawing/2014/main" val="2128665280"/>
                  </a:ext>
                </a:extLst>
              </a:tr>
            </a:tbl>
          </a:graphicData>
        </a:graphic>
      </p:graphicFrame>
    </p:spTree>
    <p:extLst>
      <p:ext uri="{BB962C8B-B14F-4D97-AF65-F5344CB8AC3E}">
        <p14:creationId xmlns:p14="http://schemas.microsoft.com/office/powerpoint/2010/main" val="5640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E1CC-B323-44C6-BCAC-9319415BE196}"/>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86672243-F424-4CF7-837C-1961B92E7DDE}"/>
              </a:ext>
            </a:extLst>
          </p:cNvPr>
          <p:cNvSpPr>
            <a:spLocks noGrp="1"/>
          </p:cNvSpPr>
          <p:nvPr>
            <p:ph idx="1"/>
          </p:nvPr>
        </p:nvSpPr>
        <p:spPr>
          <a:xfrm>
            <a:off x="1484311" y="2242126"/>
            <a:ext cx="10018713" cy="3632201"/>
          </a:xfrm>
        </p:spPr>
        <p:txBody>
          <a:bodyPr/>
          <a:lstStyle/>
          <a:p>
            <a:pPr marL="0" indent="0">
              <a:buNone/>
            </a:pPr>
            <a:r>
              <a:rPr lang="en-US" dirty="0">
                <a:solidFill>
                  <a:srgbClr val="C00000"/>
                </a:solidFill>
              </a:rPr>
              <a:t>try:</a:t>
            </a:r>
          </a:p>
          <a:p>
            <a:pPr marL="0" indent="0">
              <a:buNone/>
            </a:pPr>
            <a:r>
              <a:rPr lang="en-US" dirty="0"/>
              <a:t>		</a:t>
            </a:r>
            <a:r>
              <a:rPr lang="en-US" dirty="0" err="1"/>
              <a:t>browser.</a:t>
            </a:r>
            <a:r>
              <a:rPr lang="en-US" dirty="0" err="1">
                <a:solidFill>
                  <a:srgbClr val="00B0F0"/>
                </a:solidFill>
              </a:rPr>
              <a:t>open</a:t>
            </a:r>
            <a:r>
              <a:rPr lang="en-US" dirty="0"/>
              <a:t>(</a:t>
            </a:r>
            <a:r>
              <a:rPr lang="en-US" dirty="0">
                <a:solidFill>
                  <a:srgbClr val="FFC000"/>
                </a:solidFill>
              </a:rPr>
              <a:t>“https://google.com”</a:t>
            </a:r>
            <a:r>
              <a:rPr lang="en-US" dirty="0"/>
              <a:t>)</a:t>
            </a:r>
          </a:p>
          <a:p>
            <a:pPr marL="0" indent="0">
              <a:buNone/>
            </a:pPr>
            <a:r>
              <a:rPr lang="en-US" dirty="0">
                <a:solidFill>
                  <a:srgbClr val="C00000"/>
                </a:solidFill>
              </a:rPr>
              <a:t>except:</a:t>
            </a:r>
          </a:p>
          <a:p>
            <a:pPr marL="0" indent="0">
              <a:buNone/>
            </a:pPr>
            <a:r>
              <a:rPr lang="en-US" dirty="0"/>
              <a:t>		</a:t>
            </a:r>
            <a:r>
              <a:rPr lang="en-US" dirty="0">
                <a:solidFill>
                  <a:srgbClr val="00B0F0"/>
                </a:solidFill>
              </a:rPr>
              <a:t>print</a:t>
            </a:r>
            <a:r>
              <a:rPr lang="en-US" dirty="0"/>
              <a:t>(</a:t>
            </a:r>
            <a:r>
              <a:rPr lang="en-US" dirty="0">
                <a:solidFill>
                  <a:srgbClr val="FFC000"/>
                </a:solidFill>
              </a:rPr>
              <a:t>“Error: Unable to access the Google, check your connection”</a:t>
            </a:r>
            <a:r>
              <a:rPr lang="en-US" dirty="0"/>
              <a:t>)</a:t>
            </a:r>
          </a:p>
        </p:txBody>
      </p:sp>
    </p:spTree>
    <p:extLst>
      <p:ext uri="{BB962C8B-B14F-4D97-AF65-F5344CB8AC3E}">
        <p14:creationId xmlns:p14="http://schemas.microsoft.com/office/powerpoint/2010/main" val="391480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92D2-FD49-44C2-89A5-4EEB8356D57C}"/>
              </a:ext>
            </a:extLst>
          </p:cNvPr>
          <p:cNvSpPr>
            <a:spLocks noGrp="1"/>
          </p:cNvSpPr>
          <p:nvPr>
            <p:ph type="title"/>
          </p:nvPr>
        </p:nvSpPr>
        <p:spPr/>
        <p:txBody>
          <a:bodyPr/>
          <a:lstStyle/>
          <a:p>
            <a:r>
              <a:rPr lang="en-US" dirty="0"/>
              <a:t>Example 2</a:t>
            </a:r>
          </a:p>
        </p:txBody>
      </p:sp>
      <p:sp>
        <p:nvSpPr>
          <p:cNvPr id="4" name="Content Placeholder 2">
            <a:extLst>
              <a:ext uri="{FF2B5EF4-FFF2-40B4-BE49-F238E27FC236}">
                <a16:creationId xmlns:a16="http://schemas.microsoft.com/office/drawing/2014/main" id="{B619A969-0A51-4712-B9E1-2EAB0FE24302}"/>
              </a:ext>
            </a:extLst>
          </p:cNvPr>
          <p:cNvSpPr>
            <a:spLocks noGrp="1"/>
          </p:cNvSpPr>
          <p:nvPr>
            <p:ph idx="1"/>
          </p:nvPr>
        </p:nvSpPr>
        <p:spPr>
          <a:xfrm>
            <a:off x="1484313" y="2667000"/>
            <a:ext cx="10018712" cy="3124200"/>
          </a:xfrm>
        </p:spPr>
        <p:txBody>
          <a:bodyPr/>
          <a:lstStyle/>
          <a:p>
            <a:pPr marL="0" indent="0">
              <a:buNone/>
            </a:pPr>
            <a:r>
              <a:rPr lang="en-US" dirty="0">
                <a:solidFill>
                  <a:srgbClr val="C00000"/>
                </a:solidFill>
              </a:rPr>
              <a:t>try:</a:t>
            </a:r>
          </a:p>
          <a:p>
            <a:pPr marL="0" indent="0">
              <a:buNone/>
            </a:pPr>
            <a:r>
              <a:rPr lang="en-US" dirty="0"/>
              <a:t>		</a:t>
            </a:r>
            <a:r>
              <a:rPr lang="en-US" dirty="0" err="1"/>
              <a:t>browser.</a:t>
            </a:r>
            <a:r>
              <a:rPr lang="en-US" dirty="0" err="1">
                <a:solidFill>
                  <a:srgbClr val="00B0F0"/>
                </a:solidFill>
              </a:rPr>
              <a:t>open</a:t>
            </a:r>
            <a:r>
              <a:rPr lang="en-US" dirty="0"/>
              <a:t>(</a:t>
            </a:r>
            <a:r>
              <a:rPr lang="en-US" dirty="0">
                <a:solidFill>
                  <a:srgbClr val="FFC000"/>
                </a:solidFill>
              </a:rPr>
              <a:t>“https://google.com”</a:t>
            </a:r>
            <a:r>
              <a:rPr lang="en-US" dirty="0"/>
              <a:t>)</a:t>
            </a:r>
          </a:p>
          <a:p>
            <a:pPr marL="0" indent="0">
              <a:buNone/>
            </a:pPr>
            <a:r>
              <a:rPr lang="en-US" dirty="0">
                <a:solidFill>
                  <a:srgbClr val="C00000"/>
                </a:solidFill>
              </a:rPr>
              <a:t>except:</a:t>
            </a:r>
          </a:p>
          <a:p>
            <a:pPr marL="0" indent="0">
              <a:buNone/>
            </a:pPr>
            <a:r>
              <a:rPr lang="en-US" dirty="0"/>
              <a:t>		</a:t>
            </a:r>
            <a:r>
              <a:rPr lang="en-US" dirty="0">
                <a:solidFill>
                  <a:srgbClr val="00B0F0"/>
                </a:solidFill>
              </a:rPr>
              <a:t>print</a:t>
            </a:r>
            <a:r>
              <a:rPr lang="en-US" dirty="0"/>
              <a:t>(</a:t>
            </a:r>
            <a:r>
              <a:rPr lang="en-US" dirty="0">
                <a:solidFill>
                  <a:srgbClr val="FFC000"/>
                </a:solidFill>
              </a:rPr>
              <a:t>“Error: Unable to access the Google, check your connection”</a:t>
            </a:r>
            <a:r>
              <a:rPr lang="en-US" dirty="0"/>
              <a:t>)</a:t>
            </a:r>
          </a:p>
          <a:p>
            <a:pPr marL="0" indent="0">
              <a:buNone/>
            </a:pPr>
            <a:r>
              <a:rPr lang="en-US" dirty="0">
                <a:solidFill>
                  <a:srgbClr val="C00000"/>
                </a:solidFill>
              </a:rPr>
              <a:t>finally:</a:t>
            </a:r>
          </a:p>
          <a:p>
            <a:pPr marL="0" indent="0">
              <a:buNone/>
            </a:pPr>
            <a:r>
              <a:rPr lang="en-US" dirty="0">
                <a:solidFill>
                  <a:srgbClr val="C00000"/>
                </a:solidFill>
              </a:rPr>
              <a:t>		del </a:t>
            </a:r>
            <a:r>
              <a:rPr lang="en-US" dirty="0"/>
              <a:t>browser</a:t>
            </a:r>
          </a:p>
        </p:txBody>
      </p:sp>
    </p:spTree>
    <p:extLst>
      <p:ext uri="{BB962C8B-B14F-4D97-AF65-F5344CB8AC3E}">
        <p14:creationId xmlns:p14="http://schemas.microsoft.com/office/powerpoint/2010/main" val="354904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5764-0D36-4A74-BC7A-2C096C9198C6}"/>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576DA397-B630-48E9-AC20-E48B5B7E6937}"/>
              </a:ext>
            </a:extLst>
          </p:cNvPr>
          <p:cNvSpPr>
            <a:spLocks noGrp="1"/>
          </p:cNvSpPr>
          <p:nvPr>
            <p:ph idx="1"/>
          </p:nvPr>
        </p:nvSpPr>
        <p:spPr/>
        <p:txBody>
          <a:bodyPr/>
          <a:lstStyle/>
          <a:p>
            <a:pPr marL="0" indent="0">
              <a:buNone/>
            </a:pPr>
            <a:r>
              <a:rPr lang="en-US" dirty="0">
                <a:solidFill>
                  <a:srgbClr val="C00000"/>
                </a:solidFill>
              </a:rPr>
              <a:t>try:</a:t>
            </a:r>
          </a:p>
          <a:p>
            <a:pPr marL="0" indent="0">
              <a:buNone/>
            </a:pPr>
            <a:r>
              <a:rPr lang="en-US" dirty="0"/>
              <a:t>		</a:t>
            </a:r>
            <a:r>
              <a:rPr lang="en-US" dirty="0" err="1"/>
              <a:t>browser.</a:t>
            </a:r>
            <a:r>
              <a:rPr lang="en-US" dirty="0" err="1">
                <a:solidFill>
                  <a:srgbClr val="00B0F0"/>
                </a:solidFill>
              </a:rPr>
              <a:t>open</a:t>
            </a:r>
            <a:r>
              <a:rPr lang="en-US" dirty="0"/>
              <a:t>(</a:t>
            </a:r>
            <a:r>
              <a:rPr lang="en-US" dirty="0">
                <a:solidFill>
                  <a:srgbClr val="FFC000"/>
                </a:solidFill>
              </a:rPr>
              <a:t>“https://google.com”</a:t>
            </a:r>
            <a:r>
              <a:rPr lang="en-US" dirty="0"/>
              <a:t>)</a:t>
            </a:r>
          </a:p>
          <a:p>
            <a:pPr marL="0" indent="0">
              <a:buNone/>
            </a:pPr>
            <a:r>
              <a:rPr lang="en-US" dirty="0">
                <a:solidFill>
                  <a:srgbClr val="C00000"/>
                </a:solidFill>
              </a:rPr>
              <a:t>except:</a:t>
            </a:r>
          </a:p>
          <a:p>
            <a:pPr marL="0" indent="0">
              <a:buNone/>
            </a:pPr>
            <a:r>
              <a:rPr lang="en-US" dirty="0"/>
              <a:t>		</a:t>
            </a:r>
            <a:r>
              <a:rPr lang="en-US" dirty="0">
                <a:solidFill>
                  <a:srgbClr val="00B0F0"/>
                </a:solidFill>
              </a:rPr>
              <a:t>pass </a:t>
            </a:r>
            <a:r>
              <a:rPr lang="en-US" dirty="0">
                <a:solidFill>
                  <a:schemeClr val="bg1">
                    <a:lumMod val="50000"/>
                  </a:schemeClr>
                </a:solidFill>
              </a:rPr>
              <a:t># do nothing, when a error occurs</a:t>
            </a:r>
          </a:p>
        </p:txBody>
      </p:sp>
    </p:spTree>
    <p:extLst>
      <p:ext uri="{BB962C8B-B14F-4D97-AF65-F5344CB8AC3E}">
        <p14:creationId xmlns:p14="http://schemas.microsoft.com/office/powerpoint/2010/main" val="18813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E17C-CE1D-460C-B623-E1745017C142}"/>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D58241A7-E8E5-4657-B6EB-7970FD14EE7A}"/>
              </a:ext>
            </a:extLst>
          </p:cNvPr>
          <p:cNvSpPr>
            <a:spLocks noGrp="1"/>
          </p:cNvSpPr>
          <p:nvPr>
            <p:ph idx="1"/>
          </p:nvPr>
        </p:nvSpPr>
        <p:spPr>
          <a:xfrm>
            <a:off x="1551708" y="2170544"/>
            <a:ext cx="9951315" cy="4001655"/>
          </a:xfrm>
        </p:spPr>
        <p:txBody>
          <a:bodyPr>
            <a:normAutofit/>
          </a:bodyPr>
          <a:lstStyle/>
          <a:p>
            <a:endParaRPr lang="en-US" dirty="0"/>
          </a:p>
          <a:p>
            <a:r>
              <a:rPr lang="en-US" dirty="0"/>
              <a:t>You can’t have a try statement without having an except statement.</a:t>
            </a:r>
          </a:p>
          <a:p>
            <a:r>
              <a:rPr lang="en-US" dirty="0"/>
              <a:t>Don’t abuse error handlers; only use them when you really need to, or else debugging will be very painful.</a:t>
            </a:r>
          </a:p>
          <a:p>
            <a:r>
              <a:rPr lang="en-US" dirty="0"/>
              <a:t>Use error handler only when you can’t use if statements or anything else to prevent the error from occurring.</a:t>
            </a:r>
          </a:p>
          <a:p>
            <a:pPr lvl="1"/>
            <a:r>
              <a:rPr lang="en-US" dirty="0"/>
              <a:t>For example if the error is occurring because you are dividing by zero, then you can use an if statement to check if the number is zero before dividing by it. </a:t>
            </a:r>
          </a:p>
          <a:p>
            <a:endParaRPr lang="en-US" dirty="0"/>
          </a:p>
          <a:p>
            <a:endParaRPr lang="en-US" dirty="0"/>
          </a:p>
        </p:txBody>
      </p:sp>
    </p:spTree>
    <p:extLst>
      <p:ext uri="{BB962C8B-B14F-4D97-AF65-F5344CB8AC3E}">
        <p14:creationId xmlns:p14="http://schemas.microsoft.com/office/powerpoint/2010/main" val="324108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80D2-4548-493D-BDE3-9A0C0CFC585D}"/>
              </a:ext>
            </a:extLst>
          </p:cNvPr>
          <p:cNvSpPr>
            <a:spLocks noGrp="1"/>
          </p:cNvSpPr>
          <p:nvPr>
            <p:ph type="title"/>
          </p:nvPr>
        </p:nvSpPr>
        <p:spPr/>
        <p:txBody>
          <a:bodyPr/>
          <a:lstStyle/>
          <a:p>
            <a:r>
              <a:rPr lang="en-US" dirty="0"/>
              <a:t>Imagine</a:t>
            </a:r>
          </a:p>
        </p:txBody>
      </p:sp>
      <p:sp>
        <p:nvSpPr>
          <p:cNvPr id="3" name="Content Placeholder 2">
            <a:extLst>
              <a:ext uri="{FF2B5EF4-FFF2-40B4-BE49-F238E27FC236}">
                <a16:creationId xmlns:a16="http://schemas.microsoft.com/office/drawing/2014/main" id="{E00181A6-287A-4C12-AB67-6B3CBFBFE521}"/>
              </a:ext>
            </a:extLst>
          </p:cNvPr>
          <p:cNvSpPr>
            <a:spLocks noGrp="1"/>
          </p:cNvSpPr>
          <p:nvPr>
            <p:ph idx="1"/>
          </p:nvPr>
        </p:nvSpPr>
        <p:spPr/>
        <p:txBody>
          <a:bodyPr/>
          <a:lstStyle/>
          <a:p>
            <a:r>
              <a:rPr lang="en-US" dirty="0"/>
              <a:t>Imagine a world where the human brain didn’t have any error handlers.  After a single error the software of the brain will crash; which </a:t>
            </a:r>
            <a:r>
              <a:rPr lang="en-US"/>
              <a:t>will cause the </a:t>
            </a:r>
            <a:r>
              <a:rPr lang="en-US" dirty="0"/>
              <a:t>person to die. </a:t>
            </a:r>
          </a:p>
        </p:txBody>
      </p:sp>
    </p:spTree>
    <p:extLst>
      <p:ext uri="{BB962C8B-B14F-4D97-AF65-F5344CB8AC3E}">
        <p14:creationId xmlns:p14="http://schemas.microsoft.com/office/powerpoint/2010/main" val="4108712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63</TotalTime>
  <Words>219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Error Handling</vt:lpstr>
      <vt:lpstr>What is it?</vt:lpstr>
      <vt:lpstr>Structure</vt:lpstr>
      <vt:lpstr>Example 1</vt:lpstr>
      <vt:lpstr>Example 2</vt:lpstr>
      <vt:lpstr>Example 3</vt:lpstr>
      <vt:lpstr>Rules</vt:lpstr>
      <vt:lpstr>Imagine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Mohamed</dc:creator>
  <cp:lastModifiedBy>Mohamed</cp:lastModifiedBy>
  <cp:revision>10</cp:revision>
  <dcterms:created xsi:type="dcterms:W3CDTF">2018-08-08T01:11:37Z</dcterms:created>
  <dcterms:modified xsi:type="dcterms:W3CDTF">2018-08-10T12:22:07Z</dcterms:modified>
</cp:coreProperties>
</file>