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19C"/>
    <a:srgbClr val="BC0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0129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7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4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4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4244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8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247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5DD990C-B2B3-4B0E-ADBE-BF97AEEA7BC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D487FA-B17B-4E8A-86AD-746C009551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503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BBC7-1C4D-4626-A8E9-80372DFFB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EBB5F-623C-4D35-8E85-BDC8928CF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255729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05FE-6F5A-418B-8CFD-9CB3655F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75B4-3E24-486D-8D2A-0E76487A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724030" cy="3581400"/>
          </a:xfrm>
        </p:spPr>
        <p:txBody>
          <a:bodyPr/>
          <a:lstStyle/>
          <a:p>
            <a:r>
              <a:rPr lang="en-US" dirty="0"/>
              <a:t>Nested in programming is a fancy way of saying layered, meaning one inside another.</a:t>
            </a:r>
          </a:p>
          <a:p>
            <a:r>
              <a:rPr lang="en-US" dirty="0"/>
              <a:t>If looping, for every item in outer layer, the inner layer does a whole rotation(iteration).</a:t>
            </a:r>
          </a:p>
          <a:p>
            <a:r>
              <a:rPr lang="en-US" dirty="0"/>
              <a:t>If looping, the most inner layers runs faster than the most out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7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34A4-5594-44B2-AE03-F1570A64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nested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0B57-B167-4704-AC76-902D7CF8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if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5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F63F-471D-41D0-9ABF-B94488BF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5878-0506-47FE-A542-128A06E0A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230" y="1651379"/>
            <a:ext cx="10822674" cy="4885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9119C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outer_letter</a:t>
            </a:r>
            <a:r>
              <a:rPr lang="en-US" dirty="0"/>
              <a:t> </a:t>
            </a:r>
            <a:r>
              <a:rPr lang="en-US" dirty="0">
                <a:solidFill>
                  <a:srgbClr val="E9119C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“</a:t>
            </a:r>
            <a:r>
              <a:rPr lang="en-US" dirty="0" err="1">
                <a:solidFill>
                  <a:srgbClr val="FFC000"/>
                </a:solidFill>
              </a:rPr>
              <a:t>abc</a:t>
            </a:r>
            <a:r>
              <a:rPr lang="en-US" dirty="0">
                <a:solidFill>
                  <a:srgbClr val="FFC000"/>
                </a:solidFill>
              </a:rPr>
              <a:t>”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E9119C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inner_letter</a:t>
            </a:r>
            <a:r>
              <a:rPr lang="en-US" dirty="0"/>
              <a:t> </a:t>
            </a:r>
            <a:r>
              <a:rPr lang="en-US" dirty="0">
                <a:solidFill>
                  <a:srgbClr val="E9119C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“def”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nb-NO" dirty="0">
                <a:solidFill>
                  <a:srgbClr val="00B0F0"/>
                </a:solidFill>
              </a:rPr>
              <a:t>print</a:t>
            </a:r>
            <a:r>
              <a:rPr lang="nb-NO" dirty="0"/>
              <a:t>(   </a:t>
            </a:r>
            <a:r>
              <a:rPr lang="nb-NO" dirty="0">
                <a:solidFill>
                  <a:srgbClr val="FFC000"/>
                </a:solidFill>
              </a:rPr>
              <a:t>"Outer: </a:t>
            </a:r>
            <a:r>
              <a:rPr lang="nb-NO" dirty="0">
                <a:solidFill>
                  <a:srgbClr val="BC02CA"/>
                </a:solidFill>
              </a:rPr>
              <a:t>{} </a:t>
            </a:r>
            <a:r>
              <a:rPr lang="nb-NO" dirty="0"/>
              <a:t> </a:t>
            </a:r>
            <a:r>
              <a:rPr lang="nb-NO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nb-NO" dirty="0">
                <a:solidFill>
                  <a:srgbClr val="FFC000"/>
                </a:solidFill>
              </a:rPr>
              <a:t> Inner: </a:t>
            </a:r>
            <a:r>
              <a:rPr lang="nb-NO" dirty="0">
                <a:solidFill>
                  <a:srgbClr val="BC02CA"/>
                </a:solidFill>
              </a:rPr>
              <a:t>{}</a:t>
            </a:r>
            <a:r>
              <a:rPr lang="nb-NO" dirty="0">
                <a:solidFill>
                  <a:srgbClr val="FFC000"/>
                </a:solidFill>
              </a:rPr>
              <a:t>"</a:t>
            </a:r>
            <a:r>
              <a:rPr lang="nb-NO" dirty="0"/>
              <a:t>.</a:t>
            </a:r>
            <a:r>
              <a:rPr lang="nb-NO" dirty="0">
                <a:solidFill>
                  <a:srgbClr val="00B0F0"/>
                </a:solidFill>
              </a:rPr>
              <a:t>format</a:t>
            </a:r>
            <a:r>
              <a:rPr lang="nb-NO" dirty="0"/>
              <a:t>(outer_letter, inner_letter)   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Output:</a:t>
            </a:r>
            <a:endParaRPr lang="en-US" dirty="0"/>
          </a:p>
          <a:p>
            <a:pPr marL="987552" lvl="2" indent="0">
              <a:buNone/>
            </a:pPr>
            <a:r>
              <a:rPr lang="en-US" dirty="0"/>
              <a:t>Outer: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Inner: </a:t>
            </a:r>
            <a:r>
              <a:rPr lang="en-US" dirty="0">
                <a:solidFill>
                  <a:srgbClr val="00B050"/>
                </a:solidFill>
              </a:rPr>
              <a:t>d</a:t>
            </a:r>
          </a:p>
          <a:p>
            <a:pPr marL="987552" lvl="2" indent="0">
              <a:buNone/>
            </a:pPr>
            <a:r>
              <a:rPr lang="en-US" dirty="0"/>
              <a:t>Outer: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Inner: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  <a:p>
            <a:pPr marL="987552" lvl="2" indent="0">
              <a:buNone/>
            </a:pPr>
            <a:r>
              <a:rPr lang="en-US" dirty="0"/>
              <a:t>Outer: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Inner:</a:t>
            </a:r>
            <a:r>
              <a:rPr lang="en-US" dirty="0">
                <a:solidFill>
                  <a:srgbClr val="0070C0"/>
                </a:solidFill>
              </a:rPr>
              <a:t> f</a:t>
            </a:r>
          </a:p>
          <a:p>
            <a:pPr marL="987552" lvl="2" indent="0">
              <a:buNone/>
            </a:pPr>
            <a:r>
              <a:rPr lang="en-US" dirty="0"/>
              <a:t>Outer: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Inner: </a:t>
            </a:r>
            <a:r>
              <a:rPr lang="en-US" dirty="0">
                <a:solidFill>
                  <a:srgbClr val="00B050"/>
                </a:solidFill>
              </a:rPr>
              <a:t>d</a:t>
            </a:r>
          </a:p>
          <a:p>
            <a:pPr marL="987552" lvl="2" indent="0">
              <a:buNone/>
            </a:pPr>
            <a:r>
              <a:rPr lang="en-US" dirty="0"/>
              <a:t>Outer: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Inner: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  <a:p>
            <a:pPr marL="987552" lvl="2" indent="0">
              <a:buNone/>
            </a:pPr>
            <a:r>
              <a:rPr lang="en-US" dirty="0"/>
              <a:t>Outer: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Inner:</a:t>
            </a:r>
            <a:r>
              <a:rPr lang="en-US" dirty="0">
                <a:solidFill>
                  <a:srgbClr val="0070C0"/>
                </a:solidFill>
              </a:rPr>
              <a:t> f</a:t>
            </a:r>
          </a:p>
          <a:p>
            <a:pPr marL="987552" lvl="2" indent="0">
              <a:buNone/>
            </a:pPr>
            <a:r>
              <a:rPr lang="en-US" dirty="0"/>
              <a:t>Outer: 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Inner: </a:t>
            </a:r>
            <a:r>
              <a:rPr lang="en-US" dirty="0">
                <a:solidFill>
                  <a:srgbClr val="00B050"/>
                </a:solidFill>
              </a:rPr>
              <a:t>d</a:t>
            </a:r>
          </a:p>
          <a:p>
            <a:pPr marL="987552" lvl="2" indent="0">
              <a:buNone/>
            </a:pPr>
            <a:r>
              <a:rPr lang="en-US" dirty="0"/>
              <a:t>Outer:</a:t>
            </a:r>
            <a:r>
              <a:rPr lang="en-US" dirty="0">
                <a:solidFill>
                  <a:srgbClr val="FFC000"/>
                </a:solidFill>
              </a:rPr>
              <a:t> c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Inner: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  <a:p>
            <a:pPr marL="987552" lvl="2" indent="0">
              <a:buNone/>
            </a:pPr>
            <a:r>
              <a:rPr lang="en-US" dirty="0"/>
              <a:t>Outer: 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Inner: </a:t>
            </a:r>
            <a:r>
              <a:rPr lang="en-US" dirty="0">
                <a:solidFill>
                  <a:srgbClr val="0070C0"/>
                </a:solidFill>
              </a:rPr>
              <a:t>f</a:t>
            </a:r>
            <a:endParaRPr lang="nb-NO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9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5532-6740-4773-8984-345DDBE3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6367"/>
            <a:ext cx="9601200" cy="719919"/>
          </a:xfrm>
        </p:spPr>
        <p:txBody>
          <a:bodyPr/>
          <a:lstStyle/>
          <a:p>
            <a:r>
              <a:rPr lang="en-US" dirty="0"/>
              <a:t>Nested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650C-CFEC-49A6-A085-1AF4BECC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230" y="1405719"/>
            <a:ext cx="9935570" cy="50633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E9119C"/>
                </a:solidFill>
              </a:rPr>
              <a:t>=</a:t>
            </a:r>
            <a:r>
              <a:rPr lang="en-US" dirty="0"/>
              <a:t> 2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set a before the loop starts</a:t>
            </a:r>
          </a:p>
          <a:p>
            <a:pPr marL="0" indent="0">
              <a:buNone/>
            </a:pPr>
            <a:r>
              <a:rPr lang="en-US" dirty="0">
                <a:solidFill>
                  <a:srgbClr val="E9119C"/>
                </a:solidFill>
              </a:rPr>
              <a:t>while</a:t>
            </a:r>
            <a:r>
              <a:rPr lang="en-US" dirty="0"/>
              <a:t> a </a:t>
            </a:r>
            <a:r>
              <a:rPr lang="en-US" dirty="0">
                <a:solidFill>
                  <a:srgbClr val="E9119C"/>
                </a:solidFill>
              </a:rPr>
              <a:t>&gt;</a:t>
            </a:r>
            <a:r>
              <a:rPr lang="en-US" dirty="0"/>
              <a:t> 0: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do the same thing until a is no longer greater than 0</a:t>
            </a:r>
          </a:p>
          <a:p>
            <a:pPr marL="0" indent="0">
              <a:buNone/>
            </a:pPr>
            <a:r>
              <a:rPr lang="en-US" dirty="0"/>
              <a:t>	b </a:t>
            </a:r>
            <a:r>
              <a:rPr lang="en-US" dirty="0">
                <a:solidFill>
                  <a:srgbClr val="E9119C"/>
                </a:solidFill>
              </a:rPr>
              <a:t>=</a:t>
            </a:r>
            <a:r>
              <a:rPr lang="en-US" dirty="0"/>
              <a:t> 0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rest b the beginning of each new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E9119C"/>
                </a:solidFill>
              </a:rPr>
              <a:t>while</a:t>
            </a:r>
            <a:r>
              <a:rPr lang="en-US" dirty="0"/>
              <a:t> b </a:t>
            </a:r>
            <a:r>
              <a:rPr lang="en-US" dirty="0">
                <a:solidFill>
                  <a:srgbClr val="E9119C"/>
                </a:solidFill>
              </a:rPr>
              <a:t>&lt;</a:t>
            </a:r>
            <a:r>
              <a:rPr lang="en-US" dirty="0"/>
              <a:t> 3: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do the same thing until b is no longer less than 3</a:t>
            </a:r>
          </a:p>
          <a:p>
            <a:pPr marL="0" indent="0">
              <a:buNone/>
            </a:pPr>
            <a:r>
              <a:rPr lang="en-US" dirty="0"/>
              <a:t>	 	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  </a:t>
            </a:r>
            <a:r>
              <a:rPr lang="en-US" dirty="0">
                <a:solidFill>
                  <a:srgbClr val="FFC000"/>
                </a:solidFill>
              </a:rPr>
              <a:t>"a: </a:t>
            </a:r>
            <a:r>
              <a:rPr lang="en-US" dirty="0">
                <a:solidFill>
                  <a:srgbClr val="BC02CA"/>
                </a:solidFill>
              </a:rPr>
              <a:t>{}</a:t>
            </a:r>
            <a:r>
              <a:rPr lang="en-US" dirty="0"/>
              <a:t>   </a:t>
            </a:r>
            <a:r>
              <a:rPr lang="en-US" dirty="0">
                <a:solidFill>
                  <a:srgbClr val="FFC000"/>
                </a:solidFill>
              </a:rPr>
              <a:t>--&gt;   b:</a:t>
            </a:r>
            <a:r>
              <a:rPr lang="en-US" dirty="0"/>
              <a:t> </a:t>
            </a:r>
            <a:r>
              <a:rPr lang="en-US" dirty="0">
                <a:solidFill>
                  <a:srgbClr val="BC02CA"/>
                </a:solidFill>
              </a:rPr>
              <a:t>{}</a:t>
            </a:r>
            <a:r>
              <a:rPr lang="en-US" dirty="0">
                <a:solidFill>
                  <a:srgbClr val="FFC000"/>
                </a:solidFill>
              </a:rPr>
              <a:t>"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format</a:t>
            </a:r>
            <a:r>
              <a:rPr lang="en-US" dirty="0"/>
              <a:t>(a, b)  ) </a:t>
            </a:r>
          </a:p>
          <a:p>
            <a:pPr marL="0" indent="0">
              <a:buNone/>
            </a:pPr>
            <a:r>
              <a:rPr lang="en-US" dirty="0"/>
              <a:t>	 	b </a:t>
            </a:r>
            <a:r>
              <a:rPr lang="en-US" dirty="0">
                <a:solidFill>
                  <a:srgbClr val="E9119C"/>
                </a:solidFill>
              </a:rPr>
              <a:t>+=</a:t>
            </a:r>
            <a:r>
              <a:rPr lang="en-US" dirty="0"/>
              <a:t> 1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increase the value of b towards 3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olidFill>
                  <a:srgbClr val="E9119C"/>
                </a:solidFill>
              </a:rPr>
              <a:t>-=</a:t>
            </a:r>
            <a:r>
              <a:rPr lang="en-US" dirty="0"/>
              <a:t> 1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decrease the value of a towards 0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987552" lvl="2" indent="0">
              <a:buNone/>
            </a:pPr>
            <a:r>
              <a:rPr lang="pt-BR" dirty="0"/>
              <a:t>a: 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  --&gt;   b: </a:t>
            </a:r>
            <a:r>
              <a:rPr lang="pt-BR" dirty="0">
                <a:solidFill>
                  <a:srgbClr val="00B050"/>
                </a:solidFill>
              </a:rPr>
              <a:t>0</a:t>
            </a:r>
          </a:p>
          <a:p>
            <a:pPr marL="987552" lvl="2" indent="0">
              <a:buNone/>
            </a:pPr>
            <a:r>
              <a:rPr lang="pt-BR" dirty="0"/>
              <a:t>a: 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  --&gt;   b: </a:t>
            </a:r>
            <a:r>
              <a:rPr lang="pt-BR" dirty="0">
                <a:solidFill>
                  <a:srgbClr val="FFC000"/>
                </a:solidFill>
              </a:rPr>
              <a:t>1</a:t>
            </a:r>
          </a:p>
          <a:p>
            <a:pPr marL="987552" lvl="2" indent="0">
              <a:buNone/>
            </a:pPr>
            <a:r>
              <a:rPr lang="pt-BR" dirty="0"/>
              <a:t>a: 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  --&gt;   b: </a:t>
            </a:r>
            <a:r>
              <a:rPr lang="pt-BR" dirty="0">
                <a:solidFill>
                  <a:srgbClr val="0070C0"/>
                </a:solidFill>
              </a:rPr>
              <a:t>2</a:t>
            </a:r>
          </a:p>
          <a:p>
            <a:pPr marL="987552" lvl="2" indent="0">
              <a:buNone/>
            </a:pPr>
            <a:r>
              <a:rPr lang="pt-BR" dirty="0"/>
              <a:t>a: </a:t>
            </a:r>
            <a:r>
              <a:rPr lang="pt-BR" dirty="0">
                <a:solidFill>
                  <a:srgbClr val="00B0F0"/>
                </a:solidFill>
              </a:rPr>
              <a:t>1</a:t>
            </a:r>
            <a:r>
              <a:rPr lang="pt-BR" dirty="0"/>
              <a:t>   --&gt;   b: </a:t>
            </a:r>
            <a:r>
              <a:rPr lang="pt-BR" dirty="0">
                <a:solidFill>
                  <a:srgbClr val="00B050"/>
                </a:solidFill>
              </a:rPr>
              <a:t>0</a:t>
            </a:r>
          </a:p>
          <a:p>
            <a:pPr marL="987552" lvl="2" indent="0">
              <a:buNone/>
            </a:pPr>
            <a:r>
              <a:rPr lang="pt-BR" dirty="0"/>
              <a:t>a: </a:t>
            </a:r>
            <a:r>
              <a:rPr lang="pt-BR" dirty="0">
                <a:solidFill>
                  <a:srgbClr val="00B0F0"/>
                </a:solidFill>
              </a:rPr>
              <a:t>1</a:t>
            </a:r>
            <a:r>
              <a:rPr lang="pt-BR" dirty="0"/>
              <a:t>   --&gt;   b: </a:t>
            </a:r>
            <a:r>
              <a:rPr lang="pt-BR" dirty="0">
                <a:solidFill>
                  <a:srgbClr val="FFC000"/>
                </a:solidFill>
              </a:rPr>
              <a:t>1</a:t>
            </a:r>
          </a:p>
          <a:p>
            <a:pPr marL="987552" lvl="2" indent="0">
              <a:buNone/>
            </a:pPr>
            <a:r>
              <a:rPr lang="pt-BR" dirty="0"/>
              <a:t>a: </a:t>
            </a:r>
            <a:r>
              <a:rPr lang="pt-BR" dirty="0">
                <a:solidFill>
                  <a:srgbClr val="00B0F0"/>
                </a:solidFill>
              </a:rPr>
              <a:t>1</a:t>
            </a:r>
            <a:r>
              <a:rPr lang="pt-BR" dirty="0"/>
              <a:t>   --&gt;   b: </a:t>
            </a:r>
            <a:r>
              <a:rPr lang="pt-BR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099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F38C-8EAC-4188-9231-671A691E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536A-FE28-4207-B6AA-E9965790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16" y="1514901"/>
            <a:ext cx="9853684" cy="435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a, b, c </a:t>
            </a:r>
            <a:r>
              <a:rPr lang="en-US" dirty="0">
                <a:solidFill>
                  <a:srgbClr val="E9119C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BC02CA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BC02CA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BC02CA"/>
                </a:solidFill>
              </a:rPr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E9119C"/>
                </a:solidFill>
              </a:rPr>
              <a:t>if</a:t>
            </a:r>
            <a:r>
              <a:rPr lang="en-US" dirty="0"/>
              <a:t> a</a:t>
            </a:r>
            <a:r>
              <a:rPr lang="en-US" dirty="0">
                <a:solidFill>
                  <a:srgbClr val="E9119C"/>
                </a:solidFill>
              </a:rPr>
              <a:t> == </a:t>
            </a:r>
            <a:r>
              <a:rPr lang="en-US" dirty="0"/>
              <a:t>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E9119C"/>
                </a:solidFill>
              </a:rPr>
              <a:t>if</a:t>
            </a:r>
            <a:r>
              <a:rPr lang="en-US" dirty="0"/>
              <a:t> b </a:t>
            </a:r>
            <a:r>
              <a:rPr lang="en-US" dirty="0">
                <a:solidFill>
                  <a:srgbClr val="E9119C"/>
                </a:solidFill>
              </a:rPr>
              <a:t>==</a:t>
            </a:r>
            <a:r>
              <a:rPr lang="en-US" dirty="0"/>
              <a:t> 1: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E9119C"/>
                </a:solidFill>
              </a:rPr>
              <a:t>if</a:t>
            </a:r>
            <a:r>
              <a:rPr lang="en-US" dirty="0"/>
              <a:t> c </a:t>
            </a:r>
            <a:r>
              <a:rPr lang="en-US" dirty="0">
                <a:solidFill>
                  <a:srgbClr val="E9119C"/>
                </a:solidFill>
              </a:rPr>
              <a:t>==</a:t>
            </a:r>
            <a:r>
              <a:rPr lang="en-US" dirty="0"/>
              <a:t> 2: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E9119C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'All if statements passed')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E9119C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E9119C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'Only a and b passed’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20051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81</TotalTime>
  <Words>131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Crop</vt:lpstr>
      <vt:lpstr>Nested</vt:lpstr>
      <vt:lpstr>What is it?</vt:lpstr>
      <vt:lpstr>Different types of nested </vt:lpstr>
      <vt:lpstr>Nested for loop</vt:lpstr>
      <vt:lpstr>Nested while loop</vt:lpstr>
      <vt:lpstr>Nested if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</dc:title>
  <dc:creator>Sami</dc:creator>
  <cp:lastModifiedBy>Sami</cp:lastModifiedBy>
  <cp:revision>14</cp:revision>
  <dcterms:created xsi:type="dcterms:W3CDTF">2018-06-12T12:15:21Z</dcterms:created>
  <dcterms:modified xsi:type="dcterms:W3CDTF">2018-06-12T13:37:17Z</dcterms:modified>
</cp:coreProperties>
</file>