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1" r:id="rId6"/>
    <p:sldId id="262" r:id="rId7"/>
    <p:sldId id="263"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D98894-CE78-45C6-A0D0-AB3B5651738C}" type="datetimeFigureOut">
              <a:rPr lang="en-US" smtClean="0"/>
              <a:t>7/19/2018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2604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98894-CE78-45C6-A0D0-AB3B5651738C}"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398548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D98894-CE78-45C6-A0D0-AB3B565173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3981695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D98894-CE78-45C6-A0D0-AB3B565173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1421265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D98894-CE78-45C6-A0D0-AB3B565173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3643916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D98894-CE78-45C6-A0D0-AB3B565173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1731164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D98894-CE78-45C6-A0D0-AB3B565173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691669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98894-CE78-45C6-A0D0-AB3B565173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42502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98894-CE78-45C6-A0D0-AB3B565173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426396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98894-CE78-45C6-A0D0-AB3B565173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316903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D98894-CE78-45C6-A0D0-AB3B565173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2499661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98894-CE78-45C6-A0D0-AB3B5651738C}"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859982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98894-CE78-45C6-A0D0-AB3B5651738C}" type="datetimeFigureOut">
              <a:rPr lang="en-US" smtClean="0"/>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401889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98894-CE78-45C6-A0D0-AB3B5651738C}" type="datetimeFigureOut">
              <a:rPr lang="en-US" smtClean="0"/>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112386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98894-CE78-45C6-A0D0-AB3B5651738C}" type="datetimeFigureOut">
              <a:rPr lang="en-US" smtClean="0"/>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334224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98894-CE78-45C6-A0D0-AB3B5651738C}"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1759299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98894-CE78-45C6-A0D0-AB3B5651738C}"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94B7B-6D28-48BA-A65C-8BF7A78B649C}" type="slidenum">
              <a:rPr lang="en-US" smtClean="0"/>
              <a:t>‹#›</a:t>
            </a:fld>
            <a:endParaRPr lang="en-US"/>
          </a:p>
        </p:txBody>
      </p:sp>
    </p:spTree>
    <p:extLst>
      <p:ext uri="{BB962C8B-B14F-4D97-AF65-F5344CB8AC3E}">
        <p14:creationId xmlns:p14="http://schemas.microsoft.com/office/powerpoint/2010/main" val="414364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D98894-CE78-45C6-A0D0-AB3B5651738C}" type="datetimeFigureOut">
              <a:rPr lang="en-US" smtClean="0"/>
              <a:t>7/19/2018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894B7B-6D28-48BA-A65C-8BF7A78B649C}" type="slidenum">
              <a:rPr lang="en-US" smtClean="0"/>
              <a:t>‹#›</a:t>
            </a:fld>
            <a:endParaRPr lang="en-US"/>
          </a:p>
        </p:txBody>
      </p:sp>
    </p:spTree>
    <p:extLst>
      <p:ext uri="{BB962C8B-B14F-4D97-AF65-F5344CB8AC3E}">
        <p14:creationId xmlns:p14="http://schemas.microsoft.com/office/powerpoint/2010/main" val="4101251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3C6D-201D-43F7-9715-851F99E8243B}"/>
              </a:ext>
            </a:extLst>
          </p:cNvPr>
          <p:cNvSpPr>
            <a:spLocks noGrp="1"/>
          </p:cNvSpPr>
          <p:nvPr>
            <p:ph type="ctrTitle"/>
          </p:nvPr>
        </p:nvSpPr>
        <p:spPr/>
        <p:txBody>
          <a:bodyPr/>
          <a:lstStyle/>
          <a:p>
            <a:r>
              <a:rPr lang="en-US" dirty="0"/>
              <a:t>Scope</a:t>
            </a:r>
          </a:p>
        </p:txBody>
      </p:sp>
      <p:sp>
        <p:nvSpPr>
          <p:cNvPr id="3" name="Subtitle 2">
            <a:extLst>
              <a:ext uri="{FF2B5EF4-FFF2-40B4-BE49-F238E27FC236}">
                <a16:creationId xmlns:a16="http://schemas.microsoft.com/office/drawing/2014/main" id="{6ED2D9EE-2C4F-45D8-94B8-D45ADDBC880F}"/>
              </a:ext>
            </a:extLst>
          </p:cNvPr>
          <p:cNvSpPr>
            <a:spLocks noGrp="1"/>
          </p:cNvSpPr>
          <p:nvPr>
            <p:ph type="subTitle" idx="1"/>
          </p:nvPr>
        </p:nvSpPr>
        <p:spPr/>
        <p:txBody>
          <a:bodyPr/>
          <a:lstStyle/>
          <a:p>
            <a:r>
              <a:rPr lang="en-US" dirty="0"/>
              <a:t>Author: Mohamed</a:t>
            </a:r>
          </a:p>
        </p:txBody>
      </p:sp>
    </p:spTree>
    <p:extLst>
      <p:ext uri="{BB962C8B-B14F-4D97-AF65-F5344CB8AC3E}">
        <p14:creationId xmlns:p14="http://schemas.microsoft.com/office/powerpoint/2010/main" val="313824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463E-3973-4362-8DBF-BCACA4D9A4E7}"/>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1B50F83E-374B-4C58-BA25-D93F0F51A65C}"/>
              </a:ext>
            </a:extLst>
          </p:cNvPr>
          <p:cNvSpPr>
            <a:spLocks noGrp="1"/>
          </p:cNvSpPr>
          <p:nvPr>
            <p:ph idx="1"/>
          </p:nvPr>
        </p:nvSpPr>
        <p:spPr>
          <a:xfrm>
            <a:off x="1348510" y="1874983"/>
            <a:ext cx="10154514" cy="3916218"/>
          </a:xfrm>
        </p:spPr>
        <p:txBody>
          <a:bodyPr/>
          <a:lstStyle/>
          <a:p>
            <a:r>
              <a:rPr lang="en-US" dirty="0"/>
              <a:t>There two types of scopes, local and global.  A Local variable is a variable that only exists within a function while a global variable is a variable that exists outside of any function. </a:t>
            </a:r>
          </a:p>
          <a:p>
            <a:r>
              <a:rPr lang="en-US" dirty="0"/>
              <a:t>A local variable is a variable that is passed to a function or created inside a function. </a:t>
            </a:r>
          </a:p>
          <a:p>
            <a:r>
              <a:rPr lang="en-US" dirty="0"/>
              <a:t>A global variable is a variable that is great outside of any function.</a:t>
            </a:r>
          </a:p>
          <a:p>
            <a:endParaRPr lang="en-US" dirty="0"/>
          </a:p>
        </p:txBody>
      </p:sp>
    </p:spTree>
    <p:extLst>
      <p:ext uri="{BB962C8B-B14F-4D97-AF65-F5344CB8AC3E}">
        <p14:creationId xmlns:p14="http://schemas.microsoft.com/office/powerpoint/2010/main" val="75684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7E94-5AFF-4674-8941-E188C4349D8E}"/>
              </a:ext>
            </a:extLst>
          </p:cNvPr>
          <p:cNvSpPr>
            <a:spLocks noGrp="1"/>
          </p:cNvSpPr>
          <p:nvPr>
            <p:ph type="title"/>
          </p:nvPr>
        </p:nvSpPr>
        <p:spPr>
          <a:xfrm>
            <a:off x="1576674" y="0"/>
            <a:ext cx="10018713" cy="884383"/>
          </a:xfrm>
        </p:spPr>
        <p:txBody>
          <a:bodyPr/>
          <a:lstStyle/>
          <a:p>
            <a:r>
              <a:rPr lang="en-US" dirty="0"/>
              <a:t>Local</a:t>
            </a:r>
          </a:p>
        </p:txBody>
      </p:sp>
      <p:sp>
        <p:nvSpPr>
          <p:cNvPr id="3" name="Content Placeholder 2">
            <a:extLst>
              <a:ext uri="{FF2B5EF4-FFF2-40B4-BE49-F238E27FC236}">
                <a16:creationId xmlns:a16="http://schemas.microsoft.com/office/drawing/2014/main" id="{940BBEF4-C0E3-4F79-B30A-E6424BF69073}"/>
              </a:ext>
            </a:extLst>
          </p:cNvPr>
          <p:cNvSpPr>
            <a:spLocks noGrp="1"/>
          </p:cNvSpPr>
          <p:nvPr>
            <p:ph idx="1"/>
          </p:nvPr>
        </p:nvSpPr>
        <p:spPr>
          <a:xfrm>
            <a:off x="1413165" y="1570183"/>
            <a:ext cx="10089860" cy="3519054"/>
          </a:xfrm>
        </p:spPr>
        <p:txBody>
          <a:bodyPr>
            <a:normAutofit fontScale="92500" lnSpcReduction="20000"/>
          </a:bodyPr>
          <a:lstStyle/>
          <a:p>
            <a:r>
              <a:rPr lang="en-US" dirty="0"/>
              <a:t>Any and every variable that is defined inside a function is a local variable.</a:t>
            </a:r>
          </a:p>
          <a:p>
            <a:r>
              <a:rPr lang="en-US" dirty="0"/>
              <a:t>A local variable can’t be accessed outside of the function it was created in.</a:t>
            </a:r>
          </a:p>
          <a:p>
            <a:pPr marL="0" indent="0">
              <a:buNone/>
            </a:pPr>
            <a:endParaRPr lang="en-US" dirty="0"/>
          </a:p>
          <a:p>
            <a:pPr marL="0" indent="0">
              <a:buNone/>
            </a:pPr>
            <a:r>
              <a:rPr lang="en-US" dirty="0">
                <a:solidFill>
                  <a:srgbClr val="C00000"/>
                </a:solidFill>
              </a:rPr>
              <a:t>def</a:t>
            </a:r>
            <a:r>
              <a:rPr lang="en-US" dirty="0"/>
              <a:t> info():</a:t>
            </a:r>
          </a:p>
          <a:p>
            <a:pPr marL="0" indent="0">
              <a:buNone/>
            </a:pPr>
            <a:r>
              <a:rPr lang="en-US" dirty="0"/>
              <a:t>     key = 123    </a:t>
            </a:r>
          </a:p>
          <a:p>
            <a:pPr marL="0" indent="0">
              <a:buNone/>
            </a:pPr>
            <a:endParaRPr lang="en-US" dirty="0"/>
          </a:p>
          <a:p>
            <a:r>
              <a:rPr lang="en-US" dirty="0"/>
              <a:t>In the code above the variable key is a local variable, it only exists inside the function named info. </a:t>
            </a:r>
          </a:p>
          <a:p>
            <a:r>
              <a:rPr lang="en-US" dirty="0"/>
              <a:t> If you refer to the variable key outside of the function info, you will get an error. </a:t>
            </a:r>
          </a:p>
        </p:txBody>
      </p:sp>
    </p:spTree>
    <p:extLst>
      <p:ext uri="{BB962C8B-B14F-4D97-AF65-F5344CB8AC3E}">
        <p14:creationId xmlns:p14="http://schemas.microsoft.com/office/powerpoint/2010/main" val="403920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7E94-5AFF-4674-8941-E188C4349D8E}"/>
              </a:ext>
            </a:extLst>
          </p:cNvPr>
          <p:cNvSpPr>
            <a:spLocks noGrp="1"/>
          </p:cNvSpPr>
          <p:nvPr>
            <p:ph type="title"/>
          </p:nvPr>
        </p:nvSpPr>
        <p:spPr>
          <a:xfrm>
            <a:off x="1576674" y="0"/>
            <a:ext cx="10018713" cy="884383"/>
          </a:xfrm>
        </p:spPr>
        <p:txBody>
          <a:bodyPr/>
          <a:lstStyle/>
          <a:p>
            <a:r>
              <a:rPr lang="en-US" dirty="0"/>
              <a:t>Local</a:t>
            </a:r>
          </a:p>
        </p:txBody>
      </p:sp>
      <p:sp>
        <p:nvSpPr>
          <p:cNvPr id="3" name="Content Placeholder 2">
            <a:extLst>
              <a:ext uri="{FF2B5EF4-FFF2-40B4-BE49-F238E27FC236}">
                <a16:creationId xmlns:a16="http://schemas.microsoft.com/office/drawing/2014/main" id="{940BBEF4-C0E3-4F79-B30A-E6424BF69073}"/>
              </a:ext>
            </a:extLst>
          </p:cNvPr>
          <p:cNvSpPr>
            <a:spLocks noGrp="1"/>
          </p:cNvSpPr>
          <p:nvPr>
            <p:ph idx="1"/>
          </p:nvPr>
        </p:nvSpPr>
        <p:spPr>
          <a:xfrm>
            <a:off x="1681018" y="1025236"/>
            <a:ext cx="10154516" cy="4036292"/>
          </a:xfrm>
        </p:spPr>
        <p:txBody>
          <a:bodyPr>
            <a:normAutofit fontScale="85000" lnSpcReduction="10000"/>
          </a:bodyPr>
          <a:lstStyle/>
          <a:p>
            <a:r>
              <a:rPr lang="en-US" dirty="0"/>
              <a:t>Once a variable is passed to a function it becomes a local variable inside of that function.</a:t>
            </a:r>
          </a:p>
          <a:p>
            <a:pPr marL="0" indent="0">
              <a:buNone/>
            </a:pPr>
            <a:endParaRPr lang="en-US" dirty="0"/>
          </a:p>
          <a:p>
            <a:pPr marL="0" indent="0">
              <a:buNone/>
            </a:pPr>
            <a:r>
              <a:rPr lang="en-US" dirty="0">
                <a:solidFill>
                  <a:srgbClr val="C00000"/>
                </a:solidFill>
              </a:rPr>
              <a:t>def</a:t>
            </a:r>
            <a:r>
              <a:rPr lang="en-US" dirty="0"/>
              <a:t> info(key):</a:t>
            </a:r>
          </a:p>
          <a:p>
            <a:pPr marL="0" indent="0">
              <a:buNone/>
            </a:pPr>
            <a:r>
              <a:rPr lang="en-US" dirty="0"/>
              <a:t>    </a:t>
            </a:r>
            <a:r>
              <a:rPr lang="en-US" dirty="0">
                <a:solidFill>
                  <a:srgbClr val="00B0F0"/>
                </a:solidFill>
              </a:rPr>
              <a:t>print</a:t>
            </a:r>
            <a:r>
              <a:rPr lang="en-US" dirty="0"/>
              <a:t>(key)</a:t>
            </a:r>
          </a:p>
          <a:p>
            <a:pPr marL="0" indent="0">
              <a:buNone/>
            </a:pPr>
            <a:endParaRPr lang="en-US" dirty="0"/>
          </a:p>
          <a:p>
            <a:r>
              <a:rPr lang="en-US" dirty="0"/>
              <a:t>The variable key is passed to the function named info, after the variable is passed it becomes a local variable within the info function.</a:t>
            </a:r>
          </a:p>
          <a:p>
            <a:endParaRPr lang="en-US" dirty="0"/>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21537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7E94-5AFF-4674-8941-E188C4349D8E}"/>
              </a:ext>
            </a:extLst>
          </p:cNvPr>
          <p:cNvSpPr>
            <a:spLocks noGrp="1"/>
          </p:cNvSpPr>
          <p:nvPr>
            <p:ph type="title"/>
          </p:nvPr>
        </p:nvSpPr>
        <p:spPr>
          <a:xfrm>
            <a:off x="1576674" y="-36945"/>
            <a:ext cx="10018713" cy="884383"/>
          </a:xfrm>
        </p:spPr>
        <p:txBody>
          <a:bodyPr/>
          <a:lstStyle/>
          <a:p>
            <a:r>
              <a:rPr lang="en-US" dirty="0"/>
              <a:t>Global</a:t>
            </a:r>
          </a:p>
        </p:txBody>
      </p:sp>
      <p:sp>
        <p:nvSpPr>
          <p:cNvPr id="3" name="Content Placeholder 2">
            <a:extLst>
              <a:ext uri="{FF2B5EF4-FFF2-40B4-BE49-F238E27FC236}">
                <a16:creationId xmlns:a16="http://schemas.microsoft.com/office/drawing/2014/main" id="{940BBEF4-C0E3-4F79-B30A-E6424BF69073}"/>
              </a:ext>
            </a:extLst>
          </p:cNvPr>
          <p:cNvSpPr>
            <a:spLocks noGrp="1"/>
          </p:cNvSpPr>
          <p:nvPr>
            <p:ph idx="1"/>
          </p:nvPr>
        </p:nvSpPr>
        <p:spPr>
          <a:xfrm>
            <a:off x="1708727" y="1958110"/>
            <a:ext cx="10154516" cy="3463636"/>
          </a:xfrm>
        </p:spPr>
        <p:txBody>
          <a:bodyPr>
            <a:normAutofit/>
          </a:bodyPr>
          <a:lstStyle/>
          <a:p>
            <a:endParaRPr lang="en-US" dirty="0"/>
          </a:p>
          <a:p>
            <a:endParaRPr lang="en-US" dirty="0"/>
          </a:p>
          <a:p>
            <a:endParaRPr lang="en-US" dirty="0"/>
          </a:p>
          <a:p>
            <a:r>
              <a:rPr lang="en-US" dirty="0"/>
              <a:t>A variable that is created outside of the any function is a global variable.</a:t>
            </a:r>
          </a:p>
          <a:p>
            <a:r>
              <a:rPr lang="en-US" dirty="0"/>
              <a:t>A global variable is a variable that can be accessed by every part of the code.</a:t>
            </a:r>
          </a:p>
          <a:p>
            <a:r>
              <a:rPr lang="en-US" dirty="0"/>
              <a:t>A global variable can be accessed inside a function.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49022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1348-3ED8-4C7C-86FE-E91A0C2EABAB}"/>
              </a:ext>
            </a:extLst>
          </p:cNvPr>
          <p:cNvSpPr>
            <a:spLocks noGrp="1"/>
          </p:cNvSpPr>
          <p:nvPr>
            <p:ph type="title"/>
          </p:nvPr>
        </p:nvSpPr>
        <p:spPr>
          <a:xfrm>
            <a:off x="1484310" y="0"/>
            <a:ext cx="10018713" cy="838200"/>
          </a:xfrm>
        </p:spPr>
        <p:txBody>
          <a:bodyPr/>
          <a:lstStyle/>
          <a:p>
            <a:r>
              <a:rPr lang="en-US" dirty="0"/>
              <a:t>Global</a:t>
            </a:r>
          </a:p>
        </p:txBody>
      </p:sp>
      <p:sp>
        <p:nvSpPr>
          <p:cNvPr id="3" name="Content Placeholder 2">
            <a:extLst>
              <a:ext uri="{FF2B5EF4-FFF2-40B4-BE49-F238E27FC236}">
                <a16:creationId xmlns:a16="http://schemas.microsoft.com/office/drawing/2014/main" id="{657EADFE-EC82-4B8F-9E91-7DFCC8805B07}"/>
              </a:ext>
            </a:extLst>
          </p:cNvPr>
          <p:cNvSpPr>
            <a:spLocks noGrp="1"/>
          </p:cNvSpPr>
          <p:nvPr>
            <p:ph idx="1"/>
          </p:nvPr>
        </p:nvSpPr>
        <p:spPr/>
        <p:txBody>
          <a:bodyPr>
            <a:normAutofit fontScale="92500" lnSpcReduction="10000"/>
          </a:bodyPr>
          <a:lstStyle/>
          <a:p>
            <a:pPr marL="0" indent="0">
              <a:buNone/>
            </a:pPr>
            <a:r>
              <a:rPr lang="en-US" dirty="0"/>
              <a:t>name = </a:t>
            </a:r>
            <a:r>
              <a:rPr lang="en-US" dirty="0">
                <a:solidFill>
                  <a:srgbClr val="FFC000"/>
                </a:solidFill>
              </a:rPr>
              <a:t>“Sami”</a:t>
            </a:r>
          </a:p>
          <a:p>
            <a:pPr marL="0" indent="0">
              <a:buNone/>
            </a:pPr>
            <a:endParaRPr lang="en-US" dirty="0"/>
          </a:p>
          <a:p>
            <a:pPr marL="0" indent="0">
              <a:buNone/>
            </a:pPr>
            <a:r>
              <a:rPr lang="en-US" dirty="0">
                <a:solidFill>
                  <a:srgbClr val="C00000"/>
                </a:solidFill>
              </a:rPr>
              <a:t>def</a:t>
            </a:r>
            <a:r>
              <a:rPr lang="en-US" dirty="0"/>
              <a:t> display():</a:t>
            </a:r>
          </a:p>
          <a:p>
            <a:pPr marL="0" indent="0">
              <a:buNone/>
            </a:pPr>
            <a:r>
              <a:rPr lang="en-US" dirty="0"/>
              <a:t>     </a:t>
            </a:r>
            <a:r>
              <a:rPr lang="en-US" dirty="0">
                <a:solidFill>
                  <a:srgbClr val="00B0F0"/>
                </a:solidFill>
              </a:rPr>
              <a:t>print</a:t>
            </a:r>
            <a:r>
              <a:rPr lang="en-US" dirty="0"/>
              <a:t>(name)</a:t>
            </a:r>
          </a:p>
          <a:p>
            <a:pPr marL="0" indent="0">
              <a:buNone/>
            </a:pPr>
            <a:r>
              <a:rPr lang="en-US" dirty="0"/>
              <a:t>    </a:t>
            </a:r>
          </a:p>
          <a:p>
            <a:r>
              <a:rPr lang="en-US" dirty="0"/>
              <a:t>The variable name is a global variable, which means the function display can access that variable. So, this function display will print out Sami as a name.</a:t>
            </a:r>
          </a:p>
        </p:txBody>
      </p:sp>
    </p:spTree>
    <p:extLst>
      <p:ext uri="{BB962C8B-B14F-4D97-AF65-F5344CB8AC3E}">
        <p14:creationId xmlns:p14="http://schemas.microsoft.com/office/powerpoint/2010/main" val="295405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1348-3ED8-4C7C-86FE-E91A0C2EABAB}"/>
              </a:ext>
            </a:extLst>
          </p:cNvPr>
          <p:cNvSpPr>
            <a:spLocks noGrp="1"/>
          </p:cNvSpPr>
          <p:nvPr>
            <p:ph type="title"/>
          </p:nvPr>
        </p:nvSpPr>
        <p:spPr>
          <a:xfrm>
            <a:off x="1484310" y="0"/>
            <a:ext cx="10018713" cy="838200"/>
          </a:xfrm>
        </p:spPr>
        <p:txBody>
          <a:bodyPr/>
          <a:lstStyle/>
          <a:p>
            <a:r>
              <a:rPr lang="en-US" dirty="0"/>
              <a:t>Global</a:t>
            </a:r>
          </a:p>
        </p:txBody>
      </p:sp>
      <p:sp>
        <p:nvSpPr>
          <p:cNvPr id="3" name="Content Placeholder 2">
            <a:extLst>
              <a:ext uri="{FF2B5EF4-FFF2-40B4-BE49-F238E27FC236}">
                <a16:creationId xmlns:a16="http://schemas.microsoft.com/office/drawing/2014/main" id="{657EADFE-EC82-4B8F-9E91-7DFCC8805B07}"/>
              </a:ext>
            </a:extLst>
          </p:cNvPr>
          <p:cNvSpPr>
            <a:spLocks noGrp="1"/>
          </p:cNvSpPr>
          <p:nvPr>
            <p:ph idx="1"/>
          </p:nvPr>
        </p:nvSpPr>
        <p:spPr>
          <a:xfrm>
            <a:off x="1644073" y="1376219"/>
            <a:ext cx="9858950" cy="4941454"/>
          </a:xfrm>
        </p:spPr>
        <p:txBody>
          <a:bodyPr>
            <a:normAutofit fontScale="92500" lnSpcReduction="20000"/>
          </a:bodyPr>
          <a:lstStyle/>
          <a:p>
            <a:r>
              <a:rPr lang="en-US" dirty="0"/>
              <a:t>A global variable can be overridden inside of a function, but only inside that function. The global variable will stay the same value outside of that function.</a:t>
            </a:r>
          </a:p>
          <a:p>
            <a:pPr marL="0" indent="0">
              <a:buNone/>
            </a:pPr>
            <a:endParaRPr lang="en-US" dirty="0"/>
          </a:p>
          <a:p>
            <a:pPr marL="0" indent="0">
              <a:buNone/>
            </a:pPr>
            <a:r>
              <a:rPr lang="en-US" dirty="0"/>
              <a:t>age = 32</a:t>
            </a:r>
          </a:p>
          <a:p>
            <a:pPr marL="0" indent="0">
              <a:buNone/>
            </a:pPr>
            <a:endParaRPr lang="en-US" dirty="0"/>
          </a:p>
          <a:p>
            <a:pPr marL="0" indent="0">
              <a:buNone/>
            </a:pPr>
            <a:r>
              <a:rPr lang="en-US" dirty="0">
                <a:solidFill>
                  <a:srgbClr val="C00000"/>
                </a:solidFill>
              </a:rPr>
              <a:t>def</a:t>
            </a:r>
            <a:r>
              <a:rPr lang="en-US" dirty="0"/>
              <a:t> display():</a:t>
            </a:r>
          </a:p>
          <a:p>
            <a:pPr marL="0" indent="0">
              <a:buNone/>
            </a:pPr>
            <a:r>
              <a:rPr lang="en-US" dirty="0"/>
              <a:t>    age = 20</a:t>
            </a:r>
          </a:p>
          <a:p>
            <a:pPr marL="0" indent="0">
              <a:buNone/>
            </a:pPr>
            <a:r>
              <a:rPr lang="en-US" dirty="0">
                <a:solidFill>
                  <a:srgbClr val="00B0F0"/>
                </a:solidFill>
              </a:rPr>
              <a:t>    print</a:t>
            </a:r>
            <a:r>
              <a:rPr lang="en-US" dirty="0"/>
              <a:t>(age)</a:t>
            </a:r>
          </a:p>
          <a:p>
            <a:pPr marL="0" indent="0">
              <a:buNone/>
            </a:pPr>
            <a:endParaRPr lang="en-US" dirty="0"/>
          </a:p>
          <a:p>
            <a:r>
              <a:rPr lang="en-US" dirty="0"/>
              <a:t>This function will override the global variable. So, inside the display function the variable age is equal to 20 and not 32. But outside of the display function the variable age is equal to 32 and not 20.</a:t>
            </a:r>
          </a:p>
          <a:p>
            <a:pPr marL="0" indent="0">
              <a:buNone/>
            </a:pPr>
            <a:r>
              <a:rPr lang="en-US" dirty="0"/>
              <a:t>    </a:t>
            </a:r>
          </a:p>
        </p:txBody>
      </p:sp>
    </p:spTree>
    <p:extLst>
      <p:ext uri="{BB962C8B-B14F-4D97-AF65-F5344CB8AC3E}">
        <p14:creationId xmlns:p14="http://schemas.microsoft.com/office/powerpoint/2010/main" val="274419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a:extLst>
              <a:ext uri="{FF2B5EF4-FFF2-40B4-BE49-F238E27FC236}">
                <a16:creationId xmlns:a16="http://schemas.microsoft.com/office/drawing/2014/main" id="{E009D96E-EAFE-4E17-84F3-79B917DFC025}"/>
              </a:ext>
            </a:extLst>
          </p:cNvPr>
          <p:cNvPicPr>
            <a:picLocks noGrp="1" noChangeAspect="1"/>
          </p:cNvPicPr>
          <p:nvPr>
            <p:ph sz="half" idx="1"/>
          </p:nvPr>
        </p:nvPicPr>
        <p:blipFill>
          <a:blip r:embed="rId2"/>
          <a:stretch>
            <a:fillRect/>
          </a:stretch>
        </p:blipFill>
        <p:spPr>
          <a:xfrm>
            <a:off x="3049999" y="0"/>
            <a:ext cx="7613116" cy="56618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Content Placeholder 3">
            <a:extLst>
              <a:ext uri="{FF2B5EF4-FFF2-40B4-BE49-F238E27FC236}">
                <a16:creationId xmlns:a16="http://schemas.microsoft.com/office/drawing/2014/main" id="{432A059A-9F98-4700-916E-E98682CE3CC1}"/>
              </a:ext>
            </a:extLst>
          </p:cNvPr>
          <p:cNvPicPr>
            <a:picLocks noGrp="1" noChangeAspect="1"/>
          </p:cNvPicPr>
          <p:nvPr>
            <p:ph sz="half" idx="2"/>
          </p:nvPr>
        </p:nvPicPr>
        <p:blipFill>
          <a:blip r:embed="rId3"/>
          <a:stretch>
            <a:fillRect/>
          </a:stretch>
        </p:blipFill>
        <p:spPr>
          <a:xfrm>
            <a:off x="4408632" y="5735782"/>
            <a:ext cx="4895850" cy="869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7682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123</TotalTime>
  <Words>387</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Scope</vt:lpstr>
      <vt:lpstr>Scope</vt:lpstr>
      <vt:lpstr>Local</vt:lpstr>
      <vt:lpstr>Local</vt:lpstr>
      <vt:lpstr>Global</vt:lpstr>
      <vt:lpstr>Global</vt:lpstr>
      <vt:lpstr>Global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dc:title>
  <dc:creator>Mohamed</dc:creator>
  <cp:lastModifiedBy>Mohamed</cp:lastModifiedBy>
  <cp:revision>10</cp:revision>
  <dcterms:created xsi:type="dcterms:W3CDTF">2018-07-19T15:29:54Z</dcterms:created>
  <dcterms:modified xsi:type="dcterms:W3CDTF">2018-07-19T17:33:19Z</dcterms:modified>
</cp:coreProperties>
</file>