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352" y="-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97B1-9372-2B45-BC06-A8292C2C29C8}" type="datetimeFigureOut">
              <a:rPr lang="fr-FR" smtClean="0"/>
              <a:t>31/12/16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5D73-54AA-264E-96F2-7E4972D004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34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97B1-9372-2B45-BC06-A8292C2C29C8}" type="datetimeFigureOut">
              <a:rPr lang="fr-FR" smtClean="0"/>
              <a:t>31/12/16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5D73-54AA-264E-96F2-7E4972D004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87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97B1-9372-2B45-BC06-A8292C2C29C8}" type="datetimeFigureOut">
              <a:rPr lang="fr-FR" smtClean="0"/>
              <a:t>31/12/16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5D73-54AA-264E-96F2-7E4972D004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94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97B1-9372-2B45-BC06-A8292C2C29C8}" type="datetimeFigureOut">
              <a:rPr lang="fr-FR" smtClean="0"/>
              <a:t>31/12/16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5D73-54AA-264E-96F2-7E4972D004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1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97B1-9372-2B45-BC06-A8292C2C29C8}" type="datetimeFigureOut">
              <a:rPr lang="fr-FR" smtClean="0"/>
              <a:t>31/12/16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5D73-54AA-264E-96F2-7E4972D004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92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97B1-9372-2B45-BC06-A8292C2C29C8}" type="datetimeFigureOut">
              <a:rPr lang="fr-FR" smtClean="0"/>
              <a:t>31/12/16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5D73-54AA-264E-96F2-7E4972D004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52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97B1-9372-2B45-BC06-A8292C2C29C8}" type="datetimeFigureOut">
              <a:rPr lang="fr-FR" smtClean="0"/>
              <a:t>31/12/16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5D73-54AA-264E-96F2-7E4972D004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85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97B1-9372-2B45-BC06-A8292C2C29C8}" type="datetimeFigureOut">
              <a:rPr lang="fr-FR" smtClean="0"/>
              <a:t>31/12/16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5D73-54AA-264E-96F2-7E4972D004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58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97B1-9372-2B45-BC06-A8292C2C29C8}" type="datetimeFigureOut">
              <a:rPr lang="fr-FR" smtClean="0"/>
              <a:t>31/12/16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5D73-54AA-264E-96F2-7E4972D004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76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97B1-9372-2B45-BC06-A8292C2C29C8}" type="datetimeFigureOut">
              <a:rPr lang="fr-FR" smtClean="0"/>
              <a:t>31/12/16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5D73-54AA-264E-96F2-7E4972D004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30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97B1-9372-2B45-BC06-A8292C2C29C8}" type="datetimeFigureOut">
              <a:rPr lang="fr-FR" smtClean="0"/>
              <a:t>31/12/16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5D73-54AA-264E-96F2-7E4972D004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71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297B1-9372-2B45-BC06-A8292C2C29C8}" type="datetimeFigureOut">
              <a:rPr lang="fr-FR" smtClean="0"/>
              <a:t>31/12/16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B5D73-54AA-264E-96F2-7E4972D004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05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02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39621" y="2697541"/>
            <a:ext cx="671697" cy="556303"/>
          </a:xfrm>
          <a:prstGeom prst="rect">
            <a:avLst/>
          </a:prstGeom>
          <a:scene3d>
            <a:camera prst="perspectiveBelow"/>
            <a:lightRig rig="threePt" dir="t"/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préambule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66154" y="2361661"/>
            <a:ext cx="83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Courier New"/>
                <a:cs typeface="Courier New"/>
              </a:rPr>
              <a:t>19 bits</a:t>
            </a:r>
            <a:endParaRPr lang="fr-FR" sz="1200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1813" y="2697541"/>
            <a:ext cx="1028536" cy="556303"/>
          </a:xfrm>
          <a:prstGeom prst="rect">
            <a:avLst/>
          </a:prstGeom>
          <a:scene3d>
            <a:camera prst="perspectiveBelow"/>
            <a:lightRig rig="threePt" dir="t"/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 smtClean="0">
                <a:solidFill>
                  <a:schemeClr val="tx1"/>
                </a:solidFill>
              </a:rPr>
              <a:t>Sync</a:t>
            </a:r>
            <a:r>
              <a:rPr lang="fr-FR" sz="800" dirty="0" smtClean="0">
                <a:solidFill>
                  <a:schemeClr val="tx1"/>
                </a:solidFill>
              </a:rPr>
              <a:t> et en-tête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597256" y="2361661"/>
            <a:ext cx="83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Courier New"/>
                <a:cs typeface="Courier New"/>
              </a:rPr>
              <a:t>29 bits</a:t>
            </a:r>
            <a:endParaRPr lang="fr-FR" sz="1200" dirty="0">
              <a:latin typeface="Courier New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60843" y="2697541"/>
            <a:ext cx="1133489" cy="556303"/>
          </a:xfrm>
          <a:prstGeom prst="rect">
            <a:avLst/>
          </a:prstGeom>
          <a:scene3d>
            <a:camera prst="perspectiveBelow"/>
            <a:lightRig rig="threePt" dir="t"/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Identité de l’objet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725715" y="2361661"/>
            <a:ext cx="83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Courier New"/>
                <a:cs typeface="Courier New"/>
              </a:rPr>
              <a:t>32 bits</a:t>
            </a:r>
            <a:endParaRPr lang="fr-FR" sz="1200" dirty="0">
              <a:latin typeface="Courier New"/>
              <a:cs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06010" y="4319418"/>
            <a:ext cx="1878651" cy="556303"/>
          </a:xfrm>
          <a:prstGeom prst="rect">
            <a:avLst/>
          </a:prstGeom>
          <a:scene3d>
            <a:camera prst="perspectiveBelow"/>
            <a:lightRig rig="threePt" dir="t"/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Données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694332" y="3995391"/>
            <a:ext cx="1200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Courier New"/>
                <a:cs typeface="Courier New"/>
              </a:rPr>
              <a:t>0 à 64 bits</a:t>
            </a:r>
            <a:endParaRPr lang="fr-FR" sz="1200" dirty="0">
              <a:latin typeface="Courier New"/>
              <a:cs typeface="Courier New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93387" y="2697541"/>
            <a:ext cx="1227945" cy="556303"/>
          </a:xfrm>
          <a:prstGeom prst="rect">
            <a:avLst/>
          </a:prstGeom>
          <a:scene3d>
            <a:camera prst="perspectiveBelow"/>
            <a:lightRig rig="threePt" dir="t"/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Authentification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28490" y="2363017"/>
            <a:ext cx="1292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Courier New"/>
                <a:cs typeface="Courier New"/>
              </a:rPr>
              <a:t>16 à 40 bits</a:t>
            </a:r>
            <a:endParaRPr lang="fr-FR" sz="1200" dirty="0">
              <a:latin typeface="Courier New"/>
              <a:cs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21332" y="2692497"/>
            <a:ext cx="561278" cy="556303"/>
          </a:xfrm>
          <a:prstGeom prst="rect">
            <a:avLst/>
          </a:prstGeom>
          <a:scene3d>
            <a:camera prst="perspectiveBelow"/>
            <a:lightRig rig="threePt" dir="t"/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FCS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021332" y="2361661"/>
            <a:ext cx="83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Courier New"/>
                <a:cs typeface="Courier New"/>
              </a:rPr>
              <a:t>16 bits</a:t>
            </a:r>
            <a:endParaRPr lang="fr-FR" sz="1200" dirty="0">
              <a:latin typeface="Courier New"/>
              <a:cs typeface="Courier New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4373" y="4319418"/>
            <a:ext cx="1353889" cy="556303"/>
          </a:xfrm>
          <a:prstGeom prst="rect">
            <a:avLst/>
          </a:prstGeom>
          <a:scene3d>
            <a:camera prst="perspectiveBelow"/>
            <a:lightRig rig="threePt" dir="t"/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préambule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095767" y="3983538"/>
            <a:ext cx="83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Courier New"/>
                <a:cs typeface="Courier New"/>
              </a:rPr>
              <a:t>91 bits</a:t>
            </a:r>
            <a:endParaRPr lang="fr-FR" sz="1200" dirty="0">
              <a:latin typeface="Courier New"/>
              <a:cs typeface="Courier New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11447" y="4319418"/>
            <a:ext cx="514268" cy="556303"/>
          </a:xfrm>
          <a:prstGeom prst="rect">
            <a:avLst/>
          </a:prstGeom>
          <a:scene3d>
            <a:camera prst="perspectiveBelow"/>
            <a:lightRig rig="threePt" dir="t"/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 smtClean="0">
                <a:solidFill>
                  <a:schemeClr val="tx1"/>
                </a:solidFill>
              </a:rPr>
              <a:t>Sync</a:t>
            </a:r>
            <a:r>
              <a:rPr lang="fr-FR" sz="800" dirty="0" smtClean="0">
                <a:solidFill>
                  <a:schemeClr val="tx1"/>
                </a:solidFill>
              </a:rPr>
              <a:t> et en-tête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653873" y="5616860"/>
            <a:ext cx="83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Courier New"/>
                <a:cs typeface="Courier New"/>
              </a:rPr>
              <a:t>29 bits</a:t>
            </a:r>
            <a:endParaRPr lang="fr-FR" sz="1200" dirty="0">
              <a:latin typeface="Courier New"/>
              <a:cs typeface="Courier New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211447" y="3967997"/>
            <a:ext cx="554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Courier New"/>
                <a:cs typeface="Courier New"/>
              </a:rPr>
              <a:t>13 b</a:t>
            </a:r>
            <a:endParaRPr lang="fr-FR" sz="1200" dirty="0">
              <a:latin typeface="Courier New"/>
              <a:cs typeface="Courier New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25716" y="4319418"/>
            <a:ext cx="580294" cy="556303"/>
          </a:xfrm>
          <a:prstGeom prst="rect">
            <a:avLst/>
          </a:prstGeom>
          <a:scene3d>
            <a:camera prst="perspectiveBelow"/>
            <a:lightRig rig="threePt" dir="t"/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ECC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837872" y="3967996"/>
            <a:ext cx="554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Courier New"/>
                <a:cs typeface="Courier New"/>
              </a:rPr>
              <a:t>16 b</a:t>
            </a:r>
            <a:endParaRPr lang="fr-FR" sz="1200" dirty="0">
              <a:latin typeface="Courier New"/>
              <a:cs typeface="Courier New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84661" y="4331271"/>
            <a:ext cx="543829" cy="556303"/>
          </a:xfrm>
          <a:prstGeom prst="rect">
            <a:avLst/>
          </a:prstGeom>
          <a:scene3d>
            <a:camera prst="perspectiveBelow"/>
            <a:lightRig rig="threePt" dir="t"/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Authentification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184661" y="3996747"/>
            <a:ext cx="554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Courier New"/>
                <a:cs typeface="Courier New"/>
              </a:rPr>
              <a:t>16 b</a:t>
            </a:r>
            <a:endParaRPr lang="fr-FR" sz="1200" dirty="0">
              <a:latin typeface="Courier New"/>
              <a:cs typeface="Courier New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28490" y="4319418"/>
            <a:ext cx="561278" cy="556303"/>
          </a:xfrm>
          <a:prstGeom prst="rect">
            <a:avLst/>
          </a:prstGeom>
          <a:scene3d>
            <a:camera prst="perspectiveBelow"/>
            <a:lightRig rig="threePt" dir="t"/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FCS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5738719" y="4002199"/>
            <a:ext cx="831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Courier New"/>
                <a:cs typeface="Courier New"/>
              </a:rPr>
              <a:t>16 bits</a:t>
            </a:r>
            <a:endParaRPr lang="fr-FR" sz="1200" dirty="0">
              <a:latin typeface="Courier New"/>
              <a:cs typeface="Courier New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94332" y="2697541"/>
            <a:ext cx="2099055" cy="556303"/>
          </a:xfrm>
          <a:prstGeom prst="rect">
            <a:avLst/>
          </a:prstGeom>
          <a:scene3d>
            <a:camera prst="perspectiveBelow"/>
            <a:lightRig rig="threePt" dir="t"/>
          </a:scene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Données</a:t>
            </a:r>
            <a:endParaRPr lang="fr-FR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2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Connecteur droit 71"/>
          <p:cNvCxnSpPr/>
          <p:nvPr/>
        </p:nvCxnSpPr>
        <p:spPr>
          <a:xfrm flipV="1">
            <a:off x="5359399" y="4427352"/>
            <a:ext cx="0" cy="226142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>
            <a:endCxn id="110" idx="3"/>
          </p:cNvCxnSpPr>
          <p:nvPr/>
        </p:nvCxnSpPr>
        <p:spPr>
          <a:xfrm flipV="1">
            <a:off x="6091767" y="2772552"/>
            <a:ext cx="0" cy="1572382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3999642" y="3963288"/>
            <a:ext cx="2092125" cy="313831"/>
          </a:xfrm>
          <a:prstGeom prst="rect">
            <a:avLst/>
          </a:prstGeom>
          <a:pattFill prst="dkDnDiag">
            <a:fgClr>
              <a:schemeClr val="accent3"/>
            </a:fgClr>
            <a:bgClr>
              <a:prstClr val="white"/>
            </a:bgClr>
          </a:pattFill>
          <a:ln>
            <a:prstDash val="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0000"/>
              </a:lnSpc>
            </a:pPr>
            <a:r>
              <a:rPr lang="fr-FR" sz="800" dirty="0" err="1" smtClean="0">
                <a:solidFill>
                  <a:schemeClr val="tx1"/>
                </a:solidFill>
              </a:rPr>
              <a:t>CFList</a:t>
            </a:r>
            <a:endParaRPr lang="fr-FR" sz="8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0658" y="5978968"/>
            <a:ext cx="960284" cy="4956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préambule</a:t>
            </a:r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2090942" y="5976473"/>
            <a:ext cx="960284" cy="4956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En-tête physique</a:t>
            </a:r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3051226" y="5978968"/>
            <a:ext cx="4677516" cy="495666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  <a:alpha val="47000"/>
                </a:schemeClr>
              </a:gs>
              <a:gs pos="35000">
                <a:schemeClr val="accent6">
                  <a:tint val="37000"/>
                  <a:satMod val="300000"/>
                  <a:alpha val="47000"/>
                </a:schemeClr>
              </a:gs>
              <a:gs pos="100000">
                <a:schemeClr val="accent6">
                  <a:tint val="15000"/>
                  <a:satMod val="350000"/>
                  <a:alpha val="47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Données Physique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7728742" y="5973978"/>
            <a:ext cx="864869" cy="495666"/>
          </a:xfrm>
          <a:prstGeom prst="rect">
            <a:avLst/>
          </a:prstGeom>
          <a:pattFill prst="wdUpDiag">
            <a:fgClr>
              <a:schemeClr val="accent6">
                <a:lumMod val="40000"/>
                <a:lumOff val="60000"/>
              </a:schemeClr>
            </a:fgClr>
            <a:bgClr>
              <a:prstClr val="white"/>
            </a:bgClr>
          </a:pattFill>
          <a:ln>
            <a:prstDash val="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(CRC)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1230033" y="5727757"/>
            <a:ext cx="7676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8 symboles</a:t>
            </a:r>
            <a:endParaRPr lang="fr-FR" sz="1000" dirty="0"/>
          </a:p>
        </p:txBody>
      </p:sp>
      <p:sp>
        <p:nvSpPr>
          <p:cNvPr id="9" name="ZoneTexte 8"/>
          <p:cNvSpPr txBox="1"/>
          <p:nvPr/>
        </p:nvSpPr>
        <p:spPr>
          <a:xfrm>
            <a:off x="2177804" y="5727757"/>
            <a:ext cx="7676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rgbClr val="FF0000"/>
                </a:solidFill>
              </a:rPr>
              <a:t>8 symboles</a:t>
            </a:r>
            <a:endParaRPr lang="fr-FR" sz="1000" dirty="0">
              <a:solidFill>
                <a:srgbClr val="FF0000"/>
              </a:solidFill>
            </a:endParaRPr>
          </a:p>
        </p:txBody>
      </p:sp>
      <p:cxnSp>
        <p:nvCxnSpPr>
          <p:cNvPr id="11" name="Connecteur droit 10"/>
          <p:cNvCxnSpPr/>
          <p:nvPr/>
        </p:nvCxnSpPr>
        <p:spPr>
          <a:xfrm flipV="1">
            <a:off x="3051226" y="5643665"/>
            <a:ext cx="0" cy="330314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7722280" y="5643665"/>
            <a:ext cx="0" cy="332809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7825915" y="5643665"/>
            <a:ext cx="7676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rgbClr val="FF0000"/>
                </a:solidFill>
              </a:rPr>
              <a:t>8 symboles</a:t>
            </a:r>
            <a:endParaRPr lang="fr-FR" sz="10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51226" y="5147999"/>
            <a:ext cx="347180" cy="4956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fr-FR" sz="1200" dirty="0" smtClean="0">
                <a:solidFill>
                  <a:schemeClr val="tx1"/>
                </a:solidFill>
              </a:rPr>
              <a:t>MHDR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80740" y="5147999"/>
            <a:ext cx="1041540" cy="4956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fr-FR" sz="1200" dirty="0" smtClean="0">
                <a:solidFill>
                  <a:schemeClr val="tx1"/>
                </a:solidFill>
              </a:rPr>
              <a:t>MIC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3058832" y="5638218"/>
            <a:ext cx="346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1 o</a:t>
            </a:r>
            <a:endParaRPr lang="fr-FR" sz="1000" dirty="0"/>
          </a:p>
        </p:txBody>
      </p:sp>
      <p:sp>
        <p:nvSpPr>
          <p:cNvPr id="29" name="ZoneTexte 28"/>
          <p:cNvSpPr txBox="1"/>
          <p:nvPr/>
        </p:nvSpPr>
        <p:spPr>
          <a:xfrm>
            <a:off x="6955794" y="5651710"/>
            <a:ext cx="60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4</a:t>
            </a:r>
            <a:r>
              <a:rPr lang="fr-FR" sz="1000" dirty="0" smtClean="0"/>
              <a:t> octets</a:t>
            </a:r>
            <a:endParaRPr lang="fr-FR" sz="1000" dirty="0"/>
          </a:p>
        </p:txBody>
      </p:sp>
      <p:sp>
        <p:nvSpPr>
          <p:cNvPr id="30" name="Rectangle 29"/>
          <p:cNvSpPr/>
          <p:nvPr/>
        </p:nvSpPr>
        <p:spPr>
          <a:xfrm>
            <a:off x="3398406" y="5147999"/>
            <a:ext cx="3282334" cy="495666"/>
          </a:xfrm>
          <a:prstGeom prst="rect">
            <a:avLst/>
          </a:prstGeom>
          <a:solidFill>
            <a:schemeClr val="accent3">
              <a:alpha val="47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fr-FR" sz="1200" dirty="0" smtClean="0">
                <a:solidFill>
                  <a:schemeClr val="tx1"/>
                </a:solidFill>
              </a:rPr>
              <a:t>Données MAC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 flipV="1">
            <a:off x="6686275" y="5066300"/>
            <a:ext cx="1" cy="8409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er 53"/>
          <p:cNvGrpSpPr/>
          <p:nvPr/>
        </p:nvGrpSpPr>
        <p:grpSpPr>
          <a:xfrm>
            <a:off x="1487026" y="4869533"/>
            <a:ext cx="1920568" cy="278466"/>
            <a:chOff x="1130658" y="4871927"/>
            <a:chExt cx="1920568" cy="278466"/>
          </a:xfrm>
        </p:grpSpPr>
        <p:cxnSp>
          <p:nvCxnSpPr>
            <p:cNvPr id="31" name="Connecteur droit 30"/>
            <p:cNvCxnSpPr/>
            <p:nvPr/>
          </p:nvCxnSpPr>
          <p:spPr>
            <a:xfrm flipV="1">
              <a:off x="3051226" y="5066300"/>
              <a:ext cx="0" cy="84093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1130658" y="4956020"/>
              <a:ext cx="1920568" cy="11028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flipV="1">
              <a:off x="1139283" y="4871927"/>
              <a:ext cx="0" cy="84093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ZoneTexte 48"/>
          <p:cNvSpPr txBox="1"/>
          <p:nvPr/>
        </p:nvSpPr>
        <p:spPr>
          <a:xfrm>
            <a:off x="465979" y="4607327"/>
            <a:ext cx="979755" cy="21544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fr-FR" sz="800" dirty="0" smtClean="0">
                <a:latin typeface="Courier New"/>
                <a:cs typeface="Courier New"/>
              </a:rPr>
              <a:t>0x00</a:t>
            </a:r>
            <a:r>
              <a:rPr lang="fr-FR" sz="800" dirty="0" smtClean="0"/>
              <a:t> </a:t>
            </a:r>
            <a:r>
              <a:rPr lang="fr-FR" sz="800" dirty="0" err="1" smtClean="0"/>
              <a:t>Join-request</a:t>
            </a:r>
            <a:endParaRPr lang="fr-FR" sz="800" dirty="0"/>
          </a:p>
        </p:txBody>
      </p:sp>
      <p:sp>
        <p:nvSpPr>
          <p:cNvPr id="58" name="Rectangle 57"/>
          <p:cNvSpPr/>
          <p:nvPr/>
        </p:nvSpPr>
        <p:spPr>
          <a:xfrm>
            <a:off x="1497804" y="4540423"/>
            <a:ext cx="1694129" cy="313831"/>
          </a:xfrm>
          <a:prstGeom prst="rect">
            <a:avLst/>
          </a:prstGeom>
          <a:solidFill>
            <a:schemeClr val="accent3">
              <a:alpha val="47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fr-FR" sz="1200" dirty="0" err="1" smtClean="0">
                <a:solidFill>
                  <a:schemeClr val="tx1"/>
                </a:solidFill>
              </a:rPr>
              <a:t>AppEUI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191933" y="4540422"/>
            <a:ext cx="1694129" cy="313832"/>
          </a:xfrm>
          <a:prstGeom prst="rect">
            <a:avLst/>
          </a:prstGeom>
          <a:solidFill>
            <a:schemeClr val="accent3">
              <a:alpha val="47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fr-FR" sz="1200" dirty="0" err="1" smtClean="0">
                <a:solidFill>
                  <a:schemeClr val="tx1"/>
                </a:solidFill>
              </a:rPr>
              <a:t>AppEUI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886062" y="4540422"/>
            <a:ext cx="477571" cy="313832"/>
          </a:xfrm>
          <a:prstGeom prst="rect">
            <a:avLst/>
          </a:prstGeom>
          <a:solidFill>
            <a:schemeClr val="accent3">
              <a:alpha val="47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fr-FR" sz="800" dirty="0" err="1" smtClean="0">
                <a:solidFill>
                  <a:schemeClr val="tx1"/>
                </a:solidFill>
              </a:rPr>
              <a:t>Dev</a:t>
            </a:r>
            <a:r>
              <a:rPr lang="fr-FR" sz="800" dirty="0" smtClean="0">
                <a:solidFill>
                  <a:schemeClr val="tx1"/>
                </a:solidFill>
              </a:rPr>
              <a:t/>
            </a:r>
            <a:br>
              <a:rPr lang="fr-FR" sz="800" dirty="0" smtClean="0">
                <a:solidFill>
                  <a:schemeClr val="tx1"/>
                </a:solidFill>
              </a:rPr>
            </a:br>
            <a:r>
              <a:rPr lang="fr-FR" sz="800" dirty="0" smtClean="0">
                <a:solidFill>
                  <a:schemeClr val="tx1"/>
                </a:solidFill>
              </a:rPr>
              <a:t>Nonce</a:t>
            </a:r>
            <a:endParaRPr lang="fr-FR" sz="800" dirty="0">
              <a:solidFill>
                <a:schemeClr val="tx1"/>
              </a:solidFill>
            </a:endParaRPr>
          </a:p>
        </p:txBody>
      </p:sp>
      <p:cxnSp>
        <p:nvCxnSpPr>
          <p:cNvPr id="62" name="Connecteur droit 61"/>
          <p:cNvCxnSpPr/>
          <p:nvPr/>
        </p:nvCxnSpPr>
        <p:spPr>
          <a:xfrm flipH="1" flipV="1">
            <a:off x="5372896" y="4854254"/>
            <a:ext cx="1" cy="8409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flipH="1" flipV="1">
            <a:off x="5372897" y="4938347"/>
            <a:ext cx="1313379" cy="127954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4786976" y="4291570"/>
            <a:ext cx="60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2 octets</a:t>
            </a:r>
            <a:endParaRPr lang="fr-FR" sz="1000" dirty="0"/>
          </a:p>
        </p:txBody>
      </p:sp>
      <p:sp>
        <p:nvSpPr>
          <p:cNvPr id="67" name="ZoneTexte 66"/>
          <p:cNvSpPr txBox="1"/>
          <p:nvPr/>
        </p:nvSpPr>
        <p:spPr>
          <a:xfrm>
            <a:off x="3763861" y="4294201"/>
            <a:ext cx="60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8</a:t>
            </a:r>
            <a:r>
              <a:rPr lang="fr-FR" sz="1000" dirty="0" smtClean="0"/>
              <a:t> octets</a:t>
            </a:r>
            <a:endParaRPr lang="fr-FR" sz="1000" dirty="0"/>
          </a:p>
        </p:txBody>
      </p:sp>
      <p:sp>
        <p:nvSpPr>
          <p:cNvPr id="68" name="ZoneTexte 67"/>
          <p:cNvSpPr txBox="1"/>
          <p:nvPr/>
        </p:nvSpPr>
        <p:spPr>
          <a:xfrm>
            <a:off x="2057828" y="4291569"/>
            <a:ext cx="60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8</a:t>
            </a:r>
            <a:r>
              <a:rPr lang="fr-FR" sz="1000" dirty="0" smtClean="0"/>
              <a:t> octets</a:t>
            </a:r>
            <a:endParaRPr lang="fr-FR" sz="1000" dirty="0"/>
          </a:p>
        </p:txBody>
      </p:sp>
      <p:cxnSp>
        <p:nvCxnSpPr>
          <p:cNvPr id="70" name="Connecteur droit 69"/>
          <p:cNvCxnSpPr/>
          <p:nvPr/>
        </p:nvCxnSpPr>
        <p:spPr>
          <a:xfrm flipH="1" flipV="1">
            <a:off x="1495651" y="4291569"/>
            <a:ext cx="1" cy="246222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517275" y="4011496"/>
            <a:ext cx="928459" cy="21544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fr-FR" sz="800" dirty="0" smtClean="0">
                <a:latin typeface="Courier New"/>
                <a:cs typeface="Courier New"/>
              </a:rPr>
              <a:t>0x02</a:t>
            </a:r>
            <a:r>
              <a:rPr lang="fr-FR" sz="800" dirty="0" smtClean="0"/>
              <a:t> </a:t>
            </a:r>
            <a:r>
              <a:rPr lang="fr-FR" sz="800" dirty="0" err="1" smtClean="0"/>
              <a:t>Join-accept</a:t>
            </a:r>
            <a:endParaRPr lang="fr-FR" sz="800" dirty="0"/>
          </a:p>
        </p:txBody>
      </p:sp>
      <p:sp>
        <p:nvSpPr>
          <p:cNvPr id="80" name="Rectangle 79"/>
          <p:cNvSpPr/>
          <p:nvPr/>
        </p:nvSpPr>
        <p:spPr>
          <a:xfrm>
            <a:off x="1487027" y="3962185"/>
            <a:ext cx="603916" cy="313831"/>
          </a:xfrm>
          <a:prstGeom prst="rect">
            <a:avLst/>
          </a:prstGeom>
          <a:solidFill>
            <a:schemeClr val="accent3">
              <a:alpha val="47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fr-FR" sz="1200" dirty="0" smtClean="0">
                <a:solidFill>
                  <a:schemeClr val="tx1"/>
                </a:solidFill>
              </a:rPr>
              <a:t>App</a:t>
            </a:r>
          </a:p>
          <a:p>
            <a:pPr algn="ctr">
              <a:lnSpc>
                <a:spcPct val="70000"/>
              </a:lnSpc>
            </a:pPr>
            <a:r>
              <a:rPr lang="fr-FR" sz="1200" dirty="0" smtClean="0">
                <a:solidFill>
                  <a:schemeClr val="tx1"/>
                </a:solidFill>
              </a:rPr>
              <a:t>Nonce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1490560" y="3709098"/>
            <a:ext cx="60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3</a:t>
            </a:r>
            <a:r>
              <a:rPr lang="fr-FR" sz="1000" dirty="0" smtClean="0"/>
              <a:t> octets</a:t>
            </a:r>
            <a:endParaRPr lang="fr-FR" sz="1000" dirty="0"/>
          </a:p>
        </p:txBody>
      </p:sp>
      <p:sp>
        <p:nvSpPr>
          <p:cNvPr id="82" name="Rectangle 81"/>
          <p:cNvSpPr/>
          <p:nvPr/>
        </p:nvSpPr>
        <p:spPr>
          <a:xfrm>
            <a:off x="2090943" y="3962185"/>
            <a:ext cx="603916" cy="313831"/>
          </a:xfrm>
          <a:prstGeom prst="rect">
            <a:avLst/>
          </a:prstGeom>
          <a:solidFill>
            <a:schemeClr val="accent3">
              <a:alpha val="47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fr-FR" sz="1200" dirty="0" err="1" smtClean="0">
                <a:solidFill>
                  <a:schemeClr val="tx1"/>
                </a:solidFill>
              </a:rPr>
              <a:t>NetID</a:t>
            </a:r>
            <a:endParaRPr lang="fr-FR" sz="1200" dirty="0" smtClean="0">
              <a:solidFill>
                <a:schemeClr val="tx1"/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2077220" y="3709098"/>
            <a:ext cx="60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3</a:t>
            </a:r>
            <a:r>
              <a:rPr lang="fr-FR" sz="1000" dirty="0" smtClean="0"/>
              <a:t> octets</a:t>
            </a:r>
            <a:endParaRPr lang="fr-FR" sz="1000" dirty="0"/>
          </a:p>
        </p:txBody>
      </p:sp>
      <p:sp>
        <p:nvSpPr>
          <p:cNvPr id="84" name="Rectangle 83"/>
          <p:cNvSpPr/>
          <p:nvPr/>
        </p:nvSpPr>
        <p:spPr>
          <a:xfrm>
            <a:off x="2694859" y="3962185"/>
            <a:ext cx="848441" cy="313831"/>
          </a:xfrm>
          <a:prstGeom prst="rect">
            <a:avLst/>
          </a:prstGeom>
          <a:solidFill>
            <a:schemeClr val="accent3">
              <a:alpha val="47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fr-FR" sz="1200" dirty="0" err="1" smtClean="0">
                <a:solidFill>
                  <a:schemeClr val="tx1"/>
                </a:solidFill>
              </a:rPr>
              <a:t>DevAddr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2825445" y="3709098"/>
            <a:ext cx="60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4 octets</a:t>
            </a:r>
            <a:endParaRPr lang="fr-FR" sz="1000" dirty="0"/>
          </a:p>
        </p:txBody>
      </p:sp>
      <p:sp>
        <p:nvSpPr>
          <p:cNvPr id="86" name="Rectangle 85"/>
          <p:cNvSpPr/>
          <p:nvPr/>
        </p:nvSpPr>
        <p:spPr>
          <a:xfrm>
            <a:off x="3543300" y="3963288"/>
            <a:ext cx="228171" cy="313831"/>
          </a:xfrm>
          <a:prstGeom prst="rect">
            <a:avLst/>
          </a:prstGeom>
          <a:solidFill>
            <a:schemeClr val="accent3">
              <a:alpha val="47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0000"/>
              </a:lnSpc>
            </a:pPr>
            <a:r>
              <a:rPr lang="fr-FR" sz="800" dirty="0" smtClean="0">
                <a:solidFill>
                  <a:schemeClr val="tx1"/>
                </a:solidFill>
              </a:rPr>
              <a:t>DL</a:t>
            </a:r>
          </a:p>
          <a:p>
            <a:pPr algn="ctr">
              <a:lnSpc>
                <a:spcPct val="70000"/>
              </a:lnSpc>
            </a:pPr>
            <a:r>
              <a:rPr lang="fr-FR" sz="800" dirty="0" smtClean="0">
                <a:solidFill>
                  <a:schemeClr val="tx1"/>
                </a:solidFill>
              </a:rPr>
              <a:t>set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1904079" y="3043214"/>
            <a:ext cx="346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1 b</a:t>
            </a:r>
            <a:endParaRPr lang="fr-FR" sz="1000" dirty="0"/>
          </a:p>
        </p:txBody>
      </p:sp>
      <p:sp>
        <p:nvSpPr>
          <p:cNvPr id="88" name="Rectangle 87"/>
          <p:cNvSpPr/>
          <p:nvPr/>
        </p:nvSpPr>
        <p:spPr>
          <a:xfrm>
            <a:off x="3771471" y="3963288"/>
            <a:ext cx="228171" cy="313831"/>
          </a:xfrm>
          <a:prstGeom prst="rect">
            <a:avLst/>
          </a:prstGeom>
          <a:solidFill>
            <a:schemeClr val="accent3">
              <a:alpha val="47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0000"/>
              </a:lnSpc>
            </a:pPr>
            <a:r>
              <a:rPr lang="fr-FR" sz="800" dirty="0" smtClean="0">
                <a:solidFill>
                  <a:schemeClr val="tx1"/>
                </a:solidFill>
              </a:rPr>
              <a:t>RX</a:t>
            </a:r>
          </a:p>
          <a:p>
            <a:pPr algn="ctr">
              <a:lnSpc>
                <a:spcPct val="70000"/>
              </a:lnSpc>
            </a:pPr>
            <a:r>
              <a:rPr lang="fr-FR" sz="800" dirty="0" err="1" smtClean="0">
                <a:solidFill>
                  <a:schemeClr val="tx1"/>
                </a:solidFill>
              </a:rPr>
              <a:t>del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3724904" y="3709098"/>
            <a:ext cx="346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1 o</a:t>
            </a:r>
            <a:endParaRPr lang="fr-FR" sz="1000" dirty="0"/>
          </a:p>
        </p:txBody>
      </p:sp>
      <p:cxnSp>
        <p:nvCxnSpPr>
          <p:cNvPr id="99" name="Connecteur droit 98"/>
          <p:cNvCxnSpPr/>
          <p:nvPr/>
        </p:nvCxnSpPr>
        <p:spPr>
          <a:xfrm flipV="1">
            <a:off x="5363633" y="4344933"/>
            <a:ext cx="728134" cy="82419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4721979" y="3709098"/>
            <a:ext cx="6653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16 octets</a:t>
            </a:r>
            <a:endParaRPr lang="fr-FR" sz="1000" dirty="0"/>
          </a:p>
        </p:txBody>
      </p:sp>
      <p:sp>
        <p:nvSpPr>
          <p:cNvPr id="103" name="Rectangle 102"/>
          <p:cNvSpPr/>
          <p:nvPr/>
        </p:nvSpPr>
        <p:spPr>
          <a:xfrm>
            <a:off x="1487026" y="2615636"/>
            <a:ext cx="848441" cy="313831"/>
          </a:xfrm>
          <a:prstGeom prst="rect">
            <a:avLst/>
          </a:prstGeom>
          <a:solidFill>
            <a:schemeClr val="accent3">
              <a:alpha val="47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fr-FR" sz="1200" dirty="0" err="1" smtClean="0">
                <a:solidFill>
                  <a:schemeClr val="tx1"/>
                </a:solidFill>
              </a:rPr>
              <a:t>DevAddr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 flipH="1" flipV="1">
            <a:off x="1487026" y="2929467"/>
            <a:ext cx="4" cy="1032719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ZoneTexte 106"/>
          <p:cNvSpPr txBox="1"/>
          <p:nvPr/>
        </p:nvSpPr>
        <p:spPr>
          <a:xfrm>
            <a:off x="1577018" y="2369415"/>
            <a:ext cx="60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4 octets</a:t>
            </a:r>
            <a:endParaRPr lang="fr-FR" sz="1000" dirty="0"/>
          </a:p>
        </p:txBody>
      </p:sp>
      <p:sp>
        <p:nvSpPr>
          <p:cNvPr id="108" name="Rectangle 107"/>
          <p:cNvSpPr/>
          <p:nvPr/>
        </p:nvSpPr>
        <p:spPr>
          <a:xfrm>
            <a:off x="2335467" y="2615636"/>
            <a:ext cx="228171" cy="313831"/>
          </a:xfrm>
          <a:prstGeom prst="rect">
            <a:avLst/>
          </a:prstGeom>
          <a:solidFill>
            <a:schemeClr val="accent3">
              <a:alpha val="47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0000"/>
              </a:lnSpc>
            </a:pPr>
            <a:r>
              <a:rPr lang="fr-FR" sz="800" dirty="0" smtClean="0">
                <a:solidFill>
                  <a:schemeClr val="tx1"/>
                </a:solidFill>
              </a:rPr>
              <a:t>F</a:t>
            </a:r>
          </a:p>
          <a:p>
            <a:pPr algn="ctr">
              <a:lnSpc>
                <a:spcPct val="70000"/>
              </a:lnSpc>
            </a:pPr>
            <a:r>
              <a:rPr lang="fr-FR" sz="800" dirty="0" smtClean="0">
                <a:solidFill>
                  <a:schemeClr val="tx1"/>
                </a:solidFill>
              </a:rPr>
              <a:t>ctrl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573655" y="2615636"/>
            <a:ext cx="477571" cy="313832"/>
          </a:xfrm>
          <a:prstGeom prst="rect">
            <a:avLst/>
          </a:prstGeom>
          <a:solidFill>
            <a:schemeClr val="accent3">
              <a:alpha val="47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fr-FR" sz="800" dirty="0" err="1" smtClean="0">
                <a:solidFill>
                  <a:schemeClr val="tx1"/>
                </a:solidFill>
              </a:rPr>
              <a:t>Fcount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279397" y="2615636"/>
            <a:ext cx="2812370" cy="313832"/>
          </a:xfrm>
          <a:prstGeom prst="rect">
            <a:avLst/>
          </a:prstGeom>
          <a:pattFill prst="sphere">
            <a:fgClr>
              <a:schemeClr val="accent3"/>
            </a:fgClr>
            <a:bgClr>
              <a:schemeClr val="accent4">
                <a:lumMod val="60000"/>
                <a:lumOff val="40000"/>
              </a:schemeClr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fr-FR" sz="800" dirty="0" smtClean="0">
                <a:solidFill>
                  <a:schemeClr val="tx1"/>
                </a:solidFill>
              </a:rPr>
              <a:t>Données (chiffrées)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292276" y="2369415"/>
            <a:ext cx="346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1 o</a:t>
            </a:r>
            <a:endParaRPr lang="fr-FR" sz="1000" dirty="0"/>
          </a:p>
        </p:txBody>
      </p:sp>
      <p:sp>
        <p:nvSpPr>
          <p:cNvPr id="113" name="ZoneTexte 112"/>
          <p:cNvSpPr txBox="1"/>
          <p:nvPr/>
        </p:nvSpPr>
        <p:spPr>
          <a:xfrm>
            <a:off x="2525254" y="2369415"/>
            <a:ext cx="60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2 octets</a:t>
            </a:r>
            <a:endParaRPr lang="fr-FR" sz="1000" dirty="0"/>
          </a:p>
        </p:txBody>
      </p:sp>
      <p:sp>
        <p:nvSpPr>
          <p:cNvPr id="114" name="ZoneTexte 113"/>
          <p:cNvSpPr txBox="1"/>
          <p:nvPr/>
        </p:nvSpPr>
        <p:spPr>
          <a:xfrm>
            <a:off x="4344512" y="2369415"/>
            <a:ext cx="6090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i="1" dirty="0" smtClean="0"/>
              <a:t>n</a:t>
            </a:r>
            <a:r>
              <a:rPr lang="fr-FR" sz="1000" dirty="0" smtClean="0"/>
              <a:t> octets</a:t>
            </a:r>
            <a:endParaRPr lang="fr-FR" sz="1000" dirty="0"/>
          </a:p>
        </p:txBody>
      </p:sp>
      <p:sp>
        <p:nvSpPr>
          <p:cNvPr id="115" name="Rectangle 114"/>
          <p:cNvSpPr/>
          <p:nvPr/>
        </p:nvSpPr>
        <p:spPr>
          <a:xfrm>
            <a:off x="2571464" y="1314025"/>
            <a:ext cx="2215512" cy="313833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800" dirty="0">
              <a:solidFill>
                <a:schemeClr val="tx1"/>
              </a:solidFill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 flipV="1">
            <a:off x="3051226" y="1858433"/>
            <a:ext cx="0" cy="7874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 flipH="1" flipV="1">
            <a:off x="2563638" y="1722967"/>
            <a:ext cx="477572" cy="135467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 flipV="1">
            <a:off x="2563638" y="1473200"/>
            <a:ext cx="0" cy="249767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H="1">
            <a:off x="3065728" y="1722967"/>
            <a:ext cx="1721248" cy="135468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>
            <a:off x="4786976" y="1625601"/>
            <a:ext cx="0" cy="97366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3051226" y="2615636"/>
            <a:ext cx="228171" cy="313831"/>
          </a:xfrm>
          <a:prstGeom prst="rect">
            <a:avLst/>
          </a:prstGeom>
          <a:solidFill>
            <a:schemeClr val="accent3">
              <a:alpha val="47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0000"/>
              </a:lnSpc>
            </a:pPr>
            <a:r>
              <a:rPr lang="fr-FR" sz="800" dirty="0" smtClean="0">
                <a:solidFill>
                  <a:schemeClr val="tx1"/>
                </a:solidFill>
              </a:rPr>
              <a:t>F</a:t>
            </a:r>
          </a:p>
          <a:p>
            <a:pPr algn="ctr">
              <a:lnSpc>
                <a:spcPct val="70000"/>
              </a:lnSpc>
            </a:pPr>
            <a:r>
              <a:rPr lang="fr-FR" sz="800" dirty="0" smtClean="0">
                <a:solidFill>
                  <a:schemeClr val="tx1"/>
                </a:solidFill>
              </a:rPr>
              <a:t>port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32" name="ZoneTexte 131"/>
          <p:cNvSpPr txBox="1"/>
          <p:nvPr/>
        </p:nvSpPr>
        <p:spPr>
          <a:xfrm>
            <a:off x="3018792" y="2369415"/>
            <a:ext cx="346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1 o</a:t>
            </a:r>
            <a:endParaRPr lang="fr-FR" sz="1000" dirty="0"/>
          </a:p>
        </p:txBody>
      </p:sp>
      <p:sp>
        <p:nvSpPr>
          <p:cNvPr id="133" name="Rectangle 132"/>
          <p:cNvSpPr/>
          <p:nvPr/>
        </p:nvSpPr>
        <p:spPr>
          <a:xfrm>
            <a:off x="1943742" y="3288736"/>
            <a:ext cx="228171" cy="313831"/>
          </a:xfrm>
          <a:prstGeom prst="rect">
            <a:avLst/>
          </a:prstGeom>
          <a:solidFill>
            <a:schemeClr val="accent3">
              <a:alpha val="47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0000"/>
              </a:lnSpc>
            </a:pPr>
            <a:r>
              <a:rPr lang="fr-FR" sz="800" dirty="0" smtClean="0">
                <a:solidFill>
                  <a:schemeClr val="tx1"/>
                </a:solidFill>
              </a:rPr>
              <a:t>ADR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178190" y="3288736"/>
            <a:ext cx="228171" cy="313831"/>
          </a:xfrm>
          <a:prstGeom prst="rect">
            <a:avLst/>
          </a:prstGeom>
          <a:solidFill>
            <a:schemeClr val="accent3">
              <a:alpha val="47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0000"/>
              </a:lnSpc>
            </a:pPr>
            <a:r>
              <a:rPr lang="fr-FR" sz="800" dirty="0" smtClean="0">
                <a:solidFill>
                  <a:schemeClr val="tx1"/>
                </a:solidFill>
              </a:rPr>
              <a:t>ADR</a:t>
            </a:r>
          </a:p>
          <a:p>
            <a:pPr algn="ctr">
              <a:lnSpc>
                <a:spcPct val="70000"/>
              </a:lnSpc>
            </a:pPr>
            <a:r>
              <a:rPr lang="fr-FR" sz="800" dirty="0" err="1" smtClean="0">
                <a:solidFill>
                  <a:schemeClr val="tx1"/>
                </a:solidFill>
              </a:rPr>
              <a:t>Ack</a:t>
            </a:r>
            <a:endParaRPr lang="fr-FR" sz="800" dirty="0" smtClean="0">
              <a:solidFill>
                <a:schemeClr val="tx1"/>
              </a:solidFill>
            </a:endParaRPr>
          </a:p>
          <a:p>
            <a:pPr algn="ctr">
              <a:lnSpc>
                <a:spcPct val="70000"/>
              </a:lnSpc>
            </a:pPr>
            <a:r>
              <a:rPr lang="fr-FR" sz="800" dirty="0" err="1" smtClean="0">
                <a:solidFill>
                  <a:schemeClr val="tx1"/>
                </a:solidFill>
              </a:rPr>
              <a:t>req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411168" y="3288737"/>
            <a:ext cx="228171" cy="313830"/>
          </a:xfrm>
          <a:prstGeom prst="rect">
            <a:avLst/>
          </a:prstGeom>
          <a:solidFill>
            <a:schemeClr val="accent3">
              <a:alpha val="47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0000"/>
              </a:lnSpc>
            </a:pPr>
            <a:r>
              <a:rPr lang="fr-FR" sz="800" dirty="0" err="1" smtClean="0">
                <a:solidFill>
                  <a:schemeClr val="tx1"/>
                </a:solidFill>
              </a:rPr>
              <a:t>Ack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639339" y="3288737"/>
            <a:ext cx="228171" cy="313830"/>
          </a:xfrm>
          <a:prstGeom prst="rect">
            <a:avLst/>
          </a:prstGeom>
          <a:solidFill>
            <a:schemeClr val="accent3">
              <a:alpha val="47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0000"/>
              </a:lnSpc>
            </a:pPr>
            <a:r>
              <a:rPr lang="fr-FR" sz="800" dirty="0" err="1" smtClean="0">
                <a:solidFill>
                  <a:schemeClr val="tx1"/>
                </a:solidFill>
              </a:rPr>
              <a:t>Fpen</a:t>
            </a:r>
            <a:endParaRPr lang="fr-FR" sz="800" dirty="0" smtClean="0">
              <a:solidFill>
                <a:schemeClr val="tx1"/>
              </a:solidFill>
            </a:endParaRPr>
          </a:p>
          <a:p>
            <a:pPr algn="ctr">
              <a:lnSpc>
                <a:spcPct val="70000"/>
              </a:lnSpc>
            </a:pPr>
            <a:r>
              <a:rPr lang="fr-FR" sz="800" dirty="0" smtClean="0">
                <a:solidFill>
                  <a:schemeClr val="tx1"/>
                </a:solidFill>
              </a:rPr>
              <a:t>/</a:t>
            </a:r>
          </a:p>
          <a:p>
            <a:pPr algn="ctr">
              <a:lnSpc>
                <a:spcPct val="70000"/>
              </a:lnSpc>
            </a:pPr>
            <a:r>
              <a:rPr lang="fr-FR" sz="800" dirty="0" smtClean="0">
                <a:solidFill>
                  <a:schemeClr val="tx1"/>
                </a:solidFill>
              </a:rPr>
              <a:t>None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867510" y="3288736"/>
            <a:ext cx="924775" cy="313830"/>
          </a:xfrm>
          <a:prstGeom prst="rect">
            <a:avLst/>
          </a:prstGeom>
          <a:solidFill>
            <a:schemeClr val="accent3">
              <a:alpha val="47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70000"/>
              </a:lnSpc>
            </a:pPr>
            <a:r>
              <a:rPr lang="fr-FR" sz="800" dirty="0" smtClean="0">
                <a:solidFill>
                  <a:schemeClr val="tx1"/>
                </a:solidFill>
              </a:rPr>
              <a:t>Lg. </a:t>
            </a:r>
            <a:r>
              <a:rPr lang="fr-FR" sz="800" dirty="0" err="1" smtClean="0">
                <a:solidFill>
                  <a:schemeClr val="tx1"/>
                </a:solidFill>
              </a:rPr>
              <a:t>Foptions</a:t>
            </a:r>
            <a:r>
              <a:rPr lang="fr-FR" sz="800" dirty="0" smtClean="0">
                <a:solidFill>
                  <a:schemeClr val="tx1"/>
                </a:solidFill>
              </a:rPr>
              <a:t> 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38" name="ZoneTexte 137"/>
          <p:cNvSpPr txBox="1"/>
          <p:nvPr/>
        </p:nvSpPr>
        <p:spPr>
          <a:xfrm>
            <a:off x="2090942" y="3042515"/>
            <a:ext cx="346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1 b</a:t>
            </a:r>
            <a:endParaRPr lang="fr-FR" sz="1000" dirty="0"/>
          </a:p>
        </p:txBody>
      </p:sp>
      <p:sp>
        <p:nvSpPr>
          <p:cNvPr id="139" name="ZoneTexte 138"/>
          <p:cNvSpPr txBox="1"/>
          <p:nvPr/>
        </p:nvSpPr>
        <p:spPr>
          <a:xfrm>
            <a:off x="2343921" y="3042515"/>
            <a:ext cx="346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1 b</a:t>
            </a:r>
            <a:endParaRPr lang="fr-FR" sz="1000" dirty="0"/>
          </a:p>
        </p:txBody>
      </p:sp>
      <p:sp>
        <p:nvSpPr>
          <p:cNvPr id="140" name="ZoneTexte 139"/>
          <p:cNvSpPr txBox="1"/>
          <p:nvPr/>
        </p:nvSpPr>
        <p:spPr>
          <a:xfrm>
            <a:off x="2573655" y="3040919"/>
            <a:ext cx="346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1 b</a:t>
            </a:r>
            <a:endParaRPr lang="fr-FR" sz="1000" dirty="0"/>
          </a:p>
        </p:txBody>
      </p:sp>
      <p:sp>
        <p:nvSpPr>
          <p:cNvPr id="141" name="ZoneTexte 140"/>
          <p:cNvSpPr txBox="1"/>
          <p:nvPr/>
        </p:nvSpPr>
        <p:spPr>
          <a:xfrm>
            <a:off x="3065728" y="3040919"/>
            <a:ext cx="468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4 bits</a:t>
            </a:r>
            <a:endParaRPr lang="fr-FR" sz="1000" dirty="0"/>
          </a:p>
        </p:txBody>
      </p:sp>
      <p:cxnSp>
        <p:nvCxnSpPr>
          <p:cNvPr id="142" name="Connecteur droit 141"/>
          <p:cNvCxnSpPr/>
          <p:nvPr/>
        </p:nvCxnSpPr>
        <p:spPr>
          <a:xfrm flipV="1">
            <a:off x="1940639" y="3043214"/>
            <a:ext cx="0" cy="30253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 flipV="1">
            <a:off x="3781710" y="3044347"/>
            <a:ext cx="0" cy="30253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 flipH="1">
            <a:off x="1943743" y="2971800"/>
            <a:ext cx="400178" cy="6912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H="1" flipV="1">
            <a:off x="2563638" y="2971800"/>
            <a:ext cx="1216667" cy="72547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H="1">
            <a:off x="2343921" y="2822801"/>
            <a:ext cx="1" cy="148999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 flipH="1">
            <a:off x="2563638" y="2822801"/>
            <a:ext cx="1" cy="148999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1950436" y="1380867"/>
            <a:ext cx="54509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70000"/>
              </a:lnSpc>
            </a:pPr>
            <a:r>
              <a:rPr lang="fr-FR" sz="800" dirty="0" err="1" smtClean="0">
                <a:solidFill>
                  <a:prstClr val="black"/>
                </a:solidFill>
              </a:rPr>
              <a:t>Foptions</a:t>
            </a:r>
            <a:endParaRPr lang="fr-FR" sz="800" dirty="0">
              <a:solidFill>
                <a:prstClr val="black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571464" y="1316285"/>
            <a:ext cx="228171" cy="3093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>
              <a:lnSpc>
                <a:spcPct val="70000"/>
              </a:lnSpc>
            </a:pPr>
            <a:r>
              <a:rPr lang="fr-FR" sz="800" dirty="0" smtClean="0">
                <a:solidFill>
                  <a:schemeClr val="tx1"/>
                </a:solidFill>
              </a:rPr>
              <a:t>CID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56" name="ZoneTexte 155"/>
          <p:cNvSpPr txBox="1"/>
          <p:nvPr/>
        </p:nvSpPr>
        <p:spPr>
          <a:xfrm>
            <a:off x="2504461" y="1065547"/>
            <a:ext cx="346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1 o</a:t>
            </a:r>
            <a:endParaRPr lang="fr-FR" sz="1000" dirty="0"/>
          </a:p>
        </p:txBody>
      </p:sp>
      <p:sp>
        <p:nvSpPr>
          <p:cNvPr id="157" name="Rectangle 156"/>
          <p:cNvSpPr/>
          <p:nvPr/>
        </p:nvSpPr>
        <p:spPr>
          <a:xfrm>
            <a:off x="2813039" y="1318542"/>
            <a:ext cx="378894" cy="3093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>
              <a:lnSpc>
                <a:spcPct val="70000"/>
              </a:lnSpc>
            </a:pPr>
            <a:r>
              <a:rPr lang="fr-FR" sz="800" dirty="0" smtClean="0">
                <a:solidFill>
                  <a:schemeClr val="tx1"/>
                </a:solidFill>
              </a:rPr>
              <a:t>valeur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3207524" y="1316285"/>
            <a:ext cx="228171" cy="3093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>
              <a:lnSpc>
                <a:spcPct val="70000"/>
              </a:lnSpc>
            </a:pPr>
            <a:r>
              <a:rPr lang="fr-FR" sz="800" dirty="0" smtClean="0">
                <a:solidFill>
                  <a:schemeClr val="tx1"/>
                </a:solidFill>
              </a:rPr>
              <a:t>CID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3446116" y="1316285"/>
            <a:ext cx="635490" cy="3093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>
              <a:lnSpc>
                <a:spcPct val="70000"/>
              </a:lnSpc>
            </a:pPr>
            <a:r>
              <a:rPr lang="fr-FR" sz="800" dirty="0" smtClean="0">
                <a:solidFill>
                  <a:schemeClr val="tx1"/>
                </a:solidFill>
              </a:rPr>
              <a:t>valeur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60" name="ZoneTexte 159"/>
          <p:cNvSpPr txBox="1"/>
          <p:nvPr/>
        </p:nvSpPr>
        <p:spPr>
          <a:xfrm>
            <a:off x="4343230" y="1311768"/>
            <a:ext cx="29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…</a:t>
            </a:r>
            <a:endParaRPr lang="fr-FR" sz="1200" dirty="0"/>
          </a:p>
        </p:txBody>
      </p:sp>
      <p:sp>
        <p:nvSpPr>
          <p:cNvPr id="162" name="ZoneTexte 161"/>
          <p:cNvSpPr txBox="1"/>
          <p:nvPr/>
        </p:nvSpPr>
        <p:spPr>
          <a:xfrm>
            <a:off x="3133039" y="1075018"/>
            <a:ext cx="346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1 o</a:t>
            </a:r>
            <a:endParaRPr lang="fr-FR" sz="1000" dirty="0"/>
          </a:p>
        </p:txBody>
      </p:sp>
      <p:sp>
        <p:nvSpPr>
          <p:cNvPr id="163" name="ZoneTexte 162"/>
          <p:cNvSpPr txBox="1"/>
          <p:nvPr/>
        </p:nvSpPr>
        <p:spPr>
          <a:xfrm>
            <a:off x="2830001" y="1065547"/>
            <a:ext cx="346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i="1" dirty="0" smtClean="0"/>
              <a:t>x</a:t>
            </a:r>
            <a:r>
              <a:rPr lang="fr-FR" sz="1000" dirty="0" smtClean="0"/>
              <a:t> o</a:t>
            </a:r>
            <a:endParaRPr lang="fr-FR" sz="1000" dirty="0"/>
          </a:p>
        </p:txBody>
      </p:sp>
      <p:sp>
        <p:nvSpPr>
          <p:cNvPr id="164" name="ZoneTexte 163"/>
          <p:cNvSpPr txBox="1"/>
          <p:nvPr/>
        </p:nvSpPr>
        <p:spPr>
          <a:xfrm>
            <a:off x="3598330" y="1070064"/>
            <a:ext cx="3463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i="1" dirty="0"/>
              <a:t>y</a:t>
            </a:r>
            <a:r>
              <a:rPr lang="fr-FR" sz="1000" dirty="0" smtClean="0"/>
              <a:t> o</a:t>
            </a:r>
            <a:endParaRPr lang="fr-FR" sz="1000" dirty="0"/>
          </a:p>
        </p:txBody>
      </p:sp>
      <p:cxnSp>
        <p:nvCxnSpPr>
          <p:cNvPr id="166" name="Connecteur droit avec flèche 165"/>
          <p:cNvCxnSpPr/>
          <p:nvPr/>
        </p:nvCxnSpPr>
        <p:spPr>
          <a:xfrm flipV="1">
            <a:off x="2573655" y="1065547"/>
            <a:ext cx="2213321" cy="4517"/>
          </a:xfrm>
          <a:prstGeom prst="straightConnector1">
            <a:avLst/>
          </a:prstGeom>
          <a:ln w="635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ZoneTexte 169"/>
          <p:cNvSpPr txBox="1"/>
          <p:nvPr/>
        </p:nvSpPr>
        <p:spPr>
          <a:xfrm>
            <a:off x="3351030" y="819326"/>
            <a:ext cx="760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&lt; 15 octets</a:t>
            </a:r>
            <a:endParaRPr lang="fr-FR" sz="1000" dirty="0"/>
          </a:p>
        </p:txBody>
      </p:sp>
      <p:sp>
        <p:nvSpPr>
          <p:cNvPr id="262" name="ZoneTexte 261"/>
          <p:cNvSpPr txBox="1"/>
          <p:nvPr/>
        </p:nvSpPr>
        <p:spPr>
          <a:xfrm>
            <a:off x="32536" y="2403381"/>
            <a:ext cx="1413198" cy="58477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fr-FR" sz="800" dirty="0" smtClean="0">
                <a:latin typeface="Courier New"/>
                <a:cs typeface="Courier New"/>
              </a:rPr>
              <a:t>0x04</a:t>
            </a:r>
            <a:r>
              <a:rPr lang="fr-FR" sz="800" dirty="0" smtClean="0"/>
              <a:t> </a:t>
            </a:r>
            <a:r>
              <a:rPr lang="fr-FR" sz="800" dirty="0" err="1" smtClean="0"/>
              <a:t>Unconfirmed</a:t>
            </a:r>
            <a:r>
              <a:rPr lang="fr-FR" sz="800" dirty="0" smtClean="0"/>
              <a:t> </a:t>
            </a:r>
            <a:r>
              <a:rPr lang="fr-FR" sz="800" dirty="0"/>
              <a:t>Data Up</a:t>
            </a:r>
          </a:p>
          <a:p>
            <a:r>
              <a:rPr lang="fr-FR" sz="800" dirty="0" smtClean="0">
                <a:latin typeface="Courier New"/>
                <a:cs typeface="Courier New"/>
              </a:rPr>
              <a:t>0x06</a:t>
            </a:r>
            <a:r>
              <a:rPr lang="fr-FR" sz="800" dirty="0" smtClean="0"/>
              <a:t> </a:t>
            </a:r>
            <a:r>
              <a:rPr lang="fr-FR" sz="800" dirty="0" err="1" smtClean="0"/>
              <a:t>Unconfirmed</a:t>
            </a:r>
            <a:r>
              <a:rPr lang="fr-FR" sz="800" dirty="0" smtClean="0"/>
              <a:t> </a:t>
            </a:r>
            <a:r>
              <a:rPr lang="fr-FR" sz="800" dirty="0"/>
              <a:t>Data </a:t>
            </a:r>
            <a:r>
              <a:rPr lang="fr-FR" sz="800" dirty="0" smtClean="0"/>
              <a:t>Down</a:t>
            </a:r>
            <a:endParaRPr lang="fr-FR" sz="800" dirty="0"/>
          </a:p>
          <a:p>
            <a:r>
              <a:rPr lang="fr-FR" sz="800" dirty="0" smtClean="0">
                <a:latin typeface="Courier New"/>
                <a:cs typeface="Courier New"/>
              </a:rPr>
              <a:t>0x08</a:t>
            </a:r>
            <a:r>
              <a:rPr lang="fr-FR" sz="800" dirty="0" smtClean="0"/>
              <a:t> </a:t>
            </a:r>
            <a:r>
              <a:rPr lang="fr-FR" sz="800" dirty="0" err="1" smtClean="0"/>
              <a:t>Confirmed</a:t>
            </a:r>
            <a:r>
              <a:rPr lang="fr-FR" sz="800" dirty="0" smtClean="0"/>
              <a:t> </a:t>
            </a:r>
            <a:r>
              <a:rPr lang="fr-FR" sz="800" dirty="0"/>
              <a:t>Data Up</a:t>
            </a:r>
          </a:p>
          <a:p>
            <a:r>
              <a:rPr lang="fr-FR" sz="800" dirty="0" smtClean="0">
                <a:latin typeface="Courier New"/>
                <a:cs typeface="Courier New"/>
              </a:rPr>
              <a:t>0x0A</a:t>
            </a:r>
            <a:r>
              <a:rPr lang="fr-FR" sz="800" dirty="0" smtClean="0"/>
              <a:t> </a:t>
            </a:r>
            <a:r>
              <a:rPr lang="fr-FR" sz="800" dirty="0" err="1" smtClean="0"/>
              <a:t>Confirmed</a:t>
            </a:r>
            <a:r>
              <a:rPr lang="fr-FR" sz="800" dirty="0" smtClean="0"/>
              <a:t> </a:t>
            </a:r>
            <a:r>
              <a:rPr lang="fr-FR" sz="800" dirty="0"/>
              <a:t>Data </a:t>
            </a:r>
            <a:r>
              <a:rPr lang="fr-FR" sz="800" dirty="0" smtClean="0"/>
              <a:t>Down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99323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827584" y="2852936"/>
            <a:ext cx="239216" cy="2392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27584" y="3437136"/>
            <a:ext cx="239216" cy="2392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1099592" y="3092152"/>
            <a:ext cx="239216" cy="2392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219200" y="3530004"/>
            <a:ext cx="239216" cy="2392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00243" y="4032934"/>
            <a:ext cx="1837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Objets</a:t>
            </a:r>
          </a:p>
          <a:p>
            <a:r>
              <a:rPr lang="fr-FR" dirty="0" smtClean="0"/>
              <a:t>(User Equipment)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565400" y="2438400"/>
            <a:ext cx="215900" cy="15945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2781300" y="2438400"/>
            <a:ext cx="215900" cy="15945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654300" y="3092152"/>
            <a:ext cx="254000" cy="239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2654300" y="3092152"/>
            <a:ext cx="254000" cy="239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2291422" y="41645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Enode</a:t>
            </a:r>
            <a:r>
              <a:rPr lang="fr-FR" dirty="0" smtClean="0"/>
              <a:t>-B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356100" y="2395736"/>
            <a:ext cx="8636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MME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4356100" y="3804334"/>
            <a:ext cx="8636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S-GW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4356100" y="1290836"/>
            <a:ext cx="8636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HSS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6489700" y="3804334"/>
            <a:ext cx="8636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</a:t>
            </a:r>
            <a:r>
              <a:rPr lang="fr-FR" dirty="0" smtClean="0"/>
              <a:t>-GW</a:t>
            </a:r>
            <a:endParaRPr lang="fr-FR" dirty="0"/>
          </a:p>
        </p:txBody>
      </p:sp>
      <p:cxnSp>
        <p:nvCxnSpPr>
          <p:cNvPr id="25" name="Connecteur droit 24"/>
          <p:cNvCxnSpPr>
            <a:endCxn id="21" idx="1"/>
          </p:cNvCxnSpPr>
          <p:nvPr/>
        </p:nvCxnSpPr>
        <p:spPr>
          <a:xfrm>
            <a:off x="2997200" y="3331368"/>
            <a:ext cx="1358900" cy="701566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endCxn id="20" idx="1"/>
          </p:cNvCxnSpPr>
          <p:nvPr/>
        </p:nvCxnSpPr>
        <p:spPr>
          <a:xfrm flipV="1">
            <a:off x="2997200" y="2624336"/>
            <a:ext cx="1358900" cy="707032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endCxn id="22" idx="2"/>
          </p:cNvCxnSpPr>
          <p:nvPr/>
        </p:nvCxnSpPr>
        <p:spPr>
          <a:xfrm flipH="1" flipV="1">
            <a:off x="4787900" y="1748036"/>
            <a:ext cx="12700" cy="645616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endCxn id="23" idx="1"/>
          </p:cNvCxnSpPr>
          <p:nvPr/>
        </p:nvCxnSpPr>
        <p:spPr>
          <a:xfrm flipV="1">
            <a:off x="5219700" y="4032934"/>
            <a:ext cx="1270000" cy="7034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89700" y="2395736"/>
            <a:ext cx="8636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SCEF</a:t>
            </a:r>
            <a:endParaRPr lang="fr-FR" dirty="0"/>
          </a:p>
        </p:txBody>
      </p:sp>
      <p:cxnSp>
        <p:nvCxnSpPr>
          <p:cNvPr id="36" name="Connecteur droit 35"/>
          <p:cNvCxnSpPr/>
          <p:nvPr/>
        </p:nvCxnSpPr>
        <p:spPr>
          <a:xfrm flipV="1">
            <a:off x="5219700" y="2617302"/>
            <a:ext cx="1270000" cy="7034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Pensées 36"/>
          <p:cNvSpPr/>
          <p:nvPr/>
        </p:nvSpPr>
        <p:spPr>
          <a:xfrm>
            <a:off x="7797800" y="3092152"/>
            <a:ext cx="1143000" cy="612648"/>
          </a:xfrm>
          <a:prstGeom prst="cloud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IoT</a:t>
            </a:r>
            <a:r>
              <a:rPr lang="fr-FR" sz="1200" dirty="0" smtClean="0"/>
              <a:t> services</a:t>
            </a:r>
            <a:endParaRPr lang="fr-FR" sz="1200" dirty="0"/>
          </a:p>
        </p:txBody>
      </p:sp>
      <p:cxnSp>
        <p:nvCxnSpPr>
          <p:cNvPr id="38" name="Connecteur droit 37"/>
          <p:cNvCxnSpPr/>
          <p:nvPr/>
        </p:nvCxnSpPr>
        <p:spPr>
          <a:xfrm>
            <a:off x="7353300" y="2617302"/>
            <a:ext cx="749300" cy="621198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V="1">
            <a:off x="7353300" y="3437136"/>
            <a:ext cx="749300" cy="589150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3136900" y="3331368"/>
            <a:ext cx="3746500" cy="0"/>
          </a:xfrm>
          <a:prstGeom prst="line">
            <a:avLst/>
          </a:prstGeom>
          <a:ln w="6350" cmpd="sng"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3543300" y="3085147"/>
            <a:ext cx="622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contr</a:t>
            </a:r>
            <a:r>
              <a:rPr lang="fr-FR" sz="1000" dirty="0" smtClean="0"/>
              <a:t>ôle</a:t>
            </a:r>
            <a:endParaRPr lang="fr-FR" sz="1000" dirty="0"/>
          </a:p>
        </p:txBody>
      </p:sp>
      <p:sp>
        <p:nvSpPr>
          <p:cNvPr id="45" name="ZoneTexte 44"/>
          <p:cNvSpPr txBox="1"/>
          <p:nvPr/>
        </p:nvSpPr>
        <p:spPr>
          <a:xfrm>
            <a:off x="3543300" y="329949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utilisateur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412890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Connecteur droit 243"/>
          <p:cNvCxnSpPr/>
          <p:nvPr/>
        </p:nvCxnSpPr>
        <p:spPr>
          <a:xfrm>
            <a:off x="1574204" y="6451600"/>
            <a:ext cx="522514" cy="0"/>
          </a:xfrm>
          <a:prstGeom prst="line">
            <a:avLst/>
          </a:prstGeom>
          <a:ln w="3175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234"/>
          <p:cNvCxnSpPr>
            <a:endCxn id="87" idx="3"/>
          </p:cNvCxnSpPr>
          <p:nvPr/>
        </p:nvCxnSpPr>
        <p:spPr>
          <a:xfrm>
            <a:off x="1623643" y="5175250"/>
            <a:ext cx="0" cy="400050"/>
          </a:xfrm>
          <a:prstGeom prst="line">
            <a:avLst/>
          </a:prstGeom>
          <a:ln w="3175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droit 232"/>
          <p:cNvCxnSpPr>
            <a:endCxn id="81" idx="1"/>
          </p:cNvCxnSpPr>
          <p:nvPr/>
        </p:nvCxnSpPr>
        <p:spPr>
          <a:xfrm>
            <a:off x="709243" y="4927600"/>
            <a:ext cx="0" cy="647700"/>
          </a:xfrm>
          <a:prstGeom prst="line">
            <a:avLst/>
          </a:prstGeom>
          <a:ln w="3175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6" name="Grouper 115"/>
          <p:cNvGrpSpPr/>
          <p:nvPr/>
        </p:nvGrpSpPr>
        <p:grpSpPr>
          <a:xfrm>
            <a:off x="709243" y="5537200"/>
            <a:ext cx="914400" cy="914400"/>
            <a:chOff x="685800" y="4927600"/>
            <a:chExt cx="1066800" cy="1828800"/>
          </a:xfrm>
        </p:grpSpPr>
        <p:sp>
          <p:nvSpPr>
            <p:cNvPr id="4" name="Rectangle 3"/>
            <p:cNvSpPr/>
            <p:nvPr/>
          </p:nvSpPr>
          <p:spPr>
            <a:xfrm>
              <a:off x="685800" y="53848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53848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90600" y="53848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53848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5400" y="53848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47800" y="53848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00200" y="53848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5800" y="55372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5372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90600" y="55372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43000" y="55372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95400" y="55372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447800" y="55372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600200" y="55372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5800" y="56896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8200" y="56896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90600" y="56896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43000" y="56896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5400" y="56896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47800" y="56896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00200" y="56896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5800" y="58420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38200" y="58420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90600" y="58420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43000" y="58420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295400" y="58420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47800" y="58420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600200" y="58420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85800" y="59944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38200" y="59944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90600" y="59944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43000" y="59944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295400" y="59944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447800" y="59944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600200" y="59944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85800" y="61468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38200" y="61468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90600" y="61468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143000" y="61468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295400" y="61468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447800" y="61468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600200" y="61468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5800" y="62992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38200" y="62992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90600" y="62992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143000" y="62992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295400" y="62992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447800" y="62992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600200" y="62992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85800" y="64516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38200" y="64516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90600" y="64516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3000" y="64516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295400" y="64516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447800" y="64516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600200" y="64516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85800" y="66040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38200" y="66040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90600" y="66040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143000" y="66040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295400" y="66040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447800" y="66040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00200" y="6604000"/>
              <a:ext cx="152400" cy="152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85800" y="52324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38200" y="52324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90600" y="52324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43000" y="52324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295400" y="52324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447800" y="52324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600200" y="52324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85800" y="50800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38200" y="50800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90600" y="50800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3000" y="50800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295400" y="50800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447800" y="50800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600200" y="50800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5800" y="49276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838200" y="49276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90600" y="49276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143000" y="49276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295400" y="49276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447800" y="49276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600200" y="4927600"/>
              <a:ext cx="152400" cy="152400"/>
            </a:xfrm>
            <a:prstGeom prst="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8" name="Connecteur droit avec flèche 117"/>
          <p:cNvCxnSpPr/>
          <p:nvPr/>
        </p:nvCxnSpPr>
        <p:spPr>
          <a:xfrm>
            <a:off x="588593" y="5537200"/>
            <a:ext cx="12700" cy="914400"/>
          </a:xfrm>
          <a:prstGeom prst="straightConnector1">
            <a:avLst/>
          </a:prstGeom>
          <a:ln w="3175" cmpd="sng">
            <a:solidFill>
              <a:srgbClr val="00009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ZoneTexte 118"/>
          <p:cNvSpPr txBox="1"/>
          <p:nvPr/>
        </p:nvSpPr>
        <p:spPr>
          <a:xfrm>
            <a:off x="56207" y="5765800"/>
            <a:ext cx="5459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180 Mhz</a:t>
            </a:r>
            <a:endParaRPr lang="fr-FR" sz="800" dirty="0"/>
          </a:p>
        </p:txBody>
      </p:sp>
      <p:cxnSp>
        <p:nvCxnSpPr>
          <p:cNvPr id="120" name="Connecteur droit avec flèche 119"/>
          <p:cNvCxnSpPr/>
          <p:nvPr/>
        </p:nvCxnSpPr>
        <p:spPr>
          <a:xfrm flipH="1">
            <a:off x="709243" y="6540500"/>
            <a:ext cx="914400" cy="0"/>
          </a:xfrm>
          <a:prstGeom prst="straightConnector1">
            <a:avLst/>
          </a:prstGeom>
          <a:ln w="3175" cmpd="sng">
            <a:solidFill>
              <a:srgbClr val="00009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ZoneTexte 122"/>
          <p:cNvSpPr txBox="1"/>
          <p:nvPr/>
        </p:nvSpPr>
        <p:spPr>
          <a:xfrm>
            <a:off x="926921" y="6546850"/>
            <a:ext cx="4598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0.5 ms</a:t>
            </a:r>
            <a:endParaRPr lang="fr-FR" sz="800" dirty="0"/>
          </a:p>
        </p:txBody>
      </p:sp>
      <p:sp>
        <p:nvSpPr>
          <p:cNvPr id="230" name="Rectangle 229"/>
          <p:cNvSpPr/>
          <p:nvPr/>
        </p:nvSpPr>
        <p:spPr>
          <a:xfrm>
            <a:off x="709243" y="4362450"/>
            <a:ext cx="391886" cy="565150"/>
          </a:xfrm>
          <a:prstGeom prst="rect">
            <a:avLst/>
          </a:prstGeom>
          <a:ln>
            <a:solidFill>
              <a:srgbClr val="00009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Slot 0</a:t>
            </a:r>
            <a:endParaRPr lang="fr-FR" sz="800" dirty="0"/>
          </a:p>
        </p:txBody>
      </p:sp>
      <p:sp>
        <p:nvSpPr>
          <p:cNvPr id="231" name="Rectangle 230"/>
          <p:cNvSpPr/>
          <p:nvPr/>
        </p:nvSpPr>
        <p:spPr>
          <a:xfrm>
            <a:off x="1101129" y="4362450"/>
            <a:ext cx="391886" cy="565150"/>
          </a:xfrm>
          <a:prstGeom prst="rect">
            <a:avLst/>
          </a:prstGeom>
          <a:ln>
            <a:solidFill>
              <a:srgbClr val="00009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Slot 1</a:t>
            </a:r>
            <a:endParaRPr lang="fr-FR" sz="800" dirty="0"/>
          </a:p>
        </p:txBody>
      </p:sp>
      <p:cxnSp>
        <p:nvCxnSpPr>
          <p:cNvPr id="237" name="Connecteur droit 236"/>
          <p:cNvCxnSpPr/>
          <p:nvPr/>
        </p:nvCxnSpPr>
        <p:spPr>
          <a:xfrm>
            <a:off x="1099172" y="4832350"/>
            <a:ext cx="0" cy="209550"/>
          </a:xfrm>
          <a:prstGeom prst="line">
            <a:avLst/>
          </a:prstGeom>
          <a:ln w="3175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Connecteur droit 237"/>
          <p:cNvCxnSpPr/>
          <p:nvPr/>
        </p:nvCxnSpPr>
        <p:spPr>
          <a:xfrm>
            <a:off x="1101129" y="5041900"/>
            <a:ext cx="522514" cy="133350"/>
          </a:xfrm>
          <a:prstGeom prst="line">
            <a:avLst/>
          </a:prstGeom>
          <a:ln w="3175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2007363" y="6072370"/>
            <a:ext cx="650111" cy="379230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Resource </a:t>
            </a:r>
            <a:r>
              <a:rPr lang="fr-FR" sz="800" dirty="0" err="1"/>
              <a:t>E</a:t>
            </a:r>
            <a:r>
              <a:rPr lang="fr-FR" sz="800" dirty="0" err="1" smtClean="0"/>
              <a:t>lement</a:t>
            </a:r>
            <a:endParaRPr lang="fr-FR" sz="800" dirty="0"/>
          </a:p>
        </p:txBody>
      </p:sp>
      <p:cxnSp>
        <p:nvCxnSpPr>
          <p:cNvPr id="246" name="Connecteur droit 245"/>
          <p:cNvCxnSpPr/>
          <p:nvPr/>
        </p:nvCxnSpPr>
        <p:spPr>
          <a:xfrm>
            <a:off x="1623643" y="6375400"/>
            <a:ext cx="162521" cy="0"/>
          </a:xfrm>
          <a:prstGeom prst="line">
            <a:avLst/>
          </a:prstGeom>
          <a:ln w="3175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onnecteur droit 247"/>
          <p:cNvCxnSpPr/>
          <p:nvPr/>
        </p:nvCxnSpPr>
        <p:spPr>
          <a:xfrm>
            <a:off x="1857303" y="6072370"/>
            <a:ext cx="162521" cy="0"/>
          </a:xfrm>
          <a:prstGeom prst="line">
            <a:avLst/>
          </a:prstGeom>
          <a:ln w="3175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/>
          <p:cNvCxnSpPr/>
          <p:nvPr/>
        </p:nvCxnSpPr>
        <p:spPr>
          <a:xfrm flipV="1">
            <a:off x="1786164" y="6072370"/>
            <a:ext cx="71139" cy="303030"/>
          </a:xfrm>
          <a:prstGeom prst="line">
            <a:avLst/>
          </a:prstGeom>
          <a:ln w="3175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5" name="Grouper 264"/>
          <p:cNvGrpSpPr/>
          <p:nvPr/>
        </p:nvGrpSpPr>
        <p:grpSpPr>
          <a:xfrm>
            <a:off x="709243" y="3587750"/>
            <a:ext cx="3930368" cy="279400"/>
            <a:chOff x="730978" y="3587750"/>
            <a:chExt cx="3930368" cy="279400"/>
          </a:xfrm>
        </p:grpSpPr>
        <p:sp>
          <p:nvSpPr>
            <p:cNvPr id="253" name="Rectangle 252"/>
            <p:cNvSpPr/>
            <p:nvPr/>
          </p:nvSpPr>
          <p:spPr>
            <a:xfrm>
              <a:off x="730978" y="3587750"/>
              <a:ext cx="391886" cy="279400"/>
            </a:xfrm>
            <a:prstGeom prst="rect">
              <a:avLst/>
            </a:prstGeom>
            <a:ln>
              <a:solidFill>
                <a:srgbClr val="000090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smtClean="0"/>
                <a:t>SF0</a:t>
              </a:r>
              <a:endParaRPr lang="fr-FR" sz="800" dirty="0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1122864" y="3587750"/>
              <a:ext cx="391886" cy="279400"/>
            </a:xfrm>
            <a:prstGeom prst="rect">
              <a:avLst/>
            </a:prstGeom>
            <a:ln>
              <a:solidFill>
                <a:srgbClr val="000090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smtClean="0"/>
                <a:t>SF1</a:t>
              </a:r>
              <a:endParaRPr lang="fr-FR" sz="800" dirty="0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1520504" y="3587750"/>
              <a:ext cx="391886" cy="279400"/>
            </a:xfrm>
            <a:prstGeom prst="rect">
              <a:avLst/>
            </a:prstGeom>
            <a:ln>
              <a:solidFill>
                <a:srgbClr val="000090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smtClean="0"/>
                <a:t>SF2</a:t>
              </a:r>
              <a:endParaRPr lang="fr-FR" sz="800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912390" y="3587750"/>
              <a:ext cx="391886" cy="279400"/>
            </a:xfrm>
            <a:prstGeom prst="rect">
              <a:avLst/>
            </a:prstGeom>
            <a:ln>
              <a:solidFill>
                <a:srgbClr val="000090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smtClean="0"/>
                <a:t>SF3</a:t>
              </a:r>
              <a:endParaRPr lang="fr-FR" sz="800" dirty="0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304276" y="3587750"/>
              <a:ext cx="391886" cy="279400"/>
            </a:xfrm>
            <a:prstGeom prst="rect">
              <a:avLst/>
            </a:prstGeom>
            <a:ln>
              <a:solidFill>
                <a:srgbClr val="000090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smtClean="0"/>
                <a:t>SF4</a:t>
              </a:r>
              <a:endParaRPr lang="fr-FR" sz="800" dirty="0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2696162" y="3587750"/>
              <a:ext cx="391886" cy="279400"/>
            </a:xfrm>
            <a:prstGeom prst="rect">
              <a:avLst/>
            </a:prstGeom>
            <a:ln>
              <a:solidFill>
                <a:srgbClr val="000090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smtClean="0"/>
                <a:t>SF5</a:t>
              </a:r>
              <a:endParaRPr lang="fr-FR" sz="800" dirty="0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3093802" y="3587750"/>
              <a:ext cx="391886" cy="279400"/>
            </a:xfrm>
            <a:prstGeom prst="rect">
              <a:avLst/>
            </a:prstGeom>
            <a:ln>
              <a:solidFill>
                <a:srgbClr val="000090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smtClean="0"/>
                <a:t>SF6</a:t>
              </a:r>
              <a:endParaRPr lang="fr-FR" sz="800" dirty="0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3485688" y="3587750"/>
              <a:ext cx="391886" cy="279400"/>
            </a:xfrm>
            <a:prstGeom prst="rect">
              <a:avLst/>
            </a:prstGeom>
            <a:ln>
              <a:solidFill>
                <a:srgbClr val="000090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smtClean="0"/>
                <a:t>SF7</a:t>
              </a:r>
              <a:endParaRPr lang="fr-FR" sz="800" dirty="0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877574" y="3587750"/>
              <a:ext cx="391886" cy="279400"/>
            </a:xfrm>
            <a:prstGeom prst="rect">
              <a:avLst/>
            </a:prstGeom>
            <a:ln>
              <a:solidFill>
                <a:srgbClr val="000090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smtClean="0"/>
                <a:t>SF8</a:t>
              </a:r>
              <a:endParaRPr lang="fr-FR" sz="800" dirty="0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4269460" y="3587750"/>
              <a:ext cx="391886" cy="279400"/>
            </a:xfrm>
            <a:prstGeom prst="rect">
              <a:avLst/>
            </a:prstGeom>
            <a:ln>
              <a:solidFill>
                <a:srgbClr val="000090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smtClean="0"/>
                <a:t>SF9</a:t>
              </a:r>
              <a:endParaRPr lang="fr-FR" sz="800" dirty="0"/>
            </a:p>
          </p:txBody>
        </p:sp>
      </p:grpSp>
      <p:cxnSp>
        <p:nvCxnSpPr>
          <p:cNvPr id="263" name="Connecteur droit 262"/>
          <p:cNvCxnSpPr/>
          <p:nvPr/>
        </p:nvCxnSpPr>
        <p:spPr>
          <a:xfrm>
            <a:off x="709243" y="3867150"/>
            <a:ext cx="0" cy="495300"/>
          </a:xfrm>
          <a:prstGeom prst="line">
            <a:avLst/>
          </a:prstGeom>
          <a:ln w="3175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/>
          <p:cNvCxnSpPr/>
          <p:nvPr/>
        </p:nvCxnSpPr>
        <p:spPr>
          <a:xfrm>
            <a:off x="1493014" y="4203700"/>
            <a:ext cx="0" cy="311150"/>
          </a:xfrm>
          <a:prstGeom prst="line">
            <a:avLst/>
          </a:prstGeom>
          <a:ln w="3175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/>
          <p:cNvCxnSpPr/>
          <p:nvPr/>
        </p:nvCxnSpPr>
        <p:spPr>
          <a:xfrm>
            <a:off x="1099172" y="3759200"/>
            <a:ext cx="0" cy="311150"/>
          </a:xfrm>
          <a:prstGeom prst="line">
            <a:avLst/>
          </a:prstGeom>
          <a:ln w="3175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Connecteur droit 268"/>
          <p:cNvCxnSpPr/>
          <p:nvPr/>
        </p:nvCxnSpPr>
        <p:spPr>
          <a:xfrm>
            <a:off x="1101129" y="4070350"/>
            <a:ext cx="391885" cy="133350"/>
          </a:xfrm>
          <a:prstGeom prst="line">
            <a:avLst/>
          </a:prstGeom>
          <a:ln w="3175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709243" y="2292350"/>
            <a:ext cx="391886" cy="565150"/>
          </a:xfrm>
          <a:prstGeom prst="rect">
            <a:avLst/>
          </a:prstGeom>
          <a:ln>
            <a:solidFill>
              <a:srgbClr val="00009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RF0</a:t>
            </a:r>
            <a:endParaRPr lang="fr-FR" sz="800" dirty="0"/>
          </a:p>
        </p:txBody>
      </p:sp>
      <p:sp>
        <p:nvSpPr>
          <p:cNvPr id="274" name="Rectangle 273"/>
          <p:cNvSpPr/>
          <p:nvPr/>
        </p:nvSpPr>
        <p:spPr>
          <a:xfrm>
            <a:off x="1106883" y="2292350"/>
            <a:ext cx="391886" cy="565150"/>
          </a:xfrm>
          <a:prstGeom prst="rect">
            <a:avLst/>
          </a:prstGeom>
          <a:ln>
            <a:solidFill>
              <a:srgbClr val="00009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RF1</a:t>
            </a:r>
            <a:endParaRPr lang="fr-FR" sz="800" dirty="0"/>
          </a:p>
        </p:txBody>
      </p:sp>
      <p:sp>
        <p:nvSpPr>
          <p:cNvPr id="275" name="Rectangle 274"/>
          <p:cNvSpPr/>
          <p:nvPr/>
        </p:nvSpPr>
        <p:spPr>
          <a:xfrm>
            <a:off x="1505119" y="2292350"/>
            <a:ext cx="391886" cy="565150"/>
          </a:xfrm>
          <a:prstGeom prst="rect">
            <a:avLst/>
          </a:prstGeom>
          <a:ln>
            <a:solidFill>
              <a:srgbClr val="00009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RF3</a:t>
            </a:r>
            <a:endParaRPr lang="fr-FR" sz="800" dirty="0"/>
          </a:p>
        </p:txBody>
      </p:sp>
      <p:sp>
        <p:nvSpPr>
          <p:cNvPr id="276" name="ZoneTexte 275"/>
          <p:cNvSpPr txBox="1"/>
          <p:nvPr/>
        </p:nvSpPr>
        <p:spPr>
          <a:xfrm>
            <a:off x="1938502" y="2304534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cxnSp>
        <p:nvCxnSpPr>
          <p:cNvPr id="277" name="Connecteur droit 276"/>
          <p:cNvCxnSpPr/>
          <p:nvPr/>
        </p:nvCxnSpPr>
        <p:spPr>
          <a:xfrm>
            <a:off x="709243" y="2857500"/>
            <a:ext cx="0" cy="812800"/>
          </a:xfrm>
          <a:prstGeom prst="line">
            <a:avLst/>
          </a:prstGeom>
          <a:ln w="3175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Connecteur droit 278"/>
          <p:cNvCxnSpPr/>
          <p:nvPr/>
        </p:nvCxnSpPr>
        <p:spPr>
          <a:xfrm>
            <a:off x="1105522" y="2553216"/>
            <a:ext cx="0" cy="495300"/>
          </a:xfrm>
          <a:prstGeom prst="line">
            <a:avLst/>
          </a:prstGeom>
          <a:ln w="3175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Connecteur droit 279"/>
          <p:cNvCxnSpPr/>
          <p:nvPr/>
        </p:nvCxnSpPr>
        <p:spPr>
          <a:xfrm>
            <a:off x="4639611" y="3340100"/>
            <a:ext cx="0" cy="495300"/>
          </a:xfrm>
          <a:prstGeom prst="line">
            <a:avLst/>
          </a:prstGeom>
          <a:ln w="3175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Connecteur droit 280"/>
          <p:cNvCxnSpPr/>
          <p:nvPr/>
        </p:nvCxnSpPr>
        <p:spPr>
          <a:xfrm>
            <a:off x="1113855" y="3048516"/>
            <a:ext cx="3525756" cy="291584"/>
          </a:xfrm>
          <a:prstGeom prst="line">
            <a:avLst/>
          </a:prstGeom>
          <a:ln w="3175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7" name="Rectangle 426"/>
          <p:cNvSpPr/>
          <p:nvPr/>
        </p:nvSpPr>
        <p:spPr>
          <a:xfrm>
            <a:off x="2254640" y="2292350"/>
            <a:ext cx="391886" cy="565150"/>
          </a:xfrm>
          <a:prstGeom prst="rect">
            <a:avLst/>
          </a:prstGeom>
          <a:ln>
            <a:solidFill>
              <a:srgbClr val="00009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RF 1023</a:t>
            </a:r>
            <a:endParaRPr lang="fr-FR" sz="800" dirty="0"/>
          </a:p>
        </p:txBody>
      </p:sp>
      <p:cxnSp>
        <p:nvCxnSpPr>
          <p:cNvPr id="428" name="Connecteur droit avec flèche 427"/>
          <p:cNvCxnSpPr/>
          <p:nvPr/>
        </p:nvCxnSpPr>
        <p:spPr>
          <a:xfrm flipH="1">
            <a:off x="674629" y="2063750"/>
            <a:ext cx="1971897" cy="0"/>
          </a:xfrm>
          <a:prstGeom prst="straightConnector1">
            <a:avLst/>
          </a:prstGeom>
          <a:ln w="3175" cmpd="sng">
            <a:solidFill>
              <a:srgbClr val="00009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0" name="ZoneTexte 429"/>
          <p:cNvSpPr txBox="1"/>
          <p:nvPr/>
        </p:nvSpPr>
        <p:spPr>
          <a:xfrm>
            <a:off x="970501" y="1738352"/>
            <a:ext cx="136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Hyper frame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569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9450" y="2546350"/>
            <a:ext cx="692150" cy="958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NB</a:t>
            </a:r>
          </a:p>
          <a:p>
            <a:pPr algn="ctr"/>
            <a:r>
              <a:rPr lang="fr-FR" sz="1200" dirty="0" smtClean="0"/>
              <a:t>PBCH</a:t>
            </a:r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2641600" y="2546350"/>
            <a:ext cx="692150" cy="95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NB</a:t>
            </a:r>
          </a:p>
          <a:p>
            <a:pPr algn="ctr"/>
            <a:r>
              <a:rPr lang="fr-FR" sz="1200" dirty="0" smtClean="0"/>
              <a:t>PDCCH</a:t>
            </a:r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4718050" y="2546350"/>
            <a:ext cx="692150" cy="9588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NB</a:t>
            </a:r>
          </a:p>
          <a:p>
            <a:pPr algn="ctr"/>
            <a:r>
              <a:rPr lang="fr-FR" sz="1200" dirty="0" smtClean="0"/>
              <a:t>PSS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6102350" y="2546350"/>
            <a:ext cx="2768600" cy="9588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NB</a:t>
            </a:r>
          </a:p>
          <a:p>
            <a:pPr algn="ctr"/>
            <a:r>
              <a:rPr lang="fr-FR" sz="1200" dirty="0" smtClean="0"/>
              <a:t>PDCCH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3333750" y="2546350"/>
            <a:ext cx="1384300" cy="9588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NB</a:t>
            </a:r>
          </a:p>
          <a:p>
            <a:pPr algn="ctr"/>
            <a:r>
              <a:rPr lang="fr-FR" sz="1200" dirty="0" smtClean="0"/>
              <a:t>PDSCH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5410200" y="2546350"/>
            <a:ext cx="692150" cy="9588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NB</a:t>
            </a:r>
          </a:p>
          <a:p>
            <a:pPr algn="ctr"/>
            <a:r>
              <a:rPr lang="fr-FR" sz="1200" dirty="0" smtClean="0"/>
              <a:t>PSS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1949450" y="4476750"/>
            <a:ext cx="1384300" cy="10096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NB</a:t>
            </a:r>
          </a:p>
          <a:p>
            <a:pPr algn="ctr"/>
            <a:r>
              <a:rPr lang="fr-FR" sz="1200" dirty="0" smtClean="0"/>
              <a:t>PUSCH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33750" y="4476750"/>
            <a:ext cx="1384300" cy="5016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NB</a:t>
            </a:r>
          </a:p>
          <a:p>
            <a:pPr algn="ctr"/>
            <a:r>
              <a:rPr lang="fr-FR" sz="1200" dirty="0" smtClean="0"/>
              <a:t>PUSCH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4718050" y="4476750"/>
            <a:ext cx="1384300" cy="5016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NB</a:t>
            </a:r>
          </a:p>
          <a:p>
            <a:pPr algn="ctr"/>
            <a:r>
              <a:rPr lang="fr-FR" sz="1200" dirty="0" smtClean="0"/>
              <a:t>PUSCH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3333750" y="4984750"/>
            <a:ext cx="2768600" cy="27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NB-PUSCH</a:t>
            </a:r>
            <a:endParaRPr lang="fr-FR" sz="1200" dirty="0"/>
          </a:p>
        </p:txBody>
      </p:sp>
      <p:grpSp>
        <p:nvGrpSpPr>
          <p:cNvPr id="17" name="Grouper 16"/>
          <p:cNvGrpSpPr/>
          <p:nvPr/>
        </p:nvGrpSpPr>
        <p:grpSpPr>
          <a:xfrm>
            <a:off x="3333750" y="5257800"/>
            <a:ext cx="5537200" cy="228600"/>
            <a:chOff x="3333750" y="5318760"/>
            <a:chExt cx="5537200" cy="137157"/>
          </a:xfrm>
        </p:grpSpPr>
        <p:sp>
          <p:nvSpPr>
            <p:cNvPr id="14" name="Rectangle 13"/>
            <p:cNvSpPr/>
            <p:nvPr/>
          </p:nvSpPr>
          <p:spPr>
            <a:xfrm flipV="1">
              <a:off x="3333750" y="5410198"/>
              <a:ext cx="5537200" cy="457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3333750" y="5364479"/>
              <a:ext cx="5537200" cy="457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3333750" y="5318760"/>
              <a:ext cx="5537200" cy="457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6102350" y="4610100"/>
            <a:ext cx="2768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NB</a:t>
            </a:r>
          </a:p>
          <a:p>
            <a:pPr algn="ctr"/>
            <a:r>
              <a:rPr lang="fr-FR" sz="1200" dirty="0" smtClean="0"/>
              <a:t>PRACH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57200" y="2750234"/>
            <a:ext cx="1390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Voie</a:t>
            </a:r>
          </a:p>
          <a:p>
            <a:r>
              <a:rPr lang="fr-FR" dirty="0" smtClean="0"/>
              <a:t>descendante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559338" y="4655234"/>
            <a:ext cx="111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Voie</a:t>
            </a:r>
          </a:p>
          <a:p>
            <a:r>
              <a:rPr lang="fr-FR" dirty="0" smtClean="0"/>
              <a:t>montante</a:t>
            </a:r>
            <a:endParaRPr lang="fr-FR" dirty="0"/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1949451" y="2178050"/>
            <a:ext cx="6921499" cy="0"/>
          </a:xfrm>
          <a:prstGeom prst="straightConnector1">
            <a:avLst/>
          </a:prstGeom>
          <a:ln w="3175" cmpd="sng">
            <a:solidFill>
              <a:srgbClr val="00009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4838700" y="180871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 ms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2053744" y="2258651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SF0</a:t>
            </a:r>
            <a:endParaRPr lang="fr-FR" sz="900" dirty="0"/>
          </a:p>
        </p:txBody>
      </p:sp>
      <p:sp>
        <p:nvSpPr>
          <p:cNvPr id="25" name="ZoneTexte 24"/>
          <p:cNvSpPr txBox="1"/>
          <p:nvPr/>
        </p:nvSpPr>
        <p:spPr>
          <a:xfrm>
            <a:off x="2752244" y="2260684"/>
            <a:ext cx="3492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SF1</a:t>
            </a:r>
            <a:endParaRPr lang="fr-FR" sz="900" dirty="0"/>
          </a:p>
        </p:txBody>
      </p:sp>
      <p:sp>
        <p:nvSpPr>
          <p:cNvPr id="26" name="ZoneTexte 25"/>
          <p:cNvSpPr txBox="1"/>
          <p:nvPr/>
        </p:nvSpPr>
        <p:spPr>
          <a:xfrm>
            <a:off x="3538599" y="2260684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SF2</a:t>
            </a:r>
            <a:endParaRPr lang="fr-FR" sz="900" dirty="0"/>
          </a:p>
        </p:txBody>
      </p:sp>
      <p:sp>
        <p:nvSpPr>
          <p:cNvPr id="27" name="ZoneTexte 26"/>
          <p:cNvSpPr txBox="1"/>
          <p:nvPr/>
        </p:nvSpPr>
        <p:spPr>
          <a:xfrm>
            <a:off x="4207466" y="2258651"/>
            <a:ext cx="3492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SF3</a:t>
            </a:r>
            <a:endParaRPr lang="fr-FR" sz="900" dirty="0"/>
          </a:p>
        </p:txBody>
      </p:sp>
      <p:sp>
        <p:nvSpPr>
          <p:cNvPr id="28" name="ZoneTexte 27"/>
          <p:cNvSpPr txBox="1"/>
          <p:nvPr/>
        </p:nvSpPr>
        <p:spPr>
          <a:xfrm>
            <a:off x="4838700" y="2260684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SF4</a:t>
            </a:r>
            <a:endParaRPr lang="fr-FR" sz="900" dirty="0"/>
          </a:p>
        </p:txBody>
      </p:sp>
      <p:sp>
        <p:nvSpPr>
          <p:cNvPr id="29" name="ZoneTexte 28"/>
          <p:cNvSpPr txBox="1"/>
          <p:nvPr/>
        </p:nvSpPr>
        <p:spPr>
          <a:xfrm>
            <a:off x="5587623" y="2260684"/>
            <a:ext cx="3492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SF5</a:t>
            </a:r>
            <a:endParaRPr lang="fr-FR" sz="900" dirty="0"/>
          </a:p>
        </p:txBody>
      </p:sp>
      <p:sp>
        <p:nvSpPr>
          <p:cNvPr id="30" name="ZoneTexte 29"/>
          <p:cNvSpPr txBox="1"/>
          <p:nvPr/>
        </p:nvSpPr>
        <p:spPr>
          <a:xfrm>
            <a:off x="6277657" y="2260684"/>
            <a:ext cx="3492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SF6</a:t>
            </a:r>
            <a:endParaRPr lang="fr-FR" sz="900" dirty="0"/>
          </a:p>
        </p:txBody>
      </p:sp>
      <p:sp>
        <p:nvSpPr>
          <p:cNvPr id="31" name="ZoneTexte 30"/>
          <p:cNvSpPr txBox="1"/>
          <p:nvPr/>
        </p:nvSpPr>
        <p:spPr>
          <a:xfrm>
            <a:off x="6925356" y="2260684"/>
            <a:ext cx="3492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SF7</a:t>
            </a:r>
            <a:endParaRPr lang="fr-FR" sz="900" dirty="0"/>
          </a:p>
        </p:txBody>
      </p:sp>
      <p:sp>
        <p:nvSpPr>
          <p:cNvPr id="32" name="ZoneTexte 31"/>
          <p:cNvSpPr txBox="1"/>
          <p:nvPr/>
        </p:nvSpPr>
        <p:spPr>
          <a:xfrm>
            <a:off x="7674656" y="2258651"/>
            <a:ext cx="3492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SF8</a:t>
            </a:r>
            <a:endParaRPr lang="fr-FR" sz="900" dirty="0"/>
          </a:p>
        </p:txBody>
      </p:sp>
      <p:sp>
        <p:nvSpPr>
          <p:cNvPr id="33" name="ZoneTexte 32"/>
          <p:cNvSpPr txBox="1"/>
          <p:nvPr/>
        </p:nvSpPr>
        <p:spPr>
          <a:xfrm>
            <a:off x="8432423" y="2258651"/>
            <a:ext cx="3492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SF9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37062584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17144</TotalTime>
  <Words>273</Words>
  <Application>Microsoft Macintosh PowerPoint</Application>
  <PresentationFormat>Présentation à l'écran (4:3)</PresentationFormat>
  <Paragraphs>168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 </vt:lpstr>
      <vt:lpstr>Présentation PowerPoint</vt:lpstr>
      <vt:lpstr>Présentation PowerPoint</vt:lpstr>
      <vt:lpstr>Présentation PowerPoint</vt:lpstr>
      <vt:lpstr>Présentation PowerPoint</vt:lpstr>
    </vt:vector>
  </TitlesOfParts>
  <Company>Télécom Bretagne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Toutain</dc:creator>
  <cp:lastModifiedBy>Laurent Toutain</cp:lastModifiedBy>
  <cp:revision>39</cp:revision>
  <dcterms:created xsi:type="dcterms:W3CDTF">2016-11-29T18:35:17Z</dcterms:created>
  <dcterms:modified xsi:type="dcterms:W3CDTF">2017-01-08T15:06:49Z</dcterms:modified>
</cp:coreProperties>
</file>