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D2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B00E4-23D5-4973-90A9-2525FCEA1F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CC80A3-7D98-42DA-A202-78F25133B9EF}">
      <dgm:prSet/>
      <dgm:spPr/>
      <dgm:t>
        <a:bodyPr/>
        <a:lstStyle/>
        <a:p>
          <a:pPr>
            <a:defRPr cap="all"/>
          </a:pPr>
          <a:r>
            <a:rPr lang="tr-TR" cap="none"/>
            <a:t>Makro Adı: </a:t>
          </a:r>
          <a:r>
            <a:rPr lang="tr-TR" cap="none" err="1"/>
            <a:t>Metinyapistir</a:t>
          </a:r>
          <a:endParaRPr lang="en-US" cap="none"/>
        </a:p>
      </dgm:t>
    </dgm:pt>
    <dgm:pt modelId="{E8CE896B-E150-4D07-9F0D-F9DCD801323A}" type="parTrans" cxnId="{E312F657-36BF-4EBB-95CB-37867D462FB2}">
      <dgm:prSet/>
      <dgm:spPr/>
      <dgm:t>
        <a:bodyPr/>
        <a:lstStyle/>
        <a:p>
          <a:endParaRPr lang="en-US"/>
        </a:p>
      </dgm:t>
    </dgm:pt>
    <dgm:pt modelId="{9DACB657-94EB-4C90-9C10-BBEBF665C8C5}" type="sibTrans" cxnId="{E312F657-36BF-4EBB-95CB-37867D462FB2}">
      <dgm:prSet/>
      <dgm:spPr/>
      <dgm:t>
        <a:bodyPr/>
        <a:lstStyle/>
        <a:p>
          <a:endParaRPr lang="en-US"/>
        </a:p>
      </dgm:t>
    </dgm:pt>
    <dgm:pt modelId="{7C06778C-481A-42C5-B411-CB5B69484F71}">
      <dgm:prSet/>
      <dgm:spPr/>
      <dgm:t>
        <a:bodyPr/>
        <a:lstStyle/>
        <a:p>
          <a:pPr>
            <a:defRPr cap="all"/>
          </a:pPr>
          <a:r>
            <a:rPr lang="tr-TR" cap="none" err="1"/>
            <a:t>Kısayol</a:t>
          </a:r>
          <a:r>
            <a:rPr lang="tr-TR" cap="none"/>
            <a:t> Tuşu: </a:t>
          </a:r>
          <a:r>
            <a:rPr lang="tr-TR" cap="none" err="1"/>
            <a:t>Ctrl</a:t>
          </a:r>
          <a:r>
            <a:rPr lang="tr-TR" cap="none"/>
            <a:t> + </a:t>
          </a:r>
          <a:r>
            <a:rPr lang="tr-TR" cap="none" err="1"/>
            <a:t>Shift</a:t>
          </a:r>
          <a:r>
            <a:rPr lang="tr-TR" cap="none"/>
            <a:t> +V</a:t>
          </a:r>
          <a:endParaRPr lang="en-US" cap="none"/>
        </a:p>
      </dgm:t>
    </dgm:pt>
    <dgm:pt modelId="{C7A6D919-16E5-431E-A8C6-777F64B6C8A6}" type="parTrans" cxnId="{704EF1AF-F7AD-498B-9694-694C581F9846}">
      <dgm:prSet/>
      <dgm:spPr/>
      <dgm:t>
        <a:bodyPr/>
        <a:lstStyle/>
        <a:p>
          <a:endParaRPr lang="en-US"/>
        </a:p>
      </dgm:t>
    </dgm:pt>
    <dgm:pt modelId="{F2915D8E-8190-4E21-AE0D-BBF19456A230}" type="sibTrans" cxnId="{704EF1AF-F7AD-498B-9694-694C581F9846}">
      <dgm:prSet/>
      <dgm:spPr/>
      <dgm:t>
        <a:bodyPr/>
        <a:lstStyle/>
        <a:p>
          <a:endParaRPr lang="en-US"/>
        </a:p>
      </dgm:t>
    </dgm:pt>
    <dgm:pt modelId="{F3A2F981-2592-42A3-B077-CF2BA9FD6BB0}">
      <dgm:prSet/>
      <dgm:spPr/>
      <dgm:t>
        <a:bodyPr/>
        <a:lstStyle/>
        <a:p>
          <a:pPr>
            <a:defRPr cap="all"/>
          </a:pPr>
          <a:r>
            <a:rPr lang="tr-TR" cap="none" dirty="0"/>
            <a:t>Makronun Saklanacağı Yer: Kişisel Makro Çalışma Kitabı</a:t>
          </a:r>
          <a:endParaRPr lang="en-US" cap="none" dirty="0"/>
        </a:p>
      </dgm:t>
    </dgm:pt>
    <dgm:pt modelId="{939CA687-C00D-44BB-A687-3958941378C0}" type="parTrans" cxnId="{880E69DA-2A56-453D-9589-90EC6A63D108}">
      <dgm:prSet/>
      <dgm:spPr/>
      <dgm:t>
        <a:bodyPr/>
        <a:lstStyle/>
        <a:p>
          <a:endParaRPr lang="en-US"/>
        </a:p>
      </dgm:t>
    </dgm:pt>
    <dgm:pt modelId="{3F3F736F-7691-4B60-BCAD-B05DD8E06517}" type="sibTrans" cxnId="{880E69DA-2A56-453D-9589-90EC6A63D108}">
      <dgm:prSet/>
      <dgm:spPr/>
      <dgm:t>
        <a:bodyPr/>
        <a:lstStyle/>
        <a:p>
          <a:endParaRPr lang="en-US"/>
        </a:p>
      </dgm:t>
    </dgm:pt>
    <dgm:pt modelId="{537CE7C4-10BB-42D5-9288-C865E0023BE8}">
      <dgm:prSet/>
      <dgm:spPr/>
      <dgm:t>
        <a:bodyPr/>
        <a:lstStyle/>
        <a:p>
          <a:pPr>
            <a:defRPr cap="all"/>
          </a:pPr>
          <a:r>
            <a:rPr lang="tr-TR" cap="none" dirty="0"/>
            <a:t>Açıklama: Daha önce kopyalanmış olan hücreleri metin olarak yapıştırır.</a:t>
          </a:r>
          <a:endParaRPr lang="en-US" cap="none" dirty="0"/>
        </a:p>
      </dgm:t>
    </dgm:pt>
    <dgm:pt modelId="{9CEEACF3-D53B-406E-9D66-B6227ADFE4F3}" type="parTrans" cxnId="{E3A9A806-8456-4C35-A13C-EDC08ECBD8CC}">
      <dgm:prSet/>
      <dgm:spPr/>
      <dgm:t>
        <a:bodyPr/>
        <a:lstStyle/>
        <a:p>
          <a:endParaRPr lang="en-US"/>
        </a:p>
      </dgm:t>
    </dgm:pt>
    <dgm:pt modelId="{16917436-B072-4F49-AA67-DAAB847385DE}" type="sibTrans" cxnId="{E3A9A806-8456-4C35-A13C-EDC08ECBD8CC}">
      <dgm:prSet/>
      <dgm:spPr/>
      <dgm:t>
        <a:bodyPr/>
        <a:lstStyle/>
        <a:p>
          <a:endParaRPr lang="en-US"/>
        </a:p>
      </dgm:t>
    </dgm:pt>
    <dgm:pt modelId="{F3020FE0-AFE0-43C8-BAFA-408B8F37A201}" type="pres">
      <dgm:prSet presAssocID="{E4BB00E4-23D5-4973-90A9-2525FCEA1FD2}" presName="root" presStyleCnt="0">
        <dgm:presLayoutVars>
          <dgm:dir/>
          <dgm:resizeHandles val="exact"/>
        </dgm:presLayoutVars>
      </dgm:prSet>
      <dgm:spPr/>
    </dgm:pt>
    <dgm:pt modelId="{859F336D-5CC6-46F1-9872-F9CE524350E8}" type="pres">
      <dgm:prSet presAssocID="{81CC80A3-7D98-42DA-A202-78F25133B9EF}" presName="compNode" presStyleCnt="0"/>
      <dgm:spPr/>
    </dgm:pt>
    <dgm:pt modelId="{6BF23FC4-4CD2-4733-A25E-06446BA087C9}" type="pres">
      <dgm:prSet presAssocID="{81CC80A3-7D98-42DA-A202-78F25133B9EF}" presName="iconBgRect" presStyleLbl="bgShp" presStyleIdx="0" presStyleCnt="4"/>
      <dgm:spPr/>
    </dgm:pt>
    <dgm:pt modelId="{C1E18DA8-C7AE-44DE-82D4-BCC8ADD7687D}" type="pres">
      <dgm:prSet presAssocID="{81CC80A3-7D98-42DA-A202-78F25133B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F2ECD87-5126-4CB2-BBC1-50E2B36BFCA2}" type="pres">
      <dgm:prSet presAssocID="{81CC80A3-7D98-42DA-A202-78F25133B9EF}" presName="spaceRect" presStyleCnt="0"/>
      <dgm:spPr/>
    </dgm:pt>
    <dgm:pt modelId="{C2DF2A65-3612-4884-8BD3-62E3BCBFDF8B}" type="pres">
      <dgm:prSet presAssocID="{81CC80A3-7D98-42DA-A202-78F25133B9EF}" presName="textRect" presStyleLbl="revTx" presStyleIdx="0" presStyleCnt="4">
        <dgm:presLayoutVars>
          <dgm:chMax val="1"/>
          <dgm:chPref val="1"/>
        </dgm:presLayoutVars>
      </dgm:prSet>
      <dgm:spPr/>
    </dgm:pt>
    <dgm:pt modelId="{307892BE-7DF3-40C1-B3BC-7F59FAA3BA91}" type="pres">
      <dgm:prSet presAssocID="{9DACB657-94EB-4C90-9C10-BBEBF665C8C5}" presName="sibTrans" presStyleCnt="0"/>
      <dgm:spPr/>
    </dgm:pt>
    <dgm:pt modelId="{FD3AE63A-D0DC-421D-96B9-93E9B8B3AD3A}" type="pres">
      <dgm:prSet presAssocID="{7C06778C-481A-42C5-B411-CB5B69484F71}" presName="compNode" presStyleCnt="0"/>
      <dgm:spPr/>
    </dgm:pt>
    <dgm:pt modelId="{11AE8CEB-51DB-4360-9126-C8FAED6782A5}" type="pres">
      <dgm:prSet presAssocID="{7C06778C-481A-42C5-B411-CB5B69484F71}" presName="iconBgRect" presStyleLbl="bgShp" presStyleIdx="1" presStyleCnt="4"/>
      <dgm:spPr/>
    </dgm:pt>
    <dgm:pt modelId="{4D8552CE-D6F8-4C00-9EA0-5B61426FEBD1}" type="pres">
      <dgm:prSet presAssocID="{7C06778C-481A-42C5-B411-CB5B69484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e"/>
        </a:ext>
      </dgm:extLst>
    </dgm:pt>
    <dgm:pt modelId="{ED2112FA-CF62-48DC-832C-465A3A8EF7F6}" type="pres">
      <dgm:prSet presAssocID="{7C06778C-481A-42C5-B411-CB5B69484F71}" presName="spaceRect" presStyleCnt="0"/>
      <dgm:spPr/>
    </dgm:pt>
    <dgm:pt modelId="{DF202E41-3253-4588-83FA-70E06F5B0754}" type="pres">
      <dgm:prSet presAssocID="{7C06778C-481A-42C5-B411-CB5B69484F71}" presName="textRect" presStyleLbl="revTx" presStyleIdx="1" presStyleCnt="4" custScaleX="146916">
        <dgm:presLayoutVars>
          <dgm:chMax val="1"/>
          <dgm:chPref val="1"/>
        </dgm:presLayoutVars>
      </dgm:prSet>
      <dgm:spPr/>
    </dgm:pt>
    <dgm:pt modelId="{17FD1E3D-D032-48BB-848B-4B07CE61E6D7}" type="pres">
      <dgm:prSet presAssocID="{F2915D8E-8190-4E21-AE0D-BBF19456A230}" presName="sibTrans" presStyleCnt="0"/>
      <dgm:spPr/>
    </dgm:pt>
    <dgm:pt modelId="{1B0395A2-9EC8-474B-84FD-984E33D6A344}" type="pres">
      <dgm:prSet presAssocID="{F3A2F981-2592-42A3-B077-CF2BA9FD6BB0}" presName="compNode" presStyleCnt="0"/>
      <dgm:spPr/>
    </dgm:pt>
    <dgm:pt modelId="{E66ED6EE-007C-4F6B-B4F4-6CCD266E0301}" type="pres">
      <dgm:prSet presAssocID="{F3A2F981-2592-42A3-B077-CF2BA9FD6BB0}" presName="iconBgRect" presStyleLbl="bgShp" presStyleIdx="2" presStyleCnt="4"/>
      <dgm:spPr/>
    </dgm:pt>
    <dgm:pt modelId="{6084B1C8-17A4-4B7C-BD60-1C5F8C92621F}" type="pres">
      <dgm:prSet presAssocID="{F3A2F981-2592-42A3-B077-CF2BA9FD6B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FE264A2-D2C0-433D-8435-327CE39613E7}" type="pres">
      <dgm:prSet presAssocID="{F3A2F981-2592-42A3-B077-CF2BA9FD6BB0}" presName="spaceRect" presStyleCnt="0"/>
      <dgm:spPr/>
    </dgm:pt>
    <dgm:pt modelId="{8E462E0B-0281-4B9C-9396-35E6224FF067}" type="pres">
      <dgm:prSet presAssocID="{F3A2F981-2592-42A3-B077-CF2BA9FD6BB0}" presName="textRect" presStyleLbl="revTx" presStyleIdx="2" presStyleCnt="4">
        <dgm:presLayoutVars>
          <dgm:chMax val="1"/>
          <dgm:chPref val="1"/>
        </dgm:presLayoutVars>
      </dgm:prSet>
      <dgm:spPr/>
    </dgm:pt>
    <dgm:pt modelId="{85AAACE7-1E7F-4D2F-8424-6D4E1600639B}" type="pres">
      <dgm:prSet presAssocID="{3F3F736F-7691-4B60-BCAD-B05DD8E06517}" presName="sibTrans" presStyleCnt="0"/>
      <dgm:spPr/>
    </dgm:pt>
    <dgm:pt modelId="{EC243968-CBA5-48B4-994E-8A71725C357A}" type="pres">
      <dgm:prSet presAssocID="{537CE7C4-10BB-42D5-9288-C865E0023BE8}" presName="compNode" presStyleCnt="0"/>
      <dgm:spPr/>
    </dgm:pt>
    <dgm:pt modelId="{9216B123-F462-41BA-B40B-6A645667A19C}" type="pres">
      <dgm:prSet presAssocID="{537CE7C4-10BB-42D5-9288-C865E0023BE8}" presName="iconBgRect" presStyleLbl="bgShp" presStyleIdx="3" presStyleCnt="4"/>
      <dgm:spPr/>
    </dgm:pt>
    <dgm:pt modelId="{E4C95EA6-9EFD-4920-B242-E9E668D05706}" type="pres">
      <dgm:prSet presAssocID="{537CE7C4-10BB-42D5-9288-C865E0023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B167DF8-D3A8-4C00-8BDE-1166189036D0}" type="pres">
      <dgm:prSet presAssocID="{537CE7C4-10BB-42D5-9288-C865E0023BE8}" presName="spaceRect" presStyleCnt="0"/>
      <dgm:spPr/>
    </dgm:pt>
    <dgm:pt modelId="{13C5C333-35CE-43DD-8DAA-F3725FA9ADBC}" type="pres">
      <dgm:prSet presAssocID="{537CE7C4-10BB-42D5-9288-C865E0023B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590001-ABF3-48AD-843D-1F2BE849A784}" type="presOf" srcId="{81CC80A3-7D98-42DA-A202-78F25133B9EF}" destId="{C2DF2A65-3612-4884-8BD3-62E3BCBFDF8B}" srcOrd="0" destOrd="0" presId="urn:microsoft.com/office/officeart/2018/5/layout/IconCircleLabelList"/>
    <dgm:cxn modelId="{E3A9A806-8456-4C35-A13C-EDC08ECBD8CC}" srcId="{E4BB00E4-23D5-4973-90A9-2525FCEA1FD2}" destId="{537CE7C4-10BB-42D5-9288-C865E0023BE8}" srcOrd="3" destOrd="0" parTransId="{9CEEACF3-D53B-406E-9D66-B6227ADFE4F3}" sibTransId="{16917436-B072-4F49-AA67-DAAB847385DE}"/>
    <dgm:cxn modelId="{2F3DE026-5BDD-48A2-94CF-3E9FAD02DD50}" type="presOf" srcId="{7C06778C-481A-42C5-B411-CB5B69484F71}" destId="{DF202E41-3253-4588-83FA-70E06F5B0754}" srcOrd="0" destOrd="0" presId="urn:microsoft.com/office/officeart/2018/5/layout/IconCircleLabelList"/>
    <dgm:cxn modelId="{13176027-0F6E-4B80-AA66-E07F8C9357CA}" type="presOf" srcId="{E4BB00E4-23D5-4973-90A9-2525FCEA1FD2}" destId="{F3020FE0-AFE0-43C8-BAFA-408B8F37A201}" srcOrd="0" destOrd="0" presId="urn:microsoft.com/office/officeart/2018/5/layout/IconCircleLabelList"/>
    <dgm:cxn modelId="{E312F657-36BF-4EBB-95CB-37867D462FB2}" srcId="{E4BB00E4-23D5-4973-90A9-2525FCEA1FD2}" destId="{81CC80A3-7D98-42DA-A202-78F25133B9EF}" srcOrd="0" destOrd="0" parTransId="{E8CE896B-E150-4D07-9F0D-F9DCD801323A}" sibTransId="{9DACB657-94EB-4C90-9C10-BBEBF665C8C5}"/>
    <dgm:cxn modelId="{F8451E98-A9B9-48BF-B6CA-54C1C75559EE}" type="presOf" srcId="{F3A2F981-2592-42A3-B077-CF2BA9FD6BB0}" destId="{8E462E0B-0281-4B9C-9396-35E6224FF067}" srcOrd="0" destOrd="0" presId="urn:microsoft.com/office/officeart/2018/5/layout/IconCircleLabelList"/>
    <dgm:cxn modelId="{704EF1AF-F7AD-498B-9694-694C581F9846}" srcId="{E4BB00E4-23D5-4973-90A9-2525FCEA1FD2}" destId="{7C06778C-481A-42C5-B411-CB5B69484F71}" srcOrd="1" destOrd="0" parTransId="{C7A6D919-16E5-431E-A8C6-777F64B6C8A6}" sibTransId="{F2915D8E-8190-4E21-AE0D-BBF19456A230}"/>
    <dgm:cxn modelId="{880E69DA-2A56-453D-9589-90EC6A63D108}" srcId="{E4BB00E4-23D5-4973-90A9-2525FCEA1FD2}" destId="{F3A2F981-2592-42A3-B077-CF2BA9FD6BB0}" srcOrd="2" destOrd="0" parTransId="{939CA687-C00D-44BB-A687-3958941378C0}" sibTransId="{3F3F736F-7691-4B60-BCAD-B05DD8E06517}"/>
    <dgm:cxn modelId="{DC06BCFF-54D9-42D5-B381-A312893A0580}" type="presOf" srcId="{537CE7C4-10BB-42D5-9288-C865E0023BE8}" destId="{13C5C333-35CE-43DD-8DAA-F3725FA9ADBC}" srcOrd="0" destOrd="0" presId="urn:microsoft.com/office/officeart/2018/5/layout/IconCircleLabelList"/>
    <dgm:cxn modelId="{A3A79E5B-0126-4183-8689-68706B394C64}" type="presParOf" srcId="{F3020FE0-AFE0-43C8-BAFA-408B8F37A201}" destId="{859F336D-5CC6-46F1-9872-F9CE524350E8}" srcOrd="0" destOrd="0" presId="urn:microsoft.com/office/officeart/2018/5/layout/IconCircleLabelList"/>
    <dgm:cxn modelId="{4114DE42-F684-4E16-98DA-F910B589CCD3}" type="presParOf" srcId="{859F336D-5CC6-46F1-9872-F9CE524350E8}" destId="{6BF23FC4-4CD2-4733-A25E-06446BA087C9}" srcOrd="0" destOrd="0" presId="urn:microsoft.com/office/officeart/2018/5/layout/IconCircleLabelList"/>
    <dgm:cxn modelId="{4A1331A1-D628-49B5-AB18-A99DA248510B}" type="presParOf" srcId="{859F336D-5CC6-46F1-9872-F9CE524350E8}" destId="{C1E18DA8-C7AE-44DE-82D4-BCC8ADD7687D}" srcOrd="1" destOrd="0" presId="urn:microsoft.com/office/officeart/2018/5/layout/IconCircleLabelList"/>
    <dgm:cxn modelId="{699BF285-3569-4045-8030-59886A88DD49}" type="presParOf" srcId="{859F336D-5CC6-46F1-9872-F9CE524350E8}" destId="{7F2ECD87-5126-4CB2-BBC1-50E2B36BFCA2}" srcOrd="2" destOrd="0" presId="urn:microsoft.com/office/officeart/2018/5/layout/IconCircleLabelList"/>
    <dgm:cxn modelId="{8CB8109C-36AA-416D-ACC8-8A58FD3F1A98}" type="presParOf" srcId="{859F336D-5CC6-46F1-9872-F9CE524350E8}" destId="{C2DF2A65-3612-4884-8BD3-62E3BCBFDF8B}" srcOrd="3" destOrd="0" presId="urn:microsoft.com/office/officeart/2018/5/layout/IconCircleLabelList"/>
    <dgm:cxn modelId="{946DD510-7B22-44EA-BF18-98DFAEC572E4}" type="presParOf" srcId="{F3020FE0-AFE0-43C8-BAFA-408B8F37A201}" destId="{307892BE-7DF3-40C1-B3BC-7F59FAA3BA91}" srcOrd="1" destOrd="0" presId="urn:microsoft.com/office/officeart/2018/5/layout/IconCircleLabelList"/>
    <dgm:cxn modelId="{7608A008-9A7E-4DD5-8A22-185F8604736F}" type="presParOf" srcId="{F3020FE0-AFE0-43C8-BAFA-408B8F37A201}" destId="{FD3AE63A-D0DC-421D-96B9-93E9B8B3AD3A}" srcOrd="2" destOrd="0" presId="urn:microsoft.com/office/officeart/2018/5/layout/IconCircleLabelList"/>
    <dgm:cxn modelId="{40FB4CCE-0099-4FA4-8B9B-801E060553B5}" type="presParOf" srcId="{FD3AE63A-D0DC-421D-96B9-93E9B8B3AD3A}" destId="{11AE8CEB-51DB-4360-9126-C8FAED6782A5}" srcOrd="0" destOrd="0" presId="urn:microsoft.com/office/officeart/2018/5/layout/IconCircleLabelList"/>
    <dgm:cxn modelId="{FF713BE4-E26A-4040-B130-C17AB6D1604B}" type="presParOf" srcId="{FD3AE63A-D0DC-421D-96B9-93E9B8B3AD3A}" destId="{4D8552CE-D6F8-4C00-9EA0-5B61426FEBD1}" srcOrd="1" destOrd="0" presId="urn:microsoft.com/office/officeart/2018/5/layout/IconCircleLabelList"/>
    <dgm:cxn modelId="{89B837E5-2D5B-4F96-A3F2-489665F62120}" type="presParOf" srcId="{FD3AE63A-D0DC-421D-96B9-93E9B8B3AD3A}" destId="{ED2112FA-CF62-48DC-832C-465A3A8EF7F6}" srcOrd="2" destOrd="0" presId="urn:microsoft.com/office/officeart/2018/5/layout/IconCircleLabelList"/>
    <dgm:cxn modelId="{DE89FD06-FD14-46D5-AB16-C9360B6A3050}" type="presParOf" srcId="{FD3AE63A-D0DC-421D-96B9-93E9B8B3AD3A}" destId="{DF202E41-3253-4588-83FA-70E06F5B0754}" srcOrd="3" destOrd="0" presId="urn:microsoft.com/office/officeart/2018/5/layout/IconCircleLabelList"/>
    <dgm:cxn modelId="{A2B2B77F-A568-47F6-B3BA-9C3A88C4B61F}" type="presParOf" srcId="{F3020FE0-AFE0-43C8-BAFA-408B8F37A201}" destId="{17FD1E3D-D032-48BB-848B-4B07CE61E6D7}" srcOrd="3" destOrd="0" presId="urn:microsoft.com/office/officeart/2018/5/layout/IconCircleLabelList"/>
    <dgm:cxn modelId="{5F521D90-FA3B-44D4-BA9F-E30F5C8E31E9}" type="presParOf" srcId="{F3020FE0-AFE0-43C8-BAFA-408B8F37A201}" destId="{1B0395A2-9EC8-474B-84FD-984E33D6A344}" srcOrd="4" destOrd="0" presId="urn:microsoft.com/office/officeart/2018/5/layout/IconCircleLabelList"/>
    <dgm:cxn modelId="{A63F01F9-227D-4302-9CD9-E84DF4CF6807}" type="presParOf" srcId="{1B0395A2-9EC8-474B-84FD-984E33D6A344}" destId="{E66ED6EE-007C-4F6B-B4F4-6CCD266E0301}" srcOrd="0" destOrd="0" presId="urn:microsoft.com/office/officeart/2018/5/layout/IconCircleLabelList"/>
    <dgm:cxn modelId="{1CAEF207-41B9-454D-8756-BCEBCD352751}" type="presParOf" srcId="{1B0395A2-9EC8-474B-84FD-984E33D6A344}" destId="{6084B1C8-17A4-4B7C-BD60-1C5F8C92621F}" srcOrd="1" destOrd="0" presId="urn:microsoft.com/office/officeart/2018/5/layout/IconCircleLabelList"/>
    <dgm:cxn modelId="{4FD5C2DB-0C1B-4054-A9FE-76680358321C}" type="presParOf" srcId="{1B0395A2-9EC8-474B-84FD-984E33D6A344}" destId="{7FE264A2-D2C0-433D-8435-327CE39613E7}" srcOrd="2" destOrd="0" presId="urn:microsoft.com/office/officeart/2018/5/layout/IconCircleLabelList"/>
    <dgm:cxn modelId="{DCD58617-C18F-41F9-8DF2-1647E0C37CD4}" type="presParOf" srcId="{1B0395A2-9EC8-474B-84FD-984E33D6A344}" destId="{8E462E0B-0281-4B9C-9396-35E6224FF067}" srcOrd="3" destOrd="0" presId="urn:microsoft.com/office/officeart/2018/5/layout/IconCircleLabelList"/>
    <dgm:cxn modelId="{5973034E-8938-47F3-B793-5262ECD1C884}" type="presParOf" srcId="{F3020FE0-AFE0-43C8-BAFA-408B8F37A201}" destId="{85AAACE7-1E7F-4D2F-8424-6D4E1600639B}" srcOrd="5" destOrd="0" presId="urn:microsoft.com/office/officeart/2018/5/layout/IconCircleLabelList"/>
    <dgm:cxn modelId="{B9260B9C-4546-4EBA-A538-DC0FBFFC56A4}" type="presParOf" srcId="{F3020FE0-AFE0-43C8-BAFA-408B8F37A201}" destId="{EC243968-CBA5-48B4-994E-8A71725C357A}" srcOrd="6" destOrd="0" presId="urn:microsoft.com/office/officeart/2018/5/layout/IconCircleLabelList"/>
    <dgm:cxn modelId="{5A3E93D4-D7D0-4CA8-9AE8-F74D527C6F91}" type="presParOf" srcId="{EC243968-CBA5-48B4-994E-8A71725C357A}" destId="{9216B123-F462-41BA-B40B-6A645667A19C}" srcOrd="0" destOrd="0" presId="urn:microsoft.com/office/officeart/2018/5/layout/IconCircleLabelList"/>
    <dgm:cxn modelId="{C12D42D0-8766-45C4-BA58-654A8C12F976}" type="presParOf" srcId="{EC243968-CBA5-48B4-994E-8A71725C357A}" destId="{E4C95EA6-9EFD-4920-B242-E9E668D05706}" srcOrd="1" destOrd="0" presId="urn:microsoft.com/office/officeart/2018/5/layout/IconCircleLabelList"/>
    <dgm:cxn modelId="{2B2029CA-9D2D-4C82-93CC-FBD0BD7F1D68}" type="presParOf" srcId="{EC243968-CBA5-48B4-994E-8A71725C357A}" destId="{FB167DF8-D3A8-4C00-8BDE-1166189036D0}" srcOrd="2" destOrd="0" presId="urn:microsoft.com/office/officeart/2018/5/layout/IconCircleLabelList"/>
    <dgm:cxn modelId="{96A240BB-F6C4-4F9D-890F-58A00D3FECB1}" type="presParOf" srcId="{EC243968-CBA5-48B4-994E-8A71725C357A}" destId="{13C5C333-35CE-43DD-8DAA-F3725FA9AD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23FC4-4CD2-4733-A25E-06446BA087C9}">
      <dsp:nvSpPr>
        <dsp:cNvPr id="0" name=""/>
        <dsp:cNvSpPr/>
      </dsp:nvSpPr>
      <dsp:spPr>
        <a:xfrm>
          <a:off x="487055" y="937511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18DA8-C7AE-44DE-82D4-BCC8ADD7687D}">
      <dsp:nvSpPr>
        <dsp:cNvPr id="0" name=""/>
        <dsp:cNvSpPr/>
      </dsp:nvSpPr>
      <dsp:spPr>
        <a:xfrm>
          <a:off x="756462" y="1206918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F2A65-3612-4884-8BD3-62E3BCBFDF8B}">
      <dsp:nvSpPr>
        <dsp:cNvPr id="0" name=""/>
        <dsp:cNvSpPr/>
      </dsp:nvSpPr>
      <dsp:spPr>
        <a:xfrm>
          <a:off x="82945" y="259540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 cap="none"/>
            <a:t>Makro Adı: </a:t>
          </a:r>
          <a:r>
            <a:rPr lang="tr-TR" sz="1400" kern="1200" cap="none" err="1"/>
            <a:t>Metinyapistir</a:t>
          </a:r>
          <a:endParaRPr lang="en-US" sz="1400" kern="1200" cap="none"/>
        </a:p>
      </dsp:txBody>
      <dsp:txXfrm>
        <a:off x="82945" y="2595401"/>
        <a:ext cx="2072362" cy="720000"/>
      </dsp:txXfrm>
    </dsp:sp>
    <dsp:sp modelId="{11AE8CEB-51DB-4360-9126-C8FAED6782A5}">
      <dsp:nvSpPr>
        <dsp:cNvPr id="0" name=""/>
        <dsp:cNvSpPr/>
      </dsp:nvSpPr>
      <dsp:spPr>
        <a:xfrm>
          <a:off x="3408216" y="937511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552CE-D6F8-4C00-9EA0-5B61426FEBD1}">
      <dsp:nvSpPr>
        <dsp:cNvPr id="0" name=""/>
        <dsp:cNvSpPr/>
      </dsp:nvSpPr>
      <dsp:spPr>
        <a:xfrm>
          <a:off x="3677623" y="1206918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2E41-3253-4588-83FA-70E06F5B0754}">
      <dsp:nvSpPr>
        <dsp:cNvPr id="0" name=""/>
        <dsp:cNvSpPr/>
      </dsp:nvSpPr>
      <dsp:spPr>
        <a:xfrm>
          <a:off x="2517970" y="2595401"/>
          <a:ext cx="30446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 cap="none" err="1"/>
            <a:t>Kısayol</a:t>
          </a:r>
          <a:r>
            <a:rPr lang="tr-TR" sz="1400" kern="1200" cap="none"/>
            <a:t> Tuşu: </a:t>
          </a:r>
          <a:r>
            <a:rPr lang="tr-TR" sz="1400" kern="1200" cap="none" err="1"/>
            <a:t>Ctrl</a:t>
          </a:r>
          <a:r>
            <a:rPr lang="tr-TR" sz="1400" kern="1200" cap="none"/>
            <a:t> + </a:t>
          </a:r>
          <a:r>
            <a:rPr lang="tr-TR" sz="1400" kern="1200" cap="none" err="1"/>
            <a:t>Shift</a:t>
          </a:r>
          <a:r>
            <a:rPr lang="tr-TR" sz="1400" kern="1200" cap="none"/>
            <a:t> +V</a:t>
          </a:r>
          <a:endParaRPr lang="en-US" sz="1400" kern="1200" cap="none"/>
        </a:p>
      </dsp:txBody>
      <dsp:txXfrm>
        <a:off x="2517970" y="2595401"/>
        <a:ext cx="3044632" cy="720000"/>
      </dsp:txXfrm>
    </dsp:sp>
    <dsp:sp modelId="{E66ED6EE-007C-4F6B-B4F4-6CCD266E0301}">
      <dsp:nvSpPr>
        <dsp:cNvPr id="0" name=""/>
        <dsp:cNvSpPr/>
      </dsp:nvSpPr>
      <dsp:spPr>
        <a:xfrm>
          <a:off x="6329377" y="937511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4B1C8-17A4-4B7C-BD60-1C5F8C92621F}">
      <dsp:nvSpPr>
        <dsp:cNvPr id="0" name=""/>
        <dsp:cNvSpPr/>
      </dsp:nvSpPr>
      <dsp:spPr>
        <a:xfrm>
          <a:off x="6598784" y="1206918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2E0B-0281-4B9C-9396-35E6224FF067}">
      <dsp:nvSpPr>
        <dsp:cNvPr id="0" name=""/>
        <dsp:cNvSpPr/>
      </dsp:nvSpPr>
      <dsp:spPr>
        <a:xfrm>
          <a:off x="5925266" y="259540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 cap="none" dirty="0"/>
            <a:t>Makronun Saklanacağı Yer: Kişisel Makro Çalışma Kitabı</a:t>
          </a:r>
          <a:endParaRPr lang="en-US" sz="1400" kern="1200" cap="none" dirty="0"/>
        </a:p>
      </dsp:txBody>
      <dsp:txXfrm>
        <a:off x="5925266" y="2595401"/>
        <a:ext cx="2072362" cy="720000"/>
      </dsp:txXfrm>
    </dsp:sp>
    <dsp:sp modelId="{9216B123-F462-41BA-B40B-6A645667A19C}">
      <dsp:nvSpPr>
        <dsp:cNvPr id="0" name=""/>
        <dsp:cNvSpPr/>
      </dsp:nvSpPr>
      <dsp:spPr>
        <a:xfrm>
          <a:off x="8764403" y="937511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95EA6-9EFD-4920-B242-E9E668D05706}">
      <dsp:nvSpPr>
        <dsp:cNvPr id="0" name=""/>
        <dsp:cNvSpPr/>
      </dsp:nvSpPr>
      <dsp:spPr>
        <a:xfrm>
          <a:off x="9033810" y="1206918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5C333-35CE-43DD-8DAA-F3725FA9ADBC}">
      <dsp:nvSpPr>
        <dsp:cNvPr id="0" name=""/>
        <dsp:cNvSpPr/>
      </dsp:nvSpPr>
      <dsp:spPr>
        <a:xfrm>
          <a:off x="8360292" y="259540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 cap="none" dirty="0"/>
            <a:t>Açıklama: Daha önce kopyalanmış olan hücreleri metin olarak yapıştırır.</a:t>
          </a:r>
          <a:endParaRPr lang="en-US" sz="1400" kern="1200" cap="none" dirty="0"/>
        </a:p>
      </dsp:txBody>
      <dsp:txXfrm>
        <a:off x="8360292" y="259540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02:51:07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11:48:35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11:46:48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4T11:53:17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1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6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5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3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bardak, oturma, tablo, su içeren bir resim&#10;&#10;Açıklama otomatik olarak oluşturuldu">
            <a:extLst>
              <a:ext uri="{FF2B5EF4-FFF2-40B4-BE49-F238E27FC236}">
                <a16:creationId xmlns:a16="http://schemas.microsoft.com/office/drawing/2014/main" id="{11047A8A-1E51-4B8E-ADA2-048D94D3C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249" r="-1" b="111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ACFA3F0-01BB-43EA-8745-8FB8A17A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6700" dirty="0">
                <a:latin typeface="Modern Love" panose="04090805081005020601" pitchFamily="82" charset="0"/>
              </a:rPr>
              <a:t>Elektronik Tablolama ve Makro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415173-1DE3-4804-B8EA-9F8D25093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tr-TR" sz="3200" dirty="0" err="1"/>
              <a:t>Öğr</a:t>
            </a:r>
            <a:r>
              <a:rPr lang="tr-TR" sz="3200" dirty="0"/>
              <a:t>. Gör. Gözde Mihran Altınsoy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5C4F4A-CCBF-4A40-B9F4-7740B67E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Makro Silme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D95B671-725A-4E78-8017-F587B4021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0" y="2710339"/>
            <a:ext cx="9227820" cy="2689860"/>
          </a:xfrm>
        </p:spPr>
      </p:pic>
    </p:spTree>
    <p:extLst>
      <p:ext uri="{BB962C8B-B14F-4D97-AF65-F5344CB8AC3E}">
        <p14:creationId xmlns:p14="http://schemas.microsoft.com/office/powerpoint/2010/main" val="271050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3FDC1D-04C0-47F5-9FF6-26128AEA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tr-TR" sz="5800" dirty="0"/>
              <a:t>Makro seçilir ve sil butonuna tıklanır.</a:t>
            </a:r>
            <a:endParaRPr lang="en-US" sz="5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56C3F1A-3817-4869-8A42-AE8B567E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23" y="640080"/>
            <a:ext cx="645396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1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ABCAB2-569D-4E36-B774-6B5DAEA1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Gelen penceredeki uyarıya Evet yanıtı verilir.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5F901B4-D32D-48FD-981F-E742B547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63857"/>
            <a:ext cx="7214616" cy="33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B67C63-21CE-4DD4-B07B-F0EA5AC8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80B0754-A752-4726-8576-99CD331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9552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6000" dirty="0"/>
              <a:t>PERSONEL.XLSB </a:t>
            </a:r>
            <a:r>
              <a:rPr lang="tr-TR" sz="6000"/>
              <a:t>kitabı gizlenir.</a:t>
            </a:r>
            <a:endParaRPr lang="en-US" sz="600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0A2E871-8950-49B4-9547-5B9AD560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" b="-1"/>
          <a:stretch/>
        </p:blipFill>
        <p:spPr>
          <a:xfrm>
            <a:off x="20" y="2651757"/>
            <a:ext cx="12191980" cy="4206245"/>
          </a:xfrm>
          <a:custGeom>
            <a:avLst/>
            <a:gdLst/>
            <a:ahLst/>
            <a:cxnLst/>
            <a:rect l="l" t="t" r="r" b="b"/>
            <a:pathLst>
              <a:path w="12192000" h="4206245">
                <a:moveTo>
                  <a:pt x="7221828" y="879"/>
                </a:moveTo>
                <a:cubicBezTo>
                  <a:pt x="7321999" y="5084"/>
                  <a:pt x="7421080" y="23261"/>
                  <a:pt x="7520947" y="31075"/>
                </a:cubicBezTo>
                <a:cubicBezTo>
                  <a:pt x="7615987" y="38571"/>
                  <a:pt x="7711026" y="49499"/>
                  <a:pt x="7806574" y="34506"/>
                </a:cubicBezTo>
                <a:cubicBezTo>
                  <a:pt x="7900292" y="21762"/>
                  <a:pt x="7995077" y="18776"/>
                  <a:pt x="8089405" y="25612"/>
                </a:cubicBezTo>
                <a:cubicBezTo>
                  <a:pt x="8193720" y="30821"/>
                  <a:pt x="8297780" y="48101"/>
                  <a:pt x="8402730" y="33616"/>
                </a:cubicBezTo>
                <a:cubicBezTo>
                  <a:pt x="8415956" y="32269"/>
                  <a:pt x="8429310" y="34010"/>
                  <a:pt x="8441737" y="38699"/>
                </a:cubicBezTo>
                <a:cubicBezTo>
                  <a:pt x="8482535" y="52255"/>
                  <a:pt x="8526485" y="53094"/>
                  <a:pt x="8567778" y="41113"/>
                </a:cubicBezTo>
                <a:cubicBezTo>
                  <a:pt x="8619999" y="27213"/>
                  <a:pt x="8674837" y="26297"/>
                  <a:pt x="8727490" y="38445"/>
                </a:cubicBezTo>
                <a:cubicBezTo>
                  <a:pt x="8805758" y="55470"/>
                  <a:pt x="8884280" y="72242"/>
                  <a:pt x="8965724" y="58266"/>
                </a:cubicBezTo>
                <a:cubicBezTo>
                  <a:pt x="9013117" y="50261"/>
                  <a:pt x="9057079" y="30821"/>
                  <a:pt x="9103836" y="21673"/>
                </a:cubicBezTo>
                <a:cubicBezTo>
                  <a:pt x="9238517" y="-4628"/>
                  <a:pt x="9374470" y="3249"/>
                  <a:pt x="9510422" y="12143"/>
                </a:cubicBezTo>
                <a:cubicBezTo>
                  <a:pt x="9643198" y="20910"/>
                  <a:pt x="9775338" y="38952"/>
                  <a:pt x="9908876" y="36284"/>
                </a:cubicBezTo>
                <a:cubicBezTo>
                  <a:pt x="9937311" y="36500"/>
                  <a:pt x="9965684" y="38876"/>
                  <a:pt x="9993750" y="43400"/>
                </a:cubicBezTo>
                <a:cubicBezTo>
                  <a:pt x="10097938" y="57122"/>
                  <a:pt x="10202634" y="70082"/>
                  <a:pt x="10305678" y="42383"/>
                </a:cubicBezTo>
                <a:cubicBezTo>
                  <a:pt x="10398062" y="17340"/>
                  <a:pt x="10494461" y="10695"/>
                  <a:pt x="10589399" y="22816"/>
                </a:cubicBezTo>
                <a:cubicBezTo>
                  <a:pt x="10714411" y="39194"/>
                  <a:pt x="10840770" y="42777"/>
                  <a:pt x="10966507" y="33489"/>
                </a:cubicBezTo>
                <a:cubicBezTo>
                  <a:pt x="11005971" y="29563"/>
                  <a:pt x="11045651" y="28153"/>
                  <a:pt x="11085306" y="29296"/>
                </a:cubicBezTo>
                <a:cubicBezTo>
                  <a:pt x="11374490" y="42510"/>
                  <a:pt x="11664564" y="25103"/>
                  <a:pt x="11953240" y="55851"/>
                </a:cubicBezTo>
                <a:cubicBezTo>
                  <a:pt x="11998873" y="61232"/>
                  <a:pt x="12044817" y="61626"/>
                  <a:pt x="12090273" y="57111"/>
                </a:cubicBezTo>
                <a:lnTo>
                  <a:pt x="12192000" y="35723"/>
                </a:lnTo>
                <a:lnTo>
                  <a:pt x="12192000" y="4206245"/>
                </a:lnTo>
                <a:lnTo>
                  <a:pt x="0" y="4206245"/>
                </a:lnTo>
                <a:lnTo>
                  <a:pt x="0" y="36060"/>
                </a:lnTo>
                <a:lnTo>
                  <a:pt x="6227" y="34760"/>
                </a:lnTo>
                <a:cubicBezTo>
                  <a:pt x="22764" y="29906"/>
                  <a:pt x="39831" y="27085"/>
                  <a:pt x="57050" y="26374"/>
                </a:cubicBezTo>
                <a:cubicBezTo>
                  <a:pt x="189699" y="9729"/>
                  <a:pt x="322475" y="14176"/>
                  <a:pt x="455759" y="19640"/>
                </a:cubicBezTo>
                <a:cubicBezTo>
                  <a:pt x="687894" y="29042"/>
                  <a:pt x="920283" y="39969"/>
                  <a:pt x="1152799" y="36666"/>
                </a:cubicBezTo>
                <a:cubicBezTo>
                  <a:pt x="1388746" y="33235"/>
                  <a:pt x="1624184" y="40478"/>
                  <a:pt x="1859877" y="50007"/>
                </a:cubicBezTo>
                <a:cubicBezTo>
                  <a:pt x="1963175" y="53946"/>
                  <a:pt x="2067109" y="57884"/>
                  <a:pt x="2168755" y="28534"/>
                </a:cubicBezTo>
                <a:cubicBezTo>
                  <a:pt x="2191727" y="23159"/>
                  <a:pt x="2215678" y="23680"/>
                  <a:pt x="2238383" y="30059"/>
                </a:cubicBezTo>
                <a:cubicBezTo>
                  <a:pt x="2352481" y="56614"/>
                  <a:pt x="2467214" y="64491"/>
                  <a:pt x="2582583" y="38317"/>
                </a:cubicBezTo>
                <a:cubicBezTo>
                  <a:pt x="2715206" y="9602"/>
                  <a:pt x="2851717" y="3465"/>
                  <a:pt x="2986373" y="20148"/>
                </a:cubicBezTo>
                <a:cubicBezTo>
                  <a:pt x="3109493" y="33870"/>
                  <a:pt x="3233247" y="48736"/>
                  <a:pt x="3356620" y="37682"/>
                </a:cubicBezTo>
                <a:cubicBezTo>
                  <a:pt x="3551528" y="20148"/>
                  <a:pt x="3746180" y="35395"/>
                  <a:pt x="3941087" y="40096"/>
                </a:cubicBezTo>
                <a:cubicBezTo>
                  <a:pt x="4005887" y="41621"/>
                  <a:pt x="4071068" y="54962"/>
                  <a:pt x="4135486" y="43018"/>
                </a:cubicBezTo>
                <a:cubicBezTo>
                  <a:pt x="4237006" y="24214"/>
                  <a:pt x="4337382" y="31456"/>
                  <a:pt x="4439028" y="42002"/>
                </a:cubicBezTo>
                <a:cubicBezTo>
                  <a:pt x="4633681" y="62332"/>
                  <a:pt x="4828207" y="72115"/>
                  <a:pt x="5021970" y="33997"/>
                </a:cubicBezTo>
                <a:cubicBezTo>
                  <a:pt x="5082069" y="22054"/>
                  <a:pt x="5141786" y="15193"/>
                  <a:pt x="5202902" y="31202"/>
                </a:cubicBezTo>
                <a:cubicBezTo>
                  <a:pt x="5229888" y="37364"/>
                  <a:pt x="5257981" y="36844"/>
                  <a:pt x="5284727" y="29678"/>
                </a:cubicBezTo>
                <a:cubicBezTo>
                  <a:pt x="5374023" y="9971"/>
                  <a:pt x="5466013" y="5676"/>
                  <a:pt x="5556757" y="16972"/>
                </a:cubicBezTo>
                <a:cubicBezTo>
                  <a:pt x="5631597" y="24214"/>
                  <a:pt x="5706686" y="29296"/>
                  <a:pt x="5781523" y="36920"/>
                </a:cubicBezTo>
                <a:cubicBezTo>
                  <a:pt x="5814812" y="40350"/>
                  <a:pt x="5848485" y="27645"/>
                  <a:pt x="5881264" y="39334"/>
                </a:cubicBezTo>
                <a:cubicBezTo>
                  <a:pt x="5953687" y="65254"/>
                  <a:pt x="6027889" y="62585"/>
                  <a:pt x="6101074" y="48101"/>
                </a:cubicBezTo>
                <a:cubicBezTo>
                  <a:pt x="6253468" y="16133"/>
                  <a:pt x="6410016" y="8916"/>
                  <a:pt x="6564709" y="26755"/>
                </a:cubicBezTo>
                <a:cubicBezTo>
                  <a:pt x="6628873" y="35141"/>
                  <a:pt x="6693292" y="47847"/>
                  <a:pt x="6758599" y="35141"/>
                </a:cubicBezTo>
                <a:cubicBezTo>
                  <a:pt x="6764749" y="34048"/>
                  <a:pt x="6770937" y="36818"/>
                  <a:pt x="6774228" y="42129"/>
                </a:cubicBezTo>
                <a:cubicBezTo>
                  <a:pt x="6806500" y="81517"/>
                  <a:pt x="6848429" y="80246"/>
                  <a:pt x="6891248" y="67541"/>
                </a:cubicBezTo>
                <a:cubicBezTo>
                  <a:pt x="6919353" y="58837"/>
                  <a:pt x="6946899" y="48406"/>
                  <a:pt x="6973708" y="36284"/>
                </a:cubicBezTo>
                <a:cubicBezTo>
                  <a:pt x="7020644" y="16819"/>
                  <a:pt x="7070501" y="5308"/>
                  <a:pt x="7121223" y="2233"/>
                </a:cubicBezTo>
                <a:cubicBezTo>
                  <a:pt x="7154926" y="-372"/>
                  <a:pt x="7188437" y="-522"/>
                  <a:pt x="7221828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350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Yapışkan Not Kağıdı">
            <a:extLst>
              <a:ext uri="{FF2B5EF4-FFF2-40B4-BE49-F238E27FC236}">
                <a16:creationId xmlns:a16="http://schemas.microsoft.com/office/drawing/2014/main" id="{D36148AC-6955-4E1D-8DF2-081D57100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81AA9C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F6C11E-A1E0-4297-9AC0-0AD83759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İngilizce Türkçe Kelime Oyunu Örneği ile ilgili Notlar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568B9-2D00-43A4-837C-9DF82102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9354" y="2664886"/>
            <a:ext cx="5461095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</a:rPr>
              <a:t>Kitapta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yer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alan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makroları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çalıştırmak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için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kitap</a:t>
            </a:r>
            <a:r>
              <a:rPr lang="en-US" sz="2200" dirty="0">
                <a:solidFill>
                  <a:srgbClr val="FFFFFF"/>
                </a:solidFill>
              </a:rPr>
              <a:t> ilk </a:t>
            </a:r>
            <a:r>
              <a:rPr lang="en-US" sz="2200" dirty="0" err="1">
                <a:solidFill>
                  <a:srgbClr val="FFFFFF"/>
                </a:solidFill>
              </a:rPr>
              <a:t>açıldığında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karşınıza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gelen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 err="1"/>
              <a:t>Makroları</a:t>
            </a:r>
            <a:r>
              <a:rPr lang="en-US" sz="2200" b="1" dirty="0"/>
              <a:t> </a:t>
            </a:r>
            <a:r>
              <a:rPr lang="en-US" sz="2200" b="1" dirty="0" err="1"/>
              <a:t>Etkinleştir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FFFFFF"/>
                </a:solidFill>
              </a:rPr>
              <a:t>ve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r>
              <a:rPr lang="en-US" sz="2200" b="1" dirty="0" err="1"/>
              <a:t>İçeriği</a:t>
            </a:r>
            <a:r>
              <a:rPr lang="en-US" sz="2200" b="1" dirty="0"/>
              <a:t> </a:t>
            </a:r>
            <a:r>
              <a:rPr lang="en-US" sz="2200" b="1" dirty="0" err="1"/>
              <a:t>Etkinleştir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FFFFFF"/>
                </a:solidFill>
              </a:rPr>
              <a:t>seçeneklerini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seçmeniz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gerekmektedir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200" dirty="0" err="1">
                <a:solidFill>
                  <a:srgbClr val="FFFFFF"/>
                </a:solidFill>
              </a:rPr>
              <a:t>Kitabın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içindeki</a:t>
            </a:r>
            <a:r>
              <a:rPr lang="en-US" sz="2200" dirty="0">
                <a:solidFill>
                  <a:srgbClr val="FFFFFF"/>
                </a:solidFill>
              </a:rPr>
              <a:t> "</a:t>
            </a:r>
            <a:r>
              <a:rPr lang="en-US" sz="2200" dirty="0" err="1">
                <a:solidFill>
                  <a:srgbClr val="FFFFFF"/>
                </a:solidFill>
              </a:rPr>
              <a:t>Kelimeler</a:t>
            </a:r>
            <a:r>
              <a:rPr lang="en-US" sz="2200" dirty="0">
                <a:solidFill>
                  <a:srgbClr val="FFFFFF"/>
                </a:solidFill>
              </a:rPr>
              <a:t>" </a:t>
            </a:r>
            <a:r>
              <a:rPr lang="en-US" sz="2200" dirty="0" err="1">
                <a:solidFill>
                  <a:srgbClr val="FFFFFF"/>
                </a:solidFill>
              </a:rPr>
              <a:t>sayfasını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dersin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sonunda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gizlemiştim</a:t>
            </a:r>
            <a:r>
              <a:rPr lang="en-US" sz="2200" dirty="0">
                <a:solidFill>
                  <a:srgbClr val="FFFFFF"/>
                </a:solidFill>
              </a:rPr>
              <a:t>. Size </a:t>
            </a:r>
            <a:r>
              <a:rPr lang="en-US" sz="2200" dirty="0" err="1">
                <a:solidFill>
                  <a:srgbClr val="FFFFFF"/>
                </a:solidFill>
              </a:rPr>
              <a:t>ilettiğim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örnekte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sayfanın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gizliliğini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kaldırdım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24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13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AADDC8BA-D4F5-4F6B-954B-20D37C87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Sayfa Gizlemek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0D3D60-259A-4591-9F96-3E348F2A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sayfayı</a:t>
            </a:r>
            <a:r>
              <a:rPr lang="en-US" dirty="0"/>
              <a:t> </a:t>
            </a:r>
            <a:r>
              <a:rPr lang="en-US" dirty="0" err="1"/>
              <a:t>gizlemek</a:t>
            </a:r>
            <a:r>
              <a:rPr lang="en-US" dirty="0"/>
              <a:t> </a:t>
            </a:r>
            <a:r>
              <a:rPr lang="en-US" dirty="0" err="1"/>
              <a:t>istiyorsanız</a:t>
            </a:r>
            <a:r>
              <a:rPr lang="en-US" dirty="0"/>
              <a:t>;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adının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bölüme</a:t>
            </a:r>
            <a:r>
              <a:rPr lang="en-US" dirty="0"/>
              <a:t> </a:t>
            </a:r>
            <a:r>
              <a:rPr lang="en-US" dirty="0" err="1"/>
              <a:t>gelerek</a:t>
            </a:r>
            <a:r>
              <a:rPr lang="en-US" dirty="0"/>
              <a:t> </a:t>
            </a:r>
            <a:r>
              <a:rPr lang="en-US" dirty="0" err="1"/>
              <a:t>Sağ</a:t>
            </a:r>
            <a:r>
              <a:rPr lang="en-US" dirty="0"/>
              <a:t> Click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Gizle</a:t>
            </a:r>
            <a:r>
              <a:rPr lang="en-US" dirty="0"/>
              <a:t> </a:t>
            </a:r>
            <a:r>
              <a:rPr lang="en-US" dirty="0" err="1"/>
              <a:t>seçeneğini</a:t>
            </a:r>
            <a:r>
              <a:rPr lang="en-US" dirty="0"/>
              <a:t> </a:t>
            </a:r>
            <a:r>
              <a:rPr lang="en-US" dirty="0" err="1"/>
              <a:t>seçebilirsiniz</a:t>
            </a:r>
            <a:r>
              <a:rPr lang="en-US" dirty="0"/>
              <a:t>.</a:t>
            </a:r>
          </a:p>
          <a:p>
            <a:pPr marL="0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7237C77-280E-4579-9673-7DF81F8DF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938346"/>
            <a:ext cx="5458968" cy="49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9B7183-A9C4-447F-9937-9FDFFDC6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75997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Sayfa Göstermek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D6BDDD9-4404-4605-AF57-9467721BD9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88" y="2642616"/>
            <a:ext cx="3203920" cy="3895344"/>
          </a:xfrm>
          <a:prstGeom prst="rect">
            <a:avLst/>
          </a:prstGeom>
        </p:spPr>
      </p:pic>
      <p:pic>
        <p:nvPicPr>
          <p:cNvPr id="8" name="İçerik Yer Tutucusu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2317827-09C5-46EC-AB07-8F2ED44BA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55089"/>
            <a:ext cx="5614416" cy="32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1AA9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F9186E4-6A77-4372-BF82-FEF1D883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>
                <a:solidFill>
                  <a:srgbClr val="FFFFFF"/>
                </a:solidFill>
              </a:rPr>
              <a:t>Çalışma Ödevi: İngilizce Türkçe Kelime Oyununa Dahil Edilebilecek Özellikler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FC0A79-3140-49CE-9DC8-BADCBC33C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977606"/>
            <a:ext cx="5445672" cy="2249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/>
              <a:t>Türkçe</a:t>
            </a:r>
            <a:r>
              <a:rPr lang="en-US" sz="1800" dirty="0"/>
              <a:t> - </a:t>
            </a:r>
            <a:r>
              <a:rPr lang="en-US" sz="1800" dirty="0" err="1"/>
              <a:t>İngilizce</a:t>
            </a:r>
            <a:r>
              <a:rPr lang="en-US" sz="1800" dirty="0"/>
              <a:t> </a:t>
            </a:r>
            <a:r>
              <a:rPr lang="en-US" sz="1800" dirty="0" err="1"/>
              <a:t>Çeviri</a:t>
            </a:r>
            <a:r>
              <a:rPr lang="en-US" sz="1800" dirty="0"/>
              <a:t> </a:t>
            </a:r>
            <a:r>
              <a:rPr lang="en-US" sz="1800" dirty="0" err="1"/>
              <a:t>seçeneği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 Bir </a:t>
            </a:r>
            <a:r>
              <a:rPr lang="en-US" sz="1800" dirty="0" err="1"/>
              <a:t>düğme</a:t>
            </a:r>
            <a:r>
              <a:rPr lang="en-US" sz="1800" dirty="0"/>
              <a:t> </a:t>
            </a:r>
            <a:r>
              <a:rPr lang="en-US" sz="1800" dirty="0" err="1"/>
              <a:t>ile</a:t>
            </a:r>
            <a:r>
              <a:rPr lang="en-US" sz="1800" dirty="0"/>
              <a:t> </a:t>
            </a:r>
            <a:r>
              <a:rPr lang="en-US" sz="1800" dirty="0" err="1"/>
              <a:t>oyunun</a:t>
            </a:r>
            <a:r>
              <a:rPr lang="en-US" sz="1800" dirty="0"/>
              <a:t> </a:t>
            </a:r>
            <a:r>
              <a:rPr lang="en-US" sz="1800" dirty="0" err="1"/>
              <a:t>akışını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şekilde</a:t>
            </a:r>
            <a:r>
              <a:rPr lang="en-US" sz="1800" dirty="0"/>
              <a:t> </a:t>
            </a:r>
            <a:r>
              <a:rPr lang="en-US" sz="1800" dirty="0" err="1"/>
              <a:t>değiştirebilirsiniz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Oyunu</a:t>
            </a:r>
            <a:r>
              <a:rPr lang="en-US" sz="1800" dirty="0"/>
              <a:t> </a:t>
            </a:r>
            <a:r>
              <a:rPr lang="en-US" sz="1800" dirty="0" err="1"/>
              <a:t>sıfırlamak</a:t>
            </a:r>
            <a:r>
              <a:rPr lang="en-US" sz="1800" dirty="0"/>
              <a:t> </a:t>
            </a:r>
            <a:r>
              <a:rPr lang="en-US" sz="1800" dirty="0" err="1"/>
              <a:t>veya</a:t>
            </a:r>
            <a:r>
              <a:rPr lang="en-US" sz="1800" dirty="0"/>
              <a:t> </a:t>
            </a:r>
            <a:r>
              <a:rPr lang="en-US" sz="1800" dirty="0" err="1"/>
              <a:t>oyundan</a:t>
            </a:r>
            <a:r>
              <a:rPr lang="en-US" sz="1800" dirty="0"/>
              <a:t> </a:t>
            </a:r>
            <a:r>
              <a:rPr lang="en-US" sz="1800" dirty="0" err="1"/>
              <a:t>çıkış</a:t>
            </a:r>
            <a:r>
              <a:rPr lang="en-US" sz="1800" dirty="0"/>
              <a:t> </a:t>
            </a:r>
            <a:r>
              <a:rPr lang="en-US" sz="1800" dirty="0" err="1"/>
              <a:t>seçenekleri</a:t>
            </a:r>
            <a:r>
              <a:rPr lang="en-US" sz="1800" dirty="0"/>
              <a:t> </a:t>
            </a:r>
            <a:r>
              <a:rPr lang="en-US" sz="1800" dirty="0" err="1"/>
              <a:t>olabilir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Süre</a:t>
            </a:r>
            <a:r>
              <a:rPr lang="en-US" sz="1800" dirty="0"/>
              <a:t> </a:t>
            </a:r>
            <a:r>
              <a:rPr lang="en-US" sz="1800" dirty="0" err="1"/>
              <a:t>kısıtlılığı</a:t>
            </a:r>
            <a:r>
              <a:rPr lang="en-US" sz="1800" dirty="0"/>
              <a:t> </a:t>
            </a:r>
            <a:r>
              <a:rPr lang="en-US" sz="1800" dirty="0" err="1"/>
              <a:t>getirilebilir</a:t>
            </a:r>
            <a:r>
              <a:rPr lang="en-US" sz="1800" dirty="0"/>
              <a:t>. </a:t>
            </a:r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kişi</a:t>
            </a:r>
            <a:r>
              <a:rPr lang="en-US" sz="1800" dirty="0"/>
              <a:t> belli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sürede</a:t>
            </a:r>
            <a:r>
              <a:rPr lang="en-US" sz="1800" dirty="0"/>
              <a:t> </a:t>
            </a:r>
            <a:r>
              <a:rPr lang="en-US" sz="1800" dirty="0" err="1"/>
              <a:t>tahmin</a:t>
            </a:r>
            <a:r>
              <a:rPr lang="en-US" sz="1800" dirty="0"/>
              <a:t> </a:t>
            </a:r>
            <a:r>
              <a:rPr lang="en-US" sz="1800" dirty="0" err="1"/>
              <a:t>yapamazsa</a:t>
            </a:r>
            <a:r>
              <a:rPr lang="en-US" sz="1800" dirty="0"/>
              <a:t> </a:t>
            </a:r>
            <a:r>
              <a:rPr lang="en-US" sz="1800" dirty="0" err="1"/>
              <a:t>skoru</a:t>
            </a:r>
            <a:r>
              <a:rPr lang="en-US" sz="1800" dirty="0"/>
              <a:t> 1 </a:t>
            </a:r>
            <a:r>
              <a:rPr lang="en-US" sz="1800" dirty="0" err="1"/>
              <a:t>azalabilir</a:t>
            </a:r>
            <a:r>
              <a:rPr lang="en-US" sz="1800" dirty="0"/>
              <a:t>.</a:t>
            </a:r>
          </a:p>
        </p:txBody>
      </p:sp>
      <p:pic>
        <p:nvPicPr>
          <p:cNvPr id="6" name="İçerik Yer Tutucusu 5" descr="Mikroskop">
            <a:extLst>
              <a:ext uri="{FF2B5EF4-FFF2-40B4-BE49-F238E27FC236}">
                <a16:creationId xmlns:a16="http://schemas.microsoft.com/office/drawing/2014/main" id="{86AB1F8F-3A70-4E0E-BC29-53FD8FF4C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43467"/>
            <a:ext cx="3026230" cy="30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21BFFB-D3FA-4EE2-9E87-F2E4CEDA9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80AEB-67E2-48CB-B8AF-AD0F7787A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81A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9CD9FF-3C89-4A11-A9A4-B4FF8CA4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Kişisel Makro Çalışma Kitabına Makro Kaydetme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6A029D-AD54-4369-8F5C-F0203C54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/>
              <a:t>Ör: Kopyalanan hücre veya hücrelerin seçili olan hücreye Değerler olarak yapıştırılmasını sağlamak:</a:t>
            </a:r>
          </a:p>
          <a:p>
            <a:pPr>
              <a:lnSpc>
                <a:spcPct val="100000"/>
              </a:lnSpc>
            </a:pPr>
            <a:r>
              <a:rPr lang="en-US" sz="2200"/>
              <a:t>Makro başlatılmadan önce hücre veya hücreler kopyalanır. </a:t>
            </a:r>
          </a:p>
          <a:p>
            <a:pPr>
              <a:lnSpc>
                <a:spcPct val="100000"/>
              </a:lnSpc>
            </a:pPr>
            <a:r>
              <a:rPr lang="en-US" sz="2200"/>
              <a:t>Makro başlatılır.</a:t>
            </a:r>
          </a:p>
          <a:p>
            <a:pPr>
              <a:lnSpc>
                <a:spcPct val="100000"/>
              </a:lnSpc>
            </a:pPr>
            <a:r>
              <a:rPr lang="en-US" sz="2200"/>
              <a:t>Seçili olan hücre üzerinde kalarak Giriş sekmesindeki Yapıştır seçeneklerinden Değerler seçeneği seçilir.</a:t>
            </a:r>
          </a:p>
          <a:p>
            <a:pPr>
              <a:lnSpc>
                <a:spcPct val="100000"/>
              </a:lnSpc>
            </a:pPr>
            <a:r>
              <a:rPr lang="en-US" sz="2200"/>
              <a:t>Makro durdurulur.</a:t>
            </a:r>
          </a:p>
          <a:p>
            <a:pPr>
              <a:lnSpc>
                <a:spcPct val="100000"/>
              </a:lnSpc>
            </a:pPr>
            <a:endParaRPr lang="en-US" sz="2200"/>
          </a:p>
          <a:p>
            <a:pPr>
              <a:lnSpc>
                <a:spcPct val="100000"/>
              </a:lnSpc>
            </a:pPr>
            <a:endParaRPr lang="en-US" sz="2200"/>
          </a:p>
        </p:txBody>
      </p:sp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6CC787E-BE49-4E79-8C11-97055462D3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" r="-1" b="8960"/>
          <a:stretch/>
        </p:blipFill>
        <p:spPr>
          <a:xfrm>
            <a:off x="8139452" y="10"/>
            <a:ext cx="4052548" cy="6857990"/>
          </a:xfrm>
          <a:custGeom>
            <a:avLst/>
            <a:gdLst/>
            <a:ahLst/>
            <a:cxnLst/>
            <a:rect l="l" t="t" r="r" b="b"/>
            <a:pathLst>
              <a:path w="4052548" h="6858000">
                <a:moveTo>
                  <a:pt x="25721" y="0"/>
                </a:moveTo>
                <a:lnTo>
                  <a:pt x="4052548" y="0"/>
                </a:lnTo>
                <a:lnTo>
                  <a:pt x="4052548" y="6858000"/>
                </a:lnTo>
                <a:lnTo>
                  <a:pt x="28716" y="6858000"/>
                </a:lnTo>
                <a:lnTo>
                  <a:pt x="28782" y="6856911"/>
                </a:lnTo>
                <a:cubicBezTo>
                  <a:pt x="31911" y="6736505"/>
                  <a:pt x="35027" y="6616061"/>
                  <a:pt x="38157" y="6495580"/>
                </a:cubicBezTo>
                <a:cubicBezTo>
                  <a:pt x="38284" y="6490503"/>
                  <a:pt x="39171" y="6485553"/>
                  <a:pt x="39171" y="6480476"/>
                </a:cubicBezTo>
                <a:cubicBezTo>
                  <a:pt x="48166" y="6366632"/>
                  <a:pt x="53107" y="6252788"/>
                  <a:pt x="18899" y="6141609"/>
                </a:cubicBezTo>
                <a:cubicBezTo>
                  <a:pt x="15871" y="6131163"/>
                  <a:pt x="14262" y="6120363"/>
                  <a:pt x="14084" y="6109499"/>
                </a:cubicBezTo>
                <a:cubicBezTo>
                  <a:pt x="12413" y="6012573"/>
                  <a:pt x="16644" y="5915646"/>
                  <a:pt x="26754" y="5819240"/>
                </a:cubicBezTo>
                <a:cubicBezTo>
                  <a:pt x="31949" y="5760097"/>
                  <a:pt x="26754" y="5700065"/>
                  <a:pt x="43478" y="5641557"/>
                </a:cubicBezTo>
                <a:cubicBezTo>
                  <a:pt x="50864" y="5612480"/>
                  <a:pt x="55109" y="5582693"/>
                  <a:pt x="56147" y="5552715"/>
                </a:cubicBezTo>
                <a:cubicBezTo>
                  <a:pt x="59948" y="5480119"/>
                  <a:pt x="38537" y="5411838"/>
                  <a:pt x="18139" y="5343303"/>
                </a:cubicBezTo>
                <a:cubicBezTo>
                  <a:pt x="7370" y="5307004"/>
                  <a:pt x="-5426" y="5269945"/>
                  <a:pt x="2429" y="5231870"/>
                </a:cubicBezTo>
                <a:cubicBezTo>
                  <a:pt x="16707" y="5173310"/>
                  <a:pt x="24854" y="5113418"/>
                  <a:pt x="26754" y="5053171"/>
                </a:cubicBezTo>
                <a:cubicBezTo>
                  <a:pt x="26754" y="5010527"/>
                  <a:pt x="16365" y="4968771"/>
                  <a:pt x="20039" y="4926254"/>
                </a:cubicBezTo>
                <a:cubicBezTo>
                  <a:pt x="28211" y="4843771"/>
                  <a:pt x="30238" y="4760793"/>
                  <a:pt x="26121" y="4678005"/>
                </a:cubicBezTo>
                <a:cubicBezTo>
                  <a:pt x="26095" y="4644905"/>
                  <a:pt x="29846" y="4611907"/>
                  <a:pt x="37270" y="4579644"/>
                </a:cubicBezTo>
                <a:cubicBezTo>
                  <a:pt x="46506" y="4522710"/>
                  <a:pt x="48419" y="4464836"/>
                  <a:pt x="42971" y="4407419"/>
                </a:cubicBezTo>
                <a:cubicBezTo>
                  <a:pt x="37016" y="4340914"/>
                  <a:pt x="19279" y="4275425"/>
                  <a:pt x="14845" y="4208921"/>
                </a:cubicBezTo>
                <a:cubicBezTo>
                  <a:pt x="7876" y="4098757"/>
                  <a:pt x="17759" y="3988593"/>
                  <a:pt x="27514" y="3878937"/>
                </a:cubicBezTo>
                <a:cubicBezTo>
                  <a:pt x="35116" y="3808600"/>
                  <a:pt x="37143" y="3737768"/>
                  <a:pt x="33596" y="3667113"/>
                </a:cubicBezTo>
                <a:cubicBezTo>
                  <a:pt x="29161" y="3611016"/>
                  <a:pt x="22193" y="3554919"/>
                  <a:pt x="20926" y="3498822"/>
                </a:cubicBezTo>
                <a:cubicBezTo>
                  <a:pt x="18646" y="3398557"/>
                  <a:pt x="19532" y="3298293"/>
                  <a:pt x="25360" y="3198029"/>
                </a:cubicBezTo>
                <a:cubicBezTo>
                  <a:pt x="28274" y="3147770"/>
                  <a:pt x="32962" y="3098019"/>
                  <a:pt x="34989" y="3047379"/>
                </a:cubicBezTo>
                <a:cubicBezTo>
                  <a:pt x="37016" y="2996739"/>
                  <a:pt x="41071" y="2945592"/>
                  <a:pt x="29542" y="2895967"/>
                </a:cubicBezTo>
                <a:cubicBezTo>
                  <a:pt x="10030" y="2811568"/>
                  <a:pt x="24347" y="2727549"/>
                  <a:pt x="28528" y="2643403"/>
                </a:cubicBezTo>
                <a:cubicBezTo>
                  <a:pt x="31062" y="2591113"/>
                  <a:pt x="46266" y="2537554"/>
                  <a:pt x="32836" y="2486788"/>
                </a:cubicBezTo>
                <a:cubicBezTo>
                  <a:pt x="11677" y="2407211"/>
                  <a:pt x="25487" y="2329284"/>
                  <a:pt x="32836" y="2250976"/>
                </a:cubicBezTo>
                <a:cubicBezTo>
                  <a:pt x="41311" y="2176870"/>
                  <a:pt x="39816" y="2101951"/>
                  <a:pt x="28401" y="2028238"/>
                </a:cubicBezTo>
                <a:cubicBezTo>
                  <a:pt x="14084" y="1955108"/>
                  <a:pt x="14084" y="1879897"/>
                  <a:pt x="28401" y="1806768"/>
                </a:cubicBezTo>
                <a:cubicBezTo>
                  <a:pt x="40260" y="1746406"/>
                  <a:pt x="41628" y="1684458"/>
                  <a:pt x="32455" y="1623627"/>
                </a:cubicBezTo>
                <a:cubicBezTo>
                  <a:pt x="26247" y="1580095"/>
                  <a:pt x="15098" y="1536816"/>
                  <a:pt x="13578" y="1493284"/>
                </a:cubicBezTo>
                <a:cubicBezTo>
                  <a:pt x="10436" y="1402246"/>
                  <a:pt x="12298" y="1311107"/>
                  <a:pt x="19153" y="1220286"/>
                </a:cubicBezTo>
                <a:cubicBezTo>
                  <a:pt x="27134" y="1116849"/>
                  <a:pt x="42464" y="1013792"/>
                  <a:pt x="31822" y="909594"/>
                </a:cubicBezTo>
                <a:cubicBezTo>
                  <a:pt x="28148" y="873803"/>
                  <a:pt x="20673" y="838139"/>
                  <a:pt x="19913" y="802222"/>
                </a:cubicBezTo>
                <a:cubicBezTo>
                  <a:pt x="18266" y="734956"/>
                  <a:pt x="17505" y="668579"/>
                  <a:pt x="21306" y="599155"/>
                </a:cubicBezTo>
                <a:cubicBezTo>
                  <a:pt x="25107" y="529732"/>
                  <a:pt x="39550" y="459293"/>
                  <a:pt x="29795" y="391139"/>
                </a:cubicBezTo>
                <a:cubicBezTo>
                  <a:pt x="20039" y="322984"/>
                  <a:pt x="26374" y="255972"/>
                  <a:pt x="32709" y="189087"/>
                </a:cubicBezTo>
                <a:cubicBezTo>
                  <a:pt x="38790" y="125502"/>
                  <a:pt x="40944" y="63313"/>
                  <a:pt x="26121" y="7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092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DFC5FC-AFC0-4F46-9441-6BC2CE29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/>
              <a:t>Kişisel</a:t>
            </a:r>
            <a:r>
              <a:rPr lang="en-US" sz="5800" dirty="0"/>
              <a:t> Makro </a:t>
            </a:r>
            <a:r>
              <a:rPr lang="en-US" sz="5800" dirty="0" err="1"/>
              <a:t>Çalışma</a:t>
            </a:r>
            <a:r>
              <a:rPr lang="en-US" sz="5800" dirty="0"/>
              <a:t> </a:t>
            </a:r>
            <a:r>
              <a:rPr lang="en-US" sz="5800" dirty="0" err="1"/>
              <a:t>Kitabı</a:t>
            </a:r>
            <a:endParaRPr lang="en-US" sz="5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A1B384-4872-49C0-80B9-7DCC247E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812" y="763913"/>
            <a:ext cx="7195584" cy="53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4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606FF-7C48-4B27-8A5F-D0D13569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sz="8000" dirty="0" err="1">
                <a:solidFill>
                  <a:srgbClr val="81AA9C"/>
                </a:solidFill>
              </a:rPr>
              <a:t>MetinYapistir</a:t>
            </a:r>
            <a:r>
              <a:rPr lang="tr-TR" sz="8000" dirty="0">
                <a:solidFill>
                  <a:srgbClr val="81AA9C"/>
                </a:solidFill>
              </a:rPr>
              <a:t> Makrosunu Oluşturma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F3B1EE1-BF37-4571-8776-EDDB236D3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08468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08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150BDC-A2AA-4546-A4AE-0EAAFCCD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6600" dirty="0" err="1"/>
              <a:t>MetinYapistir</a:t>
            </a:r>
            <a:endParaRPr lang="tr-TR" sz="6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D9CAFB-85AE-4E56-92F7-BC244F3F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800" dirty="0" err="1"/>
              <a:t>Sub</a:t>
            </a:r>
            <a:r>
              <a:rPr lang="tr-TR" sz="1800" dirty="0"/>
              <a:t> </a:t>
            </a:r>
            <a:r>
              <a:rPr lang="tr-TR" sz="1800" dirty="0" err="1"/>
              <a:t>MetinYapistir</a:t>
            </a:r>
            <a:r>
              <a:rPr lang="tr-TR" sz="18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238D23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238D23"/>
                </a:solidFill>
              </a:rPr>
              <a:t>' </a:t>
            </a:r>
            <a:r>
              <a:rPr lang="tr-TR" sz="1800" dirty="0" err="1">
                <a:solidFill>
                  <a:srgbClr val="238D23"/>
                </a:solidFill>
              </a:rPr>
              <a:t>MetinYapistir</a:t>
            </a:r>
            <a:r>
              <a:rPr lang="tr-TR" sz="1800" dirty="0">
                <a:solidFill>
                  <a:srgbClr val="238D23"/>
                </a:solidFill>
              </a:rPr>
              <a:t> Makro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238D23"/>
                </a:solidFill>
              </a:rPr>
              <a:t>' Daha önce kopyalanmış olan hücreleri metin olarak yapıştırır..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238D23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238D23"/>
                </a:solidFill>
              </a:rPr>
              <a:t>' Klavye </a:t>
            </a:r>
            <a:r>
              <a:rPr lang="tr-TR" sz="1800" dirty="0" err="1">
                <a:solidFill>
                  <a:srgbClr val="238D23"/>
                </a:solidFill>
              </a:rPr>
              <a:t>Kısayolu</a:t>
            </a:r>
            <a:r>
              <a:rPr lang="tr-TR" sz="1800" dirty="0">
                <a:solidFill>
                  <a:srgbClr val="238D23"/>
                </a:solidFill>
              </a:rPr>
              <a:t>: </a:t>
            </a:r>
            <a:r>
              <a:rPr lang="tr-TR" sz="1800" dirty="0" err="1">
                <a:solidFill>
                  <a:srgbClr val="238D23"/>
                </a:solidFill>
              </a:rPr>
              <a:t>Ctrl+Shift+V</a:t>
            </a:r>
            <a:endParaRPr lang="tr-TR" sz="1800" dirty="0">
              <a:solidFill>
                <a:srgbClr val="238D23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33CC33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    </a:t>
            </a:r>
            <a:r>
              <a:rPr lang="tr-TR" sz="1800" dirty="0" err="1"/>
              <a:t>Selection.PasteSpecial</a:t>
            </a:r>
            <a:r>
              <a:rPr lang="tr-TR" sz="1800" dirty="0"/>
              <a:t> </a:t>
            </a:r>
            <a:r>
              <a:rPr lang="tr-TR" sz="1800" dirty="0" err="1"/>
              <a:t>Paste</a:t>
            </a:r>
            <a:r>
              <a:rPr lang="tr-TR" sz="1800" dirty="0"/>
              <a:t>:=</a:t>
            </a:r>
            <a:r>
              <a:rPr lang="tr-TR" sz="1800" dirty="0" err="1"/>
              <a:t>xlPasteValues</a:t>
            </a:r>
            <a:r>
              <a:rPr lang="tr-TR" sz="1800" dirty="0"/>
              <a:t>, </a:t>
            </a:r>
            <a:r>
              <a:rPr lang="tr-TR" sz="1800" dirty="0" err="1"/>
              <a:t>Operation</a:t>
            </a:r>
            <a:r>
              <a:rPr lang="tr-TR" sz="1800" dirty="0"/>
              <a:t>:=</a:t>
            </a:r>
            <a:r>
              <a:rPr lang="tr-TR" sz="1800" dirty="0" err="1"/>
              <a:t>xlNone</a:t>
            </a:r>
            <a:r>
              <a:rPr lang="tr-TR" sz="1800" dirty="0"/>
              <a:t>, </a:t>
            </a:r>
            <a:r>
              <a:rPr lang="tr-TR" sz="1800" dirty="0" err="1"/>
              <a:t>SkipBlanks</a:t>
            </a:r>
            <a:r>
              <a:rPr lang="tr-TR" sz="1800" dirty="0"/>
              <a:t> _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        :=</a:t>
            </a:r>
            <a:r>
              <a:rPr lang="tr-TR" sz="1800" dirty="0" err="1"/>
              <a:t>False</a:t>
            </a:r>
            <a:r>
              <a:rPr lang="tr-TR" sz="1800" dirty="0"/>
              <a:t>, </a:t>
            </a:r>
            <a:r>
              <a:rPr lang="tr-TR" sz="1800" dirty="0" err="1"/>
              <a:t>Transpose</a:t>
            </a:r>
            <a:r>
              <a:rPr lang="tr-TR" sz="1800" dirty="0"/>
              <a:t>:=</a:t>
            </a:r>
            <a:r>
              <a:rPr lang="tr-TR" sz="1800" dirty="0" err="1"/>
              <a:t>False</a:t>
            </a:r>
            <a:endParaRPr lang="tr-T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/>
              <a:t>End</a:t>
            </a:r>
            <a:r>
              <a:rPr lang="tr-TR" sz="1800" dirty="0"/>
              <a:t> </a:t>
            </a:r>
            <a:r>
              <a:rPr lang="tr-TR" sz="1800" dirty="0" err="1"/>
              <a:t>Sub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67782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81AA9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3648C4-070E-4CD3-9D24-0AE1BD02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Ctrl + Shift + V ile Makro Çalıştırılır.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932AC6-E6C5-4F32-873F-02559E1D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6631"/>
            <a:ext cx="5448327" cy="40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8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7AFF6D-1D10-4D7E-9BCB-46958418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/>
              <a:t>Kişisel</a:t>
            </a:r>
            <a:r>
              <a:rPr lang="en-US" sz="5800" dirty="0"/>
              <a:t> Makro </a:t>
            </a:r>
            <a:r>
              <a:rPr lang="en-US" sz="5800" dirty="0" err="1"/>
              <a:t>Silme</a:t>
            </a:r>
            <a:r>
              <a:rPr lang="en-US" sz="5800" dirty="0"/>
              <a:t> </a:t>
            </a:r>
            <a:r>
              <a:rPr lang="tr-TR" sz="5800" dirty="0"/>
              <a:t>Uyarısı</a:t>
            </a:r>
            <a:endParaRPr lang="en-US" sz="5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2223347-D8D0-412B-AFCF-F796A43C2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2190" y="640080"/>
            <a:ext cx="681031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4455D0-8977-4FF7-AE6C-6417B694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6000"/>
              <a:t>Kişisel Makro Silme Adımları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0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4925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C3BCC7-35C8-4462-A878-0E9588D7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3869871"/>
            <a:ext cx="6815328" cy="26615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800" dirty="0"/>
              <a:t>Tüm kişisel makrolar PERSONEL.XLSB kitabında tutulur.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Kişisel Makroları silmeden önce bu dosyanın açık olması gerekmektedir.</a:t>
            </a:r>
          </a:p>
          <a:p>
            <a:pPr>
              <a:lnSpc>
                <a:spcPct val="100000"/>
              </a:lnSpc>
            </a:pPr>
            <a:r>
              <a:rPr lang="tr-TR" sz="1800" dirty="0"/>
              <a:t>PERSONEL.XLSB kitabı açık değilse açmak için; Görünüm sekmesindeki Pencere grubundan Göster düğmesine tıklanır.</a:t>
            </a:r>
          </a:p>
        </p:txBody>
      </p:sp>
      <p:pic>
        <p:nvPicPr>
          <p:cNvPr id="5" name="Resim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902F8CD-C384-4163-8ED4-2BF06C395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51785"/>
            <a:ext cx="6894576" cy="167193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5BF9A26-9654-496B-B5FA-3F1C33956341}"/>
              </a:ext>
            </a:extLst>
          </p:cNvPr>
          <p:cNvSpPr/>
          <p:nvPr/>
        </p:nvSpPr>
        <p:spPr>
          <a:xfrm>
            <a:off x="8534400" y="2775857"/>
            <a:ext cx="805543" cy="473529"/>
          </a:xfrm>
          <a:custGeom>
            <a:avLst/>
            <a:gdLst>
              <a:gd name="connsiteX0" fmla="*/ 0 w 805543"/>
              <a:gd name="connsiteY0" fmla="*/ 0 h 473529"/>
              <a:gd name="connsiteX1" fmla="*/ 394716 w 805543"/>
              <a:gd name="connsiteY1" fmla="*/ 0 h 473529"/>
              <a:gd name="connsiteX2" fmla="*/ 805543 w 805543"/>
              <a:gd name="connsiteY2" fmla="*/ 0 h 473529"/>
              <a:gd name="connsiteX3" fmla="*/ 805543 w 805543"/>
              <a:gd name="connsiteY3" fmla="*/ 473529 h 473529"/>
              <a:gd name="connsiteX4" fmla="*/ 418882 w 805543"/>
              <a:gd name="connsiteY4" fmla="*/ 473529 h 473529"/>
              <a:gd name="connsiteX5" fmla="*/ 0 w 805543"/>
              <a:gd name="connsiteY5" fmla="*/ 473529 h 473529"/>
              <a:gd name="connsiteX6" fmla="*/ 0 w 805543"/>
              <a:gd name="connsiteY6" fmla="*/ 0 h 47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543" h="473529" fill="none" extrusionOk="0">
                <a:moveTo>
                  <a:pt x="0" y="0"/>
                </a:moveTo>
                <a:cubicBezTo>
                  <a:pt x="163756" y="17412"/>
                  <a:pt x="286605" y="4011"/>
                  <a:pt x="394716" y="0"/>
                </a:cubicBezTo>
                <a:cubicBezTo>
                  <a:pt x="502827" y="-4011"/>
                  <a:pt x="638638" y="-14957"/>
                  <a:pt x="805543" y="0"/>
                </a:cubicBezTo>
                <a:cubicBezTo>
                  <a:pt x="806541" y="219265"/>
                  <a:pt x="825692" y="337472"/>
                  <a:pt x="805543" y="473529"/>
                </a:cubicBezTo>
                <a:cubicBezTo>
                  <a:pt x="673689" y="483885"/>
                  <a:pt x="607789" y="486627"/>
                  <a:pt x="418882" y="473529"/>
                </a:cubicBezTo>
                <a:cubicBezTo>
                  <a:pt x="229975" y="460431"/>
                  <a:pt x="164602" y="467789"/>
                  <a:pt x="0" y="473529"/>
                </a:cubicBezTo>
                <a:cubicBezTo>
                  <a:pt x="16464" y="306686"/>
                  <a:pt x="-3998" y="100625"/>
                  <a:pt x="0" y="0"/>
                </a:cubicBezTo>
                <a:close/>
              </a:path>
              <a:path w="805543" h="473529" stroke="0" extrusionOk="0">
                <a:moveTo>
                  <a:pt x="0" y="0"/>
                </a:moveTo>
                <a:cubicBezTo>
                  <a:pt x="187747" y="-17650"/>
                  <a:pt x="265064" y="9479"/>
                  <a:pt x="394716" y="0"/>
                </a:cubicBezTo>
                <a:cubicBezTo>
                  <a:pt x="524368" y="-9479"/>
                  <a:pt x="681321" y="-13869"/>
                  <a:pt x="805543" y="0"/>
                </a:cubicBezTo>
                <a:cubicBezTo>
                  <a:pt x="786062" y="222511"/>
                  <a:pt x="817021" y="260934"/>
                  <a:pt x="805543" y="473529"/>
                </a:cubicBezTo>
                <a:cubicBezTo>
                  <a:pt x="644576" y="493869"/>
                  <a:pt x="471876" y="473678"/>
                  <a:pt x="386661" y="473529"/>
                </a:cubicBezTo>
                <a:cubicBezTo>
                  <a:pt x="301446" y="473380"/>
                  <a:pt x="79386" y="461854"/>
                  <a:pt x="0" y="473529"/>
                </a:cubicBezTo>
                <a:cubicBezTo>
                  <a:pt x="-14684" y="275606"/>
                  <a:pt x="-18701" y="217797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3048856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3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984553-A8BA-4FFA-BB58-E5E223BB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dirty="0"/>
              <a:t>Çalışma Kitabı Seçilir ve Tamam düğmesine tıklanır.</a:t>
            </a:r>
            <a:endParaRPr lang="en-US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1AA9C"/>
          </a:solidFill>
          <a:ln w="38100" cap="rnd">
            <a:solidFill>
              <a:srgbClr val="81AA9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A31B886-2992-4919-B89E-04DC7717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51698"/>
            <a:ext cx="7214616" cy="4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74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1AA9C"/>
      </a:accent1>
      <a:accent2>
        <a:srgbClr val="76A8AD"/>
      </a:accent2>
      <a:accent3>
        <a:srgbClr val="89A4BF"/>
      </a:accent3>
      <a:accent4>
        <a:srgbClr val="7F84BA"/>
      </a:accent4>
      <a:accent5>
        <a:srgbClr val="A696C6"/>
      </a:accent5>
      <a:accent6>
        <a:srgbClr val="AB7FBA"/>
      </a:accent6>
      <a:hlink>
        <a:srgbClr val="AE6980"/>
      </a:hlink>
      <a:folHlink>
        <a:srgbClr val="7F7F7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Geniş ekran</PresentationFormat>
  <Paragraphs>47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Cambria</vt:lpstr>
      <vt:lpstr>Modern Love</vt:lpstr>
      <vt:lpstr>SketchyVTI</vt:lpstr>
      <vt:lpstr>Elektronik Tablolama ve Makro Programlama</vt:lpstr>
      <vt:lpstr>Kişisel Makro Çalışma Kitabına Makro Kaydetme</vt:lpstr>
      <vt:lpstr>Kişisel Makro Çalışma Kitabı</vt:lpstr>
      <vt:lpstr>MetinYapistir Makrosunu Oluşturma</vt:lpstr>
      <vt:lpstr>MetinYapistir</vt:lpstr>
      <vt:lpstr>Ctrl + Shift + V ile Makro Çalıştırılır.</vt:lpstr>
      <vt:lpstr>Kişisel Makro Silme Uyarısı</vt:lpstr>
      <vt:lpstr>Kişisel Makro Silme Adımları</vt:lpstr>
      <vt:lpstr>Çalışma Kitabı Seçilir ve Tamam düğmesine tıklanır.</vt:lpstr>
      <vt:lpstr>Kişisel Makro Silme</vt:lpstr>
      <vt:lpstr>Makro seçilir ve sil butonuna tıklanır.</vt:lpstr>
      <vt:lpstr>Gelen penceredeki uyarıya Evet yanıtı verilir.</vt:lpstr>
      <vt:lpstr>PERSONEL.XLSB kitabı gizlenir.</vt:lpstr>
      <vt:lpstr>İngilizce Türkçe Kelime Oyunu Örneği ile ilgili Notlar</vt:lpstr>
      <vt:lpstr>Sayfa Gizlemek</vt:lpstr>
      <vt:lpstr>Sayfa Göstermek</vt:lpstr>
      <vt:lpstr>Çalışma Ödevi: İngilizce Türkçe Kelime Oyununa Dahil Edilebilecek Özellikler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 Tablolama ve Makro Programlama</dc:title>
  <dc:creator>Gözde Mihran Altınsoy</dc:creator>
  <cp:lastModifiedBy>Gözde Mihran Altınsoy</cp:lastModifiedBy>
  <cp:revision>1</cp:revision>
  <dcterms:created xsi:type="dcterms:W3CDTF">2020-04-24T11:53:26Z</dcterms:created>
  <dcterms:modified xsi:type="dcterms:W3CDTF">2020-04-24T11:53:57Z</dcterms:modified>
</cp:coreProperties>
</file>