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1" r:id="rId3"/>
    <p:sldId id="262" r:id="rId4"/>
    <p:sldId id="263" r:id="rId5"/>
    <p:sldId id="264" r:id="rId6"/>
    <p:sldId id="257" r:id="rId7"/>
    <p:sldId id="258" r:id="rId8"/>
    <p:sldId id="259" r:id="rId9"/>
    <p:sldId id="260" r:id="rId10"/>
    <p:sldId id="265" r:id="rId11"/>
    <p:sldId id="266" r:id="rId12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6" autoAdjust="0"/>
    <p:restoredTop sz="83396" autoAdjust="0"/>
  </p:normalViewPr>
  <p:slideViewPr>
    <p:cSldViewPr snapToGrid="0">
      <p:cViewPr varScale="1">
        <p:scale>
          <a:sx n="71" d="100"/>
          <a:sy n="71" d="100"/>
        </p:scale>
        <p:origin x="22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027220D-7962-4DBE-81A9-5FA73BF48F65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6044F1A-73FA-483E-A2E5-971E90531F98}">
      <dgm:prSet/>
      <dgm:spPr/>
      <dgm:t>
        <a:bodyPr/>
        <a:lstStyle/>
        <a:p>
          <a:r>
            <a:rPr lang="tr-TR"/>
            <a:t>Statik Diziler</a:t>
          </a:r>
          <a:endParaRPr lang="en-US"/>
        </a:p>
      </dgm:t>
    </dgm:pt>
    <dgm:pt modelId="{8E708E16-9350-4098-8CC5-2B2A070ED703}" type="parTrans" cxnId="{15DB5D01-827B-4C85-9F42-EE3327D414D7}">
      <dgm:prSet/>
      <dgm:spPr/>
      <dgm:t>
        <a:bodyPr/>
        <a:lstStyle/>
        <a:p>
          <a:endParaRPr lang="en-US"/>
        </a:p>
      </dgm:t>
    </dgm:pt>
    <dgm:pt modelId="{4A8C4C08-A62D-4F6B-9873-910BBD84554C}" type="sibTrans" cxnId="{15DB5D01-827B-4C85-9F42-EE3327D414D7}">
      <dgm:prSet/>
      <dgm:spPr/>
      <dgm:t>
        <a:bodyPr/>
        <a:lstStyle/>
        <a:p>
          <a:endParaRPr lang="en-US"/>
        </a:p>
      </dgm:t>
    </dgm:pt>
    <dgm:pt modelId="{02075EDB-2115-4F79-9EA3-B7B45905918D}">
      <dgm:prSet/>
      <dgm:spPr/>
      <dgm:t>
        <a:bodyPr/>
        <a:lstStyle/>
        <a:p>
          <a:r>
            <a:rPr lang="tr-TR"/>
            <a:t>Dinamik Diziler</a:t>
          </a:r>
          <a:endParaRPr lang="en-US"/>
        </a:p>
      </dgm:t>
    </dgm:pt>
    <dgm:pt modelId="{F25A0532-9E70-4552-9390-25DDA21A5AE7}" type="parTrans" cxnId="{1442FAD6-00D4-4487-801C-9887614B8AF6}">
      <dgm:prSet/>
      <dgm:spPr/>
      <dgm:t>
        <a:bodyPr/>
        <a:lstStyle/>
        <a:p>
          <a:endParaRPr lang="en-US"/>
        </a:p>
      </dgm:t>
    </dgm:pt>
    <dgm:pt modelId="{654D1EC1-89FF-4512-B27A-9C298032764F}" type="sibTrans" cxnId="{1442FAD6-00D4-4487-801C-9887614B8AF6}">
      <dgm:prSet/>
      <dgm:spPr/>
      <dgm:t>
        <a:bodyPr/>
        <a:lstStyle/>
        <a:p>
          <a:endParaRPr lang="en-US"/>
        </a:p>
      </dgm:t>
    </dgm:pt>
    <dgm:pt modelId="{D80B814E-3BE7-4837-A09A-76600EDD9A73}" type="pres">
      <dgm:prSet presAssocID="{5027220D-7962-4DBE-81A9-5FA73BF48F65}" presName="root" presStyleCnt="0">
        <dgm:presLayoutVars>
          <dgm:dir/>
          <dgm:resizeHandles val="exact"/>
        </dgm:presLayoutVars>
      </dgm:prSet>
      <dgm:spPr/>
    </dgm:pt>
    <dgm:pt modelId="{CD5B9191-FE44-4F0D-B50B-34E891A626E4}" type="pres">
      <dgm:prSet presAssocID="{76044F1A-73FA-483E-A2E5-971E90531F98}" presName="compNode" presStyleCnt="0"/>
      <dgm:spPr/>
    </dgm:pt>
    <dgm:pt modelId="{765C3285-BFD5-40BC-A674-7297FD9601CC}" type="pres">
      <dgm:prSet presAssocID="{76044F1A-73FA-483E-A2E5-971E90531F98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ğlı değil"/>
        </a:ext>
      </dgm:extLst>
    </dgm:pt>
    <dgm:pt modelId="{B19EDACD-5AF3-425D-8B02-7A431A4FAC41}" type="pres">
      <dgm:prSet presAssocID="{76044F1A-73FA-483E-A2E5-971E90531F98}" presName="spaceRect" presStyleCnt="0"/>
      <dgm:spPr/>
    </dgm:pt>
    <dgm:pt modelId="{5EAD2903-9509-4CEB-8142-C627964550AD}" type="pres">
      <dgm:prSet presAssocID="{76044F1A-73FA-483E-A2E5-971E90531F98}" presName="textRect" presStyleLbl="revTx" presStyleIdx="0" presStyleCnt="2">
        <dgm:presLayoutVars>
          <dgm:chMax val="1"/>
          <dgm:chPref val="1"/>
        </dgm:presLayoutVars>
      </dgm:prSet>
      <dgm:spPr/>
    </dgm:pt>
    <dgm:pt modelId="{4929D9ED-61DE-444E-947A-460A9ADC698C}" type="pres">
      <dgm:prSet presAssocID="{4A8C4C08-A62D-4F6B-9873-910BBD84554C}" presName="sibTrans" presStyleCnt="0"/>
      <dgm:spPr/>
    </dgm:pt>
    <dgm:pt modelId="{EA491D4C-9F65-4DEE-B758-365AEB57112D}" type="pres">
      <dgm:prSet presAssocID="{02075EDB-2115-4F79-9EA3-B7B45905918D}" presName="compNode" presStyleCnt="0"/>
      <dgm:spPr/>
    </dgm:pt>
    <dgm:pt modelId="{03790DE7-AD4A-4F10-933E-5CE828273474}" type="pres">
      <dgm:prSet presAssocID="{02075EDB-2115-4F79-9EA3-B7B45905918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ğlı"/>
        </a:ext>
      </dgm:extLst>
    </dgm:pt>
    <dgm:pt modelId="{4D936B93-5D6F-41DF-9262-DA822DEB117F}" type="pres">
      <dgm:prSet presAssocID="{02075EDB-2115-4F79-9EA3-B7B45905918D}" presName="spaceRect" presStyleCnt="0"/>
      <dgm:spPr/>
    </dgm:pt>
    <dgm:pt modelId="{723CE4BF-9443-4EBF-8DA0-0AC124F68CC6}" type="pres">
      <dgm:prSet presAssocID="{02075EDB-2115-4F79-9EA3-B7B45905918D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15DB5D01-827B-4C85-9F42-EE3327D414D7}" srcId="{5027220D-7962-4DBE-81A9-5FA73BF48F65}" destId="{76044F1A-73FA-483E-A2E5-971E90531F98}" srcOrd="0" destOrd="0" parTransId="{8E708E16-9350-4098-8CC5-2B2A070ED703}" sibTransId="{4A8C4C08-A62D-4F6B-9873-910BBD84554C}"/>
    <dgm:cxn modelId="{90DE5083-6F30-44C2-A7B2-5FF5673B8B18}" type="presOf" srcId="{5027220D-7962-4DBE-81A9-5FA73BF48F65}" destId="{D80B814E-3BE7-4837-A09A-76600EDD9A73}" srcOrd="0" destOrd="0" presId="urn:microsoft.com/office/officeart/2018/2/layout/IconLabelList"/>
    <dgm:cxn modelId="{3B0C378D-7A2E-4679-8F4A-9AAF177680D5}" type="presOf" srcId="{76044F1A-73FA-483E-A2E5-971E90531F98}" destId="{5EAD2903-9509-4CEB-8142-C627964550AD}" srcOrd="0" destOrd="0" presId="urn:microsoft.com/office/officeart/2018/2/layout/IconLabelList"/>
    <dgm:cxn modelId="{1442FAD6-00D4-4487-801C-9887614B8AF6}" srcId="{5027220D-7962-4DBE-81A9-5FA73BF48F65}" destId="{02075EDB-2115-4F79-9EA3-B7B45905918D}" srcOrd="1" destOrd="0" parTransId="{F25A0532-9E70-4552-9390-25DDA21A5AE7}" sibTransId="{654D1EC1-89FF-4512-B27A-9C298032764F}"/>
    <dgm:cxn modelId="{17E9E3E4-C770-4373-8B02-6553DE2DDA95}" type="presOf" srcId="{02075EDB-2115-4F79-9EA3-B7B45905918D}" destId="{723CE4BF-9443-4EBF-8DA0-0AC124F68CC6}" srcOrd="0" destOrd="0" presId="urn:microsoft.com/office/officeart/2018/2/layout/IconLabelList"/>
    <dgm:cxn modelId="{5CC0FF5F-CD12-48F9-9D1C-FC956CF114C6}" type="presParOf" srcId="{D80B814E-3BE7-4837-A09A-76600EDD9A73}" destId="{CD5B9191-FE44-4F0D-B50B-34E891A626E4}" srcOrd="0" destOrd="0" presId="urn:microsoft.com/office/officeart/2018/2/layout/IconLabelList"/>
    <dgm:cxn modelId="{E761AB64-7D9F-4DA2-AE16-B9C496E8C4A2}" type="presParOf" srcId="{CD5B9191-FE44-4F0D-B50B-34E891A626E4}" destId="{765C3285-BFD5-40BC-A674-7297FD9601CC}" srcOrd="0" destOrd="0" presId="urn:microsoft.com/office/officeart/2018/2/layout/IconLabelList"/>
    <dgm:cxn modelId="{2EFF8C80-E002-402F-95E8-4BD5F579606B}" type="presParOf" srcId="{CD5B9191-FE44-4F0D-B50B-34E891A626E4}" destId="{B19EDACD-5AF3-425D-8B02-7A431A4FAC41}" srcOrd="1" destOrd="0" presId="urn:microsoft.com/office/officeart/2018/2/layout/IconLabelList"/>
    <dgm:cxn modelId="{94A5E40C-80E1-4DFE-81B4-1119F8E4E682}" type="presParOf" srcId="{CD5B9191-FE44-4F0D-B50B-34E891A626E4}" destId="{5EAD2903-9509-4CEB-8142-C627964550AD}" srcOrd="2" destOrd="0" presId="urn:microsoft.com/office/officeart/2018/2/layout/IconLabelList"/>
    <dgm:cxn modelId="{35C9D5C5-92AB-4778-8A78-CC475446D6F7}" type="presParOf" srcId="{D80B814E-3BE7-4837-A09A-76600EDD9A73}" destId="{4929D9ED-61DE-444E-947A-460A9ADC698C}" srcOrd="1" destOrd="0" presId="urn:microsoft.com/office/officeart/2018/2/layout/IconLabelList"/>
    <dgm:cxn modelId="{A2DDFB8F-8027-4B94-898D-5BB208064215}" type="presParOf" srcId="{D80B814E-3BE7-4837-A09A-76600EDD9A73}" destId="{EA491D4C-9F65-4DEE-B758-365AEB57112D}" srcOrd="2" destOrd="0" presId="urn:microsoft.com/office/officeart/2018/2/layout/IconLabelList"/>
    <dgm:cxn modelId="{6A776F58-7D20-4632-9384-F4FE3AB6EC62}" type="presParOf" srcId="{EA491D4C-9F65-4DEE-B758-365AEB57112D}" destId="{03790DE7-AD4A-4F10-933E-5CE828273474}" srcOrd="0" destOrd="0" presId="urn:microsoft.com/office/officeart/2018/2/layout/IconLabelList"/>
    <dgm:cxn modelId="{6DC9D95E-7FF3-4669-A9F5-A65F551981D2}" type="presParOf" srcId="{EA491D4C-9F65-4DEE-B758-365AEB57112D}" destId="{4D936B93-5D6F-41DF-9262-DA822DEB117F}" srcOrd="1" destOrd="0" presId="urn:microsoft.com/office/officeart/2018/2/layout/IconLabelList"/>
    <dgm:cxn modelId="{B41F7291-0818-4C6A-9BA9-3AD6D2A2B41A}" type="presParOf" srcId="{EA491D4C-9F65-4DEE-B758-365AEB57112D}" destId="{723CE4BF-9443-4EBF-8DA0-0AC124F68CC6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143931C-A773-492D-B5AD-D2AECC23C091}" type="doc">
      <dgm:prSet loTypeId="urn:microsoft.com/office/officeart/2005/8/layout/process4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22A12A6-A9BE-4355-A635-09085A91CC6A}">
      <dgm:prSet/>
      <dgm:spPr/>
      <dgm:t>
        <a:bodyPr/>
        <a:lstStyle/>
        <a:p>
          <a:r>
            <a:rPr lang="tr-TR"/>
            <a:t>Deklare edildiğinde tanımlanan sabit bir öğe sayısına sahiptir. </a:t>
          </a:r>
          <a:endParaRPr lang="en-US"/>
        </a:p>
      </dgm:t>
    </dgm:pt>
    <dgm:pt modelId="{D9D1CDBE-9150-4224-9053-BD3F5E65535B}" type="parTrans" cxnId="{6912220F-C417-4D2A-96BD-AB2BF0934023}">
      <dgm:prSet/>
      <dgm:spPr/>
      <dgm:t>
        <a:bodyPr/>
        <a:lstStyle/>
        <a:p>
          <a:endParaRPr lang="en-US"/>
        </a:p>
      </dgm:t>
    </dgm:pt>
    <dgm:pt modelId="{75902978-3E0E-4104-A844-56483E142924}" type="sibTrans" cxnId="{6912220F-C417-4D2A-96BD-AB2BF0934023}">
      <dgm:prSet/>
      <dgm:spPr/>
      <dgm:t>
        <a:bodyPr/>
        <a:lstStyle/>
        <a:p>
          <a:endParaRPr lang="en-US"/>
        </a:p>
      </dgm:t>
    </dgm:pt>
    <dgm:pt modelId="{0BE44DE0-0FBD-448A-BE06-9100C93D87BB}">
      <dgm:prSet/>
      <dgm:spPr/>
      <dgm:t>
        <a:bodyPr/>
        <a:lstStyle/>
        <a:p>
          <a:r>
            <a:rPr lang="tr-TR"/>
            <a:t>Söz Dizimi: Dim diziadi(n) As Type</a:t>
          </a:r>
          <a:endParaRPr lang="en-US"/>
        </a:p>
      </dgm:t>
    </dgm:pt>
    <dgm:pt modelId="{DA2565F2-57A7-4FDE-B66D-8F0B5D6FACCE}" type="parTrans" cxnId="{B7BD29C0-D571-4D5E-B6A3-552336271385}">
      <dgm:prSet/>
      <dgm:spPr/>
      <dgm:t>
        <a:bodyPr/>
        <a:lstStyle/>
        <a:p>
          <a:endParaRPr lang="en-US"/>
        </a:p>
      </dgm:t>
    </dgm:pt>
    <dgm:pt modelId="{4F6147A4-9C53-4026-B823-7C6A7240FDE2}" type="sibTrans" cxnId="{B7BD29C0-D571-4D5E-B6A3-552336271385}">
      <dgm:prSet/>
      <dgm:spPr/>
      <dgm:t>
        <a:bodyPr/>
        <a:lstStyle/>
        <a:p>
          <a:endParaRPr lang="en-US"/>
        </a:p>
      </dgm:t>
    </dgm:pt>
    <dgm:pt modelId="{08B55E05-2420-4F99-A55E-3B2CFC3382FC}">
      <dgm:prSet/>
      <dgm:spPr/>
      <dgm:t>
        <a:bodyPr/>
        <a:lstStyle/>
        <a:p>
          <a:r>
            <a:rPr lang="tr-TR"/>
            <a:t>«n» değeri dizideki en yüksek indis değerini tanımlanır.</a:t>
          </a:r>
          <a:endParaRPr lang="en-US"/>
        </a:p>
      </dgm:t>
    </dgm:pt>
    <dgm:pt modelId="{CE87CFD8-4FBF-48DB-8E35-1C26A24E60CA}" type="parTrans" cxnId="{88AAB226-683B-41D1-BF74-F33D83179BDF}">
      <dgm:prSet/>
      <dgm:spPr/>
      <dgm:t>
        <a:bodyPr/>
        <a:lstStyle/>
        <a:p>
          <a:endParaRPr lang="en-US"/>
        </a:p>
      </dgm:t>
    </dgm:pt>
    <dgm:pt modelId="{27A1EEF6-6C80-4C53-A9E7-0CB5D81A2103}" type="sibTrans" cxnId="{88AAB226-683B-41D1-BF74-F33D83179BDF}">
      <dgm:prSet/>
      <dgm:spPr/>
      <dgm:t>
        <a:bodyPr/>
        <a:lstStyle/>
        <a:p>
          <a:endParaRPr lang="en-US"/>
        </a:p>
      </dgm:t>
    </dgm:pt>
    <dgm:pt modelId="{54FB9816-04B1-4CEF-B044-F6905EE50F3F}">
      <dgm:prSet/>
      <dgm:spPr/>
      <dgm:t>
        <a:bodyPr/>
        <a:lstStyle/>
        <a:p>
          <a:r>
            <a:rPr lang="tr-TR"/>
            <a:t>«Type» VBA’da tanımlanabilen değişken türlerinden biri olmalıdır.</a:t>
          </a:r>
          <a:endParaRPr lang="en-US"/>
        </a:p>
      </dgm:t>
    </dgm:pt>
    <dgm:pt modelId="{01A15E5F-578F-453C-9FFF-CAFA1EFFA395}" type="parTrans" cxnId="{43EF238B-DD02-4D89-AF7D-BD0D1D79D4F7}">
      <dgm:prSet/>
      <dgm:spPr/>
      <dgm:t>
        <a:bodyPr/>
        <a:lstStyle/>
        <a:p>
          <a:endParaRPr lang="en-US"/>
        </a:p>
      </dgm:t>
    </dgm:pt>
    <dgm:pt modelId="{DF112376-2D40-4FB0-B25A-4DA443EBA36E}" type="sibTrans" cxnId="{43EF238B-DD02-4D89-AF7D-BD0D1D79D4F7}">
      <dgm:prSet/>
      <dgm:spPr/>
      <dgm:t>
        <a:bodyPr/>
        <a:lstStyle/>
        <a:p>
          <a:endParaRPr lang="en-US"/>
        </a:p>
      </dgm:t>
    </dgm:pt>
    <dgm:pt modelId="{45622D09-D002-4271-8742-AB02ED05FF17}">
      <dgm:prSet/>
      <dgm:spPr/>
      <dgm:t>
        <a:bodyPr/>
        <a:lstStyle/>
        <a:p>
          <a:r>
            <a:rPr lang="tr-TR"/>
            <a:t>«Option Base 1» kodunu projemize dahil ettiğimizde Index değeri 1 değerinden başlar.</a:t>
          </a:r>
          <a:endParaRPr lang="en-US"/>
        </a:p>
      </dgm:t>
    </dgm:pt>
    <dgm:pt modelId="{6E3227E6-044F-4781-8255-6ACD01A8ECDA}" type="parTrans" cxnId="{BC1720CF-9662-4AC3-A9FF-9D03521BA9FC}">
      <dgm:prSet/>
      <dgm:spPr/>
      <dgm:t>
        <a:bodyPr/>
        <a:lstStyle/>
        <a:p>
          <a:endParaRPr lang="en-US"/>
        </a:p>
      </dgm:t>
    </dgm:pt>
    <dgm:pt modelId="{D3032B60-47D5-4797-874E-CC4EAEE46686}" type="sibTrans" cxnId="{BC1720CF-9662-4AC3-A9FF-9D03521BA9FC}">
      <dgm:prSet/>
      <dgm:spPr/>
      <dgm:t>
        <a:bodyPr/>
        <a:lstStyle/>
        <a:p>
          <a:endParaRPr lang="en-US"/>
        </a:p>
      </dgm:t>
    </dgm:pt>
    <dgm:pt modelId="{BB07D7B3-97CF-4C92-A350-2EF2DDA82FD5}" type="pres">
      <dgm:prSet presAssocID="{0143931C-A773-492D-B5AD-D2AECC23C091}" presName="Name0" presStyleCnt="0">
        <dgm:presLayoutVars>
          <dgm:dir/>
          <dgm:animLvl val="lvl"/>
          <dgm:resizeHandles val="exact"/>
        </dgm:presLayoutVars>
      </dgm:prSet>
      <dgm:spPr/>
    </dgm:pt>
    <dgm:pt modelId="{02B8A2EE-D50F-4AEA-B180-9FDAE1567921}" type="pres">
      <dgm:prSet presAssocID="{F22A12A6-A9BE-4355-A635-09085A91CC6A}" presName="boxAndChildren" presStyleCnt="0"/>
      <dgm:spPr/>
    </dgm:pt>
    <dgm:pt modelId="{C397B2D4-E1A0-4CA1-92C7-7C8CAE20F413}" type="pres">
      <dgm:prSet presAssocID="{F22A12A6-A9BE-4355-A635-09085A91CC6A}" presName="parentTextBox" presStyleLbl="node1" presStyleIdx="0" presStyleCnt="1"/>
      <dgm:spPr/>
    </dgm:pt>
    <dgm:pt modelId="{C65E2986-C8C8-4487-B964-6AB2D1A2E774}" type="pres">
      <dgm:prSet presAssocID="{F22A12A6-A9BE-4355-A635-09085A91CC6A}" presName="entireBox" presStyleLbl="node1" presStyleIdx="0" presStyleCnt="1"/>
      <dgm:spPr/>
    </dgm:pt>
    <dgm:pt modelId="{0BADA679-8716-4E54-881E-03FFBB036A12}" type="pres">
      <dgm:prSet presAssocID="{F22A12A6-A9BE-4355-A635-09085A91CC6A}" presName="descendantBox" presStyleCnt="0"/>
      <dgm:spPr/>
    </dgm:pt>
    <dgm:pt modelId="{F47A9798-DF95-43F3-875B-D9B436EB7E4A}" type="pres">
      <dgm:prSet presAssocID="{0BE44DE0-0FBD-448A-BE06-9100C93D87BB}" presName="childTextBox" presStyleLbl="fgAccFollowNode1" presStyleIdx="0" presStyleCnt="1">
        <dgm:presLayoutVars>
          <dgm:bulletEnabled val="1"/>
        </dgm:presLayoutVars>
      </dgm:prSet>
      <dgm:spPr/>
    </dgm:pt>
  </dgm:ptLst>
  <dgm:cxnLst>
    <dgm:cxn modelId="{6912220F-C417-4D2A-96BD-AB2BF0934023}" srcId="{0143931C-A773-492D-B5AD-D2AECC23C091}" destId="{F22A12A6-A9BE-4355-A635-09085A91CC6A}" srcOrd="0" destOrd="0" parTransId="{D9D1CDBE-9150-4224-9053-BD3F5E65535B}" sibTransId="{75902978-3E0E-4104-A844-56483E142924}"/>
    <dgm:cxn modelId="{A5EAE811-0F74-4EB8-A0A4-F8DD92DA8F48}" type="presOf" srcId="{08B55E05-2420-4F99-A55E-3B2CFC3382FC}" destId="{F47A9798-DF95-43F3-875B-D9B436EB7E4A}" srcOrd="0" destOrd="1" presId="urn:microsoft.com/office/officeart/2005/8/layout/process4"/>
    <dgm:cxn modelId="{88AAB226-683B-41D1-BF74-F33D83179BDF}" srcId="{0BE44DE0-0FBD-448A-BE06-9100C93D87BB}" destId="{08B55E05-2420-4F99-A55E-3B2CFC3382FC}" srcOrd="0" destOrd="0" parTransId="{CE87CFD8-4FBF-48DB-8E35-1C26A24E60CA}" sibTransId="{27A1EEF6-6C80-4C53-A9E7-0CB5D81A2103}"/>
    <dgm:cxn modelId="{518D0933-D363-4A91-AEE3-030559A485C0}" type="presOf" srcId="{0143931C-A773-492D-B5AD-D2AECC23C091}" destId="{BB07D7B3-97CF-4C92-A350-2EF2DDA82FD5}" srcOrd="0" destOrd="0" presId="urn:microsoft.com/office/officeart/2005/8/layout/process4"/>
    <dgm:cxn modelId="{27C25C40-B8FA-4943-9FB9-A2034B4136FC}" type="presOf" srcId="{0BE44DE0-0FBD-448A-BE06-9100C93D87BB}" destId="{F47A9798-DF95-43F3-875B-D9B436EB7E4A}" srcOrd="0" destOrd="0" presId="urn:microsoft.com/office/officeart/2005/8/layout/process4"/>
    <dgm:cxn modelId="{D1B02D7D-503B-4DF1-ABC7-1F66B8A0418B}" type="presOf" srcId="{F22A12A6-A9BE-4355-A635-09085A91CC6A}" destId="{C397B2D4-E1A0-4CA1-92C7-7C8CAE20F413}" srcOrd="0" destOrd="0" presId="urn:microsoft.com/office/officeart/2005/8/layout/process4"/>
    <dgm:cxn modelId="{43EF238B-DD02-4D89-AF7D-BD0D1D79D4F7}" srcId="{0BE44DE0-0FBD-448A-BE06-9100C93D87BB}" destId="{54FB9816-04B1-4CEF-B044-F6905EE50F3F}" srcOrd="1" destOrd="0" parTransId="{01A15E5F-578F-453C-9FFF-CAFA1EFFA395}" sibTransId="{DF112376-2D40-4FB0-B25A-4DA443EBA36E}"/>
    <dgm:cxn modelId="{2D64DB8C-A359-4415-AD2B-D8416EE57E3B}" type="presOf" srcId="{45622D09-D002-4271-8742-AB02ED05FF17}" destId="{F47A9798-DF95-43F3-875B-D9B436EB7E4A}" srcOrd="0" destOrd="3" presId="urn:microsoft.com/office/officeart/2005/8/layout/process4"/>
    <dgm:cxn modelId="{88E5FB96-072D-412F-90FD-E258F06B9AB0}" type="presOf" srcId="{54FB9816-04B1-4CEF-B044-F6905EE50F3F}" destId="{F47A9798-DF95-43F3-875B-D9B436EB7E4A}" srcOrd="0" destOrd="2" presId="urn:microsoft.com/office/officeart/2005/8/layout/process4"/>
    <dgm:cxn modelId="{B7BD29C0-D571-4D5E-B6A3-552336271385}" srcId="{F22A12A6-A9BE-4355-A635-09085A91CC6A}" destId="{0BE44DE0-0FBD-448A-BE06-9100C93D87BB}" srcOrd="0" destOrd="0" parTransId="{DA2565F2-57A7-4FDE-B66D-8F0B5D6FACCE}" sibTransId="{4F6147A4-9C53-4026-B823-7C6A7240FDE2}"/>
    <dgm:cxn modelId="{BC1720CF-9662-4AC3-A9FF-9D03521BA9FC}" srcId="{0BE44DE0-0FBD-448A-BE06-9100C93D87BB}" destId="{45622D09-D002-4271-8742-AB02ED05FF17}" srcOrd="2" destOrd="0" parTransId="{6E3227E6-044F-4781-8255-6ACD01A8ECDA}" sibTransId="{D3032B60-47D5-4797-874E-CC4EAEE46686}"/>
    <dgm:cxn modelId="{116824E9-BE82-4371-875C-43B0C8334FB1}" type="presOf" srcId="{F22A12A6-A9BE-4355-A635-09085A91CC6A}" destId="{C65E2986-C8C8-4487-B964-6AB2D1A2E774}" srcOrd="1" destOrd="0" presId="urn:microsoft.com/office/officeart/2005/8/layout/process4"/>
    <dgm:cxn modelId="{5CA5D265-5E65-471D-839E-63A1688C02FB}" type="presParOf" srcId="{BB07D7B3-97CF-4C92-A350-2EF2DDA82FD5}" destId="{02B8A2EE-D50F-4AEA-B180-9FDAE1567921}" srcOrd="0" destOrd="0" presId="urn:microsoft.com/office/officeart/2005/8/layout/process4"/>
    <dgm:cxn modelId="{8E8285B7-7504-486F-A935-D5217D7583E8}" type="presParOf" srcId="{02B8A2EE-D50F-4AEA-B180-9FDAE1567921}" destId="{C397B2D4-E1A0-4CA1-92C7-7C8CAE20F413}" srcOrd="0" destOrd="0" presId="urn:microsoft.com/office/officeart/2005/8/layout/process4"/>
    <dgm:cxn modelId="{0EF95130-0A6B-4BEA-A0E6-2AF4EBFC0210}" type="presParOf" srcId="{02B8A2EE-D50F-4AEA-B180-9FDAE1567921}" destId="{C65E2986-C8C8-4487-B964-6AB2D1A2E774}" srcOrd="1" destOrd="0" presId="urn:microsoft.com/office/officeart/2005/8/layout/process4"/>
    <dgm:cxn modelId="{E48FB2F8-D9E8-4B6D-8FA7-9E2CBCBB2351}" type="presParOf" srcId="{02B8A2EE-D50F-4AEA-B180-9FDAE1567921}" destId="{0BADA679-8716-4E54-881E-03FFBB036A12}" srcOrd="2" destOrd="0" presId="urn:microsoft.com/office/officeart/2005/8/layout/process4"/>
    <dgm:cxn modelId="{81FAA188-268B-426C-A27E-3737A490EA1D}" type="presParOf" srcId="{0BADA679-8716-4E54-881E-03FFBB036A12}" destId="{F47A9798-DF95-43F3-875B-D9B436EB7E4A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5C3285-BFD5-40BC-A674-7297FD9601CC}">
      <dsp:nvSpPr>
        <dsp:cNvPr id="0" name=""/>
        <dsp:cNvSpPr/>
      </dsp:nvSpPr>
      <dsp:spPr>
        <a:xfrm>
          <a:off x="1943745" y="480323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AD2903-9509-4CEB-8142-C627964550AD}">
      <dsp:nvSpPr>
        <dsp:cNvPr id="0" name=""/>
        <dsp:cNvSpPr/>
      </dsp:nvSpPr>
      <dsp:spPr>
        <a:xfrm>
          <a:off x="755745" y="2894599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5000" kern="1200"/>
            <a:t>Statik Diziler</a:t>
          </a:r>
          <a:endParaRPr lang="en-US" sz="5000" kern="1200"/>
        </a:p>
      </dsp:txBody>
      <dsp:txXfrm>
        <a:off x="755745" y="2894599"/>
        <a:ext cx="4320000" cy="720000"/>
      </dsp:txXfrm>
    </dsp:sp>
    <dsp:sp modelId="{03790DE7-AD4A-4F10-933E-5CE828273474}">
      <dsp:nvSpPr>
        <dsp:cNvPr id="0" name=""/>
        <dsp:cNvSpPr/>
      </dsp:nvSpPr>
      <dsp:spPr>
        <a:xfrm>
          <a:off x="7019745" y="480323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3CE4BF-9443-4EBF-8DA0-0AC124F68CC6}">
      <dsp:nvSpPr>
        <dsp:cNvPr id="0" name=""/>
        <dsp:cNvSpPr/>
      </dsp:nvSpPr>
      <dsp:spPr>
        <a:xfrm>
          <a:off x="5831745" y="2894599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5000" kern="1200"/>
            <a:t>Dinamik Diziler</a:t>
          </a:r>
          <a:endParaRPr lang="en-US" sz="5000" kern="1200"/>
        </a:p>
      </dsp:txBody>
      <dsp:txXfrm>
        <a:off x="5831745" y="2894599"/>
        <a:ext cx="432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5E2986-C8C8-4487-B964-6AB2D1A2E774}">
      <dsp:nvSpPr>
        <dsp:cNvPr id="0" name=""/>
        <dsp:cNvSpPr/>
      </dsp:nvSpPr>
      <dsp:spPr>
        <a:xfrm>
          <a:off x="0" y="0"/>
          <a:ext cx="10907490" cy="409492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9824" tIns="369824" rIns="369824" bIns="369824" numCol="1" spcCol="1270" anchor="ctr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5200" kern="1200"/>
            <a:t>Deklare edildiğinde tanımlanan sabit bir öğe sayısına sahiptir. </a:t>
          </a:r>
          <a:endParaRPr lang="en-US" sz="5200" kern="1200"/>
        </a:p>
      </dsp:txBody>
      <dsp:txXfrm>
        <a:off x="0" y="0"/>
        <a:ext cx="10907490" cy="2211258"/>
      </dsp:txXfrm>
    </dsp:sp>
    <dsp:sp modelId="{F47A9798-DF95-43F3-875B-D9B436EB7E4A}">
      <dsp:nvSpPr>
        <dsp:cNvPr id="0" name=""/>
        <dsp:cNvSpPr/>
      </dsp:nvSpPr>
      <dsp:spPr>
        <a:xfrm>
          <a:off x="0" y="2129359"/>
          <a:ext cx="10907490" cy="1883664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38100" rIns="213360" bIns="381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000" kern="1200"/>
            <a:t>Söz Dizimi: Dim diziadi(n) As Type</a:t>
          </a:r>
          <a:endParaRPr lang="en-US" sz="300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2300" kern="1200"/>
            <a:t>«n» değeri dizideki en yüksek indis değerini tanımlanır.</a:t>
          </a:r>
          <a:endParaRPr lang="en-US" sz="230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2300" kern="1200"/>
            <a:t>«Type» VBA’da tanımlanabilen değişken türlerinden biri olmalıdır.</a:t>
          </a:r>
          <a:endParaRPr lang="en-US" sz="230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2300" kern="1200"/>
            <a:t>«Option Base 1» kodunu projemize dahil ettiğimizde Index değeri 1 değerinden başlar.</a:t>
          </a:r>
          <a:endParaRPr lang="en-US" sz="2300" kern="1200"/>
        </a:p>
      </dsp:txBody>
      <dsp:txXfrm>
        <a:off x="0" y="2129359"/>
        <a:ext cx="10907490" cy="18836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BF9E9D-4202-40B0-8343-5A5280D5CA59}" type="datetimeFigureOut">
              <a:rPr lang="tr-TR" smtClean="0"/>
              <a:t>10.04.2020</a:t>
            </a:fld>
            <a:endParaRPr lang="tr-TR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C5C777-AD7A-4632-A330-E4BDDBCE5BE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479322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C5C777-AD7A-4632-A330-E4BDDBCE5BEC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082872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altLang="tr-TR" sz="1200" dirty="0">
                <a:latin typeface="Arial" panose="020B0604020202020204" pitchFamily="34" charset="0"/>
              </a:rPr>
              <a:t>Öğelere ayrı ayrı erişmek için sayısal bir Index kullanarak aynı isim altında birden fazla veri öğesini saklayan yapılardır. Statik ve Dinamik olmak üzere iki tip dizi vardır.</a:t>
            </a:r>
            <a:endParaRPr lang="en-US" altLang="tr-TR" sz="1200" dirty="0">
              <a:latin typeface="Arial" panose="020B0604020202020204" pitchFamily="34" charset="0"/>
            </a:endParaRPr>
          </a:p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C5C777-AD7A-4632-A330-E4BDDBCE5BEC}" type="slidenum">
              <a:rPr lang="tr-TR" smtClean="0"/>
              <a:t>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181020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C5C777-AD7A-4632-A330-E4BDDBCE5BEC}" type="slidenum">
              <a:rPr lang="tr-TR" smtClean="0"/>
              <a:t>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087035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C5C777-AD7A-4632-A330-E4BDDBCE5BEC}" type="slidenum">
              <a:rPr lang="tr-TR" smtClean="0"/>
              <a:t>11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369317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549CC02-6A43-4C50-BA28-27B72814A9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C2B283D1-3615-4476-80ED-BEE3542FBA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BB0A8052-8A5A-40BC-A91B-1FA95A329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A9F7D-316B-4353-B57F-448E702D8F7F}" type="datetimeFigureOut">
              <a:rPr lang="tr-TR" smtClean="0"/>
              <a:t>10.04.2020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A9BAC006-803E-470A-9EA7-6E1625A45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2A092AC6-0A43-4A53-9AC2-E1880E34B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5E51F-95FD-45B4-A750-DBA7B5DC58E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71584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732271A-1967-4E1C-AC52-1190ECDEF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1144E4E4-8035-4589-B5D7-88084FCDBD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06E15E37-FBD6-48B7-A2F6-D4E1779C8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A9F7D-316B-4353-B57F-448E702D8F7F}" type="datetimeFigureOut">
              <a:rPr lang="tr-TR" smtClean="0"/>
              <a:t>10.04.2020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C751EE52-5C77-4620-9DED-25C433461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FB3894D-F6E5-4CFB-8268-D1482FC9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5E51F-95FD-45B4-A750-DBA7B5DC58E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44504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B63D7316-472A-4B85-B1A9-05A6FB7E21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3194068E-B476-4287-A515-BBB18EC9D8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AAE9A37-335B-4332-88DA-60845CDFD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A9F7D-316B-4353-B57F-448E702D8F7F}" type="datetimeFigureOut">
              <a:rPr lang="tr-TR" smtClean="0"/>
              <a:t>10.04.2020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24C991EE-9CF5-4606-A043-9B8536021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EB2A7C0C-51F0-4F3F-93B4-6F45E8F2A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5E51F-95FD-45B4-A750-DBA7B5DC58E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22758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F20E3C9-AC42-4236-8453-06A0D21F8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49BA9D5-150A-4BC7-A570-BB43E578D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C0C7D2DF-D51D-4211-BCFC-F2223A5D9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A9F7D-316B-4353-B57F-448E702D8F7F}" type="datetimeFigureOut">
              <a:rPr lang="tr-TR" smtClean="0"/>
              <a:t>10.04.2020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EB66CD4E-F131-4999-99A8-5FC4A5265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24CCC726-981A-4E7D-9C48-97C80B8C4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5E51F-95FD-45B4-A750-DBA7B5DC58E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50981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FB68A5A-5980-4D62-BA95-726075C6E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D2394553-3795-4937-853F-EC7973F0AD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F8A65862-9654-4252-A8C0-DDFB3DE58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A9F7D-316B-4353-B57F-448E702D8F7F}" type="datetimeFigureOut">
              <a:rPr lang="tr-TR" smtClean="0"/>
              <a:t>10.04.2020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10A77F6-0C9D-48BC-BBFB-311E9096C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E1EACCF1-83A4-487B-B6E5-5B0FED2CA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5E51F-95FD-45B4-A750-DBA7B5DC58E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88825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ECA520A-72AD-4F03-9D22-CA161EE69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42EC524-3E39-43A1-B037-1F0414378E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B4104EAC-5568-48A5-BDB0-6BC976AEDF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45D8D6AB-A5CF-4356-908E-68EA7B821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A9F7D-316B-4353-B57F-448E702D8F7F}" type="datetimeFigureOut">
              <a:rPr lang="tr-TR" smtClean="0"/>
              <a:t>10.04.2020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84FA2E6D-F986-4652-8B2F-71900C885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34B4EFF0-1425-4964-B42A-252329643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5E51F-95FD-45B4-A750-DBA7B5DC58E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10125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B35E661-1EAD-456A-98B6-FF66CB043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BA0ADD1E-A9E9-4E35-B58F-0A3E19C9BE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D3D52605-5B54-49B9-B357-0D1CA02044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2F9F5F97-7E3E-4D89-A981-6F96763F13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A2185F88-D632-4E71-BEAB-41D7FAD9DC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B77B04D6-E8B8-4B00-A319-404B30A80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A9F7D-316B-4353-B57F-448E702D8F7F}" type="datetimeFigureOut">
              <a:rPr lang="tr-TR" smtClean="0"/>
              <a:t>10.04.2020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3CF9D7CD-4954-4C8D-8047-2ABF3B29C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730C1994-2F4F-4792-868D-F471DB46F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5E51F-95FD-45B4-A750-DBA7B5DC58E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19271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AF3BE6B-FD13-4F7C-B6C8-241DEAABE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1A4628D7-7E98-4D36-AEEE-87F3D7B73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A9F7D-316B-4353-B57F-448E702D8F7F}" type="datetimeFigureOut">
              <a:rPr lang="tr-TR" smtClean="0"/>
              <a:t>10.04.2020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63F61C04-3B1D-4E59-A833-594361367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6AA9D70C-A696-48F8-B632-3BDD67FF0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5E51F-95FD-45B4-A750-DBA7B5DC58E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49071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4F092454-4ABD-4C06-942A-1496BDCB3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A9F7D-316B-4353-B57F-448E702D8F7F}" type="datetimeFigureOut">
              <a:rPr lang="tr-TR" smtClean="0"/>
              <a:t>10.04.2020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BE0CE6E1-2D1A-4581-81E4-5B8A20B82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84ACFED3-EB36-49D1-8A2C-B24E5F457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5E51F-95FD-45B4-A750-DBA7B5DC58E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34959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BFB820C-3295-482E-A5CB-48296A50A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6138306-0242-4415-97B0-4F9D7297E2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07A1C743-9518-41BF-AE56-CC1D867003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B168FEDB-3923-48A5-AE62-030CB80DA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A9F7D-316B-4353-B57F-448E702D8F7F}" type="datetimeFigureOut">
              <a:rPr lang="tr-TR" smtClean="0"/>
              <a:t>10.04.2020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1E74604A-C1A7-45F4-9BD1-DF7D4CA63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52F4577A-6602-440F-95BE-3AAA6B882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5E51F-95FD-45B4-A750-DBA7B5DC58E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73898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01AF4C9-D858-4D6F-8E4E-425DBC8BA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805937FD-A110-45C8-8281-FCC425644D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7BC51DBC-3DC7-4EAC-8F11-FDDFD08F3F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9872CD1E-ED43-48BE-8E70-9D1ACCED3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A9F7D-316B-4353-B57F-448E702D8F7F}" type="datetimeFigureOut">
              <a:rPr lang="tr-TR" smtClean="0"/>
              <a:t>10.04.2020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947D1841-6224-42FA-BE73-BE86E49CE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A57333C4-8CA2-4BF8-9A24-29EE7CB28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5E51F-95FD-45B4-A750-DBA7B5DC58E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52537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46E1D8B3-D3F1-4F0D-A1CD-67189A12D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61BE8ED2-BAC6-4EFC-9070-0AC2029CA9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262D67FF-0857-4A74-9C7A-FA8A795836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6A9F7D-316B-4353-B57F-448E702D8F7F}" type="datetimeFigureOut">
              <a:rPr lang="tr-TR" smtClean="0"/>
              <a:t>10.04.2020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D69AA674-33A4-4088-83AD-390C1133A9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A9A97129-132E-455B-9692-C00FEC291F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05E51F-95FD-45B4-A750-DBA7B5DC58E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60235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7">
            <a:extLst>
              <a:ext uri="{FF2B5EF4-FFF2-40B4-BE49-F238E27FC236}">
                <a16:creationId xmlns:a16="http://schemas.microsoft.com/office/drawing/2014/main" id="{25168E7B-6D42-4B3A-B7A1-17D4C49EC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9">
            <a:extLst>
              <a:ext uri="{FF2B5EF4-FFF2-40B4-BE49-F238E27FC236}">
                <a16:creationId xmlns:a16="http://schemas.microsoft.com/office/drawing/2014/main" id="{98A030C2-9F23-4593-9F99-7B73C232A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Başlık 1">
            <a:extLst>
              <a:ext uri="{FF2B5EF4-FFF2-40B4-BE49-F238E27FC236}">
                <a16:creationId xmlns:a16="http://schemas.microsoft.com/office/drawing/2014/main" id="{B7EB13E7-4033-4D92-8519-543B590A2C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26432" y="1741337"/>
            <a:ext cx="6739136" cy="2387918"/>
          </a:xfrm>
        </p:spPr>
        <p:txBody>
          <a:bodyPr anchor="b">
            <a:normAutofit/>
          </a:bodyPr>
          <a:lstStyle/>
          <a:p>
            <a:r>
              <a:rPr lang="tr-TR" sz="6600">
                <a:solidFill>
                  <a:srgbClr val="FFFFFF"/>
                </a:solidFill>
              </a:rPr>
              <a:t>Excel’de VBA Programlama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8F2DC0B6-395E-45A6-B617-2D67F21D96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29559" y="4200522"/>
            <a:ext cx="6740685" cy="682079"/>
          </a:xfrm>
        </p:spPr>
        <p:txBody>
          <a:bodyPr>
            <a:normAutofit/>
          </a:bodyPr>
          <a:lstStyle/>
          <a:p>
            <a:r>
              <a:rPr lang="tr-TR">
                <a:solidFill>
                  <a:srgbClr val="FFFFFF"/>
                </a:solidFill>
              </a:rPr>
              <a:t>Öğr. Gör. Gözde Mihran ALTINSOY</a:t>
            </a:r>
          </a:p>
        </p:txBody>
      </p:sp>
    </p:spTree>
    <p:extLst>
      <p:ext uri="{BB962C8B-B14F-4D97-AF65-F5344CB8AC3E}">
        <p14:creationId xmlns:p14="http://schemas.microsoft.com/office/powerpoint/2010/main" val="35189655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AD318CC-E2A8-4E27-9548-A047A7899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15979F40-083C-42CE-8C75-DBC350E0A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5" y="1463040"/>
            <a:ext cx="3796306" cy="2690949"/>
          </a:xfrm>
        </p:spPr>
        <p:txBody>
          <a:bodyPr anchor="t">
            <a:normAutofit/>
          </a:bodyPr>
          <a:lstStyle/>
          <a:p>
            <a:r>
              <a:rPr lang="tr-TR" sz="4800"/>
              <a:t>Dinamik Diziler</a:t>
            </a:r>
          </a:p>
        </p:txBody>
      </p:sp>
      <p:grpSp>
        <p:nvGrpSpPr>
          <p:cNvPr id="20" name="Group 9">
            <a:extLst>
              <a:ext uri="{FF2B5EF4-FFF2-40B4-BE49-F238E27FC236}">
                <a16:creationId xmlns:a16="http://schemas.microsoft.com/office/drawing/2014/main" id="{B14B560F-9DD7-4302-A60B-EBD3EF59B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9667" y="4415246"/>
            <a:ext cx="11982332" cy="2087795"/>
            <a:chOff x="143163" y="5763486"/>
            <a:chExt cx="11982332" cy="73955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Connector 11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Rectangle 13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3706" y="587829"/>
            <a:ext cx="6505300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123F683-D6AE-4F79-B8BF-8C601F138B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6218" y="1463039"/>
            <a:ext cx="5542387" cy="4300447"/>
          </a:xfrm>
        </p:spPr>
        <p:txBody>
          <a:bodyPr anchor="t">
            <a:normAutofit/>
          </a:bodyPr>
          <a:lstStyle/>
          <a:p>
            <a:r>
              <a:rPr lang="tr-TR" sz="2200"/>
              <a:t>Değişken sayıda öğeye sahiptir. </a:t>
            </a:r>
          </a:p>
          <a:p>
            <a:r>
              <a:rPr lang="tr-TR" sz="2200"/>
              <a:t>Program çalışırken büyüyebilir veya küçülebilir. </a:t>
            </a:r>
          </a:p>
          <a:p>
            <a:r>
              <a:rPr lang="tr-TR" sz="2200"/>
              <a:t>Deklare ederken Index belirtilmez. </a:t>
            </a:r>
          </a:p>
          <a:p>
            <a:r>
              <a:rPr lang="tr-TR" sz="2200"/>
              <a:t>Dizi kullanılmadan önce ReDim ile dizinin büyüklüğü ayarlanır. </a:t>
            </a:r>
          </a:p>
          <a:p>
            <a:r>
              <a:rPr lang="tr-TR" sz="2200"/>
              <a:t>Preserve deyimi ile dizi tekrar boyutlandırılabilir. </a:t>
            </a:r>
          </a:p>
          <a:p>
            <a:r>
              <a:rPr lang="tr-TR" sz="2200"/>
              <a:t>Eğer dizi küçülürse veriler kırpılır. </a:t>
            </a:r>
          </a:p>
        </p:txBody>
      </p:sp>
    </p:spTree>
    <p:extLst>
      <p:ext uri="{BB962C8B-B14F-4D97-AF65-F5344CB8AC3E}">
        <p14:creationId xmlns:p14="http://schemas.microsoft.com/office/powerpoint/2010/main" val="14615952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11">
            <a:extLst>
              <a:ext uri="{FF2B5EF4-FFF2-40B4-BE49-F238E27FC236}">
                <a16:creationId xmlns:a16="http://schemas.microsoft.com/office/drawing/2014/main" id="{117AB3D3-3C9C-4DED-809A-78734805B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Başlık 3">
            <a:extLst>
              <a:ext uri="{FF2B5EF4-FFF2-40B4-BE49-F238E27FC236}">
                <a16:creationId xmlns:a16="http://schemas.microsoft.com/office/drawing/2014/main" id="{86EBCA63-F5DF-46EC-B22F-D87F962E1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Dinamik Diziler </a:t>
            </a:r>
            <a:br>
              <a:rPr lang="en-US"/>
            </a:br>
            <a:r>
              <a:rPr lang="en-US"/>
              <a:t>Örnek</a:t>
            </a:r>
          </a:p>
        </p:txBody>
      </p:sp>
      <p:sp>
        <p:nvSpPr>
          <p:cNvPr id="27" name="Rectangle 13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15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7D890C1-A4CC-4A6D-939A-488ADF72F1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93660" y="2524716"/>
            <a:ext cx="4520617" cy="3714244"/>
          </a:xfr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marL="0"/>
            <a:r>
              <a:rPr lang="en-US" sz="1800" dirty="0"/>
              <a:t>Sub </a:t>
            </a:r>
            <a:r>
              <a:rPr lang="en-US" sz="1800" dirty="0" err="1"/>
              <a:t>dinamik_dizi</a:t>
            </a:r>
            <a:r>
              <a:rPr lang="en-US" sz="1800" dirty="0"/>
              <a:t>()</a:t>
            </a:r>
          </a:p>
          <a:p>
            <a:pPr marL="0"/>
            <a:r>
              <a:rPr lang="en-US" sz="1800" dirty="0"/>
              <a:t>    </a:t>
            </a:r>
            <a:r>
              <a:rPr lang="en-US" sz="1800" dirty="0" err="1"/>
              <a:t>ReDim</a:t>
            </a:r>
            <a:r>
              <a:rPr lang="en-US" sz="1800" dirty="0"/>
              <a:t> </a:t>
            </a:r>
            <a:r>
              <a:rPr lang="en-US" sz="1800" dirty="0" err="1"/>
              <a:t>sicaklik</a:t>
            </a:r>
            <a:r>
              <a:rPr lang="en-US" sz="1800" dirty="0"/>
              <a:t>(3) As Integer</a:t>
            </a:r>
          </a:p>
          <a:p>
            <a:pPr marL="0"/>
            <a:r>
              <a:rPr lang="en-US" sz="1800" dirty="0"/>
              <a:t>    </a:t>
            </a:r>
            <a:r>
              <a:rPr lang="en-US" sz="1800" dirty="0" err="1"/>
              <a:t>sicaklik</a:t>
            </a:r>
            <a:r>
              <a:rPr lang="en-US" sz="1800" dirty="0"/>
              <a:t>(1) = 5</a:t>
            </a:r>
          </a:p>
          <a:p>
            <a:pPr marL="0"/>
            <a:r>
              <a:rPr lang="en-US" sz="1800" dirty="0"/>
              <a:t>    </a:t>
            </a:r>
            <a:r>
              <a:rPr lang="en-US" sz="1800" dirty="0" err="1"/>
              <a:t>sicaklik</a:t>
            </a:r>
            <a:r>
              <a:rPr lang="en-US" sz="1800" dirty="0"/>
              <a:t>(2) = 40</a:t>
            </a:r>
          </a:p>
          <a:p>
            <a:pPr marL="0"/>
            <a:r>
              <a:rPr lang="en-US" sz="1800" dirty="0"/>
              <a:t>    </a:t>
            </a:r>
            <a:r>
              <a:rPr lang="en-US" sz="1800" dirty="0" err="1"/>
              <a:t>sicaklik</a:t>
            </a:r>
            <a:r>
              <a:rPr lang="en-US" sz="1800" dirty="0"/>
              <a:t>(3) = 30</a:t>
            </a:r>
          </a:p>
          <a:p>
            <a:pPr marL="0"/>
            <a:r>
              <a:rPr lang="en-US" sz="1800" dirty="0"/>
              <a:t>    </a:t>
            </a:r>
            <a:r>
              <a:rPr lang="en-US" sz="1800" dirty="0" err="1"/>
              <a:t>ReDim</a:t>
            </a:r>
            <a:r>
              <a:rPr lang="en-US" sz="1800" dirty="0"/>
              <a:t> Preserve </a:t>
            </a:r>
            <a:r>
              <a:rPr lang="en-US" sz="1800" dirty="0" err="1"/>
              <a:t>sicaklik</a:t>
            </a:r>
            <a:r>
              <a:rPr lang="en-US" sz="1800" dirty="0"/>
              <a:t>(4)</a:t>
            </a:r>
          </a:p>
          <a:p>
            <a:pPr marL="0"/>
            <a:r>
              <a:rPr lang="en-US" sz="1800" dirty="0"/>
              <a:t>    </a:t>
            </a:r>
            <a:r>
              <a:rPr lang="en-US" sz="1800" dirty="0" err="1"/>
              <a:t>sicaklik</a:t>
            </a:r>
            <a:r>
              <a:rPr lang="en-US" sz="1800" dirty="0"/>
              <a:t>(4) = 35</a:t>
            </a:r>
          </a:p>
          <a:p>
            <a:pPr marL="0"/>
            <a:r>
              <a:rPr lang="en-US" sz="1800" dirty="0"/>
              <a:t>    For </a:t>
            </a:r>
            <a:r>
              <a:rPr lang="en-US" sz="1800" dirty="0" err="1"/>
              <a:t>i</a:t>
            </a:r>
            <a:r>
              <a:rPr lang="en-US" sz="1800" dirty="0"/>
              <a:t> = 1 To 4</a:t>
            </a:r>
          </a:p>
          <a:p>
            <a:pPr marL="0"/>
            <a:r>
              <a:rPr lang="en-US" sz="1800" dirty="0"/>
              <a:t>        </a:t>
            </a:r>
            <a:r>
              <a:rPr lang="en-US" sz="1800" dirty="0" err="1"/>
              <a:t>Debug.Print</a:t>
            </a:r>
            <a:r>
              <a:rPr lang="en-US" sz="1800" dirty="0"/>
              <a:t> </a:t>
            </a:r>
            <a:r>
              <a:rPr lang="en-US" sz="1800" dirty="0" err="1"/>
              <a:t>sicaklik</a:t>
            </a:r>
            <a:r>
              <a:rPr lang="en-US" sz="1800" dirty="0"/>
              <a:t>(</a:t>
            </a:r>
            <a:r>
              <a:rPr lang="en-US" sz="1800" dirty="0" err="1"/>
              <a:t>i</a:t>
            </a:r>
            <a:r>
              <a:rPr lang="en-US" sz="1800" dirty="0"/>
              <a:t>)</a:t>
            </a:r>
          </a:p>
          <a:p>
            <a:pPr marL="0"/>
            <a:r>
              <a:rPr lang="en-US" sz="1800" dirty="0"/>
              <a:t>    Next</a:t>
            </a:r>
          </a:p>
          <a:p>
            <a:pPr marL="0"/>
            <a:r>
              <a:rPr lang="en-US" sz="1800" dirty="0"/>
              <a:t>End Sub</a:t>
            </a:r>
          </a:p>
        </p:txBody>
      </p:sp>
      <p:pic>
        <p:nvPicPr>
          <p:cNvPr id="7" name="İçerik Yer Tutucusu 6" descr="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50ED9709-F0AD-47EC-BD00-2B3812553C8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81" b="2292"/>
          <a:stretch/>
        </p:blipFill>
        <p:spPr>
          <a:xfrm>
            <a:off x="5895504" y="2587909"/>
            <a:ext cx="5150277" cy="3498330"/>
          </a:xfrm>
          <a:prstGeom prst="rect">
            <a:avLst/>
          </a:prstGeom>
        </p:spPr>
      </p:pic>
      <p:sp>
        <p:nvSpPr>
          <p:cNvPr id="29" name="Rectangle 17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419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4331A2E2-237C-4118-A29E-F739F9552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/>
              <a:t>Immediate Window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CA954127-4E9F-4EE6-A0B6-D78E5ABE92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0719" y="2330505"/>
            <a:ext cx="4559425" cy="397958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000" dirty="0"/>
              <a:t>Excel </a:t>
            </a:r>
            <a:r>
              <a:rPr lang="en-US" sz="2000" dirty="0" err="1"/>
              <a:t>dosyalarınız</a:t>
            </a:r>
            <a:r>
              <a:rPr lang="en-US" sz="2000" dirty="0"/>
              <a:t> </a:t>
            </a:r>
            <a:r>
              <a:rPr lang="en-US" sz="2000" dirty="0" err="1"/>
              <a:t>hakkında</a:t>
            </a:r>
            <a:r>
              <a:rPr lang="en-US" sz="2000" dirty="0"/>
              <a:t> </a:t>
            </a:r>
            <a:r>
              <a:rPr lang="en-US" sz="2000" dirty="0" err="1"/>
              <a:t>anında</a:t>
            </a:r>
            <a:r>
              <a:rPr lang="en-US" sz="2000" dirty="0"/>
              <a:t> </a:t>
            </a:r>
            <a:r>
              <a:rPr lang="en-US" sz="2000" dirty="0" err="1"/>
              <a:t>yanıtlar</a:t>
            </a:r>
            <a:r>
              <a:rPr lang="en-US" sz="2000" dirty="0"/>
              <a:t> </a:t>
            </a:r>
            <a:r>
              <a:rPr lang="en-US" sz="2000" dirty="0" err="1"/>
              <a:t>almanızı</a:t>
            </a:r>
            <a:r>
              <a:rPr lang="en-US" sz="2000" dirty="0"/>
              <a:t> </a:t>
            </a:r>
            <a:r>
              <a:rPr lang="en-US" sz="2000" dirty="0" err="1"/>
              <a:t>ve</a:t>
            </a:r>
            <a:r>
              <a:rPr lang="en-US" sz="2000" dirty="0"/>
              <a:t> </a:t>
            </a:r>
            <a:r>
              <a:rPr lang="en-US" sz="2000" dirty="0" err="1"/>
              <a:t>kodu</a:t>
            </a:r>
            <a:r>
              <a:rPr lang="en-US" sz="2000" dirty="0"/>
              <a:t> </a:t>
            </a:r>
            <a:r>
              <a:rPr lang="en-US" sz="2000" dirty="0" err="1"/>
              <a:t>hızlı</a:t>
            </a:r>
            <a:r>
              <a:rPr lang="en-US" sz="2000" dirty="0"/>
              <a:t> </a:t>
            </a:r>
            <a:r>
              <a:rPr lang="en-US" sz="2000" dirty="0" err="1"/>
              <a:t>bir</a:t>
            </a:r>
            <a:r>
              <a:rPr lang="en-US" sz="2000" dirty="0"/>
              <a:t> </a:t>
            </a:r>
            <a:r>
              <a:rPr lang="en-US" sz="2000" dirty="0" err="1"/>
              <a:t>şekilde</a:t>
            </a:r>
            <a:r>
              <a:rPr lang="en-US" sz="2000" dirty="0"/>
              <a:t> </a:t>
            </a:r>
            <a:r>
              <a:rPr lang="en-US" sz="2000" dirty="0" err="1"/>
              <a:t>yürütmenizi</a:t>
            </a:r>
            <a:r>
              <a:rPr lang="en-US" sz="2000" dirty="0"/>
              <a:t> </a:t>
            </a:r>
            <a:r>
              <a:rPr lang="en-US" sz="2000" dirty="0" err="1"/>
              <a:t>sağlayan</a:t>
            </a:r>
            <a:r>
              <a:rPr lang="en-US" sz="2000" dirty="0"/>
              <a:t> </a:t>
            </a:r>
            <a:r>
              <a:rPr lang="en-US" sz="2000" dirty="0" err="1"/>
              <a:t>harika</a:t>
            </a:r>
            <a:r>
              <a:rPr lang="en-US" sz="2000" dirty="0"/>
              <a:t> </a:t>
            </a:r>
            <a:r>
              <a:rPr lang="en-US" sz="2000" dirty="0" err="1"/>
              <a:t>bir</a:t>
            </a:r>
            <a:r>
              <a:rPr lang="en-US" sz="2000" dirty="0"/>
              <a:t> </a:t>
            </a:r>
            <a:r>
              <a:rPr lang="en-US" sz="2000" dirty="0" err="1"/>
              <a:t>araçtır</a:t>
            </a:r>
            <a:r>
              <a:rPr lang="en-US" sz="2000" dirty="0"/>
              <a:t>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İçerik Yer Tutucusu 4" descr="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4A4833ED-9029-480A-8129-9BC35DBF5B5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06" r="3" b="15588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454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0">
            <a:extLst>
              <a:ext uri="{FF2B5EF4-FFF2-40B4-BE49-F238E27FC236}">
                <a16:creationId xmlns:a16="http://schemas.microsoft.com/office/drawing/2014/main" id="{E30408B7-02B2-4EC4-8EE8-B53E74642A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FA8D0118-1EBF-4E53-B37C-D558B85CA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4428318"/>
            <a:ext cx="8508512" cy="127407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/>
              <a:t>Immediate</a:t>
            </a:r>
            <a:r>
              <a:rPr lang="tr-TR" sz="6000" dirty="0"/>
              <a:t> Örnek-1</a:t>
            </a:r>
            <a:endParaRPr lang="en-US" sz="6000" dirty="0"/>
          </a:p>
        </p:txBody>
      </p:sp>
      <p:pic>
        <p:nvPicPr>
          <p:cNvPr id="6" name="İçerik Yer Tutucusu 5" descr="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70C0A1A4-E0E9-4464-96F2-D8CC492D156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39"/>
          <a:stretch/>
        </p:blipFill>
        <p:spPr>
          <a:xfrm>
            <a:off x="20" y="10"/>
            <a:ext cx="12188804" cy="4226709"/>
          </a:xfrm>
          <a:prstGeom prst="rect">
            <a:avLst/>
          </a:prstGeom>
        </p:spPr>
      </p:pic>
      <p:grpSp>
        <p:nvGrpSpPr>
          <p:cNvPr id="20" name="Group 12">
            <a:extLst>
              <a:ext uri="{FF2B5EF4-FFF2-40B4-BE49-F238E27FC236}">
                <a16:creationId xmlns:a16="http://schemas.microsoft.com/office/drawing/2014/main" id="{3CA30F3A-949D-4014-A5BD-809F81E84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77969" y="4641753"/>
            <a:ext cx="1128382" cy="847206"/>
            <a:chOff x="8183879" y="1000124"/>
            <a:chExt cx="1562267" cy="1172973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A486C148-F247-4847-8096-6992A8A977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F05C5920-B89E-417C-9583-B3DC913ADD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16792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30408B7-02B2-4EC4-8EE8-B53E74642A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0DA22306-5E9C-46CB-BA59-10EB78465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4428318"/>
            <a:ext cx="8508512" cy="127407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/>
              <a:t>Immediate Örnek-2</a:t>
            </a:r>
          </a:p>
        </p:txBody>
      </p:sp>
      <p:pic>
        <p:nvPicPr>
          <p:cNvPr id="7" name="İçerik Yer Tutucusu 6" descr="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40AD3F95-BC85-4686-8397-AE6496E460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210"/>
          <a:stretch/>
        </p:blipFill>
        <p:spPr>
          <a:xfrm>
            <a:off x="20" y="10"/>
            <a:ext cx="12188804" cy="4226709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3CA30F3A-949D-4014-A5BD-809F81E84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77969" y="4641753"/>
            <a:ext cx="1128382" cy="847206"/>
            <a:chOff x="8183879" y="1000124"/>
            <a:chExt cx="1562267" cy="1172973"/>
          </a:xfrm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A486C148-F247-4847-8096-6992A8A977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F05C5920-B89E-417C-9583-B3DC913ADD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38372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9">
            <a:extLst>
              <a:ext uri="{FF2B5EF4-FFF2-40B4-BE49-F238E27FC236}">
                <a16:creationId xmlns:a16="http://schemas.microsoft.com/office/drawing/2014/main" id="{E30408B7-02B2-4EC4-8EE8-B53E74642A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1169773D-6F56-4E3B-A360-50F8E0195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4428318"/>
            <a:ext cx="8508512" cy="127407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/>
              <a:t>Immediate Örnek-3</a:t>
            </a:r>
          </a:p>
        </p:txBody>
      </p:sp>
      <p:pic>
        <p:nvPicPr>
          <p:cNvPr id="5" name="İçerik Yer Tutucusu 4" descr="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7AA407D5-F593-49A9-8B69-7CC48B6FA5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223" b="702"/>
          <a:stretch/>
        </p:blipFill>
        <p:spPr>
          <a:xfrm>
            <a:off x="20" y="10"/>
            <a:ext cx="12188804" cy="4226709"/>
          </a:xfrm>
          <a:prstGeom prst="rect">
            <a:avLst/>
          </a:prstGeom>
        </p:spPr>
      </p:pic>
      <p:grpSp>
        <p:nvGrpSpPr>
          <p:cNvPr id="19" name="Group 11">
            <a:extLst>
              <a:ext uri="{FF2B5EF4-FFF2-40B4-BE49-F238E27FC236}">
                <a16:creationId xmlns:a16="http://schemas.microsoft.com/office/drawing/2014/main" id="{3CA30F3A-949D-4014-A5BD-809F81E84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77969" y="4641753"/>
            <a:ext cx="1128382" cy="847206"/>
            <a:chOff x="8183879" y="1000124"/>
            <a:chExt cx="1562267" cy="1172973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A486C148-F247-4847-8096-6992A8A977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F05C5920-B89E-417C-9583-B3DC913ADD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90265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1">
            <a:extLst>
              <a:ext uri="{FF2B5EF4-FFF2-40B4-BE49-F238E27FC236}">
                <a16:creationId xmlns:a16="http://schemas.microsoft.com/office/drawing/2014/main" id="{9B76D444-2756-434F-AE61-96D69830C1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İçerik Yer Tutucusu 4" descr="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B461015B-0C5F-4040-8DC0-A3C89555C18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631"/>
          <a:stretch/>
        </p:blipFill>
        <p:spPr>
          <a:xfrm>
            <a:off x="320040" y="320040"/>
            <a:ext cx="11548872" cy="4303462"/>
          </a:xfrm>
          <a:prstGeom prst="rect">
            <a:avLst/>
          </a:prstGeom>
        </p:spPr>
      </p:pic>
      <p:sp>
        <p:nvSpPr>
          <p:cNvPr id="25" name="Rectangle 13">
            <a:extLst>
              <a:ext uri="{FF2B5EF4-FFF2-40B4-BE49-F238E27FC236}">
                <a16:creationId xmlns:a16="http://schemas.microsoft.com/office/drawing/2014/main" id="{A27B6159-7734-4564-9E0F-C4BC43C36E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4782312"/>
            <a:ext cx="11548872" cy="1755648"/>
          </a:xfrm>
          <a:prstGeom prst="rect">
            <a:avLst/>
          </a:prstGeom>
          <a:solidFill>
            <a:schemeClr val="tx1">
              <a:alpha val="93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2193F526-AFA0-44A0-8008-05948F543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009083"/>
            <a:ext cx="2889504" cy="1345997"/>
          </a:xfrm>
        </p:spPr>
        <p:txBody>
          <a:bodyPr anchor="ctr">
            <a:normAutofit/>
          </a:bodyPr>
          <a:lstStyle/>
          <a:p>
            <a:r>
              <a:rPr lang="tr-TR" sz="2600">
                <a:solidFill>
                  <a:schemeClr val="bg1"/>
                </a:solidFill>
              </a:rPr>
              <a:t>Visual Basic Editörünü Açmak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2FFB46B-05BC-4950-B18A-9593FDAE6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059936" y="5237979"/>
            <a:ext cx="0" cy="914400"/>
          </a:xfrm>
          <a:prstGeom prst="line">
            <a:avLst/>
          </a:prstGeom>
          <a:ln w="19050">
            <a:solidFill>
              <a:schemeClr val="bg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F14C9C5-A699-4238-A446-D4AA9F91B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9976" y="5009083"/>
            <a:ext cx="6976872" cy="1345997"/>
          </a:xfrm>
        </p:spPr>
        <p:txBody>
          <a:bodyPr anchor="ctr">
            <a:normAutofit/>
          </a:bodyPr>
          <a:lstStyle/>
          <a:p>
            <a:r>
              <a:rPr lang="tr-TR" sz="1700" dirty="0">
                <a:solidFill>
                  <a:schemeClr val="bg1"/>
                </a:solidFill>
              </a:rPr>
              <a:t>Bunun için Geliştirici sekmesinde yer alan Visual Basic düğmesine tıklanabilir.</a:t>
            </a:r>
          </a:p>
          <a:p>
            <a:r>
              <a:rPr lang="tr-TR" sz="1700" dirty="0">
                <a:solidFill>
                  <a:schemeClr val="bg1"/>
                </a:solidFill>
              </a:rPr>
              <a:t>Klavye </a:t>
            </a:r>
            <a:r>
              <a:rPr lang="tr-TR" sz="1700" dirty="0" err="1">
                <a:solidFill>
                  <a:schemeClr val="bg1"/>
                </a:solidFill>
              </a:rPr>
              <a:t>kısayollarından</a:t>
            </a:r>
            <a:r>
              <a:rPr lang="tr-TR" sz="1700" dirty="0">
                <a:solidFill>
                  <a:schemeClr val="bg1"/>
                </a:solidFill>
              </a:rPr>
              <a:t> Alt + F11 ile VBA editörü açılabilir.</a:t>
            </a:r>
            <a:endParaRPr lang="en-US" sz="1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75493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1">
            <a:extLst>
              <a:ext uri="{FF2B5EF4-FFF2-40B4-BE49-F238E27FC236}">
                <a16:creationId xmlns:a16="http://schemas.microsoft.com/office/drawing/2014/main" id="{122F9423-F4B1-45D4-8445-E9991ECCB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Başlık 3">
            <a:extLst>
              <a:ext uri="{FF2B5EF4-FFF2-40B4-BE49-F238E27FC236}">
                <a16:creationId xmlns:a16="http://schemas.microsoft.com/office/drawing/2014/main" id="{9783BAB3-E08C-4762-896E-25CA5E944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2897" y="518649"/>
            <a:ext cx="9882278" cy="1067634"/>
          </a:xfrm>
        </p:spPr>
        <p:txBody>
          <a:bodyPr anchor="ctr">
            <a:normAutofit/>
          </a:bodyPr>
          <a:lstStyle/>
          <a:p>
            <a:r>
              <a:rPr lang="tr-TR"/>
              <a:t>Diziler</a:t>
            </a:r>
            <a:endParaRPr lang="tr-TR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70AE191-D2EA-45C9-A44D-830C188F74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23A0E4C1-B7A6-4637-AC51-4A5AE3841F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F4E8C039-CC58-44F3-8A7B-E0A934C1D0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aphicFrame>
        <p:nvGraphicFramePr>
          <p:cNvPr id="18" name="Metin Yer Tutucusu 4">
            <a:extLst>
              <a:ext uri="{FF2B5EF4-FFF2-40B4-BE49-F238E27FC236}">
                <a16:creationId xmlns:a16="http://schemas.microsoft.com/office/drawing/2014/main" id="{FB697DB6-9C50-422B-880D-114839E091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8376790"/>
              </p:ext>
            </p:extLst>
          </p:nvPr>
        </p:nvGraphicFramePr>
        <p:xfrm>
          <a:off x="629854" y="1860604"/>
          <a:ext cx="10907490" cy="40949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Metin kutusu 7">
            <a:extLst>
              <a:ext uri="{FF2B5EF4-FFF2-40B4-BE49-F238E27FC236}">
                <a16:creationId xmlns:a16="http://schemas.microsoft.com/office/drawing/2014/main" id="{7998DA69-9140-47C0-B5A9-4D698E028E44}"/>
              </a:ext>
            </a:extLst>
          </p:cNvPr>
          <p:cNvSpPr txBox="1"/>
          <p:nvPr/>
        </p:nvSpPr>
        <p:spPr>
          <a:xfrm>
            <a:off x="887739" y="1750390"/>
            <a:ext cx="11143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Öğelere ayrı ayrı erişmek için sayısal bir Index kullanarak aynı isim altında birden fazla veri öğesini saklayan yapılardır. </a:t>
            </a:r>
          </a:p>
        </p:txBody>
      </p:sp>
    </p:spTree>
    <p:extLst>
      <p:ext uri="{BB962C8B-B14F-4D97-AF65-F5344CB8AC3E}">
        <p14:creationId xmlns:p14="http://schemas.microsoft.com/office/powerpoint/2010/main" val="3421161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22F9423-F4B1-45D4-8445-E9991ECCB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E77C06BE-23B8-4CEE-9B58-C871B27A8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2897" y="518649"/>
            <a:ext cx="9882278" cy="1067634"/>
          </a:xfrm>
        </p:spPr>
        <p:txBody>
          <a:bodyPr anchor="ctr">
            <a:normAutofit/>
          </a:bodyPr>
          <a:lstStyle/>
          <a:p>
            <a:r>
              <a:rPr lang="tr-TR" dirty="0"/>
              <a:t>Statik Diziler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70AE191-D2EA-45C9-A44D-830C188F74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23A0E4C1-B7A6-4637-AC51-4A5AE3841F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F4E8C039-CC58-44F3-8A7B-E0A934C1D0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aphicFrame>
        <p:nvGraphicFramePr>
          <p:cNvPr id="5" name="İçerik Yer Tutucusu 2">
            <a:extLst>
              <a:ext uri="{FF2B5EF4-FFF2-40B4-BE49-F238E27FC236}">
                <a16:creationId xmlns:a16="http://schemas.microsoft.com/office/drawing/2014/main" id="{E8A82A05-301D-438A-972D-99852803B1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8094636"/>
              </p:ext>
            </p:extLst>
          </p:nvPr>
        </p:nvGraphicFramePr>
        <p:xfrm>
          <a:off x="629854" y="1860604"/>
          <a:ext cx="10907490" cy="40949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932562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C4E4288A-DFC8-40A2-90E5-70E851A93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F45F892E-5EB6-4192-B099-7B9007B5C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447741"/>
            <a:ext cx="4278623" cy="1645919"/>
          </a:xfrm>
        </p:spPr>
        <p:txBody>
          <a:bodyPr>
            <a:normAutofit/>
          </a:bodyPr>
          <a:lstStyle/>
          <a:p>
            <a:r>
              <a:rPr lang="tr-TR" sz="4000" dirty="0"/>
              <a:t>Statik Diziler </a:t>
            </a:r>
            <a:br>
              <a:rPr lang="tr-TR" sz="4000" dirty="0"/>
            </a:br>
            <a:r>
              <a:rPr lang="tr-TR" sz="4000" dirty="0"/>
              <a:t>Örnek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9AD93FD3-7DF2-4DC8-BD55-8B2EB5F63F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53579"/>
            <a:ext cx="8109718" cy="4604421"/>
          </a:xfrm>
          <a:custGeom>
            <a:avLst/>
            <a:gdLst>
              <a:gd name="connsiteX0" fmla="*/ 7381313 w 8109718"/>
              <a:gd name="connsiteY0" fmla="*/ 1839459 h 4604421"/>
              <a:gd name="connsiteX1" fmla="*/ 7381313 w 8109718"/>
              <a:gd name="connsiteY1" fmla="*/ 1853646 h 4604421"/>
              <a:gd name="connsiteX2" fmla="*/ 7379359 w 8109718"/>
              <a:gd name="connsiteY2" fmla="*/ 1846552 h 4604421"/>
              <a:gd name="connsiteX3" fmla="*/ 1321854 w 8109718"/>
              <a:gd name="connsiteY3" fmla="*/ 0 h 4604421"/>
              <a:gd name="connsiteX4" fmla="*/ 5365317 w 8109718"/>
              <a:gd name="connsiteY4" fmla="*/ 0 h 4604421"/>
              <a:gd name="connsiteX5" fmla="*/ 5985373 w 8109718"/>
              <a:gd name="connsiteY5" fmla="*/ 365439 h 4604421"/>
              <a:gd name="connsiteX6" fmla="*/ 8011470 w 8109718"/>
              <a:gd name="connsiteY6" fmla="*/ 3854515 h 4604421"/>
              <a:gd name="connsiteX7" fmla="*/ 8011470 w 8109718"/>
              <a:gd name="connsiteY7" fmla="*/ 4567993 h 4604421"/>
              <a:gd name="connsiteX8" fmla="*/ 7998115 w 8109718"/>
              <a:gd name="connsiteY8" fmla="*/ 4590992 h 4604421"/>
              <a:gd name="connsiteX9" fmla="*/ 7990317 w 8109718"/>
              <a:gd name="connsiteY9" fmla="*/ 4604421 h 4604421"/>
              <a:gd name="connsiteX10" fmla="*/ 0 w 8109718"/>
              <a:gd name="connsiteY10" fmla="*/ 4604421 h 4604421"/>
              <a:gd name="connsiteX11" fmla="*/ 0 w 8109718"/>
              <a:gd name="connsiteY11" fmla="*/ 1564110 h 4604421"/>
              <a:gd name="connsiteX12" fmla="*/ 27177 w 8109718"/>
              <a:gd name="connsiteY12" fmla="*/ 1517107 h 4604421"/>
              <a:gd name="connsiteX13" fmla="*/ 693065 w 8109718"/>
              <a:gd name="connsiteY13" fmla="*/ 365439 h 4604421"/>
              <a:gd name="connsiteX14" fmla="*/ 1321854 w 8109718"/>
              <a:gd name="connsiteY14" fmla="*/ 0 h 4604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109718" h="4604421">
                <a:moveTo>
                  <a:pt x="7381313" y="1839459"/>
                </a:moveTo>
                <a:lnTo>
                  <a:pt x="7381313" y="1853646"/>
                </a:lnTo>
                <a:lnTo>
                  <a:pt x="7379359" y="1846552"/>
                </a:lnTo>
                <a:close/>
                <a:moveTo>
                  <a:pt x="1321854" y="0"/>
                </a:moveTo>
                <a:cubicBezTo>
                  <a:pt x="1321854" y="0"/>
                  <a:pt x="1321854" y="0"/>
                  <a:pt x="5365317" y="0"/>
                </a:cubicBezTo>
                <a:cubicBezTo>
                  <a:pt x="5618580" y="0"/>
                  <a:pt x="5863108" y="139215"/>
                  <a:pt x="5985373" y="365439"/>
                </a:cubicBezTo>
                <a:cubicBezTo>
                  <a:pt x="5985373" y="365439"/>
                  <a:pt x="5985373" y="365439"/>
                  <a:pt x="8011470" y="3854515"/>
                </a:cubicBezTo>
                <a:cubicBezTo>
                  <a:pt x="8142468" y="4072039"/>
                  <a:pt x="8142468" y="4350470"/>
                  <a:pt x="8011470" y="4567993"/>
                </a:cubicBezTo>
                <a:cubicBezTo>
                  <a:pt x="8011470" y="4567993"/>
                  <a:pt x="8011470" y="4567993"/>
                  <a:pt x="7998115" y="4590992"/>
                </a:cubicBezTo>
                <a:lnTo>
                  <a:pt x="7990317" y="4604421"/>
                </a:lnTo>
                <a:lnTo>
                  <a:pt x="0" y="4604421"/>
                </a:lnTo>
                <a:lnTo>
                  <a:pt x="0" y="1564110"/>
                </a:lnTo>
                <a:lnTo>
                  <a:pt x="27177" y="1517107"/>
                </a:lnTo>
                <a:cubicBezTo>
                  <a:pt x="220245" y="1183191"/>
                  <a:pt x="440895" y="801574"/>
                  <a:pt x="693065" y="365439"/>
                </a:cubicBezTo>
                <a:cubicBezTo>
                  <a:pt x="824063" y="139215"/>
                  <a:pt x="1059859" y="0"/>
                  <a:pt x="1321854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 5">
            <a:extLst>
              <a:ext uri="{FF2B5EF4-FFF2-40B4-BE49-F238E27FC236}">
                <a16:creationId xmlns:a16="http://schemas.microsoft.com/office/drawing/2014/main" id="{956571CF-1434-4180-A385-D4AC63B626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276856" y="1827416"/>
            <a:ext cx="4418320" cy="3877280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9D0EF7D-8D7F-4A18-A68B-92E2D4487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52343" y="825104"/>
            <a:ext cx="2926988" cy="2594434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  <a:alpha val="5000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32" name="Group 26">
            <a:extLst>
              <a:ext uri="{FF2B5EF4-FFF2-40B4-BE49-F238E27FC236}">
                <a16:creationId xmlns:a16="http://schemas.microsoft.com/office/drawing/2014/main" id="{C770F868-28FE-4B38-8FC7-E9C841B83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7830" y="567451"/>
            <a:ext cx="1128382" cy="847206"/>
            <a:chOff x="5307830" y="325570"/>
            <a:chExt cx="1128382" cy="847206"/>
          </a:xfrm>
        </p:grpSpPr>
        <p:sp>
          <p:nvSpPr>
            <p:cNvPr id="33" name="Freeform 5">
              <a:extLst>
                <a:ext uri="{FF2B5EF4-FFF2-40B4-BE49-F238E27FC236}">
                  <a16:creationId xmlns:a16="http://schemas.microsoft.com/office/drawing/2014/main" id="{3E5BF88F-B1F5-4A09-887A-B5CA246CAC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5">
              <a:extLst>
                <a:ext uri="{FF2B5EF4-FFF2-40B4-BE49-F238E27FC236}">
                  <a16:creationId xmlns:a16="http://schemas.microsoft.com/office/drawing/2014/main" id="{D8984A5C-991A-40D3-A4C9-7E0DCA2A7A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DCAC835-4A63-42B9-8C5D-8361ECC03D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199" y="2912937"/>
            <a:ext cx="5130801" cy="37675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sz="2400" dirty="0">
                <a:solidFill>
                  <a:schemeClr val="bg1"/>
                </a:solidFill>
              </a:rPr>
              <a:t>Option Base 1</a:t>
            </a:r>
          </a:p>
          <a:p>
            <a:pPr marL="0" indent="0">
              <a:buNone/>
            </a:pPr>
            <a:r>
              <a:rPr lang="tr-TR" sz="2400" dirty="0" err="1">
                <a:solidFill>
                  <a:schemeClr val="bg1"/>
                </a:solidFill>
              </a:rPr>
              <a:t>Sub</a:t>
            </a:r>
            <a:r>
              <a:rPr lang="tr-TR" sz="2400" dirty="0">
                <a:solidFill>
                  <a:schemeClr val="bg1"/>
                </a:solidFill>
              </a:rPr>
              <a:t> </a:t>
            </a:r>
            <a:r>
              <a:rPr lang="tr-TR" sz="2400" dirty="0" err="1">
                <a:solidFill>
                  <a:schemeClr val="bg1"/>
                </a:solidFill>
              </a:rPr>
              <a:t>statik_dizi</a:t>
            </a:r>
            <a:r>
              <a:rPr lang="tr-TR" sz="2400" dirty="0">
                <a:solidFill>
                  <a:schemeClr val="bg1"/>
                </a:solidFill>
              </a:rPr>
              <a:t>()</a:t>
            </a:r>
          </a:p>
          <a:p>
            <a:pPr marL="0" indent="0">
              <a:buNone/>
            </a:pPr>
            <a:r>
              <a:rPr lang="tr-TR" sz="2400" dirty="0">
                <a:solidFill>
                  <a:schemeClr val="bg1"/>
                </a:solidFill>
              </a:rPr>
              <a:t>    Dim </a:t>
            </a:r>
            <a:r>
              <a:rPr lang="tr-TR" sz="2400" dirty="0" err="1">
                <a:solidFill>
                  <a:schemeClr val="bg1"/>
                </a:solidFill>
              </a:rPr>
              <a:t>sicaklik</a:t>
            </a:r>
            <a:r>
              <a:rPr lang="tr-TR" sz="2400" dirty="0">
                <a:solidFill>
                  <a:schemeClr val="bg1"/>
                </a:solidFill>
              </a:rPr>
              <a:t>(3) As </a:t>
            </a:r>
            <a:r>
              <a:rPr lang="tr-TR" sz="2400" dirty="0" err="1">
                <a:solidFill>
                  <a:schemeClr val="bg1"/>
                </a:solidFill>
              </a:rPr>
              <a:t>Integer</a:t>
            </a:r>
            <a:endParaRPr lang="tr-TR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tr-TR" sz="2400" dirty="0">
                <a:solidFill>
                  <a:schemeClr val="bg1"/>
                </a:solidFill>
              </a:rPr>
              <a:t>    </a:t>
            </a:r>
            <a:r>
              <a:rPr lang="tr-TR" sz="2400" dirty="0" err="1">
                <a:solidFill>
                  <a:schemeClr val="bg1"/>
                </a:solidFill>
              </a:rPr>
              <a:t>sicaklik</a:t>
            </a:r>
            <a:r>
              <a:rPr lang="tr-TR" sz="2400" dirty="0">
                <a:solidFill>
                  <a:schemeClr val="bg1"/>
                </a:solidFill>
              </a:rPr>
              <a:t>(1) = 5</a:t>
            </a:r>
          </a:p>
          <a:p>
            <a:pPr marL="0" indent="0">
              <a:buNone/>
            </a:pPr>
            <a:r>
              <a:rPr lang="tr-TR" sz="2400" dirty="0">
                <a:solidFill>
                  <a:schemeClr val="bg1"/>
                </a:solidFill>
              </a:rPr>
              <a:t>    </a:t>
            </a:r>
            <a:r>
              <a:rPr lang="tr-TR" sz="2400" dirty="0" err="1">
                <a:solidFill>
                  <a:schemeClr val="bg1"/>
                </a:solidFill>
              </a:rPr>
              <a:t>sicaklik</a:t>
            </a:r>
            <a:r>
              <a:rPr lang="tr-TR" sz="2400" dirty="0">
                <a:solidFill>
                  <a:schemeClr val="bg1"/>
                </a:solidFill>
              </a:rPr>
              <a:t>(2) = 40</a:t>
            </a:r>
          </a:p>
          <a:p>
            <a:pPr marL="0" indent="0">
              <a:buNone/>
            </a:pPr>
            <a:r>
              <a:rPr lang="tr-TR" sz="2400" dirty="0">
                <a:solidFill>
                  <a:schemeClr val="bg1"/>
                </a:solidFill>
              </a:rPr>
              <a:t>    </a:t>
            </a:r>
            <a:r>
              <a:rPr lang="tr-TR" sz="2400" dirty="0" err="1">
                <a:solidFill>
                  <a:schemeClr val="bg1"/>
                </a:solidFill>
              </a:rPr>
              <a:t>sicaklik</a:t>
            </a:r>
            <a:r>
              <a:rPr lang="tr-TR" sz="2400" dirty="0">
                <a:solidFill>
                  <a:schemeClr val="bg1"/>
                </a:solidFill>
              </a:rPr>
              <a:t>(3) = 30</a:t>
            </a:r>
          </a:p>
          <a:p>
            <a:pPr marL="0" indent="0">
              <a:buNone/>
            </a:pPr>
            <a:r>
              <a:rPr lang="tr-TR" sz="2400" dirty="0" err="1">
                <a:solidFill>
                  <a:schemeClr val="bg1"/>
                </a:solidFill>
              </a:rPr>
              <a:t>End</a:t>
            </a:r>
            <a:r>
              <a:rPr lang="tr-TR" sz="2400" dirty="0">
                <a:solidFill>
                  <a:schemeClr val="bg1"/>
                </a:solidFill>
              </a:rPr>
              <a:t> </a:t>
            </a:r>
            <a:r>
              <a:rPr lang="tr-TR" sz="2400" dirty="0" err="1">
                <a:solidFill>
                  <a:schemeClr val="bg1"/>
                </a:solidFill>
              </a:rPr>
              <a:t>Sub</a:t>
            </a:r>
            <a:endParaRPr lang="tr-TR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tr-TR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634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328</Words>
  <Application>Microsoft Office PowerPoint</Application>
  <PresentationFormat>Geniş ekran</PresentationFormat>
  <Paragraphs>52</Paragraphs>
  <Slides>11</Slides>
  <Notes>4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Teması</vt:lpstr>
      <vt:lpstr>Excel’de VBA Programlama</vt:lpstr>
      <vt:lpstr>Immediate Window</vt:lpstr>
      <vt:lpstr>Immediate Örnek-1</vt:lpstr>
      <vt:lpstr>Immediate Örnek-2</vt:lpstr>
      <vt:lpstr>Immediate Örnek-3</vt:lpstr>
      <vt:lpstr>Visual Basic Editörünü Açmak</vt:lpstr>
      <vt:lpstr>Diziler</vt:lpstr>
      <vt:lpstr>Statik Diziler</vt:lpstr>
      <vt:lpstr>Statik Diziler  Örnek</vt:lpstr>
      <vt:lpstr>Dinamik Diziler</vt:lpstr>
      <vt:lpstr>Dinamik Diziler  Örnek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Excel’de VBA Programlama</dc:title>
  <dc:creator>Gözde Mihran Altınsoy</dc:creator>
  <cp:lastModifiedBy>Gözde Mihran Altınsoy</cp:lastModifiedBy>
  <cp:revision>1</cp:revision>
  <dcterms:created xsi:type="dcterms:W3CDTF">2020-04-10T10:01:45Z</dcterms:created>
  <dcterms:modified xsi:type="dcterms:W3CDTF">2020-04-10T10:02:38Z</dcterms:modified>
</cp:coreProperties>
</file>