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jpeg" ContentType="image/jpeg"/>
  <Override PartName="/ppt/media/image3.png" ContentType="image/pn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7"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9"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1"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8"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6"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2"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grpSp>
        <p:nvGrpSpPr>
          <p:cNvPr id="0" name="Group 1"/>
          <p:cNvGrpSpPr/>
          <p:nvPr/>
        </p:nvGrpSpPr>
        <p:grpSpPr>
          <a:xfrm>
            <a:off x="4350240" y="2855520"/>
            <a:ext cx="443160" cy="105120"/>
            <a:chOff x="4350240" y="2855520"/>
            <a:chExt cx="443160" cy="105120"/>
          </a:xfrm>
        </p:grpSpPr>
        <p:sp>
          <p:nvSpPr>
            <p:cNvPr id="1" name="CustomShape 2"/>
            <p:cNvSpPr/>
            <p:nvPr/>
          </p:nvSpPr>
          <p:spPr>
            <a:xfrm>
              <a:off x="4519080" y="2855520"/>
              <a:ext cx="105120" cy="105120"/>
            </a:xfrm>
            <a:prstGeom prst="ellipse">
              <a:avLst/>
            </a:prstGeom>
            <a:solidFill>
              <a:schemeClr val="dk1"/>
            </a:solidFill>
            <a:ln>
              <a:noFill/>
            </a:ln>
          </p:spPr>
          <p:style>
            <a:lnRef idx="0"/>
            <a:fillRef idx="0"/>
            <a:effectRef idx="0"/>
            <a:fontRef idx="minor"/>
          </p:style>
        </p:sp>
        <p:sp>
          <p:nvSpPr>
            <p:cNvPr id="2" name="CustomShape 3"/>
            <p:cNvSpPr/>
            <p:nvPr/>
          </p:nvSpPr>
          <p:spPr>
            <a:xfrm>
              <a:off x="4688280" y="2855520"/>
              <a:ext cx="105120" cy="105120"/>
            </a:xfrm>
            <a:prstGeom prst="ellipse">
              <a:avLst/>
            </a:prstGeom>
            <a:solidFill>
              <a:schemeClr val="dk1"/>
            </a:solidFill>
            <a:ln>
              <a:noFill/>
            </a:ln>
          </p:spPr>
          <p:style>
            <a:lnRef idx="0"/>
            <a:fillRef idx="0"/>
            <a:effectRef idx="0"/>
            <a:fontRef idx="minor"/>
          </p:style>
        </p:sp>
        <p:sp>
          <p:nvSpPr>
            <p:cNvPr id="3" name="CustomShape 4"/>
            <p:cNvSpPr/>
            <p:nvPr/>
          </p:nvSpPr>
          <p:spPr>
            <a:xfrm>
              <a:off x="4350240" y="2855520"/>
              <a:ext cx="105120" cy="105120"/>
            </a:xfrm>
            <a:prstGeom prst="ellipse">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671400" y="990720"/>
            <a:ext cx="7801200" cy="1729800"/>
          </a:xfrm>
          <a:prstGeom prst="rect">
            <a:avLst/>
          </a:prstGeom>
        </p:spPr>
        <p:txBody>
          <a:bodyPr tIns="91440" bIns="91440" anchor="b"/>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5" name="PlaceHolder 6"/>
          <p:cNvSpPr>
            <a:spLocks noGrp="1"/>
          </p:cNvSpPr>
          <p:nvPr>
            <p:ph type="sldNum"/>
          </p:nvPr>
        </p:nvSpPr>
        <p:spPr>
          <a:xfrm>
            <a:off x="8490240" y="4681080"/>
            <a:ext cx="548280" cy="393120"/>
          </a:xfrm>
          <a:prstGeom prst="rect">
            <a:avLst/>
          </a:prstGeom>
        </p:spPr>
        <p:txBody>
          <a:bodyPr tIns="91440" bIns="91440" anchor="ctr"/>
          <a:p>
            <a:pPr algn="r">
              <a:lnSpc>
                <a:spcPct val="100000"/>
              </a:lnSpc>
            </a:pPr>
            <a:fld id="{52359FA0-891A-42FF-8CD9-8FB8E8B7760C}" type="slidenum">
              <a:rPr b="0" lang="en-US" sz="1000" spc="-1" strike="noStrike">
                <a:solidFill>
                  <a:srgbClr val="cacaca"/>
                </a:solidFill>
                <a:latin typeface="Average"/>
                <a:ea typeface="Average"/>
              </a:rPr>
              <a:t>&lt;number&gt;</a:t>
            </a:fld>
            <a:endParaRPr b="0" lang="en-US" sz="10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p:spPr>
        <p:txBody>
          <a:bodyPr tIns="91440" bIns="91440"/>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4"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5" name="PlaceHolder 3"/>
          <p:cNvSpPr>
            <a:spLocks noGrp="1"/>
          </p:cNvSpPr>
          <p:nvPr>
            <p:ph type="sldNum"/>
          </p:nvPr>
        </p:nvSpPr>
        <p:spPr>
          <a:xfrm>
            <a:off x="8490240" y="4681080"/>
            <a:ext cx="548280" cy="393120"/>
          </a:xfrm>
          <a:prstGeom prst="rect">
            <a:avLst/>
          </a:prstGeom>
        </p:spPr>
        <p:txBody>
          <a:bodyPr tIns="91440" bIns="91440" anchor="ctr"/>
          <a:p>
            <a:pPr algn="r">
              <a:lnSpc>
                <a:spcPct val="100000"/>
              </a:lnSpc>
            </a:pPr>
            <a:fld id="{3867DEA5-C868-4BA7-A97E-65E1D6D3B179}" type="slidenum">
              <a:rPr b="0" lang="en-US" sz="1000" spc="-1" strike="noStrike">
                <a:solidFill>
                  <a:srgbClr val="cacaca"/>
                </a:solidFill>
                <a:latin typeface="Average"/>
                <a:ea typeface="Average"/>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71400" y="990720"/>
            <a:ext cx="7801200" cy="1729800"/>
          </a:xfrm>
          <a:prstGeom prst="rect">
            <a:avLst/>
          </a:prstGeom>
          <a:noFill/>
          <a:ln>
            <a:noFill/>
          </a:ln>
        </p:spPr>
        <p:txBody>
          <a:bodyPr tIns="91440" bIns="91440" anchor="b"/>
          <a:p>
            <a:pPr algn="ctr">
              <a:lnSpc>
                <a:spcPct val="100000"/>
              </a:lnSpc>
            </a:pPr>
            <a:r>
              <a:rPr b="0" lang="en-US" sz="4000" spc="-1" strike="noStrike">
                <a:solidFill>
                  <a:srgbClr val="ffffff"/>
                </a:solidFill>
                <a:latin typeface="Oswald"/>
                <a:ea typeface="Oswald"/>
              </a:rPr>
              <a:t>Malang Hacker Link &amp; In Crust We Rush</a:t>
            </a:r>
            <a:endParaRPr b="0" lang="en-US" sz="4000" spc="-1" strike="noStrike">
              <a:solidFill>
                <a:srgbClr val="000000"/>
              </a:solidFill>
              <a:latin typeface="Arial"/>
            </a:endParaRPr>
          </a:p>
        </p:txBody>
      </p:sp>
      <p:sp>
        <p:nvSpPr>
          <p:cNvPr id="83" name="TextShape 2"/>
          <p:cNvSpPr txBox="1"/>
          <p:nvPr/>
        </p:nvSpPr>
        <p:spPr>
          <a:xfrm>
            <a:off x="671400" y="3174840"/>
            <a:ext cx="7801200" cy="792360"/>
          </a:xfrm>
          <a:prstGeom prst="rect">
            <a:avLst/>
          </a:prstGeom>
          <a:noFill/>
          <a:ln>
            <a:noFill/>
          </a:ln>
        </p:spPr>
        <p:txBody>
          <a:bodyPr tIns="91440" bIns="91440"/>
          <a:p>
            <a:pPr algn="ctr">
              <a:lnSpc>
                <a:spcPct val="100000"/>
              </a:lnSpc>
            </a:pPr>
            <a:r>
              <a:rPr b="0" lang="en-US" sz="2100" spc="-1" strike="noStrike">
                <a:solidFill>
                  <a:srgbClr val="cacaca"/>
                </a:solidFill>
                <a:latin typeface="Average"/>
                <a:ea typeface="Average"/>
              </a:rPr>
              <a:t>SQL Injection &amp; XSS attack</a:t>
            </a:r>
            <a:endParaRPr b="0" lang="en-US" sz="21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latin typeface="Oswald"/>
                <a:ea typeface="Oswald"/>
              </a:rPr>
              <a:t>Jenis - Jenis XSS attack.</a:t>
            </a:r>
            <a:endParaRPr b="0" lang="en-US" sz="3000" spc="-1" strike="noStrike">
              <a:solidFill>
                <a:srgbClr val="000000"/>
              </a:solidFill>
              <a:latin typeface="Arial"/>
            </a:endParaRPr>
          </a:p>
        </p:txBody>
      </p:sp>
      <p:sp>
        <p:nvSpPr>
          <p:cNvPr id="101"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cacaca"/>
              </a:buClr>
              <a:buFont typeface="Average"/>
              <a:buChar char="➔"/>
            </a:pPr>
            <a:r>
              <a:rPr b="0" lang="en-US" sz="1800" spc="-1" strike="noStrike">
                <a:solidFill>
                  <a:srgbClr val="cacaca"/>
                </a:solidFill>
                <a:latin typeface="Average"/>
                <a:ea typeface="Average"/>
              </a:rPr>
              <a:t>Stored XSS (Persistent xss)</a:t>
            </a:r>
            <a:endParaRPr b="0" lang="en-US" sz="1800" spc="-1" strike="noStrike">
              <a:solidFill>
                <a:srgbClr val="000000"/>
              </a:solidFill>
              <a:latin typeface="Arial"/>
            </a:endParaRPr>
          </a:p>
          <a:p>
            <a:pPr lvl="1" marL="914400" indent="-317160">
              <a:lnSpc>
                <a:spcPct val="115000"/>
              </a:lnSpc>
              <a:buClr>
                <a:srgbClr val="cacaca"/>
              </a:buClr>
              <a:buFont typeface="Average"/>
              <a:buChar char="◆"/>
            </a:pPr>
            <a:r>
              <a:rPr b="0" lang="en-US" sz="1400" spc="-1" strike="noStrike">
                <a:solidFill>
                  <a:srgbClr val="cacaca"/>
                </a:solidFill>
                <a:latin typeface="Average"/>
                <a:ea typeface="Average"/>
              </a:rPr>
              <a:t>Jenis XSS yang paling merusak adalah Stored XSS (Persistent XSS). Penyerang menggunakan Stored XSS untuk menyuntikkan konten berbahaya (disebut payload), paling sering kode JavaScript, ke dalam aplikasi target. Jika tidak ada validasi input, kode berbahaya ini disimpan secara permanen (tetap) oleh aplikasi target, misalnya dalam database. Misalnya, penyerang dapat memasukkan script berbahaya ke dalam bidang input pengguna seperti bidang komentar blog atau dalam posting forum.</a:t>
            </a:r>
            <a:endParaRPr b="0" lang="en-US" sz="1400" spc="-1" strike="noStrike">
              <a:solidFill>
                <a:srgbClr val="000000"/>
              </a:solidFill>
              <a:latin typeface="Arial"/>
            </a:endParaRPr>
          </a:p>
          <a:p>
            <a:pPr marL="457200" indent="-317160">
              <a:lnSpc>
                <a:spcPct val="115000"/>
              </a:lnSpc>
              <a:buClr>
                <a:srgbClr val="cacaca"/>
              </a:buClr>
              <a:buFont typeface="Average"/>
              <a:buChar char="➔"/>
            </a:pPr>
            <a:r>
              <a:rPr b="0" lang="en-US" sz="1400" spc="-1" strike="noStrike">
                <a:solidFill>
                  <a:srgbClr val="cacaca"/>
                </a:solidFill>
                <a:latin typeface="Average"/>
                <a:ea typeface="Average"/>
              </a:rPr>
              <a:t>Reflected XSS (Non- persistent xss)</a:t>
            </a:r>
            <a:endParaRPr b="0" lang="en-US" sz="1400" spc="-1" strike="noStrike">
              <a:solidFill>
                <a:srgbClr val="000000"/>
              </a:solidFill>
              <a:latin typeface="Arial"/>
            </a:endParaRPr>
          </a:p>
          <a:p>
            <a:pPr lvl="1" marL="914400" indent="-317160">
              <a:lnSpc>
                <a:spcPct val="115000"/>
              </a:lnSpc>
              <a:buClr>
                <a:srgbClr val="cacaca"/>
              </a:buClr>
              <a:buFont typeface="Average"/>
              <a:buChar char="◆"/>
            </a:pPr>
            <a:r>
              <a:rPr b="0" lang="en-US" sz="1400" spc="-1" strike="noStrike">
                <a:solidFill>
                  <a:srgbClr val="cacaca"/>
                </a:solidFill>
                <a:latin typeface="Average"/>
                <a:ea typeface="Average"/>
              </a:rPr>
              <a:t>Reflected XSS berbeda dari stored. Dikarenakan reflected xss biasa men-redirect victim ke suatu website dari website yang terpercaya. Biasanya reflected xss berbentuk Link pada social media yang mengharuskan victim untuk mengne-klik link tersebut.</a:t>
            </a:r>
            <a:endParaRPr b="0" lang="en-US" sz="1400" spc="-1" strike="noStrike">
              <a:solidFill>
                <a:srgbClr val="000000"/>
              </a:solidFill>
              <a:latin typeface="Arial"/>
            </a:endParaRPr>
          </a:p>
          <a:p>
            <a:pPr>
              <a:lnSpc>
                <a:spcPct val="115000"/>
              </a:lnSpc>
              <a:spcBef>
                <a:spcPts val="1599"/>
              </a:spcBef>
              <a:spcAft>
                <a:spcPts val="1599"/>
              </a:spcAft>
            </a:pPr>
            <a:endParaRPr b="0" lang="en-US" sz="1400" spc="-1" strike="noStrike">
              <a:solidFill>
                <a:srgbClr val="000000"/>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2" name="TextShape 1"/>
          <p:cNvSpPr txBox="1"/>
          <p:nvPr/>
        </p:nvSpPr>
        <p:spPr>
          <a:xfrm>
            <a:off x="311760" y="444960"/>
            <a:ext cx="8520120" cy="572400"/>
          </a:xfrm>
          <a:prstGeom prst="rect">
            <a:avLst/>
          </a:prstGeom>
          <a:noFill/>
          <a:ln>
            <a:noFill/>
          </a:ln>
        </p:spPr>
        <p:txBody>
          <a:bodyPr tIns="91440" bIns="91440"/>
          <a:p>
            <a:endParaRPr b="0" lang="en-US" sz="1400" spc="-1" strike="noStrike">
              <a:solidFill>
                <a:srgbClr val="000000"/>
              </a:solidFill>
              <a:latin typeface="Arial"/>
            </a:endParaRPr>
          </a:p>
        </p:txBody>
      </p:sp>
      <p:sp>
        <p:nvSpPr>
          <p:cNvPr id="103" name="TextShape 2"/>
          <p:cNvSpPr txBox="1"/>
          <p:nvPr/>
        </p:nvSpPr>
        <p:spPr>
          <a:xfrm>
            <a:off x="311760" y="1152360"/>
            <a:ext cx="8520120" cy="3416040"/>
          </a:xfrm>
          <a:prstGeom prst="rect">
            <a:avLst/>
          </a:prstGeom>
          <a:noFill/>
          <a:ln>
            <a:noFill/>
          </a:ln>
        </p:spPr>
        <p:txBody>
          <a:bodyPr tIns="91440" bIns="91440"/>
          <a:p>
            <a:endParaRPr b="0" lang="en-US" sz="14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latin typeface="Oswald"/>
                <a:ea typeface="Oswald"/>
              </a:rPr>
              <a:t>Bagaimana cara menangani XSS attack??</a:t>
            </a:r>
            <a:endParaRPr b="0" lang="en-US" sz="3000" spc="-1" strike="noStrike">
              <a:solidFill>
                <a:srgbClr val="000000"/>
              </a:solidFill>
              <a:latin typeface="Arial"/>
            </a:endParaRPr>
          </a:p>
        </p:txBody>
      </p:sp>
      <p:sp>
        <p:nvSpPr>
          <p:cNvPr id="105"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cacaca"/>
              </a:buClr>
              <a:buFont typeface="Average"/>
              <a:buChar char="❏"/>
            </a:pPr>
            <a:r>
              <a:rPr b="0" lang="en-US" sz="1800" spc="-1" strike="noStrike">
                <a:solidFill>
                  <a:srgbClr val="cacaca"/>
                </a:solidFill>
                <a:latin typeface="Average"/>
                <a:ea typeface="Average"/>
              </a:rPr>
              <a:t>Escaping.</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Validating input.</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Sanitizing.</a:t>
            </a:r>
            <a:endParaRPr b="0" lang="en-US" sz="1800" spc="-1" strike="noStrike">
              <a:solidFill>
                <a:srgbClr val="000000"/>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6" name="TextShape 1"/>
          <p:cNvSpPr txBox="1"/>
          <p:nvPr/>
        </p:nvSpPr>
        <p:spPr>
          <a:xfrm>
            <a:off x="311760" y="444960"/>
            <a:ext cx="8520120" cy="572400"/>
          </a:xfrm>
          <a:prstGeom prst="rect">
            <a:avLst/>
          </a:prstGeom>
          <a:noFill/>
          <a:ln>
            <a:noFill/>
          </a:ln>
        </p:spPr>
        <p:txBody>
          <a:bodyPr tIns="91440" bIns="91440"/>
          <a:p>
            <a:endParaRPr b="0" lang="en-US" sz="1400" spc="-1" strike="noStrike">
              <a:solidFill>
                <a:srgbClr val="000000"/>
              </a:solidFill>
              <a:latin typeface="Arial"/>
            </a:endParaRPr>
          </a:p>
        </p:txBody>
      </p:sp>
      <p:sp>
        <p:nvSpPr>
          <p:cNvPr id="107" name="TextShape 2"/>
          <p:cNvSpPr txBox="1"/>
          <p:nvPr/>
        </p:nvSpPr>
        <p:spPr>
          <a:xfrm>
            <a:off x="311760" y="1152360"/>
            <a:ext cx="8520120" cy="3416040"/>
          </a:xfrm>
          <a:prstGeom prst="rect">
            <a:avLst/>
          </a:prstGeom>
          <a:noFill/>
          <a:ln>
            <a:noFill/>
          </a:ln>
        </p:spPr>
        <p:txBody>
          <a:bodyPr tIns="91440" bIns="91440"/>
          <a:p>
            <a:pPr algn="ctr">
              <a:lnSpc>
                <a:spcPct val="115000"/>
              </a:lnSpc>
            </a:pPr>
            <a:r>
              <a:rPr b="1" lang="en-US" sz="3600" spc="-1" strike="noStrike">
                <a:solidFill>
                  <a:srgbClr val="000000"/>
                </a:solidFill>
                <a:latin typeface="Average"/>
                <a:ea typeface="Average"/>
              </a:rPr>
              <a:t>Thank you.</a:t>
            </a:r>
            <a:endParaRPr b="0" lang="en-US" sz="3600" spc="-1" strike="noStrike">
              <a:solidFill>
                <a:srgbClr val="000000"/>
              </a:solidFill>
              <a:latin typeface="Arial"/>
            </a:endParaRPr>
          </a:p>
          <a:p>
            <a:pPr algn="ctr">
              <a:lnSpc>
                <a:spcPct val="115000"/>
              </a:lnSpc>
              <a:spcBef>
                <a:spcPts val="1599"/>
              </a:spcBef>
              <a:spcAft>
                <a:spcPts val="1599"/>
              </a:spcAft>
            </a:pPr>
            <a:r>
              <a:rPr b="1" lang="en-US" sz="3600" spc="-1" strike="noStrike">
                <a:solidFill>
                  <a:srgbClr val="000000"/>
                </a:solidFill>
                <a:latin typeface="Average"/>
                <a:ea typeface="Average"/>
              </a:rPr>
              <a:t>Malang Hacker Link &amp; In Crust We Rush</a:t>
            </a:r>
            <a:endParaRPr b="0" lang="en-US" sz="3600" spc="-1" strike="noStrike">
              <a:solidFill>
                <a:srgbClr val="000000"/>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latin typeface="Oswald"/>
                <a:ea typeface="Oswald"/>
              </a:rPr>
              <a:t>Apa sih SQL injection itu..??</a:t>
            </a:r>
            <a:endParaRPr b="0" lang="en-US" sz="3000" spc="-1" strike="noStrike">
              <a:solidFill>
                <a:srgbClr val="000000"/>
              </a:solidFill>
              <a:latin typeface="Arial"/>
            </a:endParaRPr>
          </a:p>
        </p:txBody>
      </p:sp>
      <p:sp>
        <p:nvSpPr>
          <p:cNvPr id="85" name="TextShape 2"/>
          <p:cNvSpPr txBox="1"/>
          <p:nvPr/>
        </p:nvSpPr>
        <p:spPr>
          <a:xfrm>
            <a:off x="311760" y="1152360"/>
            <a:ext cx="8520120" cy="3416040"/>
          </a:xfrm>
          <a:prstGeom prst="rect">
            <a:avLst/>
          </a:prstGeom>
          <a:noFill/>
          <a:ln>
            <a:noFill/>
          </a:ln>
        </p:spPr>
        <p:txBody>
          <a:bodyPr tIns="91440" bIns="91440"/>
          <a:p>
            <a:pPr marL="457200" indent="-380520">
              <a:lnSpc>
                <a:spcPct val="115000"/>
              </a:lnSpc>
              <a:buClr>
                <a:srgbClr val="000000"/>
              </a:buClr>
              <a:buFont typeface="Arial"/>
              <a:buAutoNum type="arabicPeriod"/>
            </a:pPr>
            <a:r>
              <a:rPr b="0" lang="en-US" sz="2400" spc="-1" strike="noStrike">
                <a:solidFill>
                  <a:srgbClr val="000000"/>
                </a:solidFill>
                <a:latin typeface="Arial"/>
                <a:ea typeface="Arial"/>
              </a:rPr>
              <a:t>SQL injection adalah sebuah aksi hacking yang dilakukan di aplikasi client dengan cara memodifikasi perintah SQL yang ada di memori aplikasi client.</a:t>
            </a:r>
            <a:endParaRPr b="0" lang="en-US" sz="2400" spc="-1" strike="noStrike">
              <a:solidFill>
                <a:srgbClr val="000000"/>
              </a:solidFill>
              <a:latin typeface="Arial"/>
            </a:endParaRPr>
          </a:p>
          <a:p>
            <a:pPr marL="457200" indent="-380520">
              <a:lnSpc>
                <a:spcPct val="115000"/>
              </a:lnSpc>
              <a:buClr>
                <a:srgbClr val="000000"/>
              </a:buClr>
              <a:buFont typeface="Arial"/>
              <a:buAutoNum type="arabicPeriod"/>
            </a:pPr>
            <a:r>
              <a:rPr b="0" lang="en-US" sz="2400" spc="-1" strike="noStrike">
                <a:solidFill>
                  <a:srgbClr val="000000"/>
                </a:solidFill>
                <a:latin typeface="Arial"/>
                <a:ea typeface="Arial"/>
              </a:rPr>
              <a:t>SQL Injection merupakan teknik mengeksploitasi web aplikasi yang didalamnya menggunakan database untuk penyimpanan data.</a:t>
            </a:r>
            <a:endParaRPr b="0" lang="en-US" sz="24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latin typeface="Oswald"/>
                <a:ea typeface="Oswald"/>
              </a:rPr>
              <a:t>Apa sih penyebab terjadinya SQL Injection..??</a:t>
            </a:r>
            <a:endParaRPr b="0" lang="en-US" sz="3000" spc="-1" strike="noStrike">
              <a:solidFill>
                <a:srgbClr val="000000"/>
              </a:solidFill>
              <a:latin typeface="Arial"/>
            </a:endParaRPr>
          </a:p>
        </p:txBody>
      </p:sp>
      <p:sp>
        <p:nvSpPr>
          <p:cNvPr id="87" name="TextShape 2"/>
          <p:cNvSpPr txBox="1"/>
          <p:nvPr/>
        </p:nvSpPr>
        <p:spPr>
          <a:xfrm>
            <a:off x="258120" y="1521720"/>
            <a:ext cx="8520120" cy="3416040"/>
          </a:xfrm>
          <a:prstGeom prst="rect">
            <a:avLst/>
          </a:prstGeom>
          <a:noFill/>
          <a:ln>
            <a:noFill/>
          </a:ln>
        </p:spPr>
        <p:txBody>
          <a:bodyPr tIns="91440" bIns="91440"/>
          <a:p>
            <a:pPr marL="457200" indent="-367920">
              <a:lnSpc>
                <a:spcPct val="115000"/>
              </a:lnSpc>
              <a:buClr>
                <a:srgbClr val="ffffff"/>
              </a:buClr>
              <a:buFont typeface="Average"/>
              <a:buAutoNum type="arabicPeriod"/>
            </a:pPr>
            <a:r>
              <a:rPr b="0" lang="en-US" sz="2200" spc="-1" strike="noStrike">
                <a:solidFill>
                  <a:srgbClr val="ffffff"/>
                </a:solidFill>
                <a:latin typeface="Arial"/>
                <a:ea typeface="Arial"/>
              </a:rPr>
              <a:t>Tidak adanya penanganan terhadap karakter – karakter tanda petik satu ‘ dan juga karakter double minus - - yang menyebabkan suatu aplikasi dapat disisipi dengan perintah SQL yang seharusnya tidak boleh di proses. Sehingga menyebabkan seorang hacker dapat menyisipkan perintah SQL yang mungkin dapat memperoleh data yang sewenang-wenang dari aplikasi, mengganggu logikanya, atau menjalankan perintah pada server database itu sendiri.</a:t>
            </a:r>
            <a:endParaRPr b="0" lang="en-US" sz="22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latin typeface="Oswald"/>
                <a:ea typeface="Oswald"/>
              </a:rPr>
              <a:t>Contoh SQL Injection.</a:t>
            </a:r>
            <a:endParaRPr b="0" lang="en-US" sz="3000" spc="-1" strike="noStrike">
              <a:solidFill>
                <a:srgbClr val="000000"/>
              </a:solidFill>
              <a:latin typeface="Arial"/>
            </a:endParaRPr>
          </a:p>
        </p:txBody>
      </p:sp>
      <p:sp>
        <p:nvSpPr>
          <p:cNvPr id="89"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ffffff"/>
                </a:solidFill>
                <a:latin typeface="Average"/>
                <a:ea typeface="Average"/>
              </a:rPr>
              <a:t>Query SQL Asli pada PHP : </a:t>
            </a:r>
            <a:r>
              <a:rPr b="0" lang="en-US" sz="1400" spc="-1" strike="noStrike">
                <a:solidFill>
                  <a:srgbClr val="ffffff"/>
                </a:solidFill>
                <a:latin typeface="Average"/>
                <a:ea typeface="Average"/>
              </a:rPr>
              <a:t>$SQL= “select * from login where username =’$username’; , {dari GET atau POST variable }</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ffffff"/>
                </a:solidFill>
                <a:latin typeface="Average"/>
                <a:ea typeface="Average"/>
              </a:rPr>
              <a:t>SQL Injection : $SQL= “select * from login where username =’$username’ or ‘1’=’1’; , {dari GET atau POST variable }</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ffffff"/>
                </a:solidFill>
                <a:latin typeface="Average"/>
                <a:ea typeface="Average"/>
              </a:rPr>
              <a:t>Dengan query SQL injection diatas maka username apapun meski tidak ada di dalam database dianggap TRUE atau dianggap benar.</a:t>
            </a:r>
            <a:endParaRPr b="0" lang="en-US" sz="1400" spc="-1" strike="noStrike">
              <a:solidFill>
                <a:srgbClr val="000000"/>
              </a:solidFill>
              <a:latin typeface="Arial"/>
            </a:endParaRPr>
          </a:p>
          <a:p>
            <a:pPr>
              <a:lnSpc>
                <a:spcPct val="115000"/>
              </a:lnSpc>
              <a:spcBef>
                <a:spcPts val="1599"/>
              </a:spcBef>
              <a:spcAft>
                <a:spcPts val="1599"/>
              </a:spcAft>
            </a:pPr>
            <a:endParaRPr b="0" lang="en-US" sz="14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0" name="TextShape 1"/>
          <p:cNvSpPr txBox="1"/>
          <p:nvPr/>
        </p:nvSpPr>
        <p:spPr>
          <a:xfrm>
            <a:off x="311760" y="444960"/>
            <a:ext cx="8520120" cy="572400"/>
          </a:xfrm>
          <a:prstGeom prst="rect">
            <a:avLst/>
          </a:prstGeom>
          <a:noFill/>
          <a:ln>
            <a:noFill/>
          </a:ln>
        </p:spPr>
        <p:txBody>
          <a:bodyPr tIns="91440" bIns="91440"/>
          <a:p>
            <a:endParaRPr b="0" lang="en-US" sz="1400" spc="-1" strike="noStrike">
              <a:solidFill>
                <a:srgbClr val="000000"/>
              </a:solidFill>
              <a:latin typeface="Arial"/>
            </a:endParaRPr>
          </a:p>
        </p:txBody>
      </p:sp>
      <p:sp>
        <p:nvSpPr>
          <p:cNvPr id="91" name="TextShape 2"/>
          <p:cNvSpPr txBox="1"/>
          <p:nvPr/>
        </p:nvSpPr>
        <p:spPr>
          <a:xfrm>
            <a:off x="311760" y="1152360"/>
            <a:ext cx="8520120" cy="3416040"/>
          </a:xfrm>
          <a:prstGeom prst="rect">
            <a:avLst/>
          </a:prstGeom>
          <a:noFill/>
          <a:ln>
            <a:noFill/>
          </a:ln>
        </p:spPr>
        <p:txBody>
          <a:bodyPr tIns="91440" bIns="91440"/>
          <a:p>
            <a:endParaRPr b="0" lang="en-US" sz="14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latin typeface="Oswald"/>
                <a:ea typeface="Oswald"/>
              </a:rPr>
              <a:t>Apakah SQL injection cuman seperti itu saja??</a:t>
            </a:r>
            <a:endParaRPr b="0" lang="en-US" sz="3000" spc="-1" strike="noStrike">
              <a:solidFill>
                <a:srgbClr val="000000"/>
              </a:solidFill>
              <a:latin typeface="Arial"/>
            </a:endParaRPr>
          </a:p>
        </p:txBody>
      </p:sp>
      <p:sp>
        <p:nvSpPr>
          <p:cNvPr id="93" name="TextShape 2"/>
          <p:cNvSpPr txBox="1"/>
          <p:nvPr/>
        </p:nvSpPr>
        <p:spPr>
          <a:xfrm>
            <a:off x="258120" y="1371600"/>
            <a:ext cx="8520120" cy="3416040"/>
          </a:xfrm>
          <a:prstGeom prst="rect">
            <a:avLst/>
          </a:prstGeom>
          <a:noFill/>
          <a:ln>
            <a:noFill/>
          </a:ln>
        </p:spPr>
        <p:txBody>
          <a:bodyPr tIns="91440" bIns="91440"/>
          <a:p>
            <a:pPr>
              <a:lnSpc>
                <a:spcPct val="115000"/>
              </a:lnSpc>
            </a:pPr>
            <a:r>
              <a:rPr b="0" lang="en-US" sz="1800" spc="-1" strike="noStrike">
                <a:solidFill>
                  <a:srgbClr val="cacaca"/>
                </a:solidFill>
                <a:latin typeface="Average"/>
                <a:ea typeface="Average"/>
              </a:rPr>
              <a:t>Tidak.. Jenis SQL injection ada banyak seperti berikut.</a:t>
            </a:r>
            <a:endParaRPr b="0" lang="en-US" sz="1800" spc="-1" strike="noStrike">
              <a:solidFill>
                <a:srgbClr val="000000"/>
              </a:solidFill>
              <a:latin typeface="Arial"/>
            </a:endParaRPr>
          </a:p>
          <a:p>
            <a:pPr marL="457200" indent="-342720">
              <a:lnSpc>
                <a:spcPct val="115000"/>
              </a:lnSpc>
              <a:spcBef>
                <a:spcPts val="1599"/>
              </a:spcBef>
              <a:buClr>
                <a:srgbClr val="cacaca"/>
              </a:buClr>
              <a:buFont typeface="Average"/>
              <a:buChar char="❏"/>
            </a:pPr>
            <a:r>
              <a:rPr b="0" lang="en-US" sz="1800" spc="-1" strike="noStrike">
                <a:solidFill>
                  <a:srgbClr val="cacaca"/>
                </a:solidFill>
                <a:latin typeface="Average"/>
                <a:ea typeface="Average"/>
              </a:rPr>
              <a:t>Boolean</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Union</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Stacked</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Query</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Time</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Error </a:t>
            </a:r>
            <a:endParaRPr b="0" lang="en-US" sz="18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latin typeface="Oswald"/>
                <a:ea typeface="Oswald"/>
              </a:rPr>
              <a:t>Apasih fungsi SQL injection??</a:t>
            </a:r>
            <a:endParaRPr b="0" lang="en-US" sz="3000" spc="-1" strike="noStrike">
              <a:solidFill>
                <a:srgbClr val="000000"/>
              </a:solidFill>
              <a:latin typeface="Arial"/>
            </a:endParaRPr>
          </a:p>
        </p:txBody>
      </p:sp>
      <p:sp>
        <p:nvSpPr>
          <p:cNvPr id="95"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cacaca"/>
              </a:buClr>
              <a:buFont typeface="Average"/>
              <a:buChar char="★"/>
            </a:pPr>
            <a:r>
              <a:rPr b="0" lang="en-US" sz="1800" spc="-1" strike="noStrike">
                <a:solidFill>
                  <a:srgbClr val="cacaca"/>
                </a:solidFill>
                <a:latin typeface="Average"/>
                <a:ea typeface="Average"/>
              </a:rPr>
              <a:t>Bypass login.</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Dump database Data.</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Drop table database.</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etc.</a:t>
            </a:r>
            <a:endParaRPr b="0" lang="en-US" sz="18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latin typeface="Oswald"/>
                <a:ea typeface="Oswald"/>
              </a:rPr>
              <a:t>Lalu bagaimana agar aman dari SQL injection..??</a:t>
            </a:r>
            <a:endParaRPr b="0" lang="en-US" sz="3000" spc="-1" strike="noStrike">
              <a:solidFill>
                <a:srgbClr val="000000"/>
              </a:solidFill>
              <a:latin typeface="Arial"/>
            </a:endParaRPr>
          </a:p>
        </p:txBody>
      </p:sp>
      <p:sp>
        <p:nvSpPr>
          <p:cNvPr id="97" name="TextShape 2"/>
          <p:cNvSpPr txBox="1"/>
          <p:nvPr/>
        </p:nvSpPr>
        <p:spPr>
          <a:xfrm>
            <a:off x="182880" y="1371600"/>
            <a:ext cx="8520120" cy="3416040"/>
          </a:xfrm>
          <a:prstGeom prst="rect">
            <a:avLst/>
          </a:prstGeom>
          <a:noFill/>
          <a:ln>
            <a:noFill/>
          </a:ln>
        </p:spPr>
        <p:txBody>
          <a:bodyPr tIns="91440" bIns="91440"/>
          <a:p>
            <a:pPr marL="457200" indent="-342720">
              <a:lnSpc>
                <a:spcPct val="115000"/>
              </a:lnSpc>
              <a:buClr>
                <a:srgbClr val="cacaca"/>
              </a:buClr>
              <a:buFont typeface="Average"/>
              <a:buChar char="➔"/>
            </a:pPr>
            <a:r>
              <a:rPr b="0" lang="en-US" sz="1800" spc="-1" strike="noStrike">
                <a:solidFill>
                  <a:srgbClr val="cacaca"/>
                </a:solidFill>
                <a:latin typeface="Average"/>
                <a:ea typeface="Average"/>
              </a:rPr>
              <a:t>Use .htaccess to manipulate URL.</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Filtering input character.</a:t>
            </a:r>
            <a:endParaRPr b="0" lang="en-US" sz="1800" spc="-1" strike="noStrike">
              <a:solidFill>
                <a:srgbClr val="000000"/>
              </a:solidFill>
              <a:latin typeface="Arial"/>
            </a:endParaRPr>
          </a:p>
          <a:p>
            <a:pPr marL="457200" indent="-342720">
              <a:lnSpc>
                <a:spcPct val="115000"/>
              </a:lnSpc>
              <a:buClr>
                <a:srgbClr val="cacaca"/>
              </a:buClr>
              <a:buFont typeface="Average"/>
              <a:buChar char="➔"/>
            </a:pPr>
            <a:r>
              <a:rPr b="0" lang="en-US" sz="1800" spc="-1" strike="noStrike">
                <a:solidFill>
                  <a:srgbClr val="cacaca"/>
                </a:solidFill>
                <a:latin typeface="Average"/>
                <a:ea typeface="Average"/>
              </a:rPr>
              <a:t>Use mysqli_real_escape_string</a:t>
            </a:r>
            <a:endParaRPr b="0" lang="en-US" sz="18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p>
            <a:pPr algn="ctr">
              <a:lnSpc>
                <a:spcPct val="100000"/>
              </a:lnSpc>
            </a:pPr>
            <a:r>
              <a:rPr b="0" lang="en-US" sz="3000" spc="-1" strike="noStrike">
                <a:solidFill>
                  <a:srgbClr val="ffffff"/>
                </a:solidFill>
                <a:latin typeface="Oswald"/>
                <a:ea typeface="Oswald"/>
              </a:rPr>
              <a:t>XSS ATTACK</a:t>
            </a:r>
            <a:endParaRPr b="0" lang="en-US" sz="3000" spc="-1" strike="noStrike">
              <a:solidFill>
                <a:srgbClr val="000000"/>
              </a:solidFill>
              <a:latin typeface="Arial"/>
            </a:endParaRPr>
          </a:p>
        </p:txBody>
      </p:sp>
      <p:sp>
        <p:nvSpPr>
          <p:cNvPr id="99"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cacaca"/>
                </a:solidFill>
                <a:latin typeface="Average"/>
                <a:ea typeface="Average"/>
              </a:rPr>
              <a:t>Cross-site Scripting (XSS) is a client-side code injection attack. The attacker aims to execute malicious scripts in a web browser of the victim by including malicious code in a legitimate web page or web application. The actual attack occurs when the victim visits the web page or web application that executes the malicious code. The web page or web application becomes a vehicle to deliver the malicious script to the user’s browser. Vulnerable vehicles that are commonly used for Cross-site Scripting attacks are forums, message boards, and web pages that allow comments.</a:t>
            </a:r>
            <a:endParaRPr b="0" lang="en-US" sz="18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2019-07-12T16:55:56Z</dcterms:modified>
  <cp:revision>1</cp:revision>
  <dc:subject/>
  <dc:title/>
</cp:coreProperties>
</file>