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81" r:id="rId4"/>
    <p:sldId id="258" r:id="rId5"/>
    <p:sldId id="271" r:id="rId6"/>
    <p:sldId id="282" r:id="rId7"/>
    <p:sldId id="289" r:id="rId8"/>
    <p:sldId id="283" r:id="rId9"/>
    <p:sldId id="284" r:id="rId10"/>
    <p:sldId id="285" r:id="rId11"/>
    <p:sldId id="287" r:id="rId12"/>
    <p:sldId id="286" r:id="rId13"/>
    <p:sldId id="291" r:id="rId14"/>
    <p:sldId id="288" r:id="rId15"/>
    <p:sldId id="290" r:id="rId16"/>
    <p:sldId id="296" r:id="rId17"/>
    <p:sldId id="295" r:id="rId18"/>
    <p:sldId id="297" r:id="rId19"/>
    <p:sldId id="298" r:id="rId20"/>
    <p:sldId id="299" r:id="rId21"/>
    <p:sldId id="301" r:id="rId22"/>
    <p:sldId id="268" r:id="rId23"/>
    <p:sldId id="269" r:id="rId24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2C2C2C"/>
    <a:srgbClr val="78B001"/>
    <a:srgbClr val="0B539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7" autoAdjust="0"/>
    <p:restoredTop sz="73350" autoAdjust="0"/>
  </p:normalViewPr>
  <p:slideViewPr>
    <p:cSldViewPr>
      <p:cViewPr varScale="1">
        <p:scale>
          <a:sx n="139" d="100"/>
          <a:sy n="139" d="100"/>
        </p:scale>
        <p:origin x="47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411FEC-8FA2-44E2-9729-70F4CDEC3A5A}" type="datetimeFigureOut">
              <a:rPr lang="en-US"/>
              <a:pPr>
                <a:defRPr/>
              </a:pPr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D97B6C-0F56-4EFC-B17A-78A4B57CCC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7B6C-0F56-4EFC-B17A-78A4B57CCC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6C4300-2078-4E80-88CC-54292CACAD11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2180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Values (needs to be narrowed down, refined and additional copy)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 and report errors in real-time allowing you to correct issues before they cause unhappy users and lost revenue.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Organizes errors into simple actionable data allowing you to spend your time effectively fixing the top issues and creating the best experience.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instant notifications of critical errors allowing you to contact users and restore faith.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Visibility into how your software is treating your users.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 the true cost of bugs in your software.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know if you are losing customers?  Know when and how your software fails and have the necessary information to fix it.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Visibility into error trending and knowing if your software is getting better or worse.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contact users that have experienced issues and restore faith.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7B6C-0F56-4EFC-B17A-78A4B57CCC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7B6C-0F56-4EFC-B17A-78A4B57CCC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5FEA5-4D9B-42BD-A678-63FE949AA9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38B6D-19F4-43C5-81F3-7816E9C60E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232C4-2DD2-47AB-BFF4-A0F2E203F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4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D2224-9668-4D32-8414-5C06931E61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97C6A-7062-442D-ACEE-06639F9CDC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8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305EF-42DC-4A91-8D26-B1B119BD56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7945E-6F3C-45B4-A0A3-DF02E2CA23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75175-C3C3-46D7-8163-B55D14BA78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52B12-7EDC-4E3E-8D9C-9DBE75BFE4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00E12-6149-445A-83CC-7BE9906389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4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C0B0D-5A50-4E61-B49F-B631DCD5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6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5448D5-39A7-466A-A0B0-B240D039DC0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laken" TargetMode="External"/><Relationship Id="rId4" Type="http://schemas.openxmlformats.org/officeDocument/2006/relationships/hyperlink" Target="http://www.exceptionless.com/" TargetMode="External"/><Relationship Id="rId5" Type="http://schemas.openxmlformats.org/officeDocument/2006/relationships/hyperlink" Target="https://github.com/exceptionless/Exceptionles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0160000" cy="5237163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  <a:defRPr/>
            </a:pPr>
            <a:r>
              <a:rPr lang="en-US" sz="7200" b="1" i="1" dirty="0" smtClean="0">
                <a:solidFill>
                  <a:srgbClr val="F1F1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Using Embedded QA</a:t>
            </a:r>
            <a:br>
              <a:rPr lang="en-US" sz="7200" b="1" i="1" dirty="0" smtClean="0">
                <a:solidFill>
                  <a:srgbClr val="F1F1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</a:br>
            <a:r>
              <a:rPr lang="en-US" sz="4800" b="1" dirty="0" smtClean="0">
                <a:solidFill>
                  <a:srgbClr val="F1F1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to Build Rock-Solid Software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300" dirty="0" smtClean="0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Blake Niemyjski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9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'trebuchet ms'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57163" y="228600"/>
            <a:ext cx="98171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72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Implications</a:t>
            </a: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-14288" y="1219200"/>
            <a:ext cx="1016000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i="1">
                <a:solidFill>
                  <a:srgbClr val="0B5394"/>
                </a:solidFill>
                <a:latin typeface="'trebuchet ms'" pitchFamily="34"/>
              </a:rPr>
              <a:t>(This is the last “theory” slide, I swear!)</a:t>
            </a:r>
            <a:endParaRPr lang="en-US" sz="3200" i="1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1300" y="2006600"/>
            <a:ext cx="9647238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>
                <a:solidFill>
                  <a:srgbClr val="000000"/>
                </a:solidFill>
                <a:latin typeface="'trebuchet ms'" pitchFamily="34"/>
              </a:rPr>
              <a:t>Is it ok to ship buggy software?</a:t>
            </a:r>
            <a:endParaRPr lang="en-US" sz="440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No, but it is going to happen.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The question isn’t how many bugs you will ship with, but how fast can you fix those bugs?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>
                <a:solidFill>
                  <a:srgbClr val="000000"/>
                </a:solidFill>
                <a:latin typeface="'trebuchet ms'" pitchFamily="34"/>
              </a:rPr>
              <a:t>What about TDD?</a:t>
            </a:r>
            <a:endParaRPr lang="en-US" sz="440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TDD is still awesome and completely encouraged.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EDD is about fixing bugs that are problems in practice, rather than in theory.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>
                <a:solidFill>
                  <a:srgbClr val="000000"/>
                </a:solidFill>
                <a:latin typeface="'trebuchet ms'" pitchFamily="34"/>
              </a:rPr>
              <a:t>Exception logs are user feedback.</a:t>
            </a:r>
            <a:endParaRPr lang="en-US" sz="440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User opinions about problems are subjective, error logs are purely objective.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endParaRPr lang="en-US" sz="2800">
              <a:solidFill>
                <a:srgbClr val="0B5394"/>
              </a:solidFill>
              <a:latin typeface="'trebuchet ms'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57163" y="476250"/>
            <a:ext cx="98171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72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The Theory Is Over!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338" y="6248400"/>
            <a:ext cx="1016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…</a:t>
            </a:r>
            <a:r>
              <a:rPr lang="en-US" sz="3600" b="1" dirty="0" smtClean="0">
                <a:solidFill>
                  <a:srgbClr val="0B53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and there was much rejoicing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!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752600"/>
            <a:ext cx="7989887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2225" y="2514600"/>
            <a:ext cx="101600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8500" b="1" dirty="0" smtClean="0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Basic Levels Of</a:t>
            </a:r>
            <a:endParaRPr lang="en-US" dirty="0" smtClean="0">
              <a:solidFill>
                <a:srgbClr val="2C2C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95000"/>
              </a:lnSpc>
              <a:defRPr/>
            </a:pPr>
            <a:r>
              <a:rPr lang="en-US" sz="85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Embedded QA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railodeveloper.com/assets/content/stacktrace%20or%20gtf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0"/>
            <a:ext cx="6048375" cy="860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0" y="457200"/>
            <a:ext cx="101600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1.</a:t>
            </a:r>
            <a:r>
              <a:rPr lang="en-US" sz="6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 </a:t>
            </a:r>
            <a:r>
              <a:rPr lang="en-US" sz="60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Primitive Logger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736600" y="2895600"/>
            <a:ext cx="6754813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>
                <a:solidFill>
                  <a:srgbClr val="000000"/>
                </a:solidFill>
                <a:latin typeface="'trebuchet ms'" pitchFamily="34"/>
              </a:rPr>
              <a:t>Pros</a:t>
            </a:r>
            <a:endParaRPr lang="en-US" sz="440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You get some logging.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>
                <a:solidFill>
                  <a:srgbClr val="000000"/>
                </a:solidFill>
                <a:latin typeface="'trebuchet ms'" pitchFamily="34"/>
              </a:rPr>
              <a:t>Cons</a:t>
            </a:r>
            <a:endParaRPr lang="en-US" sz="440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Only get a string worth of data.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Not good for distributed applications.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Tends to turn into a bottom less pit. 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endParaRPr lang="en-US" sz="2800">
              <a:solidFill>
                <a:srgbClr val="0B5394"/>
              </a:solidFill>
              <a:latin typeface="'trebuchet ms'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736600" y="1639294"/>
            <a:ext cx="8382000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'trebuchet ms'" pitchFamily="34"/>
              </a:rPr>
              <a:t>Pros</a:t>
            </a:r>
            <a:endParaRPr lang="en-US" sz="4400" dirty="0" smtClean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Reports remotely.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Get details with error logs.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Can organize and prioritize </a:t>
            </a: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issues.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Discover the issues that affect end users.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Contextual error information.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Know if your software is getting better or worse.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'trebuchet ms'" pitchFamily="34"/>
              </a:rPr>
              <a:t>Cons</a:t>
            </a:r>
            <a:endParaRPr lang="en-US" sz="4400" dirty="0" smtClean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Still tends to turn into a bottom less pit.</a:t>
            </a:r>
          </a:p>
          <a:p>
            <a:pPr marL="571500" lvl="2" indent="0" eaLnBrk="1" hangingPunct="1">
              <a:lnSpc>
                <a:spcPct val="95000"/>
              </a:lnSpc>
              <a:buClr>
                <a:srgbClr val="0B5394"/>
              </a:buClr>
              <a:buSzPct val="80000"/>
              <a:defRPr/>
            </a:pP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 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itchFamily="49" charset="0"/>
              <a:buChar char="o"/>
              <a:defRPr/>
            </a:pPr>
            <a:endParaRPr lang="en-US" sz="2800" dirty="0" smtClean="0">
              <a:solidFill>
                <a:srgbClr val="0B5394"/>
              </a:solidFill>
              <a:latin typeface="'trebuchet ms'" pitchFamily="34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57163" y="381000"/>
            <a:ext cx="98171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2.</a:t>
            </a:r>
            <a:r>
              <a:rPr lang="en-US" sz="6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 </a:t>
            </a:r>
            <a:r>
              <a:rPr lang="en-US" sz="60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Error Reporting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57163" y="331788"/>
            <a:ext cx="98171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72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Insert Humor Here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-3175" y="1389063"/>
            <a:ext cx="10160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i="1">
                <a:solidFill>
                  <a:srgbClr val="0B5394"/>
                </a:solidFill>
                <a:latin typeface="'trebuchet ms'" pitchFamily="34"/>
              </a:rPr>
              <a:t>(To prevent my Slide-to-Joke ration from falling.)</a:t>
            </a:r>
            <a:endParaRPr lang="en-US" sz="3200" i="1"/>
          </a:p>
        </p:txBody>
      </p:sp>
      <p:pic>
        <p:nvPicPr>
          <p:cNvPr id="19460" name="Picture 2" descr="http://www.motifake.com/image/demotivational-poster/0806/tech-support-demotivational-poster-12143766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2271713"/>
            <a:ext cx="56388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2225" y="2514600"/>
            <a:ext cx="101600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8500" b="1" dirty="0" smtClean="0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Error Reporting</a:t>
            </a:r>
            <a:endParaRPr lang="en-US" dirty="0" smtClean="0">
              <a:solidFill>
                <a:srgbClr val="2C2C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95000"/>
              </a:lnSpc>
              <a:defRPr/>
            </a:pPr>
            <a:r>
              <a:rPr lang="en-US" sz="85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Services &amp;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600075" y="2079625"/>
            <a:ext cx="8953500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>
                <a:solidFill>
                  <a:srgbClr val="000000"/>
                </a:solidFill>
                <a:latin typeface="'trebuchet ms'" pitchFamily="34"/>
              </a:rPr>
              <a:t>Pros</a:t>
            </a:r>
            <a:endParaRPr lang="en-US" sz="440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It’s invented here!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Will (hopefully) meet your personal needs!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endParaRPr lang="en-US" sz="2800">
              <a:solidFill>
                <a:srgbClr val="0B5394"/>
              </a:solidFill>
              <a:latin typeface="'trebuchet ms'" pitchFamily="34"/>
            </a:endParaRP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>
                <a:solidFill>
                  <a:srgbClr val="000000"/>
                </a:solidFill>
                <a:latin typeface="'trebuchet ms'" pitchFamily="34"/>
              </a:rPr>
              <a:t>Cons</a:t>
            </a:r>
            <a:endParaRPr lang="en-US" sz="440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Takes time to create and maintain.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Could have been time spend on improving your actual application instead of writing yet another logger that you have probably already done like a google-plex of times before and still never created a generic enough solution to meet both you and your company’s ever changing needs.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68275" y="228600"/>
            <a:ext cx="98171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72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Roll Your Own!</a:t>
            </a: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7938" y="1285875"/>
            <a:ext cx="10160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i="1">
                <a:solidFill>
                  <a:srgbClr val="0B5394"/>
                </a:solidFill>
                <a:latin typeface="'trebuchet ms'" pitchFamily="34"/>
              </a:rPr>
              <a:t>File, New, Project…Invented Here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2438400"/>
            <a:ext cx="8301037" cy="45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>
                <a:solidFill>
                  <a:srgbClr val="000000"/>
                </a:solidFill>
                <a:latin typeface="'trebuchet ms'" pitchFamily="34"/>
              </a:rPr>
              <a:t>Pros</a:t>
            </a:r>
            <a:endParaRPr lang="en-US" sz="440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It’s free.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Has logging and exception handling.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Is open source.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Highly customizable.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endParaRPr lang="en-US" sz="2800">
              <a:solidFill>
                <a:srgbClr val="0B5394"/>
              </a:solidFill>
              <a:latin typeface="'trebuchet ms'" pitchFamily="34"/>
            </a:endParaRP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>
                <a:solidFill>
                  <a:srgbClr val="000000"/>
                </a:solidFill>
                <a:latin typeface="'trebuchet ms'" pitchFamily="34"/>
              </a:rPr>
              <a:t>Cons</a:t>
            </a:r>
            <a:endParaRPr lang="en-US" sz="440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With regard to error reporting, it’s just a logger.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rgbClr val="0B5394"/>
                </a:solidFill>
                <a:latin typeface="'trebuchet ms'" pitchFamily="34"/>
              </a:rPr>
              <a:t>“Crazy complex” to configure.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endParaRPr lang="en-US" sz="2800">
              <a:solidFill>
                <a:srgbClr val="0B5394"/>
              </a:solidFill>
              <a:latin typeface="'trebuchet ms'" pitchFamily="34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57163" y="381000"/>
            <a:ext cx="98171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72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Enterprise Library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-3175" y="1438275"/>
            <a:ext cx="10160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i="1">
                <a:solidFill>
                  <a:srgbClr val="0B5394"/>
                </a:solidFill>
                <a:latin typeface="'trebuchet ms'" pitchFamily="34"/>
              </a:rPr>
              <a:t>“Application Blocks of goodness.”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2279650" y="1727200"/>
            <a:ext cx="7829550" cy="445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700" dirty="0">
                <a:solidFill>
                  <a:srgbClr val="000000"/>
                </a:solidFill>
                <a:latin typeface="'trebuchet ms'" pitchFamily="34"/>
              </a:rPr>
              <a:t>Why use Embedded QA?</a:t>
            </a:r>
            <a:endParaRPr lang="en-US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B5394"/>
                </a:solidFill>
                <a:latin typeface="'trebuchet ms'" pitchFamily="34"/>
              </a:rPr>
              <a:t>Track bugs, fixes real problems.</a:t>
            </a:r>
            <a:endParaRPr lang="en-US" dirty="0"/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700" dirty="0">
                <a:solidFill>
                  <a:srgbClr val="000000"/>
                </a:solidFill>
                <a:latin typeface="'trebuchet ms'" pitchFamily="34"/>
              </a:rPr>
              <a:t>Exception Driven Development</a:t>
            </a:r>
            <a:endParaRPr lang="en-US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B5394"/>
                </a:solidFill>
                <a:latin typeface="'trebuchet ms'" pitchFamily="34"/>
              </a:rPr>
              <a:t>Process, ROI, Implications</a:t>
            </a:r>
            <a:endParaRPr lang="en-US" dirty="0"/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700" dirty="0">
                <a:solidFill>
                  <a:srgbClr val="000000"/>
                </a:solidFill>
                <a:latin typeface="'trebuchet ms'" pitchFamily="34"/>
              </a:rPr>
              <a:t>Basic Levels of Embedded QA</a:t>
            </a:r>
            <a:endParaRPr lang="en-US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B5394"/>
                </a:solidFill>
                <a:latin typeface="'trebuchet ms'" pitchFamily="34"/>
              </a:rPr>
              <a:t>From loggers to Error Reporting Services</a:t>
            </a:r>
            <a:endParaRPr lang="en-US" dirty="0"/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700" dirty="0">
                <a:solidFill>
                  <a:srgbClr val="000000"/>
                </a:solidFill>
                <a:latin typeface="'trebuchet ms'" pitchFamily="34"/>
              </a:rPr>
              <a:t>Error Reporting Services &amp; Tools</a:t>
            </a:r>
            <a:endParaRPr lang="en-US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B5394"/>
                </a:solidFill>
                <a:latin typeface="'trebuchet ms'" pitchFamily="34"/>
              </a:rPr>
              <a:t>Analysis of common tools.</a:t>
            </a:r>
            <a:endParaRPr lang="en-US" dirty="0"/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700" dirty="0">
                <a:solidFill>
                  <a:srgbClr val="000000"/>
                </a:solidFill>
                <a:latin typeface="'trebuchet ms'" pitchFamily="34"/>
              </a:rPr>
              <a:t>Questions &amp; Answers</a:t>
            </a:r>
            <a:endParaRPr lang="en-US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B5394"/>
                </a:solidFill>
                <a:latin typeface="'trebuchet ms'" pitchFamily="34"/>
              </a:rPr>
              <a:t>Example: Is that a picture of Burger Time?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988" y="187325"/>
            <a:ext cx="9818687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64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Agenda</a:t>
            </a:r>
          </a:p>
        </p:txBody>
      </p:sp>
      <p:pic>
        <p:nvPicPr>
          <p:cNvPr id="30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2276475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920750" y="2057400"/>
            <a:ext cx="8301038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 dirty="0">
                <a:solidFill>
                  <a:srgbClr val="000000"/>
                </a:solidFill>
                <a:latin typeface="'trebuchet ms'" pitchFamily="34"/>
              </a:rPr>
              <a:t>Pros</a:t>
            </a:r>
            <a:endParaRPr lang="en-US" sz="4400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It’s free.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Includes detailed exception report.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Has notification system via email and twitter.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Web UI for remote log viewing.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 dirty="0">
                <a:solidFill>
                  <a:srgbClr val="000000"/>
                </a:solidFill>
                <a:latin typeface="'trebuchet ms'" pitchFamily="34"/>
              </a:rPr>
              <a:t>Cons</a:t>
            </a:r>
            <a:endParaRPr lang="en-US" sz="4400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Only compatible with ASP.NET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Is essentially just a logger.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0B5394"/>
              </a:solidFill>
              <a:latin typeface="'trebuchet ms'" pitchFamily="34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50813" y="228600"/>
            <a:ext cx="98171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72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ELMAH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-9525" y="1285875"/>
            <a:ext cx="10160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i="1">
                <a:solidFill>
                  <a:srgbClr val="0B5394"/>
                </a:solidFill>
                <a:latin typeface="'trebuchet ms'" pitchFamily="34"/>
              </a:rPr>
              <a:t>Error Logging Modules and Handlers</a:t>
            </a:r>
            <a:endParaRPr lang="en-US" sz="3200" i="1"/>
          </a:p>
        </p:txBody>
      </p:sp>
      <p:pic>
        <p:nvPicPr>
          <p:cNvPr id="23557" name="Picture 2" descr="about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0" y="5486400"/>
            <a:ext cx="23812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4200" y="6208713"/>
            <a:ext cx="7543800" cy="1401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'trebuchet ms'"/>
              </a:rPr>
              <a:t>“My name is Scott Hanselman, and I approve this message.” *</a:t>
            </a:r>
          </a:p>
          <a:p>
            <a:pPr>
              <a:defRPr/>
            </a:pPr>
            <a:endParaRPr lang="en-US" sz="800" dirty="0">
              <a:latin typeface="'trebuchet ms'"/>
            </a:endParaRPr>
          </a:p>
          <a:p>
            <a:pPr>
              <a:defRPr/>
            </a:pPr>
            <a:r>
              <a:rPr lang="en-US" sz="1600" dirty="0">
                <a:latin typeface="'trebuchet ms'"/>
              </a:rPr>
              <a:t>* Scott Hanselman did not actually approve this message. **</a:t>
            </a:r>
          </a:p>
          <a:p>
            <a:pPr>
              <a:defRPr/>
            </a:pPr>
            <a:endParaRPr lang="en-US" sz="800" dirty="0">
              <a:latin typeface="'trebuchet ms'"/>
            </a:endParaRPr>
          </a:p>
          <a:p>
            <a:pPr>
              <a:defRPr/>
            </a:pPr>
            <a:r>
              <a:rPr lang="en-US" sz="1200" dirty="0">
                <a:latin typeface="'trebuchet ms'"/>
              </a:rPr>
              <a:t>** But he totally would have if he were here. ***</a:t>
            </a:r>
          </a:p>
          <a:p>
            <a:pPr>
              <a:defRPr/>
            </a:pPr>
            <a:endParaRPr lang="en-US" sz="800" dirty="0">
              <a:latin typeface="'trebuchet ms'"/>
            </a:endParaRPr>
          </a:p>
          <a:p>
            <a:pPr>
              <a:defRPr/>
            </a:pPr>
            <a:r>
              <a:rPr lang="en-US" sz="1050" dirty="0">
                <a:latin typeface="'trebuchet ms'"/>
              </a:rPr>
              <a:t>*** Seriously, he would.</a:t>
            </a:r>
            <a:endParaRPr lang="en-US" sz="2000" dirty="0">
              <a:latin typeface="'trebuchet ms'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1981200"/>
            <a:ext cx="8802687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 dirty="0">
                <a:solidFill>
                  <a:srgbClr val="000000"/>
                </a:solidFill>
                <a:latin typeface="'trebuchet ms'" pitchFamily="34"/>
              </a:rPr>
              <a:t>Pros</a:t>
            </a:r>
            <a:endParaRPr lang="en-US" sz="4400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Compatible </a:t>
            </a: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with </a:t>
            </a:r>
            <a:r>
              <a:rPr lang="en-US" sz="2800" dirty="0" err="1">
                <a:solidFill>
                  <a:srgbClr val="0B5394"/>
                </a:solidFill>
                <a:latin typeface="'trebuchet ms'" pitchFamily="34"/>
              </a:rPr>
              <a:t>WinForms</a:t>
            </a: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, WPF, </a:t>
            </a:r>
            <a:r>
              <a:rPr lang="en-US" sz="2800" dirty="0" err="1">
                <a:solidFill>
                  <a:srgbClr val="0B5394"/>
                </a:solidFill>
                <a:latin typeface="'trebuchet ms'" pitchFamily="34"/>
              </a:rPr>
              <a:t>Webforms</a:t>
            </a: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, ASP.NET </a:t>
            </a: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MVC, </a:t>
            </a: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.NET </a:t>
            </a: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3.5, 4.0 and 4.5</a:t>
            </a:r>
            <a:endParaRPr lang="en-US" sz="2800" dirty="0">
              <a:solidFill>
                <a:srgbClr val="0B5394"/>
              </a:solidFill>
              <a:latin typeface="'trebuchet ms'" pitchFamily="34"/>
            </a:endParaRP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Includes stack traces, loaded modules, request information, trace </a:t>
            </a: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information, extended data.</a:t>
            </a:r>
            <a:endParaRPr lang="en-US" sz="2800" dirty="0">
              <a:solidFill>
                <a:srgbClr val="0B5394"/>
              </a:solidFill>
              <a:latin typeface="'trebuchet ms'" pitchFamily="34"/>
            </a:endParaRP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Intelligently stacks duplicate exceptions, includes </a:t>
            </a: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filters.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Track and report errors in </a:t>
            </a:r>
            <a:r>
              <a:rPr lang="en-US" sz="2800" smtClean="0">
                <a:solidFill>
                  <a:srgbClr val="0B5394"/>
                </a:solidFill>
                <a:latin typeface="'trebuchet ms'" pitchFamily="34"/>
              </a:rPr>
              <a:t>real time.</a:t>
            </a:r>
            <a:endParaRPr lang="en-US" sz="2800" dirty="0" smtClean="0">
              <a:solidFill>
                <a:srgbClr val="0B5394"/>
              </a:solidFill>
              <a:latin typeface="'trebuchet ms'" pitchFamily="34"/>
            </a:endParaRP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Rich email notifications.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 dirty="0" smtClean="0">
                <a:solidFill>
                  <a:srgbClr val="000000"/>
                </a:solidFill>
                <a:latin typeface="'trebuchet ms'" pitchFamily="34"/>
              </a:rPr>
              <a:t>Cons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Not a dedicated issue tracker (E.G., </a:t>
            </a:r>
            <a:r>
              <a:rPr lang="en-US" sz="2800" dirty="0" err="1">
                <a:solidFill>
                  <a:srgbClr val="0B5394"/>
                </a:solidFill>
                <a:latin typeface="'trebuchet ms'" pitchFamily="34"/>
              </a:rPr>
              <a:t>J</a:t>
            </a:r>
            <a:r>
              <a:rPr lang="en-US" sz="2800" dirty="0" err="1" smtClean="0">
                <a:solidFill>
                  <a:srgbClr val="0B5394"/>
                </a:solidFill>
                <a:latin typeface="'trebuchet ms'" pitchFamily="34"/>
              </a:rPr>
              <a:t>ira</a:t>
            </a:r>
            <a:r>
              <a:rPr lang="en-US" sz="2800" dirty="0" smtClean="0">
                <a:solidFill>
                  <a:srgbClr val="0B5394"/>
                </a:solidFill>
                <a:latin typeface="'trebuchet ms'" pitchFamily="34"/>
              </a:rPr>
              <a:t>).</a:t>
            </a:r>
            <a:endParaRPr lang="en-US" sz="2800" dirty="0">
              <a:solidFill>
                <a:srgbClr val="0B5394"/>
              </a:solidFill>
              <a:latin typeface="'trebuchet ms'" pitchFamily="34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-3175" y="1285875"/>
            <a:ext cx="10160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i="1" dirty="0">
                <a:solidFill>
                  <a:srgbClr val="0B5394"/>
                </a:solidFill>
                <a:latin typeface="'trebuchet ms'" pitchFamily="34"/>
              </a:rPr>
              <a:t>Error </a:t>
            </a:r>
            <a:r>
              <a:rPr lang="en-US" sz="3200" i="1" dirty="0" smtClean="0">
                <a:solidFill>
                  <a:srgbClr val="0B5394"/>
                </a:solidFill>
                <a:latin typeface="'trebuchet ms'" pitchFamily="34"/>
              </a:rPr>
              <a:t>Reporting Service</a:t>
            </a:r>
            <a:endParaRPr lang="en-US" sz="3200" i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5887" y="242887"/>
            <a:ext cx="98171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72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Exceptionless</a:t>
            </a:r>
          </a:p>
        </p:txBody>
      </p:sp>
    </p:spTree>
    <p:extLst>
      <p:ext uri="{BB962C8B-B14F-4D97-AF65-F5344CB8AC3E}">
        <p14:creationId xmlns:p14="http://schemas.microsoft.com/office/powerpoint/2010/main" val="9544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5250" y="296863"/>
            <a:ext cx="9931400" cy="124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85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Demo</a:t>
            </a:r>
            <a:r>
              <a:rPr lang="en-US" sz="8500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 </a:t>
            </a:r>
            <a:r>
              <a:rPr lang="en-US" sz="85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Time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828800"/>
            <a:ext cx="7989887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58738" y="6324600"/>
            <a:ext cx="10050462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3700" b="1">
                <a:solidFill>
                  <a:srgbClr val="000000"/>
                </a:solidFill>
                <a:latin typeface="'trebuchet ms'" pitchFamily="34"/>
              </a:rPr>
              <a:t>...</a:t>
            </a:r>
            <a:r>
              <a:rPr lang="en-US" sz="3700" b="1">
                <a:solidFill>
                  <a:srgbClr val="0B5394"/>
                </a:solidFill>
                <a:latin typeface="'trebuchet ms'" pitchFamily="34"/>
              </a:rPr>
              <a:t>and there was much rejoicing</a:t>
            </a:r>
            <a:r>
              <a:rPr lang="en-US" sz="3700" b="1">
                <a:solidFill>
                  <a:srgbClr val="000000"/>
                </a:solidFill>
                <a:latin typeface="'trebuchet ms'" pitchFamily="34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203200" y="1295400"/>
            <a:ext cx="9753600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60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Questions</a:t>
            </a:r>
            <a:r>
              <a:rPr lang="en-US" sz="6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 </a:t>
            </a:r>
            <a:r>
              <a:rPr lang="en-US" sz="6000" b="1" dirty="0" smtClean="0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&amp; </a:t>
            </a:r>
            <a:r>
              <a:rPr lang="en-US" sz="60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Answers</a:t>
            </a:r>
          </a:p>
          <a:p>
            <a:pPr algn="ctr" eaLnBrk="1" hangingPunct="1">
              <a:lnSpc>
                <a:spcPct val="95000"/>
              </a:lnSpc>
              <a:defRPr/>
            </a:pPr>
            <a:endParaRPr lang="en-US" sz="6000" b="1" dirty="0" smtClean="0">
              <a:solidFill>
                <a:srgbClr val="FF9900"/>
              </a:solidFill>
              <a:latin typeface="'trebuchet ms'" pitchFamily="34"/>
            </a:endParaRPr>
          </a:p>
          <a:p>
            <a:pPr algn="ctr" eaLnBrk="1" hangingPunct="1">
              <a:lnSpc>
                <a:spcPct val="95000"/>
              </a:lnSpc>
              <a:defRPr/>
            </a:pPr>
            <a:r>
              <a:rPr lang="en-US" sz="6000" dirty="0" smtClean="0">
                <a:solidFill>
                  <a:srgbClr val="2C2C2C"/>
                </a:solidFill>
                <a:latin typeface="'trebuchet ms'" pitchFamily="34"/>
              </a:rPr>
              <a:t>Blake Niemyjski</a:t>
            </a:r>
          </a:p>
          <a:p>
            <a:pPr algn="ctr" eaLnBrk="1" hangingPunct="1">
              <a:lnSpc>
                <a:spcPct val="95000"/>
              </a:lnSpc>
              <a:defRPr/>
            </a:pPr>
            <a:r>
              <a:rPr lang="en-US" sz="4000" dirty="0" smtClean="0">
                <a:solidFill>
                  <a:srgbClr val="2C2C2C"/>
                </a:solidFill>
                <a:latin typeface="'trebuchet ms'" pitchFamily="34"/>
                <a:hlinkClick r:id="rId3"/>
              </a:rPr>
              <a:t>@</a:t>
            </a:r>
            <a:r>
              <a:rPr lang="en-US" sz="4000" dirty="0" err="1" smtClean="0">
                <a:solidFill>
                  <a:srgbClr val="2C2C2C"/>
                </a:solidFill>
                <a:latin typeface="'trebuchet ms'" pitchFamily="34"/>
                <a:hlinkClick r:id="rId3"/>
              </a:rPr>
              <a:t>blaken</a:t>
            </a:r>
            <a:endParaRPr lang="en-US" sz="4000" b="1" dirty="0" smtClean="0">
              <a:solidFill>
                <a:srgbClr val="2C2C2C"/>
              </a:solidFill>
              <a:latin typeface="'trebuchet ms'" pitchFamily="34"/>
            </a:endParaRPr>
          </a:p>
          <a:p>
            <a:pPr algn="ctr" eaLnBrk="1" hangingPunct="1">
              <a:lnSpc>
                <a:spcPct val="95000"/>
              </a:lnSpc>
              <a:defRPr/>
            </a:pPr>
            <a:endParaRPr lang="en-US" sz="4000" dirty="0" smtClean="0">
              <a:latin typeface="'trebuchet ms'" pitchFamily="34"/>
              <a:hlinkClick r:id="rId4"/>
            </a:endParaRPr>
          </a:p>
          <a:p>
            <a:pPr algn="ctr" eaLnBrk="1" hangingPunct="1">
              <a:lnSpc>
                <a:spcPct val="95000"/>
              </a:lnSpc>
              <a:defRPr/>
            </a:pPr>
            <a:r>
              <a:rPr lang="en-US" sz="4000" dirty="0" err="1" smtClean="0">
                <a:latin typeface="'trebuchet ms'" pitchFamily="34"/>
                <a:hlinkClick r:id="rId5"/>
              </a:rPr>
              <a:t>github.com</a:t>
            </a:r>
            <a:r>
              <a:rPr lang="en-US" sz="4000" dirty="0" smtClean="0">
                <a:latin typeface="'trebuchet ms'" pitchFamily="34"/>
                <a:hlinkClick r:id="rId5"/>
              </a:rPr>
              <a:t>/</a:t>
            </a:r>
            <a:r>
              <a:rPr lang="en-US" sz="4000" dirty="0" err="1" smtClean="0">
                <a:latin typeface="'trebuchet ms'" pitchFamily="34"/>
                <a:hlinkClick r:id="rId5"/>
              </a:rPr>
              <a:t>exceptionless</a:t>
            </a:r>
            <a:r>
              <a:rPr lang="en-US" sz="4000" dirty="0" smtClean="0">
                <a:latin typeface="'trebuchet ms'" pitchFamily="34"/>
                <a:hlinkClick r:id="rId5"/>
              </a:rPr>
              <a:t>/</a:t>
            </a:r>
            <a:r>
              <a:rPr lang="en-US" sz="4000" dirty="0" err="1" smtClean="0">
                <a:latin typeface="'trebuchet ms'" pitchFamily="34"/>
                <a:hlinkClick r:id="rId5"/>
              </a:rPr>
              <a:t>Exceptionless</a:t>
            </a:r>
            <a:endParaRPr lang="en-US" sz="4000" dirty="0" smtClean="0">
              <a:latin typeface="'trebuchet ms'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46800" y="1752600"/>
            <a:ext cx="3897313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/>
              </a:rPr>
              <a:t>“If you're waiting around for users to tell you about problems with your website or application, you're only seeing a tiny fraction of all the problems that are actually occurring.</a:t>
            </a:r>
          </a:p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/>
              </a:rPr>
              <a:t>The proverbial tip of the iceberg.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/>
              </a:rPr>
              <a:t>”</a:t>
            </a:r>
          </a:p>
          <a:p>
            <a:pPr algn="ctr"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'trebuchet ms'"/>
            </a:endParaRPr>
          </a:p>
          <a:p>
            <a:pPr algn="ctr">
              <a:defRPr/>
            </a:pP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/>
              </a:rPr>
              <a:t>~ Jeff Atwood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2225" y="2514600"/>
            <a:ext cx="101600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8500" b="1" dirty="0" smtClean="0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Why use</a:t>
            </a:r>
            <a:endParaRPr lang="en-US" dirty="0" smtClean="0">
              <a:solidFill>
                <a:srgbClr val="2C2C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95000"/>
              </a:lnSpc>
              <a:defRPr/>
            </a:pPr>
            <a:r>
              <a:rPr lang="en-US" sz="85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Embedded QA</a:t>
            </a:r>
            <a:r>
              <a:rPr lang="en-US" sz="8500" b="1" dirty="0" smtClean="0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207963" y="2514600"/>
            <a:ext cx="9715500" cy="45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 dirty="0">
                <a:solidFill>
                  <a:srgbClr val="000000"/>
                </a:solidFill>
                <a:latin typeface="'trebuchet ms'" pitchFamily="34"/>
              </a:rPr>
              <a:t>Ask Yourself:</a:t>
            </a:r>
            <a:endParaRPr lang="en-US" sz="4400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Without an automated means to collect errors from deployed applications, how do you know that your application is performing as expected?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0B5394"/>
              </a:solidFill>
              <a:latin typeface="'trebuchet ms'" pitchFamily="34"/>
            </a:endParaRP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 dirty="0">
                <a:solidFill>
                  <a:srgbClr val="000000"/>
                </a:solidFill>
                <a:latin typeface="'trebuchet ms'" pitchFamily="34"/>
              </a:rPr>
              <a:t>Ask Your Users:</a:t>
            </a:r>
            <a:endParaRPr lang="en-US" sz="4400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What version are you running?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When did you first notice this?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Can you tell me how to repro?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0B5394"/>
              </a:solidFill>
              <a:latin typeface="'trebuchet ms'" pitchFamily="34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57163" y="381000"/>
            <a:ext cx="98171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72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Questions</a:t>
            </a:r>
          </a:p>
        </p:txBody>
      </p:sp>
      <p:pic>
        <p:nvPicPr>
          <p:cNvPr id="6148" name="Picture 2" descr="http://bourgy.com/images/facepa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5029200"/>
            <a:ext cx="3581400" cy="235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-3175" y="1438275"/>
            <a:ext cx="10160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i="1" dirty="0">
                <a:solidFill>
                  <a:srgbClr val="0B5394"/>
                </a:solidFill>
                <a:latin typeface="'trebuchet ms'" pitchFamily="34"/>
              </a:rPr>
              <a:t>…that you never want to ask.</a:t>
            </a: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57163" y="2819400"/>
            <a:ext cx="8301037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 dirty="0">
                <a:solidFill>
                  <a:srgbClr val="000000"/>
                </a:solidFill>
                <a:latin typeface="'trebuchet ms'" pitchFamily="34"/>
              </a:rPr>
              <a:t>Embedded QA</a:t>
            </a:r>
            <a:endParaRPr lang="en-US" sz="4400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Track every error with details to     characterize, prioritize, and fix it fast.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0B5394"/>
              </a:solidFill>
              <a:latin typeface="'trebuchet ms'" pitchFamily="34"/>
            </a:endParaRP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4400" dirty="0">
                <a:solidFill>
                  <a:srgbClr val="000000"/>
                </a:solidFill>
                <a:latin typeface="'trebuchet ms'" pitchFamily="34"/>
              </a:rPr>
              <a:t>Exception Driven Development</a:t>
            </a:r>
            <a:endParaRPr lang="en-US" sz="4400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Allocate resources toward fixing problems real users are having with your software based on cold hard data.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0B5394"/>
              </a:solidFill>
              <a:latin typeface="'trebuchet ms'" pitchFamily="34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57163" y="381000"/>
            <a:ext cx="98171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72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Best Practices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-3175" y="1438275"/>
            <a:ext cx="10160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i="1">
                <a:solidFill>
                  <a:srgbClr val="0B5394"/>
                </a:solidFill>
                <a:latin typeface="'trebuchet ms'" pitchFamily="34"/>
              </a:rPr>
              <a:t>Here they come to save the daaaay!</a:t>
            </a:r>
            <a:endParaRPr lang="en-US" sz="3200" i="1"/>
          </a:p>
        </p:txBody>
      </p:sp>
      <p:pic>
        <p:nvPicPr>
          <p:cNvPr id="7173" name="Picture 3" descr="E:\Documents\Presentations\Tulsa TechFest\Images\m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2362200"/>
            <a:ext cx="29432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0" y="2362200"/>
            <a:ext cx="101600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85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Exception Driven</a:t>
            </a:r>
          </a:p>
          <a:p>
            <a:pPr algn="ctr" eaLnBrk="1" hangingPunct="1">
              <a:lnSpc>
                <a:spcPct val="95000"/>
              </a:lnSpc>
              <a:defRPr/>
            </a:pPr>
            <a:r>
              <a:rPr lang="en-US" sz="8500" b="1" dirty="0" smtClean="0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Development</a:t>
            </a:r>
            <a:endParaRPr lang="en-US" sz="8800" dirty="0">
              <a:solidFill>
                <a:srgbClr val="2C2C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57175" y="2133600"/>
            <a:ext cx="964723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7250" indent="-7429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sz="4400" dirty="0">
                <a:solidFill>
                  <a:srgbClr val="000000"/>
                </a:solidFill>
                <a:latin typeface="'trebuchet ms'" pitchFamily="34"/>
              </a:rPr>
              <a:t>Ship your software.</a:t>
            </a:r>
            <a:endParaRPr lang="en-US" sz="4400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Get as many users using it as possible.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Collect the error logs they generate.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sz="4400" dirty="0">
                <a:solidFill>
                  <a:srgbClr val="000000"/>
                </a:solidFill>
                <a:latin typeface="'trebuchet ms'" pitchFamily="34"/>
              </a:rPr>
              <a:t>Fix the top THREE errors.</a:t>
            </a:r>
            <a:endParaRPr lang="en-US" sz="4400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Use the error logs to find your problematic code.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Prioritize your errors based on number of occurrences.</a:t>
            </a: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sz="4400" dirty="0">
                <a:solidFill>
                  <a:srgbClr val="000000"/>
                </a:solidFill>
                <a:latin typeface="'trebuchet ms'" pitchFamily="34"/>
              </a:rPr>
              <a:t>Deploy again.</a:t>
            </a:r>
            <a:endParaRPr lang="en-US" sz="4400" dirty="0"/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B5394"/>
                </a:solidFill>
                <a:latin typeface="'trebuchet ms'" pitchFamily="34"/>
              </a:rPr>
              <a:t>Repeat the process and iterate rapidly.</a:t>
            </a: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800" b="1" i="1" dirty="0">
                <a:solidFill>
                  <a:srgbClr val="0B5394"/>
                </a:solidFill>
                <a:latin typeface="'trebuchet ms'" pitchFamily="34"/>
              </a:rPr>
              <a:t>From the users’ perspective, you’ll have a rock solid application in a handful of iterations.</a:t>
            </a:r>
            <a:endParaRPr lang="en-US" sz="2800" dirty="0">
              <a:solidFill>
                <a:srgbClr val="0B5394"/>
              </a:solidFill>
              <a:latin typeface="'trebuchet ms'" pitchFamily="34"/>
            </a:endParaRPr>
          </a:p>
          <a:p>
            <a:pPr lvl="2" eaLnBrk="1" hangingPunct="1">
              <a:lnSpc>
                <a:spcPct val="95000"/>
              </a:lnSpc>
              <a:buClr>
                <a:srgbClr val="0B5394"/>
              </a:buClr>
              <a:buSzPct val="80000"/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0B5394"/>
              </a:solidFill>
              <a:latin typeface="'trebuchet ms'" pitchFamily="34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57163" y="228600"/>
            <a:ext cx="98171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72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EDD</a:t>
            </a: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-14288" y="1219200"/>
            <a:ext cx="1016000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i="1">
                <a:solidFill>
                  <a:srgbClr val="0B5394"/>
                </a:solidFill>
                <a:latin typeface="'trebuchet ms'" pitchFamily="34"/>
              </a:rPr>
              <a:t>(Exception Driven Development)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431800" y="2057400"/>
            <a:ext cx="9144000" cy="327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14300" lvl="1" indent="0" algn="ctr" eaLnBrk="1" hangingPunct="1">
              <a:lnSpc>
                <a:spcPct val="95000"/>
              </a:lnSpc>
              <a:buClr>
                <a:srgbClr val="000000"/>
              </a:buClr>
              <a:buSzPct val="100000"/>
              <a:defRPr/>
            </a:pPr>
            <a:r>
              <a:rPr lang="en-US" sz="3200" dirty="0" smtClean="0">
                <a:solidFill>
                  <a:srgbClr val="000000"/>
                </a:solidFill>
                <a:latin typeface="'trebuchet ms'" pitchFamily="34"/>
              </a:rPr>
              <a:t>“Broad-based trend analysis of error reporting data shows that </a:t>
            </a: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80% of customer issues can be solved by fixing 20% of the top-reported bugs.</a:t>
            </a:r>
            <a:r>
              <a:rPr lang="en-US" sz="3200" dirty="0" smtClean="0">
                <a:solidFill>
                  <a:srgbClr val="000000"/>
                </a:solidFill>
                <a:latin typeface="'trebuchet ms'" pitchFamily="34"/>
              </a:rPr>
              <a:t> Even addressing 1% of the top bugs would address 50% of the customer issues. The same analysis results are generally true on a company-by-company basis too.”</a:t>
            </a:r>
            <a:endParaRPr lang="en-US" sz="3200" dirty="0" smtClean="0">
              <a:solidFill>
                <a:srgbClr val="0B5394"/>
              </a:solidFill>
              <a:latin typeface="'trebuchet ms'" pitchFamily="34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57163" y="228600"/>
            <a:ext cx="98171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defRPr/>
            </a:pPr>
            <a:r>
              <a:rPr lang="en-US" sz="7200" b="1" dirty="0" smtClean="0">
                <a:solidFill>
                  <a:srgbClr val="78B0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'trebuchet ms'" pitchFamily="34"/>
              </a:rPr>
              <a:t>Proof of ROI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-14288" y="1219200"/>
            <a:ext cx="1016000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i="1">
                <a:solidFill>
                  <a:srgbClr val="0B5394"/>
                </a:solidFill>
                <a:latin typeface="'trebuchet ms'" pitchFamily="34"/>
              </a:rPr>
              <a:t>(Windows Error Reporting Service Statistics)</a:t>
            </a:r>
            <a:endParaRPr lang="en-US" sz="3200" i="1"/>
          </a:p>
        </p:txBody>
      </p:sp>
      <p:pic>
        <p:nvPicPr>
          <p:cNvPr id="10245" name="Picture 2" descr="http://t2.gstatic.com/images?q=tbn:uVCq92vzoWvYPM:http://i9.photobucket.com/albums/a76/spyknow/seal-of-approval.jp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3" y="5621338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982</Words>
  <Application>Microsoft Macintosh PowerPoint</Application>
  <PresentationFormat>Custom</PresentationFormat>
  <Paragraphs>155</Paragraphs>
  <Slides>23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'trebuchet ms'</vt:lpstr>
      <vt:lpstr>Calibri</vt:lpstr>
      <vt:lpstr>Courier New</vt:lpstr>
      <vt:lpstr>Times New Roman</vt:lpstr>
      <vt:lpstr>Arial</vt:lpstr>
      <vt:lpstr>Default Design</vt:lpstr>
      <vt:lpstr>Using Embedded QA to Build Rock-Solid Software       Blake Niemyjski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Blake Niemyjski</cp:lastModifiedBy>
  <cp:revision>52</cp:revision>
  <dcterms:created xsi:type="dcterms:W3CDTF">2004-05-06T09:28:21Z</dcterms:created>
  <dcterms:modified xsi:type="dcterms:W3CDTF">2016-05-10T15:32:03Z</dcterms:modified>
</cp:coreProperties>
</file>