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5F98EE-3B99-476D-8749-5B320EAD7AA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5E854E-D7D2-4D95-93B0-EF93C76A6C7B}">
      <dgm:prSet custT="1"/>
      <dgm:spPr/>
      <dgm:t>
        <a:bodyPr/>
        <a:lstStyle/>
        <a:p>
          <a:r>
            <a:rPr lang="tr-TR" sz="1600" dirty="0" err="1"/>
            <a:t>Tkinter</a:t>
          </a:r>
          <a:r>
            <a:rPr lang="tr-TR" sz="1600" dirty="0"/>
            <a:t>, </a:t>
          </a:r>
          <a:r>
            <a:rPr lang="tr-TR" sz="1600" dirty="0" err="1"/>
            <a:t>Python</a:t>
          </a:r>
          <a:r>
            <a:rPr lang="tr-TR" sz="1600" dirty="0"/>
            <a:t> kurulumu ile birlikte gelen ve pencereli-menülü modern programlar yazmamızı sağlayan grafik </a:t>
          </a:r>
          <a:r>
            <a:rPr lang="tr-TR" sz="1600" dirty="0" err="1"/>
            <a:t>arayüz</a:t>
          </a:r>
          <a:r>
            <a:rPr lang="tr-TR" sz="1600" dirty="0"/>
            <a:t> geliştirme takımlarından biridir.</a:t>
          </a:r>
          <a:endParaRPr lang="en-US" sz="1600" dirty="0"/>
        </a:p>
      </dgm:t>
    </dgm:pt>
    <dgm:pt modelId="{495F8BE0-928A-4D22-B736-637159A3B220}" type="parTrans" cxnId="{B59CC41D-9D44-4F79-B347-1D2EE95FE41C}">
      <dgm:prSet/>
      <dgm:spPr/>
      <dgm:t>
        <a:bodyPr/>
        <a:lstStyle/>
        <a:p>
          <a:endParaRPr lang="en-US" sz="2000"/>
        </a:p>
      </dgm:t>
    </dgm:pt>
    <dgm:pt modelId="{6075DAAF-FAC2-4CE7-AE77-64D7042EA092}" type="sibTrans" cxnId="{B59CC41D-9D44-4F79-B347-1D2EE95FE41C}">
      <dgm:prSet phldrT="01" phldr="0" custT="1"/>
      <dgm:spPr/>
      <dgm:t>
        <a:bodyPr/>
        <a:lstStyle/>
        <a:p>
          <a:r>
            <a:rPr lang="en-US" sz="7200"/>
            <a:t>01</a:t>
          </a:r>
        </a:p>
      </dgm:t>
    </dgm:pt>
    <dgm:pt modelId="{F9843808-B745-44A8-A911-A8EFBD3E623C}">
      <dgm:prSet custT="1"/>
      <dgm:spPr/>
      <dgm:t>
        <a:bodyPr/>
        <a:lstStyle/>
        <a:p>
          <a:r>
            <a:rPr lang="tr-TR" sz="1600"/>
            <a:t>Tkinter bir standart kütüphane paketi olduğu için, Python programlama dilini kurduğunuzda Tkinter de otomatik olarak kurulur.</a:t>
          </a:r>
          <a:endParaRPr lang="en-US" sz="1600"/>
        </a:p>
      </dgm:t>
    </dgm:pt>
    <dgm:pt modelId="{0C04EBA9-7BDD-4D89-B70D-E0DCC260051C}" type="parTrans" cxnId="{9A8FCF4D-72D4-460D-AC10-80C614B3660D}">
      <dgm:prSet/>
      <dgm:spPr/>
      <dgm:t>
        <a:bodyPr/>
        <a:lstStyle/>
        <a:p>
          <a:endParaRPr lang="en-US" sz="2000"/>
        </a:p>
      </dgm:t>
    </dgm:pt>
    <dgm:pt modelId="{95F7A3AA-07B2-42FB-8B29-293E5220840C}" type="sibTrans" cxnId="{9A8FCF4D-72D4-460D-AC10-80C614B3660D}">
      <dgm:prSet phldrT="02" phldr="0" custT="1"/>
      <dgm:spPr/>
      <dgm:t>
        <a:bodyPr/>
        <a:lstStyle/>
        <a:p>
          <a:r>
            <a:rPr lang="en-US" sz="7200"/>
            <a:t>02</a:t>
          </a:r>
        </a:p>
      </dgm:t>
    </dgm:pt>
    <dgm:pt modelId="{FE0F45F1-6B48-43CD-A955-E22133327C36}">
      <dgm:prSet custT="1"/>
      <dgm:spPr/>
      <dgm:t>
        <a:bodyPr/>
        <a:lstStyle/>
        <a:p>
          <a:r>
            <a:rPr lang="tr-TR" sz="1600" dirty="0" err="1"/>
            <a:t>Python’da</a:t>
          </a:r>
          <a:r>
            <a:rPr lang="tr-TR" sz="1600" dirty="0"/>
            <a:t> grafik </a:t>
          </a:r>
          <a:r>
            <a:rPr lang="tr-TR" sz="1600" dirty="0" err="1"/>
            <a:t>arayüzlü</a:t>
          </a:r>
          <a:r>
            <a:rPr lang="tr-TR" sz="1600" dirty="0"/>
            <a:t> programlar yazmamızı sağlayacak tek modül </a:t>
          </a:r>
          <a:r>
            <a:rPr lang="tr-TR" sz="1600" dirty="0" err="1"/>
            <a:t>Tkinter</a:t>
          </a:r>
          <a:r>
            <a:rPr lang="tr-TR" sz="1600" dirty="0"/>
            <a:t> değildir. Bunun dışında </a:t>
          </a:r>
          <a:r>
            <a:rPr lang="tr-TR" sz="1600" dirty="0" err="1"/>
            <a:t>PyQt</a:t>
          </a:r>
          <a:r>
            <a:rPr lang="tr-TR" sz="1600" dirty="0"/>
            <a:t>, </a:t>
          </a:r>
          <a:r>
            <a:rPr lang="tr-TR" sz="1600" dirty="0" err="1"/>
            <a:t>PyGI</a:t>
          </a:r>
          <a:r>
            <a:rPr lang="tr-TR" sz="1600" dirty="0"/>
            <a:t> ve </a:t>
          </a:r>
          <a:r>
            <a:rPr lang="tr-TR" sz="1600" dirty="0" err="1"/>
            <a:t>Kivy</a:t>
          </a:r>
          <a:r>
            <a:rPr lang="tr-TR" sz="1600" dirty="0"/>
            <a:t> gibi alternatifler de bulunur. Ancak </a:t>
          </a:r>
          <a:r>
            <a:rPr lang="tr-TR" sz="1600" dirty="0" err="1"/>
            <a:t>Tkinter’in</a:t>
          </a:r>
          <a:r>
            <a:rPr lang="tr-TR" sz="1600" dirty="0"/>
            <a:t> öteki alternatiflere karşı en büyük üstünlüğü çok daha kolay olması ve </a:t>
          </a:r>
          <a:r>
            <a:rPr lang="tr-TR" sz="1600" dirty="0" err="1"/>
            <a:t>Python’la</a:t>
          </a:r>
          <a:r>
            <a:rPr lang="tr-TR" sz="1600" dirty="0"/>
            <a:t> birlikte gelmesidir. </a:t>
          </a:r>
          <a:endParaRPr lang="en-US" sz="1600" dirty="0"/>
        </a:p>
      </dgm:t>
    </dgm:pt>
    <dgm:pt modelId="{311365C5-743A-4B1B-89E3-1D1DA911E2B9}" type="parTrans" cxnId="{732E86ED-AB12-42DD-8A4B-562A6D5E7948}">
      <dgm:prSet/>
      <dgm:spPr/>
      <dgm:t>
        <a:bodyPr/>
        <a:lstStyle/>
        <a:p>
          <a:endParaRPr lang="en-US" sz="2000"/>
        </a:p>
      </dgm:t>
    </dgm:pt>
    <dgm:pt modelId="{53D46CBF-706B-484B-95E2-7B34B586AA85}" type="sibTrans" cxnId="{732E86ED-AB12-42DD-8A4B-562A6D5E7948}">
      <dgm:prSet phldrT="03" phldr="0" custT="1"/>
      <dgm:spPr/>
      <dgm:t>
        <a:bodyPr/>
        <a:lstStyle/>
        <a:p>
          <a:r>
            <a:rPr lang="en-US" sz="7200"/>
            <a:t>03</a:t>
          </a:r>
        </a:p>
      </dgm:t>
    </dgm:pt>
    <dgm:pt modelId="{87F468F2-D529-4326-98AB-7D3C6A166EDE}" type="pres">
      <dgm:prSet presAssocID="{B75F98EE-3B99-476D-8749-5B320EAD7AA5}" presName="Name0" presStyleCnt="0">
        <dgm:presLayoutVars>
          <dgm:animLvl val="lvl"/>
          <dgm:resizeHandles val="exact"/>
        </dgm:presLayoutVars>
      </dgm:prSet>
      <dgm:spPr/>
    </dgm:pt>
    <dgm:pt modelId="{426095E2-0D36-44B9-9C5B-0D7F196059A1}" type="pres">
      <dgm:prSet presAssocID="{615E854E-D7D2-4D95-93B0-EF93C76A6C7B}" presName="compositeNode" presStyleCnt="0">
        <dgm:presLayoutVars>
          <dgm:bulletEnabled val="1"/>
        </dgm:presLayoutVars>
      </dgm:prSet>
      <dgm:spPr/>
    </dgm:pt>
    <dgm:pt modelId="{F503DA3D-8989-458A-B087-9294B7730373}" type="pres">
      <dgm:prSet presAssocID="{615E854E-D7D2-4D95-93B0-EF93C76A6C7B}" presName="bgRect" presStyleLbl="alignNode1" presStyleIdx="0" presStyleCnt="3"/>
      <dgm:spPr/>
    </dgm:pt>
    <dgm:pt modelId="{093BA722-1F28-48A9-84F4-8C68D861F7FA}" type="pres">
      <dgm:prSet presAssocID="{6075DAAF-FAC2-4CE7-AE77-64D7042EA09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4CFBD6C-06E2-4804-9DD2-8F2E4F5CF979}" type="pres">
      <dgm:prSet presAssocID="{615E854E-D7D2-4D95-93B0-EF93C76A6C7B}" presName="nodeRect" presStyleLbl="alignNode1" presStyleIdx="0" presStyleCnt="3">
        <dgm:presLayoutVars>
          <dgm:bulletEnabled val="1"/>
        </dgm:presLayoutVars>
      </dgm:prSet>
      <dgm:spPr/>
    </dgm:pt>
    <dgm:pt modelId="{B1776D2B-D8E6-40D4-92EC-BE68F505E7A0}" type="pres">
      <dgm:prSet presAssocID="{6075DAAF-FAC2-4CE7-AE77-64D7042EA092}" presName="sibTrans" presStyleCnt="0"/>
      <dgm:spPr/>
    </dgm:pt>
    <dgm:pt modelId="{EB8E2BD3-15AE-4D95-8835-521DDB161157}" type="pres">
      <dgm:prSet presAssocID="{F9843808-B745-44A8-A911-A8EFBD3E623C}" presName="compositeNode" presStyleCnt="0">
        <dgm:presLayoutVars>
          <dgm:bulletEnabled val="1"/>
        </dgm:presLayoutVars>
      </dgm:prSet>
      <dgm:spPr/>
    </dgm:pt>
    <dgm:pt modelId="{71815755-2EED-45E3-B58A-71177C15FD64}" type="pres">
      <dgm:prSet presAssocID="{F9843808-B745-44A8-A911-A8EFBD3E623C}" presName="bgRect" presStyleLbl="alignNode1" presStyleIdx="1" presStyleCnt="3"/>
      <dgm:spPr/>
    </dgm:pt>
    <dgm:pt modelId="{B977E8B0-C0E1-4D5A-AC00-5D5178AD82DE}" type="pres">
      <dgm:prSet presAssocID="{95F7A3AA-07B2-42FB-8B29-293E5220840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1EC8C4F-F3E0-4DF3-8CD7-5E107036800D}" type="pres">
      <dgm:prSet presAssocID="{F9843808-B745-44A8-A911-A8EFBD3E623C}" presName="nodeRect" presStyleLbl="alignNode1" presStyleIdx="1" presStyleCnt="3">
        <dgm:presLayoutVars>
          <dgm:bulletEnabled val="1"/>
        </dgm:presLayoutVars>
      </dgm:prSet>
      <dgm:spPr/>
    </dgm:pt>
    <dgm:pt modelId="{029F4E13-6A94-4CDD-B335-674F0E205744}" type="pres">
      <dgm:prSet presAssocID="{95F7A3AA-07B2-42FB-8B29-293E5220840C}" presName="sibTrans" presStyleCnt="0"/>
      <dgm:spPr/>
    </dgm:pt>
    <dgm:pt modelId="{45E82FD0-A033-49EA-99BE-E4D7E477FCDB}" type="pres">
      <dgm:prSet presAssocID="{FE0F45F1-6B48-43CD-A955-E22133327C36}" presName="compositeNode" presStyleCnt="0">
        <dgm:presLayoutVars>
          <dgm:bulletEnabled val="1"/>
        </dgm:presLayoutVars>
      </dgm:prSet>
      <dgm:spPr/>
    </dgm:pt>
    <dgm:pt modelId="{0312BD80-E6C0-46DE-ACA8-85F2B226EE25}" type="pres">
      <dgm:prSet presAssocID="{FE0F45F1-6B48-43CD-A955-E22133327C36}" presName="bgRect" presStyleLbl="alignNode1" presStyleIdx="2" presStyleCnt="3"/>
      <dgm:spPr/>
    </dgm:pt>
    <dgm:pt modelId="{9E3BF823-6244-4695-8084-B8A21B5AEFE8}" type="pres">
      <dgm:prSet presAssocID="{53D46CBF-706B-484B-95E2-7B34B586AA8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B412020-17BC-4BAE-805F-91A3E123FCF3}" type="pres">
      <dgm:prSet presAssocID="{FE0F45F1-6B48-43CD-A955-E22133327C3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B0C31B-6C6E-47B9-8370-B131C417647C}" type="presOf" srcId="{615E854E-D7D2-4D95-93B0-EF93C76A6C7B}" destId="{C4CFBD6C-06E2-4804-9DD2-8F2E4F5CF979}" srcOrd="1" destOrd="0" presId="urn:microsoft.com/office/officeart/2016/7/layout/LinearBlockProcessNumbered"/>
    <dgm:cxn modelId="{B59CC41D-9D44-4F79-B347-1D2EE95FE41C}" srcId="{B75F98EE-3B99-476D-8749-5B320EAD7AA5}" destId="{615E854E-D7D2-4D95-93B0-EF93C76A6C7B}" srcOrd="0" destOrd="0" parTransId="{495F8BE0-928A-4D22-B736-637159A3B220}" sibTransId="{6075DAAF-FAC2-4CE7-AE77-64D7042EA092}"/>
    <dgm:cxn modelId="{6D000061-4921-4B37-B1EA-EACB1AC09096}" type="presOf" srcId="{FE0F45F1-6B48-43CD-A955-E22133327C36}" destId="{0312BD80-E6C0-46DE-ACA8-85F2B226EE25}" srcOrd="0" destOrd="0" presId="urn:microsoft.com/office/officeart/2016/7/layout/LinearBlockProcessNumbered"/>
    <dgm:cxn modelId="{9A8FCF4D-72D4-460D-AC10-80C614B3660D}" srcId="{B75F98EE-3B99-476D-8749-5B320EAD7AA5}" destId="{F9843808-B745-44A8-A911-A8EFBD3E623C}" srcOrd="1" destOrd="0" parTransId="{0C04EBA9-7BDD-4D89-B70D-E0DCC260051C}" sibTransId="{95F7A3AA-07B2-42FB-8B29-293E5220840C}"/>
    <dgm:cxn modelId="{93522470-9C4F-4E99-A42F-81B2F7ACC0DB}" type="presOf" srcId="{F9843808-B745-44A8-A911-A8EFBD3E623C}" destId="{11EC8C4F-F3E0-4DF3-8CD7-5E107036800D}" srcOrd="1" destOrd="0" presId="urn:microsoft.com/office/officeart/2016/7/layout/LinearBlockProcessNumbered"/>
    <dgm:cxn modelId="{4CF95450-DB94-4A52-8DF6-AAC5B0E70978}" type="presOf" srcId="{B75F98EE-3B99-476D-8749-5B320EAD7AA5}" destId="{87F468F2-D529-4326-98AB-7D3C6A166EDE}" srcOrd="0" destOrd="0" presId="urn:microsoft.com/office/officeart/2016/7/layout/LinearBlockProcessNumbered"/>
    <dgm:cxn modelId="{6CE17A55-AEAA-436E-AAC1-5EE5FBE7D8D2}" type="presOf" srcId="{FE0F45F1-6B48-43CD-A955-E22133327C36}" destId="{5B412020-17BC-4BAE-805F-91A3E123FCF3}" srcOrd="1" destOrd="0" presId="urn:microsoft.com/office/officeart/2016/7/layout/LinearBlockProcessNumbered"/>
    <dgm:cxn modelId="{4272618C-09A8-4EBC-9071-213AC72F327B}" type="presOf" srcId="{615E854E-D7D2-4D95-93B0-EF93C76A6C7B}" destId="{F503DA3D-8989-458A-B087-9294B7730373}" srcOrd="0" destOrd="0" presId="urn:microsoft.com/office/officeart/2016/7/layout/LinearBlockProcessNumbered"/>
    <dgm:cxn modelId="{B263F692-4E97-406C-9EE5-752A4FF3C06A}" type="presOf" srcId="{6075DAAF-FAC2-4CE7-AE77-64D7042EA092}" destId="{093BA722-1F28-48A9-84F4-8C68D861F7FA}" srcOrd="0" destOrd="0" presId="urn:microsoft.com/office/officeart/2016/7/layout/LinearBlockProcessNumbered"/>
    <dgm:cxn modelId="{60C469A9-C02B-4D3C-BBBF-5B2BAC0D01A4}" type="presOf" srcId="{F9843808-B745-44A8-A911-A8EFBD3E623C}" destId="{71815755-2EED-45E3-B58A-71177C15FD64}" srcOrd="0" destOrd="0" presId="urn:microsoft.com/office/officeart/2016/7/layout/LinearBlockProcessNumbered"/>
    <dgm:cxn modelId="{A0BA3AC9-D848-4562-81AA-F70929F7F003}" type="presOf" srcId="{53D46CBF-706B-484B-95E2-7B34B586AA85}" destId="{9E3BF823-6244-4695-8084-B8A21B5AEFE8}" srcOrd="0" destOrd="0" presId="urn:microsoft.com/office/officeart/2016/7/layout/LinearBlockProcessNumbered"/>
    <dgm:cxn modelId="{FF1F58E8-FBDA-4A79-A472-7279C2F31903}" type="presOf" srcId="{95F7A3AA-07B2-42FB-8B29-293E5220840C}" destId="{B977E8B0-C0E1-4D5A-AC00-5D5178AD82DE}" srcOrd="0" destOrd="0" presId="urn:microsoft.com/office/officeart/2016/7/layout/LinearBlockProcessNumbered"/>
    <dgm:cxn modelId="{732E86ED-AB12-42DD-8A4B-562A6D5E7948}" srcId="{B75F98EE-3B99-476D-8749-5B320EAD7AA5}" destId="{FE0F45F1-6B48-43CD-A955-E22133327C36}" srcOrd="2" destOrd="0" parTransId="{311365C5-743A-4B1B-89E3-1D1DA911E2B9}" sibTransId="{53D46CBF-706B-484B-95E2-7B34B586AA85}"/>
    <dgm:cxn modelId="{81D17559-6645-4E73-892E-A22DDF727BCE}" type="presParOf" srcId="{87F468F2-D529-4326-98AB-7D3C6A166EDE}" destId="{426095E2-0D36-44B9-9C5B-0D7F196059A1}" srcOrd="0" destOrd="0" presId="urn:microsoft.com/office/officeart/2016/7/layout/LinearBlockProcessNumbered"/>
    <dgm:cxn modelId="{94C259C7-8183-4CAF-AA78-8AD8CE99C2D9}" type="presParOf" srcId="{426095E2-0D36-44B9-9C5B-0D7F196059A1}" destId="{F503DA3D-8989-458A-B087-9294B7730373}" srcOrd="0" destOrd="0" presId="urn:microsoft.com/office/officeart/2016/7/layout/LinearBlockProcessNumbered"/>
    <dgm:cxn modelId="{DF5F364E-6DAD-43B2-92DE-39BCBE1F24F2}" type="presParOf" srcId="{426095E2-0D36-44B9-9C5B-0D7F196059A1}" destId="{093BA722-1F28-48A9-84F4-8C68D861F7FA}" srcOrd="1" destOrd="0" presId="urn:microsoft.com/office/officeart/2016/7/layout/LinearBlockProcessNumbered"/>
    <dgm:cxn modelId="{698756F2-0C30-436D-88AB-B1319723D1A2}" type="presParOf" srcId="{426095E2-0D36-44B9-9C5B-0D7F196059A1}" destId="{C4CFBD6C-06E2-4804-9DD2-8F2E4F5CF979}" srcOrd="2" destOrd="0" presId="urn:microsoft.com/office/officeart/2016/7/layout/LinearBlockProcessNumbered"/>
    <dgm:cxn modelId="{2183B5F6-7B17-4C66-9087-E56D1E41EB41}" type="presParOf" srcId="{87F468F2-D529-4326-98AB-7D3C6A166EDE}" destId="{B1776D2B-D8E6-40D4-92EC-BE68F505E7A0}" srcOrd="1" destOrd="0" presId="urn:microsoft.com/office/officeart/2016/7/layout/LinearBlockProcessNumbered"/>
    <dgm:cxn modelId="{A55A3019-72F8-46A4-AE1C-D5F9DE4FF28B}" type="presParOf" srcId="{87F468F2-D529-4326-98AB-7D3C6A166EDE}" destId="{EB8E2BD3-15AE-4D95-8835-521DDB161157}" srcOrd="2" destOrd="0" presId="urn:microsoft.com/office/officeart/2016/7/layout/LinearBlockProcessNumbered"/>
    <dgm:cxn modelId="{299A9D4A-2848-4F07-B59F-5514ED245236}" type="presParOf" srcId="{EB8E2BD3-15AE-4D95-8835-521DDB161157}" destId="{71815755-2EED-45E3-B58A-71177C15FD64}" srcOrd="0" destOrd="0" presId="urn:microsoft.com/office/officeart/2016/7/layout/LinearBlockProcessNumbered"/>
    <dgm:cxn modelId="{52603EC3-97E8-42EF-8FAA-3EBC23A0EBE6}" type="presParOf" srcId="{EB8E2BD3-15AE-4D95-8835-521DDB161157}" destId="{B977E8B0-C0E1-4D5A-AC00-5D5178AD82DE}" srcOrd="1" destOrd="0" presId="urn:microsoft.com/office/officeart/2016/7/layout/LinearBlockProcessNumbered"/>
    <dgm:cxn modelId="{EFA1FCE8-B590-474B-B995-59380FAF6FC4}" type="presParOf" srcId="{EB8E2BD3-15AE-4D95-8835-521DDB161157}" destId="{11EC8C4F-F3E0-4DF3-8CD7-5E107036800D}" srcOrd="2" destOrd="0" presId="urn:microsoft.com/office/officeart/2016/7/layout/LinearBlockProcessNumbered"/>
    <dgm:cxn modelId="{3D30B82A-9C0A-4F00-8174-CED5579DBF71}" type="presParOf" srcId="{87F468F2-D529-4326-98AB-7D3C6A166EDE}" destId="{029F4E13-6A94-4CDD-B335-674F0E205744}" srcOrd="3" destOrd="0" presId="urn:microsoft.com/office/officeart/2016/7/layout/LinearBlockProcessNumbered"/>
    <dgm:cxn modelId="{769B1639-9400-4C6D-BCCE-24E91183993C}" type="presParOf" srcId="{87F468F2-D529-4326-98AB-7D3C6A166EDE}" destId="{45E82FD0-A033-49EA-99BE-E4D7E477FCDB}" srcOrd="4" destOrd="0" presId="urn:microsoft.com/office/officeart/2016/7/layout/LinearBlockProcessNumbered"/>
    <dgm:cxn modelId="{0A56D45E-0057-4189-B77E-26ED3482FCD5}" type="presParOf" srcId="{45E82FD0-A033-49EA-99BE-E4D7E477FCDB}" destId="{0312BD80-E6C0-46DE-ACA8-85F2B226EE25}" srcOrd="0" destOrd="0" presId="urn:microsoft.com/office/officeart/2016/7/layout/LinearBlockProcessNumbered"/>
    <dgm:cxn modelId="{93FC15D2-9870-4FAD-A553-2D2697FD99F7}" type="presParOf" srcId="{45E82FD0-A033-49EA-99BE-E4D7E477FCDB}" destId="{9E3BF823-6244-4695-8084-B8A21B5AEFE8}" srcOrd="1" destOrd="0" presId="urn:microsoft.com/office/officeart/2016/7/layout/LinearBlockProcessNumbered"/>
    <dgm:cxn modelId="{F4831945-AEF3-436B-B71C-5F55361B982B}" type="presParOf" srcId="{45E82FD0-A033-49EA-99BE-E4D7E477FCDB}" destId="{5B412020-17BC-4BAE-805F-91A3E123FCF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1C90E-B698-42A6-AAF3-96E40538DA6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243901-26FD-4C17-97ED-32610567723C}">
      <dgm:prSet custT="1"/>
      <dgm:spPr/>
      <dgm:t>
        <a:bodyPr/>
        <a:lstStyle/>
        <a:p>
          <a:r>
            <a:rPr lang="tr-TR" sz="1400" dirty="0" err="1"/>
            <a:t>PyQt</a:t>
          </a:r>
          <a:r>
            <a:rPr lang="tr-TR" sz="1400" dirty="0"/>
            <a:t>, </a:t>
          </a:r>
          <a:r>
            <a:rPr lang="tr-TR" sz="1400" dirty="0" err="1"/>
            <a:t>PyGI</a:t>
          </a:r>
          <a:r>
            <a:rPr lang="tr-TR" sz="1400" dirty="0"/>
            <a:t> ve </a:t>
          </a:r>
          <a:r>
            <a:rPr lang="tr-TR" sz="1400" dirty="0" err="1"/>
            <a:t>Kivy’yi</a:t>
          </a:r>
          <a:r>
            <a:rPr lang="tr-TR" sz="1400" dirty="0"/>
            <a:t> kullanabilmek için öncelikle bunları bilgisayarınıza kurmanız gerekir. </a:t>
          </a:r>
        </a:p>
        <a:p>
          <a:r>
            <a:rPr lang="tr-TR" sz="1400" dirty="0" err="1"/>
            <a:t>Tkinter</a:t>
          </a:r>
          <a:r>
            <a:rPr lang="tr-TR" sz="1400" dirty="0"/>
            <a:t> dışındaki alternatifleri kullanarak yazdığınız programları dağıtırken, bu </a:t>
          </a:r>
          <a:r>
            <a:rPr lang="tr-TR" sz="1400" dirty="0" err="1"/>
            <a:t>arayüz</a:t>
          </a:r>
          <a:r>
            <a:rPr lang="tr-TR" sz="1400" dirty="0"/>
            <a:t> kütüphanelerini kullanıcılarınızın bilgisayarına bu kütüphaneleri kurmasını talep etmeniz gerekir.</a:t>
          </a:r>
          <a:endParaRPr lang="en-US" sz="1400" dirty="0"/>
        </a:p>
      </dgm:t>
    </dgm:pt>
    <dgm:pt modelId="{0624374E-F90B-40DF-9175-742DD77DF41C}" type="parTrans" cxnId="{D8A96621-11B8-49DE-9E61-CD5116AF718D}">
      <dgm:prSet/>
      <dgm:spPr/>
      <dgm:t>
        <a:bodyPr/>
        <a:lstStyle/>
        <a:p>
          <a:endParaRPr lang="en-US" sz="2000"/>
        </a:p>
      </dgm:t>
    </dgm:pt>
    <dgm:pt modelId="{5A317001-E97F-4267-8015-CF01C3BC39D6}" type="sibTrans" cxnId="{D8A96621-11B8-49DE-9E61-CD5116AF718D}">
      <dgm:prSet/>
      <dgm:spPr/>
      <dgm:t>
        <a:bodyPr/>
        <a:lstStyle/>
        <a:p>
          <a:endParaRPr lang="en-US" sz="2000"/>
        </a:p>
      </dgm:t>
    </dgm:pt>
    <dgm:pt modelId="{B0A41BE3-B997-4FAA-B18E-0AF05189E5E7}">
      <dgm:prSet custT="1"/>
      <dgm:spPr/>
      <dgm:t>
        <a:bodyPr/>
        <a:lstStyle/>
        <a:p>
          <a:r>
            <a:rPr lang="tr-TR" sz="1400"/>
            <a:t>Tkinter hem nesne tabanlı programlama hem de grafik arayüz geliştirme kavramlarını öğrenmek açısından son derece uygun bir ortamdır.</a:t>
          </a:r>
          <a:endParaRPr lang="en-US" sz="1400"/>
        </a:p>
      </dgm:t>
    </dgm:pt>
    <dgm:pt modelId="{E46D3471-BB39-4428-B420-0991E66A0591}" type="parTrans" cxnId="{77C96924-F59A-4863-A06D-EB651EB6C526}">
      <dgm:prSet/>
      <dgm:spPr/>
      <dgm:t>
        <a:bodyPr/>
        <a:lstStyle/>
        <a:p>
          <a:endParaRPr lang="en-US" sz="2000"/>
        </a:p>
      </dgm:t>
    </dgm:pt>
    <dgm:pt modelId="{EAD9FF15-ABC1-4296-8165-81B79B7C0A14}" type="sibTrans" cxnId="{77C96924-F59A-4863-A06D-EB651EB6C526}">
      <dgm:prSet/>
      <dgm:spPr/>
      <dgm:t>
        <a:bodyPr/>
        <a:lstStyle/>
        <a:p>
          <a:endParaRPr lang="en-US" sz="2000"/>
        </a:p>
      </dgm:t>
    </dgm:pt>
    <dgm:pt modelId="{BEA83A07-BB91-4709-A20E-0266C7B2B69F}">
      <dgm:prSet custT="1"/>
      <dgm:spPr/>
      <dgm:t>
        <a:bodyPr/>
        <a:lstStyle/>
        <a:p>
          <a:r>
            <a:rPr lang="tr-TR" sz="1400"/>
            <a:t>Tkinter </a:t>
          </a:r>
          <a:r>
            <a:rPr lang="tr-TR" sz="1400" dirty="0"/>
            <a:t>dışındaki alternatifleri kullanarak yazdığınız programları dağıtırken, bu </a:t>
          </a:r>
          <a:r>
            <a:rPr lang="tr-TR" sz="1400" dirty="0" err="1"/>
            <a:t>arayüz</a:t>
          </a:r>
          <a:r>
            <a:rPr lang="tr-TR" sz="1400" dirty="0"/>
            <a:t> kütüphanelerini kullanıcılarınızın bilgisayarına bu kütüphaneleri kurmasını talep etmeniz gerekir.</a:t>
          </a:r>
          <a:endParaRPr lang="en-US" sz="1400" dirty="0"/>
        </a:p>
      </dgm:t>
    </dgm:pt>
    <dgm:pt modelId="{46302BC0-9B8F-45A4-BC71-0577E9AEB531}" type="parTrans" cxnId="{1B4EE834-2207-4F10-B3FC-24CE28485812}">
      <dgm:prSet/>
      <dgm:spPr/>
      <dgm:t>
        <a:bodyPr/>
        <a:lstStyle/>
        <a:p>
          <a:endParaRPr lang="tr-TR" sz="2000"/>
        </a:p>
      </dgm:t>
    </dgm:pt>
    <dgm:pt modelId="{2586BFCE-CB62-4ACF-BE8E-5423AE9C65B3}" type="sibTrans" cxnId="{1B4EE834-2207-4F10-B3FC-24CE28485812}">
      <dgm:prSet/>
      <dgm:spPr/>
      <dgm:t>
        <a:bodyPr/>
        <a:lstStyle/>
        <a:p>
          <a:endParaRPr lang="tr-TR" sz="2000"/>
        </a:p>
      </dgm:t>
    </dgm:pt>
    <dgm:pt modelId="{436C8F91-4258-4D08-B1BB-B6E8768CEB12}" type="pres">
      <dgm:prSet presAssocID="{5F31C90E-B698-42A6-AAF3-96E40538DA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505D53-BBFE-4279-A729-F195D5D4FC44}" type="pres">
      <dgm:prSet presAssocID="{7B243901-26FD-4C17-97ED-32610567723C}" presName="hierRoot1" presStyleCnt="0"/>
      <dgm:spPr/>
    </dgm:pt>
    <dgm:pt modelId="{1A9B8191-84B6-4E73-93F0-010D97F07758}" type="pres">
      <dgm:prSet presAssocID="{7B243901-26FD-4C17-97ED-32610567723C}" presName="composite" presStyleCnt="0"/>
      <dgm:spPr/>
    </dgm:pt>
    <dgm:pt modelId="{2B7D4311-3C25-48EE-8AD3-59BB79CA6685}" type="pres">
      <dgm:prSet presAssocID="{7B243901-26FD-4C17-97ED-32610567723C}" presName="background" presStyleLbl="node0" presStyleIdx="0" presStyleCnt="3"/>
      <dgm:spPr/>
    </dgm:pt>
    <dgm:pt modelId="{47ED049A-351E-4CF9-BDAC-B1C3E1A7A388}" type="pres">
      <dgm:prSet presAssocID="{7B243901-26FD-4C17-97ED-32610567723C}" presName="text" presStyleLbl="fgAcc0" presStyleIdx="0" presStyleCnt="3">
        <dgm:presLayoutVars>
          <dgm:chPref val="3"/>
        </dgm:presLayoutVars>
      </dgm:prSet>
      <dgm:spPr/>
    </dgm:pt>
    <dgm:pt modelId="{CA45B6F3-32D2-40EA-A952-DDF5E13BCA61}" type="pres">
      <dgm:prSet presAssocID="{7B243901-26FD-4C17-97ED-32610567723C}" presName="hierChild2" presStyleCnt="0"/>
      <dgm:spPr/>
    </dgm:pt>
    <dgm:pt modelId="{2CC86B61-804E-495C-A4F6-08798F74C96B}" type="pres">
      <dgm:prSet presAssocID="{BEA83A07-BB91-4709-A20E-0266C7B2B69F}" presName="hierRoot1" presStyleCnt="0"/>
      <dgm:spPr/>
    </dgm:pt>
    <dgm:pt modelId="{FB62BDA1-A6A8-405F-8A38-86068D17C0C2}" type="pres">
      <dgm:prSet presAssocID="{BEA83A07-BB91-4709-A20E-0266C7B2B69F}" presName="composite" presStyleCnt="0"/>
      <dgm:spPr/>
    </dgm:pt>
    <dgm:pt modelId="{3164FC08-18BB-4EB2-8C4E-5CAE17E39060}" type="pres">
      <dgm:prSet presAssocID="{BEA83A07-BB91-4709-A20E-0266C7B2B69F}" presName="background" presStyleLbl="node0" presStyleIdx="1" presStyleCnt="3"/>
      <dgm:spPr/>
    </dgm:pt>
    <dgm:pt modelId="{3844A678-D07C-419A-9772-BF73E9A34669}" type="pres">
      <dgm:prSet presAssocID="{BEA83A07-BB91-4709-A20E-0266C7B2B69F}" presName="text" presStyleLbl="fgAcc0" presStyleIdx="1" presStyleCnt="3">
        <dgm:presLayoutVars>
          <dgm:chPref val="3"/>
        </dgm:presLayoutVars>
      </dgm:prSet>
      <dgm:spPr/>
    </dgm:pt>
    <dgm:pt modelId="{3CBA2F34-5949-40CC-801D-63A511C73961}" type="pres">
      <dgm:prSet presAssocID="{BEA83A07-BB91-4709-A20E-0266C7B2B69F}" presName="hierChild2" presStyleCnt="0"/>
      <dgm:spPr/>
    </dgm:pt>
    <dgm:pt modelId="{6520606C-FECA-48A6-9981-878803AA20C2}" type="pres">
      <dgm:prSet presAssocID="{B0A41BE3-B997-4FAA-B18E-0AF05189E5E7}" presName="hierRoot1" presStyleCnt="0"/>
      <dgm:spPr/>
    </dgm:pt>
    <dgm:pt modelId="{624686CC-5863-4068-A6ED-AB6758E7BD56}" type="pres">
      <dgm:prSet presAssocID="{B0A41BE3-B997-4FAA-B18E-0AF05189E5E7}" presName="composite" presStyleCnt="0"/>
      <dgm:spPr/>
    </dgm:pt>
    <dgm:pt modelId="{3CBA0283-8033-4CB5-A760-18C3AED8A610}" type="pres">
      <dgm:prSet presAssocID="{B0A41BE3-B997-4FAA-B18E-0AF05189E5E7}" presName="background" presStyleLbl="node0" presStyleIdx="2" presStyleCnt="3"/>
      <dgm:spPr/>
    </dgm:pt>
    <dgm:pt modelId="{E13358EF-24B7-4A34-96B8-773BA23BD84D}" type="pres">
      <dgm:prSet presAssocID="{B0A41BE3-B997-4FAA-B18E-0AF05189E5E7}" presName="text" presStyleLbl="fgAcc0" presStyleIdx="2" presStyleCnt="3">
        <dgm:presLayoutVars>
          <dgm:chPref val="3"/>
        </dgm:presLayoutVars>
      </dgm:prSet>
      <dgm:spPr/>
    </dgm:pt>
    <dgm:pt modelId="{3E97898C-ABE7-4B2A-A4E0-2166A251E04B}" type="pres">
      <dgm:prSet presAssocID="{B0A41BE3-B997-4FAA-B18E-0AF05189E5E7}" presName="hierChild2" presStyleCnt="0"/>
      <dgm:spPr/>
    </dgm:pt>
  </dgm:ptLst>
  <dgm:cxnLst>
    <dgm:cxn modelId="{C0CCBE13-5CA9-4C96-9552-671A04356215}" type="presOf" srcId="{BEA83A07-BB91-4709-A20E-0266C7B2B69F}" destId="{3844A678-D07C-419A-9772-BF73E9A34669}" srcOrd="0" destOrd="0" presId="urn:microsoft.com/office/officeart/2005/8/layout/hierarchy1"/>
    <dgm:cxn modelId="{0782DE13-C4E3-4DD9-B1F7-28FA606CC3A7}" type="presOf" srcId="{B0A41BE3-B997-4FAA-B18E-0AF05189E5E7}" destId="{E13358EF-24B7-4A34-96B8-773BA23BD84D}" srcOrd="0" destOrd="0" presId="urn:microsoft.com/office/officeart/2005/8/layout/hierarchy1"/>
    <dgm:cxn modelId="{D8A96621-11B8-49DE-9E61-CD5116AF718D}" srcId="{5F31C90E-B698-42A6-AAF3-96E40538DA69}" destId="{7B243901-26FD-4C17-97ED-32610567723C}" srcOrd="0" destOrd="0" parTransId="{0624374E-F90B-40DF-9175-742DD77DF41C}" sibTransId="{5A317001-E97F-4267-8015-CF01C3BC39D6}"/>
    <dgm:cxn modelId="{77C96924-F59A-4863-A06D-EB651EB6C526}" srcId="{5F31C90E-B698-42A6-AAF3-96E40538DA69}" destId="{B0A41BE3-B997-4FAA-B18E-0AF05189E5E7}" srcOrd="2" destOrd="0" parTransId="{E46D3471-BB39-4428-B420-0991E66A0591}" sibTransId="{EAD9FF15-ABC1-4296-8165-81B79B7C0A14}"/>
    <dgm:cxn modelId="{1B4EE834-2207-4F10-B3FC-24CE28485812}" srcId="{5F31C90E-B698-42A6-AAF3-96E40538DA69}" destId="{BEA83A07-BB91-4709-A20E-0266C7B2B69F}" srcOrd="1" destOrd="0" parTransId="{46302BC0-9B8F-45A4-BC71-0577E9AEB531}" sibTransId="{2586BFCE-CB62-4ACF-BE8E-5423AE9C65B3}"/>
    <dgm:cxn modelId="{DB4B4268-5DD5-4870-AE75-0D0C330D6FC6}" type="presOf" srcId="{5F31C90E-B698-42A6-AAF3-96E40538DA69}" destId="{436C8F91-4258-4D08-B1BB-B6E8768CEB12}" srcOrd="0" destOrd="0" presId="urn:microsoft.com/office/officeart/2005/8/layout/hierarchy1"/>
    <dgm:cxn modelId="{80D636D2-9B20-4637-B573-476F10387AAD}" type="presOf" srcId="{7B243901-26FD-4C17-97ED-32610567723C}" destId="{47ED049A-351E-4CF9-BDAC-B1C3E1A7A388}" srcOrd="0" destOrd="0" presId="urn:microsoft.com/office/officeart/2005/8/layout/hierarchy1"/>
    <dgm:cxn modelId="{B0C2F21B-D09F-4E47-97F8-98A1907FE696}" type="presParOf" srcId="{436C8F91-4258-4D08-B1BB-B6E8768CEB12}" destId="{5F505D53-BBFE-4279-A729-F195D5D4FC44}" srcOrd="0" destOrd="0" presId="urn:microsoft.com/office/officeart/2005/8/layout/hierarchy1"/>
    <dgm:cxn modelId="{CDE3AA10-DDA8-474A-8A7F-2526BC3ECC11}" type="presParOf" srcId="{5F505D53-BBFE-4279-A729-F195D5D4FC44}" destId="{1A9B8191-84B6-4E73-93F0-010D97F07758}" srcOrd="0" destOrd="0" presId="urn:microsoft.com/office/officeart/2005/8/layout/hierarchy1"/>
    <dgm:cxn modelId="{6E6DD340-D1EB-413A-B0F1-0A7B17FBC107}" type="presParOf" srcId="{1A9B8191-84B6-4E73-93F0-010D97F07758}" destId="{2B7D4311-3C25-48EE-8AD3-59BB79CA6685}" srcOrd="0" destOrd="0" presId="urn:microsoft.com/office/officeart/2005/8/layout/hierarchy1"/>
    <dgm:cxn modelId="{BE7F6F0B-8740-4723-ADD8-E78B3EBCCA2E}" type="presParOf" srcId="{1A9B8191-84B6-4E73-93F0-010D97F07758}" destId="{47ED049A-351E-4CF9-BDAC-B1C3E1A7A388}" srcOrd="1" destOrd="0" presId="urn:microsoft.com/office/officeart/2005/8/layout/hierarchy1"/>
    <dgm:cxn modelId="{7CE91524-0FEC-4BDB-BFF2-D3DCF3E28F32}" type="presParOf" srcId="{5F505D53-BBFE-4279-A729-F195D5D4FC44}" destId="{CA45B6F3-32D2-40EA-A952-DDF5E13BCA61}" srcOrd="1" destOrd="0" presId="urn:microsoft.com/office/officeart/2005/8/layout/hierarchy1"/>
    <dgm:cxn modelId="{9CB02435-B801-442B-B16F-8242E6A3ABDA}" type="presParOf" srcId="{436C8F91-4258-4D08-B1BB-B6E8768CEB12}" destId="{2CC86B61-804E-495C-A4F6-08798F74C96B}" srcOrd="1" destOrd="0" presId="urn:microsoft.com/office/officeart/2005/8/layout/hierarchy1"/>
    <dgm:cxn modelId="{25E34122-125A-4CBF-AB89-C4627F38C2DF}" type="presParOf" srcId="{2CC86B61-804E-495C-A4F6-08798F74C96B}" destId="{FB62BDA1-A6A8-405F-8A38-86068D17C0C2}" srcOrd="0" destOrd="0" presId="urn:microsoft.com/office/officeart/2005/8/layout/hierarchy1"/>
    <dgm:cxn modelId="{0096D093-E4C9-40F1-AE84-9208CC134C1E}" type="presParOf" srcId="{FB62BDA1-A6A8-405F-8A38-86068D17C0C2}" destId="{3164FC08-18BB-4EB2-8C4E-5CAE17E39060}" srcOrd="0" destOrd="0" presId="urn:microsoft.com/office/officeart/2005/8/layout/hierarchy1"/>
    <dgm:cxn modelId="{E5F7C720-08D6-4820-9C84-5CEB96C4FC03}" type="presParOf" srcId="{FB62BDA1-A6A8-405F-8A38-86068D17C0C2}" destId="{3844A678-D07C-419A-9772-BF73E9A34669}" srcOrd="1" destOrd="0" presId="urn:microsoft.com/office/officeart/2005/8/layout/hierarchy1"/>
    <dgm:cxn modelId="{5D3234FD-431C-4557-9484-1EA08A1DB470}" type="presParOf" srcId="{2CC86B61-804E-495C-A4F6-08798F74C96B}" destId="{3CBA2F34-5949-40CC-801D-63A511C73961}" srcOrd="1" destOrd="0" presId="urn:microsoft.com/office/officeart/2005/8/layout/hierarchy1"/>
    <dgm:cxn modelId="{BEBE2839-99D9-42DF-ABF6-26023FF152F4}" type="presParOf" srcId="{436C8F91-4258-4D08-B1BB-B6E8768CEB12}" destId="{6520606C-FECA-48A6-9981-878803AA20C2}" srcOrd="2" destOrd="0" presId="urn:microsoft.com/office/officeart/2005/8/layout/hierarchy1"/>
    <dgm:cxn modelId="{976D5A0E-8990-497B-A892-41B8FB6E5AA8}" type="presParOf" srcId="{6520606C-FECA-48A6-9981-878803AA20C2}" destId="{624686CC-5863-4068-A6ED-AB6758E7BD56}" srcOrd="0" destOrd="0" presId="urn:microsoft.com/office/officeart/2005/8/layout/hierarchy1"/>
    <dgm:cxn modelId="{E7A428A0-CC6E-470E-81FD-8FF16190924C}" type="presParOf" srcId="{624686CC-5863-4068-A6ED-AB6758E7BD56}" destId="{3CBA0283-8033-4CB5-A760-18C3AED8A610}" srcOrd="0" destOrd="0" presId="urn:microsoft.com/office/officeart/2005/8/layout/hierarchy1"/>
    <dgm:cxn modelId="{0F01D879-3A69-4437-9693-5F1CC4425A67}" type="presParOf" srcId="{624686CC-5863-4068-A6ED-AB6758E7BD56}" destId="{E13358EF-24B7-4A34-96B8-773BA23BD84D}" srcOrd="1" destOrd="0" presId="urn:microsoft.com/office/officeart/2005/8/layout/hierarchy1"/>
    <dgm:cxn modelId="{6AE9F34B-744D-42B9-8E1A-3492F6CD3F74}" type="presParOf" srcId="{6520606C-FECA-48A6-9981-878803AA20C2}" destId="{3E97898C-ABE7-4B2A-A4E0-2166A251E0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3DA3D-8989-458A-B087-9294B7730373}">
      <dsp:nvSpPr>
        <dsp:cNvPr id="0" name=""/>
        <dsp:cNvSpPr/>
      </dsp:nvSpPr>
      <dsp:spPr>
        <a:xfrm>
          <a:off x="795" y="0"/>
          <a:ext cx="3220484" cy="38131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12" tIns="0" rIns="31811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Tkinter</a:t>
          </a:r>
          <a:r>
            <a:rPr lang="tr-TR" sz="1600" kern="1200" dirty="0"/>
            <a:t>, </a:t>
          </a:r>
          <a:r>
            <a:rPr lang="tr-TR" sz="1600" kern="1200" dirty="0" err="1"/>
            <a:t>Python</a:t>
          </a:r>
          <a:r>
            <a:rPr lang="tr-TR" sz="1600" kern="1200" dirty="0"/>
            <a:t> kurulumu ile birlikte gelen ve pencereli-menülü modern programlar yazmamızı sağlayan grafik </a:t>
          </a:r>
          <a:r>
            <a:rPr lang="tr-TR" sz="1600" kern="1200" dirty="0" err="1"/>
            <a:t>arayüz</a:t>
          </a:r>
          <a:r>
            <a:rPr lang="tr-TR" sz="1600" kern="1200" dirty="0"/>
            <a:t> geliştirme takımlarından biridir.</a:t>
          </a:r>
          <a:endParaRPr lang="en-US" sz="1600" kern="1200" dirty="0"/>
        </a:p>
      </dsp:txBody>
      <dsp:txXfrm>
        <a:off x="795" y="1525256"/>
        <a:ext cx="3220484" cy="2287885"/>
      </dsp:txXfrm>
    </dsp:sp>
    <dsp:sp modelId="{093BA722-1F28-48A9-84F4-8C68D861F7FA}">
      <dsp:nvSpPr>
        <dsp:cNvPr id="0" name=""/>
        <dsp:cNvSpPr/>
      </dsp:nvSpPr>
      <dsp:spPr>
        <a:xfrm>
          <a:off x="795" y="0"/>
          <a:ext cx="3220484" cy="152525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12" tIns="165100" rIns="318112" bIns="165100" numCol="1" spcCol="1270" anchor="ctr" anchorCtr="0">
          <a:noAutofit/>
        </a:bodyPr>
        <a:lstStyle/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/>
            <a:t>01</a:t>
          </a:r>
        </a:p>
      </dsp:txBody>
      <dsp:txXfrm>
        <a:off x="795" y="0"/>
        <a:ext cx="3220484" cy="1525256"/>
      </dsp:txXfrm>
    </dsp:sp>
    <dsp:sp modelId="{71815755-2EED-45E3-B58A-71177C15FD64}">
      <dsp:nvSpPr>
        <dsp:cNvPr id="0" name=""/>
        <dsp:cNvSpPr/>
      </dsp:nvSpPr>
      <dsp:spPr>
        <a:xfrm>
          <a:off x="3478918" y="0"/>
          <a:ext cx="3220484" cy="3813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12" tIns="0" rIns="31811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Tkinter bir standart kütüphane paketi olduğu için, Python programlama dilini kurduğunuzda Tkinter de otomatik olarak kurulur.</a:t>
          </a:r>
          <a:endParaRPr lang="en-US" sz="1600" kern="1200"/>
        </a:p>
      </dsp:txBody>
      <dsp:txXfrm>
        <a:off x="3478918" y="1525256"/>
        <a:ext cx="3220484" cy="2287885"/>
      </dsp:txXfrm>
    </dsp:sp>
    <dsp:sp modelId="{B977E8B0-C0E1-4D5A-AC00-5D5178AD82DE}">
      <dsp:nvSpPr>
        <dsp:cNvPr id="0" name=""/>
        <dsp:cNvSpPr/>
      </dsp:nvSpPr>
      <dsp:spPr>
        <a:xfrm>
          <a:off x="3478918" y="0"/>
          <a:ext cx="3220484" cy="152525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12" tIns="165100" rIns="318112" bIns="165100" numCol="1" spcCol="1270" anchor="ctr" anchorCtr="0">
          <a:noAutofit/>
        </a:bodyPr>
        <a:lstStyle/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/>
            <a:t>02</a:t>
          </a:r>
        </a:p>
      </dsp:txBody>
      <dsp:txXfrm>
        <a:off x="3478918" y="0"/>
        <a:ext cx="3220484" cy="1525256"/>
      </dsp:txXfrm>
    </dsp:sp>
    <dsp:sp modelId="{0312BD80-E6C0-46DE-ACA8-85F2B226EE25}">
      <dsp:nvSpPr>
        <dsp:cNvPr id="0" name=""/>
        <dsp:cNvSpPr/>
      </dsp:nvSpPr>
      <dsp:spPr>
        <a:xfrm>
          <a:off x="6957042" y="0"/>
          <a:ext cx="3220484" cy="38131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12" tIns="0" rIns="31811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Python’da</a:t>
          </a:r>
          <a:r>
            <a:rPr lang="tr-TR" sz="1600" kern="1200" dirty="0"/>
            <a:t> grafik </a:t>
          </a:r>
          <a:r>
            <a:rPr lang="tr-TR" sz="1600" kern="1200" dirty="0" err="1"/>
            <a:t>arayüzlü</a:t>
          </a:r>
          <a:r>
            <a:rPr lang="tr-TR" sz="1600" kern="1200" dirty="0"/>
            <a:t> programlar yazmamızı sağlayacak tek modül </a:t>
          </a:r>
          <a:r>
            <a:rPr lang="tr-TR" sz="1600" kern="1200" dirty="0" err="1"/>
            <a:t>Tkinter</a:t>
          </a:r>
          <a:r>
            <a:rPr lang="tr-TR" sz="1600" kern="1200" dirty="0"/>
            <a:t> değildir. Bunun dışında </a:t>
          </a:r>
          <a:r>
            <a:rPr lang="tr-TR" sz="1600" kern="1200" dirty="0" err="1"/>
            <a:t>PyQt</a:t>
          </a:r>
          <a:r>
            <a:rPr lang="tr-TR" sz="1600" kern="1200" dirty="0"/>
            <a:t>, </a:t>
          </a:r>
          <a:r>
            <a:rPr lang="tr-TR" sz="1600" kern="1200" dirty="0" err="1"/>
            <a:t>PyGI</a:t>
          </a:r>
          <a:r>
            <a:rPr lang="tr-TR" sz="1600" kern="1200" dirty="0"/>
            <a:t> ve </a:t>
          </a:r>
          <a:r>
            <a:rPr lang="tr-TR" sz="1600" kern="1200" dirty="0" err="1"/>
            <a:t>Kivy</a:t>
          </a:r>
          <a:r>
            <a:rPr lang="tr-TR" sz="1600" kern="1200" dirty="0"/>
            <a:t> gibi alternatifler de bulunur. Ancak </a:t>
          </a:r>
          <a:r>
            <a:rPr lang="tr-TR" sz="1600" kern="1200" dirty="0" err="1"/>
            <a:t>Tkinter’in</a:t>
          </a:r>
          <a:r>
            <a:rPr lang="tr-TR" sz="1600" kern="1200" dirty="0"/>
            <a:t> öteki alternatiflere karşı en büyük üstünlüğü çok daha kolay olması ve </a:t>
          </a:r>
          <a:r>
            <a:rPr lang="tr-TR" sz="1600" kern="1200" dirty="0" err="1"/>
            <a:t>Python’la</a:t>
          </a:r>
          <a:r>
            <a:rPr lang="tr-TR" sz="1600" kern="1200" dirty="0"/>
            <a:t> birlikte gelmesidir. </a:t>
          </a:r>
          <a:endParaRPr lang="en-US" sz="1600" kern="1200" dirty="0"/>
        </a:p>
      </dsp:txBody>
      <dsp:txXfrm>
        <a:off x="6957042" y="1525256"/>
        <a:ext cx="3220484" cy="2287885"/>
      </dsp:txXfrm>
    </dsp:sp>
    <dsp:sp modelId="{9E3BF823-6244-4695-8084-B8A21B5AEFE8}">
      <dsp:nvSpPr>
        <dsp:cNvPr id="0" name=""/>
        <dsp:cNvSpPr/>
      </dsp:nvSpPr>
      <dsp:spPr>
        <a:xfrm>
          <a:off x="6957042" y="0"/>
          <a:ext cx="3220484" cy="152525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112" tIns="165100" rIns="318112" bIns="165100" numCol="1" spcCol="1270" anchor="ctr" anchorCtr="0">
          <a:noAutofit/>
        </a:bodyPr>
        <a:lstStyle/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/>
            <a:t>03</a:t>
          </a:r>
        </a:p>
      </dsp:txBody>
      <dsp:txXfrm>
        <a:off x="6957042" y="0"/>
        <a:ext cx="3220484" cy="1525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D4311-3C25-48EE-8AD3-59BB79CA6685}">
      <dsp:nvSpPr>
        <dsp:cNvPr id="0" name=""/>
        <dsp:cNvSpPr/>
      </dsp:nvSpPr>
      <dsp:spPr>
        <a:xfrm>
          <a:off x="0" y="1544646"/>
          <a:ext cx="2953940" cy="1875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D049A-351E-4CF9-BDAC-B1C3E1A7A388}">
      <dsp:nvSpPr>
        <dsp:cNvPr id="0" name=""/>
        <dsp:cNvSpPr/>
      </dsp:nvSpPr>
      <dsp:spPr>
        <a:xfrm>
          <a:off x="328215" y="1856451"/>
          <a:ext cx="2953940" cy="1875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PyQt</a:t>
          </a:r>
          <a:r>
            <a:rPr lang="tr-TR" sz="1400" kern="1200" dirty="0"/>
            <a:t>, </a:t>
          </a:r>
          <a:r>
            <a:rPr lang="tr-TR" sz="1400" kern="1200" dirty="0" err="1"/>
            <a:t>PyGI</a:t>
          </a:r>
          <a:r>
            <a:rPr lang="tr-TR" sz="1400" kern="1200" dirty="0"/>
            <a:t> ve </a:t>
          </a:r>
          <a:r>
            <a:rPr lang="tr-TR" sz="1400" kern="1200" dirty="0" err="1"/>
            <a:t>Kivy’yi</a:t>
          </a:r>
          <a:r>
            <a:rPr lang="tr-TR" sz="1400" kern="1200" dirty="0"/>
            <a:t> kullanabilmek için öncelikle bunları bilgisayarınıza kurmanız gerekir.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Tkinter</a:t>
          </a:r>
          <a:r>
            <a:rPr lang="tr-TR" sz="1400" kern="1200" dirty="0"/>
            <a:t> dışındaki alternatifleri kullanarak yazdığınız programları dağıtırken, bu </a:t>
          </a:r>
          <a:r>
            <a:rPr lang="tr-TR" sz="1400" kern="1200" dirty="0" err="1"/>
            <a:t>arayüz</a:t>
          </a:r>
          <a:r>
            <a:rPr lang="tr-TR" sz="1400" kern="1200" dirty="0"/>
            <a:t> kütüphanelerini kullanıcılarınızın bilgisayarına bu kütüphaneleri kurmasını talep etmeniz gerekir.</a:t>
          </a:r>
          <a:endParaRPr lang="en-US" sz="1400" kern="1200" dirty="0"/>
        </a:p>
      </dsp:txBody>
      <dsp:txXfrm>
        <a:off x="383154" y="1911390"/>
        <a:ext cx="2844062" cy="1765874"/>
      </dsp:txXfrm>
    </dsp:sp>
    <dsp:sp modelId="{3164FC08-18BB-4EB2-8C4E-5CAE17E39060}">
      <dsp:nvSpPr>
        <dsp:cNvPr id="0" name=""/>
        <dsp:cNvSpPr/>
      </dsp:nvSpPr>
      <dsp:spPr>
        <a:xfrm>
          <a:off x="3610371" y="1544646"/>
          <a:ext cx="2953940" cy="1875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4A678-D07C-419A-9772-BF73E9A34669}">
      <dsp:nvSpPr>
        <dsp:cNvPr id="0" name=""/>
        <dsp:cNvSpPr/>
      </dsp:nvSpPr>
      <dsp:spPr>
        <a:xfrm>
          <a:off x="3938587" y="1856451"/>
          <a:ext cx="2953940" cy="1875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Tkinter </a:t>
          </a:r>
          <a:r>
            <a:rPr lang="tr-TR" sz="1400" kern="1200" dirty="0"/>
            <a:t>dışındaki alternatifleri kullanarak yazdığınız programları dağıtırken, bu </a:t>
          </a:r>
          <a:r>
            <a:rPr lang="tr-TR" sz="1400" kern="1200" dirty="0" err="1"/>
            <a:t>arayüz</a:t>
          </a:r>
          <a:r>
            <a:rPr lang="tr-TR" sz="1400" kern="1200" dirty="0"/>
            <a:t> kütüphanelerini kullanıcılarınızın bilgisayarına bu kütüphaneleri kurmasını talep etmeniz gerekir.</a:t>
          </a:r>
          <a:endParaRPr lang="en-US" sz="1400" kern="1200" dirty="0"/>
        </a:p>
      </dsp:txBody>
      <dsp:txXfrm>
        <a:off x="3993526" y="1911390"/>
        <a:ext cx="2844062" cy="1765874"/>
      </dsp:txXfrm>
    </dsp:sp>
    <dsp:sp modelId="{3CBA0283-8033-4CB5-A760-18C3AED8A610}">
      <dsp:nvSpPr>
        <dsp:cNvPr id="0" name=""/>
        <dsp:cNvSpPr/>
      </dsp:nvSpPr>
      <dsp:spPr>
        <a:xfrm>
          <a:off x="7220743" y="1544646"/>
          <a:ext cx="2953940" cy="1875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358EF-24B7-4A34-96B8-773BA23BD84D}">
      <dsp:nvSpPr>
        <dsp:cNvPr id="0" name=""/>
        <dsp:cNvSpPr/>
      </dsp:nvSpPr>
      <dsp:spPr>
        <a:xfrm>
          <a:off x="7548959" y="1856451"/>
          <a:ext cx="2953940" cy="1875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Tkinter hem nesne tabanlı programlama hem de grafik arayüz geliştirme kavramlarını öğrenmek açısından son derece uygun bir ortamdır.</a:t>
          </a:r>
          <a:endParaRPr lang="en-US" sz="1400" kern="1200"/>
        </a:p>
      </dsp:txBody>
      <dsp:txXfrm>
        <a:off x="7603898" y="1911390"/>
        <a:ext cx="2844062" cy="1765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1F7DD-2CA5-4A59-8192-4691B48116F7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BC533-DEED-441F-B026-55962A207C6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Prosedürel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programlamada kodların yazılış sırası çok önemlidir. 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BC533-DEED-441F-B026-55962A207C6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15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BC533-DEED-441F-B026-55962A207C6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12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BC533-DEED-441F-B026-55962A207C6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07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3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3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5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73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3105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338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666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74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74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068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15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2C99DF-BEDF-4F40-84FA-62786A42F940}" type="datetimeFigureOut">
              <a:rPr lang="tr-TR" smtClean="0"/>
              <a:t>13.04.2020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F025D-6FC6-4C28-9A7D-95D2D24F625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1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zilimbilisim.net/python/python-tkinter-ornekleri/" TargetMode="External"/><Relationship Id="rId2" Type="http://schemas.openxmlformats.org/officeDocument/2006/relationships/hyperlink" Target="https://belgeler.yazbel.com/python-istihza/nesne_tabanli_programlama6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2D9AF66-74B1-4B2B-8A67-9386F016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tr-TR" sz="8000" dirty="0" err="1"/>
              <a:t>Tkinter</a:t>
            </a:r>
            <a:r>
              <a:rPr lang="tr-TR" sz="8000" dirty="0"/>
              <a:t> ile Görsel Programlama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80D1C83-E14F-4F84-B182-AE07F828A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070706"/>
            <a:ext cx="10024946" cy="178729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400" dirty="0" err="1">
                <a:solidFill>
                  <a:schemeClr val="tx1"/>
                </a:solidFill>
              </a:rPr>
              <a:t>Öğr</a:t>
            </a:r>
            <a:r>
              <a:rPr lang="tr-TR" sz="1400" dirty="0">
                <a:solidFill>
                  <a:schemeClr val="tx1"/>
                </a:solidFill>
              </a:rPr>
              <a:t>. Gör. Gözde Mihran Altınsoy</a:t>
            </a:r>
          </a:p>
        </p:txBody>
      </p:sp>
    </p:spTree>
    <p:extLst>
      <p:ext uri="{BB962C8B-B14F-4D97-AF65-F5344CB8AC3E}">
        <p14:creationId xmlns:p14="http://schemas.microsoft.com/office/powerpoint/2010/main" val="57825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62B830-BAE4-4307-B5B3-3940EB1E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Tkınter</a:t>
            </a:r>
            <a:r>
              <a:rPr lang="tr-TR" dirty="0"/>
              <a:t> nesneleri</a:t>
            </a:r>
            <a:br>
              <a:rPr lang="tr-TR" dirty="0"/>
            </a:br>
            <a:r>
              <a:rPr lang="tr-TR" dirty="0"/>
              <a:t>nesne tabanlı yaklaşımla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E2712B-1BC0-4E50-8DDA-6030D3FEE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5390496" cy="3619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err="1"/>
              <a:t>import</a:t>
            </a:r>
            <a:r>
              <a:rPr lang="tr-TR" sz="1800" dirty="0"/>
              <a:t> </a:t>
            </a:r>
            <a:r>
              <a:rPr lang="tr-TR" sz="1800" dirty="0" err="1"/>
              <a:t>tkinter</a:t>
            </a:r>
            <a:r>
              <a:rPr lang="tr-TR" sz="1800" dirty="0"/>
              <a:t> as </a:t>
            </a:r>
            <a:r>
              <a:rPr lang="tr-TR" sz="1800" dirty="0" err="1"/>
              <a:t>tk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err="1"/>
              <a:t>class</a:t>
            </a:r>
            <a:r>
              <a:rPr lang="tr-TR" sz="1800" dirty="0"/>
              <a:t> Pencere(</a:t>
            </a:r>
            <a:r>
              <a:rPr lang="tr-TR" sz="1800" dirty="0" err="1"/>
              <a:t>tk.Tk</a:t>
            </a:r>
            <a:r>
              <a:rPr lang="tr-TR" sz="1800" dirty="0"/>
              <a:t>):</a:t>
            </a:r>
          </a:p>
          <a:p>
            <a:pPr marL="0" indent="0">
              <a:buNone/>
            </a:pPr>
            <a:r>
              <a:rPr lang="tr-TR" sz="1800" dirty="0"/>
              <a:t>    def __</a:t>
            </a:r>
            <a:r>
              <a:rPr lang="tr-TR" sz="1800" dirty="0" err="1"/>
              <a:t>init</a:t>
            </a:r>
            <a:r>
              <a:rPr lang="tr-TR" sz="1800" dirty="0"/>
              <a:t>__(self):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super</a:t>
            </a:r>
            <a:r>
              <a:rPr lang="tr-TR" sz="1800" dirty="0"/>
              <a:t>().__</a:t>
            </a:r>
            <a:r>
              <a:rPr lang="tr-TR" sz="1800" dirty="0" err="1"/>
              <a:t>init</a:t>
            </a:r>
            <a:r>
              <a:rPr lang="tr-TR" sz="1800" dirty="0"/>
              <a:t>__()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        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12A513-C4A9-4A42-AD19-36BDFBC4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5" y="2286000"/>
            <a:ext cx="5390495" cy="3619500"/>
          </a:xfrm>
        </p:spPr>
        <p:txBody>
          <a:bodyPr>
            <a:noAutofit/>
          </a:bodyPr>
          <a:lstStyle/>
          <a:p>
            <a:r>
              <a:rPr lang="tr-TR" sz="1800" dirty="0"/>
              <a:t>Pencere oluşur oluşmaz işletilecek kodları tanımlamak için bir __</a:t>
            </a:r>
            <a:r>
              <a:rPr lang="tr-TR" sz="1800" dirty="0" err="1"/>
              <a:t>init</a:t>
            </a:r>
            <a:r>
              <a:rPr lang="tr-TR" sz="1800" dirty="0"/>
              <a:t>__() metoduna ihtiyacımız var. </a:t>
            </a:r>
          </a:p>
          <a:p>
            <a:r>
              <a:rPr lang="tr-TR" sz="1800" dirty="0"/>
              <a:t>Ancak kendi __</a:t>
            </a:r>
            <a:r>
              <a:rPr lang="tr-TR" sz="1800" dirty="0" err="1"/>
              <a:t>init</a:t>
            </a:r>
            <a:r>
              <a:rPr lang="tr-TR" sz="1800" dirty="0"/>
              <a:t>__() metodumuzu tanımlarken, </a:t>
            </a:r>
            <a:r>
              <a:rPr lang="tr-TR" sz="1800" dirty="0" err="1"/>
              <a:t>Tk</a:t>
            </a:r>
            <a:r>
              <a:rPr lang="tr-TR" sz="1800" dirty="0"/>
              <a:t>()sınıfının kendi __</a:t>
            </a:r>
            <a:r>
              <a:rPr lang="tr-TR" sz="1800" dirty="0" err="1"/>
              <a:t>init</a:t>
            </a:r>
            <a:r>
              <a:rPr lang="tr-TR" sz="1800" dirty="0"/>
              <a:t>__() metodundaki işlemleri de gölgelemememiz lazım. </a:t>
            </a:r>
          </a:p>
          <a:p>
            <a:r>
              <a:rPr lang="tr-TR" sz="1800" dirty="0"/>
              <a:t>Dolayısıyla orijinal __</a:t>
            </a:r>
            <a:r>
              <a:rPr lang="tr-TR" sz="1800" dirty="0" err="1"/>
              <a:t>init</a:t>
            </a:r>
            <a:r>
              <a:rPr lang="tr-TR" sz="1800" dirty="0"/>
              <a:t>__() metodunu kendi __</a:t>
            </a:r>
            <a:r>
              <a:rPr lang="tr-TR" sz="1800" dirty="0" err="1"/>
              <a:t>init</a:t>
            </a:r>
            <a:r>
              <a:rPr lang="tr-TR" sz="1800" dirty="0"/>
              <a:t>__() metodumuza aktarmak için </a:t>
            </a:r>
            <a:r>
              <a:rPr lang="tr-TR" sz="1800" dirty="0" err="1"/>
              <a:t>super</a:t>
            </a:r>
            <a:r>
              <a:rPr lang="tr-TR" sz="1800" dirty="0"/>
              <a:t>() fonksiyonundan yararlandık.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5940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4DBC0C3-5A29-457B-AEE9-92CE418D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protocol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E749E8-F746-45A8-B922-7465B538B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299" y="2286000"/>
            <a:ext cx="5274129" cy="3619500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self.protocol</a:t>
            </a:r>
            <a:r>
              <a:rPr lang="tr-TR" dirty="0"/>
              <a:t>('WM_DELETE_WINDOW', </a:t>
            </a:r>
            <a:r>
              <a:rPr lang="tr-TR" dirty="0" err="1"/>
              <a:t>self.çıkış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834B2CC-A539-4254-849D-18119B7C56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err="1"/>
              <a:t>protocol</a:t>
            </a:r>
            <a:r>
              <a:rPr lang="tr-TR" dirty="0"/>
              <a:t>() metodunun </a:t>
            </a:r>
            <a:r>
              <a:rPr lang="tr-TR" dirty="0" err="1"/>
              <a:t>öntanımlı</a:t>
            </a:r>
            <a:r>
              <a:rPr lang="tr-TR" dirty="0"/>
              <a:t> davranışı, pencerenin ‘X’ düğmesine basıldığında programı sonlandırmaktır. </a:t>
            </a:r>
          </a:p>
          <a:p>
            <a:r>
              <a:rPr lang="tr-TR" dirty="0"/>
              <a:t>Bu </a:t>
            </a:r>
            <a:r>
              <a:rPr lang="tr-TR" dirty="0" err="1"/>
              <a:t>öntanımlı</a:t>
            </a:r>
            <a:r>
              <a:rPr lang="tr-TR" dirty="0"/>
              <a:t> davranışı değiştirmek için </a:t>
            </a:r>
            <a:r>
              <a:rPr lang="tr-TR" dirty="0" err="1"/>
              <a:t>protocol</a:t>
            </a:r>
            <a:r>
              <a:rPr lang="tr-TR" dirty="0"/>
              <a:t>() metodunu içeren kodu tekrar tanımladık ve ‘X’ düğmesine basıldığında çıkış() fonksiyonunun çalışmasını sağladık.</a:t>
            </a:r>
          </a:p>
        </p:txBody>
      </p:sp>
    </p:spTree>
    <p:extLst>
      <p:ext uri="{BB962C8B-B14F-4D97-AF65-F5344CB8AC3E}">
        <p14:creationId xmlns:p14="http://schemas.microsoft.com/office/powerpoint/2010/main" val="130121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C8F519-31AB-4826-BE49-15BEC674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messagebox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5A8994-833D-462C-9A9B-E79949A82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425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messagebox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pencere = </a:t>
            </a:r>
            <a:r>
              <a:rPr lang="tr-TR" dirty="0" err="1"/>
              <a:t>Tk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pencere.title</a:t>
            </a:r>
            <a:r>
              <a:rPr lang="tr-TR" dirty="0"/>
              <a:t>("</a:t>
            </a:r>
            <a:r>
              <a:rPr lang="tr-TR" dirty="0" err="1"/>
              <a:t>Tkinter</a:t>
            </a:r>
            <a:r>
              <a:rPr lang="tr-TR" dirty="0"/>
              <a:t> penceresi")</a:t>
            </a:r>
          </a:p>
          <a:p>
            <a:pPr marL="0" indent="0">
              <a:buNone/>
            </a:pPr>
            <a:r>
              <a:rPr lang="tr-TR" dirty="0" err="1"/>
              <a:t>pencere.geometry</a:t>
            </a:r>
            <a:r>
              <a:rPr lang="tr-TR" dirty="0"/>
              <a:t>("600x300")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#formu </a:t>
            </a:r>
            <a:r>
              <a:rPr lang="tr-TR" dirty="0" err="1"/>
              <a:t>grid</a:t>
            </a:r>
            <a:r>
              <a:rPr lang="tr-TR" dirty="0"/>
              <a:t> olarak çizdirme /</a:t>
            </a:r>
            <a:r>
              <a:rPr lang="tr-TR" dirty="0" err="1"/>
              <a:t>layout</a:t>
            </a:r>
            <a:r>
              <a:rPr lang="tr-TR" dirty="0"/>
              <a:t> düzeni</a:t>
            </a:r>
          </a:p>
          <a:p>
            <a:pPr marL="0" indent="0">
              <a:buNone/>
            </a:pPr>
            <a:r>
              <a:rPr lang="tr-TR" dirty="0"/>
              <a:t>uygulama = </a:t>
            </a:r>
            <a:r>
              <a:rPr lang="tr-TR" dirty="0" err="1"/>
              <a:t>Frame</a:t>
            </a:r>
            <a:r>
              <a:rPr lang="tr-TR" dirty="0"/>
              <a:t>(pencere)</a:t>
            </a:r>
          </a:p>
          <a:p>
            <a:pPr marL="0" indent="0">
              <a:buNone/>
            </a:pPr>
            <a:r>
              <a:rPr lang="tr-TR" dirty="0" err="1"/>
              <a:t>uygulama.grid</a:t>
            </a:r>
            <a:r>
              <a:rPr lang="tr-TR" dirty="0"/>
              <a:t>()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6B0FC8B-94BD-44B9-A658-5481CA0B3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tr-TR" b="1" dirty="0"/>
              <a:t>def</a:t>
            </a:r>
            <a:r>
              <a:rPr lang="tr-TR" dirty="0"/>
              <a:t> </a:t>
            </a:r>
            <a:r>
              <a:rPr lang="tr-TR" dirty="0" err="1"/>
              <a:t>dialog</a:t>
            </a:r>
            <a:r>
              <a:rPr lang="tr-TR" dirty="0"/>
              <a:t>():</a:t>
            </a:r>
          </a:p>
          <a:p>
            <a:pPr marL="0" indent="0" fontAlgn="base">
              <a:buNone/>
            </a:pPr>
            <a:r>
              <a:rPr lang="tr-TR" dirty="0"/>
              <a:t>    var = </a:t>
            </a:r>
            <a:r>
              <a:rPr lang="tr-TR" dirty="0" err="1"/>
              <a:t>messagebox.showinfo</a:t>
            </a:r>
            <a:r>
              <a:rPr lang="tr-TR" dirty="0"/>
              <a:t>("Uyarı" , "Mesajınız var")</a:t>
            </a:r>
          </a:p>
          <a:p>
            <a:pPr marL="0" indent="0" fontAlgn="base">
              <a:buNone/>
            </a:pPr>
            <a:endParaRPr lang="tr-TR" dirty="0"/>
          </a:p>
          <a:p>
            <a:pPr marL="0" indent="0" fontAlgn="base">
              <a:buNone/>
            </a:pPr>
            <a:r>
              <a:rPr lang="tr-TR" dirty="0"/>
              <a:t>button1 = </a:t>
            </a:r>
            <a:r>
              <a:rPr lang="tr-TR" dirty="0" err="1"/>
              <a:t>Button</a:t>
            </a:r>
            <a:r>
              <a:rPr lang="tr-TR" dirty="0"/>
              <a:t>(uygulama, </a:t>
            </a:r>
            <a:r>
              <a:rPr lang="tr-TR" dirty="0" err="1"/>
              <a:t>text</a:t>
            </a:r>
            <a:r>
              <a:rPr lang="tr-TR" dirty="0"/>
              <a:t> = " Uyarı Ver " , </a:t>
            </a:r>
            <a:r>
              <a:rPr lang="tr-TR" dirty="0" err="1"/>
              <a:t>width</a:t>
            </a:r>
            <a:r>
              <a:rPr lang="tr-TR" dirty="0"/>
              <a:t>=20, </a:t>
            </a:r>
            <a:r>
              <a:rPr lang="tr-TR" dirty="0" err="1"/>
              <a:t>command</a:t>
            </a:r>
            <a:r>
              <a:rPr lang="tr-TR" dirty="0"/>
              <a:t>=</a:t>
            </a:r>
            <a:r>
              <a:rPr lang="tr-TR" dirty="0" err="1"/>
              <a:t>dialog</a:t>
            </a:r>
            <a:r>
              <a:rPr lang="tr-TR" dirty="0"/>
              <a:t>)</a:t>
            </a:r>
          </a:p>
          <a:p>
            <a:pPr marL="0" indent="0" fontAlgn="base">
              <a:buNone/>
            </a:pPr>
            <a:r>
              <a:rPr lang="tr-TR" dirty="0"/>
              <a:t>button1.grid(</a:t>
            </a:r>
            <a:r>
              <a:rPr lang="tr-TR" dirty="0" err="1"/>
              <a:t>padx</a:t>
            </a:r>
            <a:r>
              <a:rPr lang="tr-TR" dirty="0"/>
              <a:t>=110, </a:t>
            </a:r>
            <a:r>
              <a:rPr lang="tr-TR" dirty="0" err="1"/>
              <a:t>pady</a:t>
            </a:r>
            <a:r>
              <a:rPr lang="tr-TR" dirty="0"/>
              <a:t>=80)</a:t>
            </a:r>
          </a:p>
          <a:p>
            <a:pPr marL="0" indent="0" fontAlgn="base">
              <a:buNone/>
            </a:pPr>
            <a:r>
              <a:rPr lang="tr-TR" dirty="0"/>
              <a:t> </a:t>
            </a:r>
          </a:p>
          <a:p>
            <a:pPr marL="0" indent="0" fontAlgn="base">
              <a:buNone/>
            </a:pPr>
            <a:r>
              <a:rPr lang="tr-TR" dirty="0"/>
              <a:t>#formu çiz</a:t>
            </a:r>
          </a:p>
          <a:p>
            <a:pPr marL="0" indent="0" fontAlgn="base">
              <a:buNone/>
            </a:pPr>
            <a:r>
              <a:rPr lang="tr-TR" dirty="0" err="1"/>
              <a:t>pencere.mainloop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196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C8F519-31AB-4826-BE49-15BEC674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tr-TR" dirty="0" err="1"/>
              <a:t>Tkınter</a:t>
            </a:r>
            <a:r>
              <a:rPr lang="tr-TR" dirty="0"/>
              <a:t> nesneleri</a:t>
            </a:r>
            <a:br>
              <a:rPr lang="tr-TR" dirty="0"/>
            </a:br>
            <a:r>
              <a:rPr lang="tr-TR" dirty="0"/>
              <a:t>etiket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5A8994-833D-462C-9A9B-E79949A82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4250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messagebox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pencere = </a:t>
            </a:r>
            <a:r>
              <a:rPr lang="tr-TR" dirty="0" err="1"/>
              <a:t>Tk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pencere.title</a:t>
            </a:r>
            <a:r>
              <a:rPr lang="tr-TR" dirty="0"/>
              <a:t>("</a:t>
            </a:r>
            <a:r>
              <a:rPr lang="tr-TR" dirty="0" err="1"/>
              <a:t>Tkinter</a:t>
            </a:r>
            <a:r>
              <a:rPr lang="tr-TR" dirty="0"/>
              <a:t>")</a:t>
            </a:r>
          </a:p>
          <a:p>
            <a:pPr marL="0" indent="0">
              <a:buNone/>
            </a:pPr>
            <a:r>
              <a:rPr lang="tr-TR" dirty="0" err="1"/>
              <a:t>pencere.geometry</a:t>
            </a:r>
            <a:r>
              <a:rPr lang="tr-TR" dirty="0"/>
              <a:t>("400x200")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#formu </a:t>
            </a:r>
            <a:r>
              <a:rPr lang="tr-TR" dirty="0" err="1"/>
              <a:t>grid</a:t>
            </a:r>
            <a:r>
              <a:rPr lang="tr-TR" dirty="0"/>
              <a:t> olarak çizdirme /</a:t>
            </a:r>
            <a:r>
              <a:rPr lang="tr-TR" dirty="0" err="1"/>
              <a:t>layout</a:t>
            </a:r>
            <a:r>
              <a:rPr lang="tr-TR" dirty="0"/>
              <a:t> düzeni</a:t>
            </a:r>
          </a:p>
          <a:p>
            <a:pPr marL="0" indent="0">
              <a:buNone/>
            </a:pPr>
            <a:r>
              <a:rPr lang="tr-TR" dirty="0"/>
              <a:t>uygulama = </a:t>
            </a:r>
            <a:r>
              <a:rPr lang="tr-TR" dirty="0" err="1"/>
              <a:t>Frame</a:t>
            </a:r>
            <a:r>
              <a:rPr lang="tr-TR" dirty="0"/>
              <a:t>(pencere)</a:t>
            </a:r>
          </a:p>
          <a:p>
            <a:pPr marL="0" indent="0">
              <a:buNone/>
            </a:pPr>
            <a:r>
              <a:rPr lang="tr-TR" dirty="0" err="1"/>
              <a:t>uygulama.grid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6B0FC8B-94BD-44B9-A658-5481CA0B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7900" y="2286000"/>
            <a:ext cx="5390496" cy="3619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label</a:t>
            </a:r>
            <a:r>
              <a:rPr lang="tr-TR" dirty="0"/>
              <a:t> nesnesini çiz</a:t>
            </a:r>
          </a:p>
          <a:p>
            <a:pPr marL="0" indent="0">
              <a:buNone/>
            </a:pPr>
            <a:r>
              <a:rPr lang="tr-TR" dirty="0"/>
              <a:t>etiket = </a:t>
            </a:r>
            <a:r>
              <a:rPr lang="tr-TR" dirty="0" err="1"/>
              <a:t>Label</a:t>
            </a:r>
            <a:r>
              <a:rPr lang="tr-TR" dirty="0"/>
              <a:t>(</a:t>
            </a:r>
            <a:r>
              <a:rPr lang="tr-TR" dirty="0" err="1"/>
              <a:t>uygulama,text</a:t>
            </a:r>
            <a:r>
              <a:rPr lang="tr-TR" dirty="0"/>
              <a:t>="Merhaba")</a:t>
            </a:r>
          </a:p>
          <a:p>
            <a:pPr marL="0" indent="0">
              <a:buNone/>
            </a:pPr>
            <a:r>
              <a:rPr lang="tr-TR" dirty="0" err="1"/>
              <a:t>etiket.grid</a:t>
            </a:r>
            <a:r>
              <a:rPr lang="tr-TR" dirty="0"/>
              <a:t>(</a:t>
            </a:r>
            <a:r>
              <a:rPr lang="tr-TR" dirty="0" err="1"/>
              <a:t>padx</a:t>
            </a:r>
            <a:r>
              <a:rPr lang="tr-TR" dirty="0"/>
              <a:t>=110, </a:t>
            </a:r>
            <a:r>
              <a:rPr lang="tr-TR" dirty="0" err="1"/>
              <a:t>pady</a:t>
            </a:r>
            <a:r>
              <a:rPr lang="tr-TR" dirty="0"/>
              <a:t>=10)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#formu çiz</a:t>
            </a:r>
          </a:p>
          <a:p>
            <a:pPr marL="0" indent="0">
              <a:buNone/>
            </a:pPr>
            <a:r>
              <a:rPr lang="tr-TR" dirty="0" err="1"/>
              <a:t>pencere.mainloop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670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C8F519-31AB-4826-BE49-15BEC674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tr-TR" dirty="0" err="1"/>
              <a:t>Tkınter</a:t>
            </a:r>
            <a:r>
              <a:rPr lang="tr-TR" dirty="0"/>
              <a:t> nesneleri </a:t>
            </a:r>
            <a:br>
              <a:rPr lang="tr-TR" dirty="0"/>
            </a:br>
            <a:r>
              <a:rPr lang="tr-TR" dirty="0"/>
              <a:t>etiket ve buton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5A8994-833D-462C-9A9B-E79949A82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5999"/>
            <a:ext cx="4800600" cy="44250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messagebox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pencere = </a:t>
            </a:r>
            <a:r>
              <a:rPr lang="tr-TR" dirty="0" err="1"/>
              <a:t>Tk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pencere.title</a:t>
            </a:r>
            <a:r>
              <a:rPr lang="tr-TR" dirty="0"/>
              <a:t>("</a:t>
            </a:r>
            <a:r>
              <a:rPr lang="tr-TR" dirty="0" err="1"/>
              <a:t>Tkinter</a:t>
            </a:r>
            <a:r>
              <a:rPr lang="tr-TR" dirty="0"/>
              <a:t>")</a:t>
            </a:r>
          </a:p>
          <a:p>
            <a:pPr marL="0" indent="0">
              <a:buNone/>
            </a:pPr>
            <a:r>
              <a:rPr lang="tr-TR" dirty="0" err="1"/>
              <a:t>pencere.geometry</a:t>
            </a:r>
            <a:r>
              <a:rPr lang="tr-TR" dirty="0"/>
              <a:t>("400x300")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uygulama = </a:t>
            </a:r>
            <a:r>
              <a:rPr lang="tr-TR" dirty="0" err="1"/>
              <a:t>Frame</a:t>
            </a:r>
            <a:r>
              <a:rPr lang="tr-TR" dirty="0"/>
              <a:t>(pencere)</a:t>
            </a:r>
          </a:p>
          <a:p>
            <a:pPr marL="0" indent="0">
              <a:buNone/>
            </a:pPr>
            <a:r>
              <a:rPr lang="tr-TR" dirty="0" err="1"/>
              <a:t>uygulama.grid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#mesaj fonksiyonu</a:t>
            </a:r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dialog</a:t>
            </a:r>
            <a:r>
              <a:rPr lang="tr-TR" dirty="0"/>
              <a:t>():</a:t>
            </a:r>
          </a:p>
          <a:p>
            <a:pPr marL="0" indent="0">
              <a:buNone/>
            </a:pPr>
            <a:r>
              <a:rPr lang="tr-TR" dirty="0"/>
              <a:t>    var = </a:t>
            </a:r>
            <a:r>
              <a:rPr lang="tr-TR" dirty="0" err="1"/>
              <a:t>messagebox.showinfo</a:t>
            </a:r>
            <a:r>
              <a:rPr lang="tr-TR" dirty="0"/>
              <a:t>("Uyarı" , "Dikkat")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6B0FC8B-94BD-44B9-A658-5481CA0B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7900" y="2286000"/>
            <a:ext cx="5390496" cy="3619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#buton nesnesini çiz ve fonksiyonu bağla</a:t>
            </a:r>
          </a:p>
          <a:p>
            <a:pPr marL="0" indent="0">
              <a:buNone/>
            </a:pPr>
            <a:r>
              <a:rPr lang="tr-TR" dirty="0"/>
              <a:t>button1 = </a:t>
            </a:r>
            <a:r>
              <a:rPr lang="tr-TR" dirty="0" err="1"/>
              <a:t>Button</a:t>
            </a:r>
            <a:r>
              <a:rPr lang="tr-TR" dirty="0"/>
              <a:t>(uygulama, </a:t>
            </a:r>
            <a:r>
              <a:rPr lang="tr-TR" dirty="0" err="1"/>
              <a:t>text</a:t>
            </a:r>
            <a:r>
              <a:rPr lang="tr-TR" dirty="0"/>
              <a:t> = " Uyarı Ver " , </a:t>
            </a:r>
            <a:r>
              <a:rPr lang="tr-TR" dirty="0" err="1"/>
              <a:t>width</a:t>
            </a:r>
            <a:r>
              <a:rPr lang="tr-TR" dirty="0"/>
              <a:t>=20, </a:t>
            </a:r>
            <a:r>
              <a:rPr lang="tr-TR" dirty="0" err="1"/>
              <a:t>command</a:t>
            </a:r>
            <a:r>
              <a:rPr lang="tr-TR" dirty="0"/>
              <a:t>=</a:t>
            </a:r>
            <a:r>
              <a:rPr lang="tr-TR" dirty="0" err="1"/>
              <a:t>dialog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button1.grid(</a:t>
            </a:r>
            <a:r>
              <a:rPr lang="tr-TR" dirty="0" err="1"/>
              <a:t>padx</a:t>
            </a:r>
            <a:r>
              <a:rPr lang="tr-TR" dirty="0"/>
              <a:t>=110, </a:t>
            </a:r>
            <a:r>
              <a:rPr lang="tr-TR" dirty="0" err="1"/>
              <a:t>pady</a:t>
            </a:r>
            <a:r>
              <a:rPr lang="tr-TR" dirty="0"/>
              <a:t>=70)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label</a:t>
            </a:r>
            <a:r>
              <a:rPr lang="tr-TR" dirty="0"/>
              <a:t> nesnesini çiz</a:t>
            </a:r>
          </a:p>
          <a:p>
            <a:pPr marL="0" indent="0">
              <a:buNone/>
            </a:pPr>
            <a:r>
              <a:rPr lang="tr-TR" dirty="0"/>
              <a:t>etiket = </a:t>
            </a:r>
            <a:r>
              <a:rPr lang="tr-TR" dirty="0" err="1"/>
              <a:t>Label</a:t>
            </a:r>
            <a:r>
              <a:rPr lang="tr-TR" dirty="0"/>
              <a:t>(</a:t>
            </a:r>
            <a:r>
              <a:rPr lang="tr-TR" dirty="0" err="1"/>
              <a:t>uygulama,text</a:t>
            </a:r>
            <a:r>
              <a:rPr lang="tr-TR" dirty="0"/>
              <a:t>="Merhaba")</a:t>
            </a:r>
          </a:p>
          <a:p>
            <a:pPr marL="0" indent="0">
              <a:buNone/>
            </a:pPr>
            <a:r>
              <a:rPr lang="tr-TR" dirty="0" err="1"/>
              <a:t>etiket.grid</a:t>
            </a:r>
            <a:r>
              <a:rPr lang="tr-TR" dirty="0"/>
              <a:t>(</a:t>
            </a:r>
            <a:r>
              <a:rPr lang="tr-TR" dirty="0" err="1"/>
              <a:t>padx</a:t>
            </a:r>
            <a:r>
              <a:rPr lang="tr-TR" dirty="0"/>
              <a:t>=110, </a:t>
            </a:r>
            <a:r>
              <a:rPr lang="tr-TR" dirty="0" err="1"/>
              <a:t>pady</a:t>
            </a:r>
            <a:r>
              <a:rPr lang="tr-TR" dirty="0"/>
              <a:t>=10)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#formu çiz</a:t>
            </a:r>
          </a:p>
          <a:p>
            <a:pPr marL="0" indent="0">
              <a:buNone/>
            </a:pPr>
            <a:r>
              <a:rPr lang="tr-TR" dirty="0" err="1"/>
              <a:t>pencere.mainloop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679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EEFDBE-C4F2-442E-8ED6-9FA226E8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Tkınter</a:t>
            </a:r>
            <a:r>
              <a:rPr lang="tr-TR" dirty="0"/>
              <a:t> nesneleri </a:t>
            </a:r>
            <a:br>
              <a:rPr lang="tr-TR" dirty="0"/>
            </a:br>
            <a:r>
              <a:rPr lang="tr-TR" dirty="0" err="1"/>
              <a:t>checkbox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89AAFF-EFB3-43AA-97FD-D51C8C08B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messagebox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pencere = </a:t>
            </a:r>
            <a:r>
              <a:rPr lang="tr-TR" dirty="0" err="1"/>
              <a:t>Tk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pencere.title</a:t>
            </a:r>
            <a:r>
              <a:rPr lang="tr-TR" dirty="0"/>
              <a:t>("</a:t>
            </a:r>
            <a:r>
              <a:rPr lang="tr-TR" dirty="0" err="1"/>
              <a:t>Tkinter</a:t>
            </a:r>
            <a:r>
              <a:rPr lang="tr-TR" dirty="0"/>
              <a:t>")</a:t>
            </a:r>
          </a:p>
          <a:p>
            <a:pPr marL="0" indent="0">
              <a:buNone/>
            </a:pPr>
            <a:r>
              <a:rPr lang="tr-TR" dirty="0" err="1"/>
              <a:t>pencere.geometry</a:t>
            </a:r>
            <a:r>
              <a:rPr lang="tr-TR" dirty="0"/>
              <a:t>("400x300")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grid</a:t>
            </a:r>
            <a:r>
              <a:rPr lang="tr-TR" dirty="0"/>
              <a:t> form çizdirme</a:t>
            </a:r>
          </a:p>
          <a:p>
            <a:pPr marL="0" indent="0">
              <a:buNone/>
            </a:pPr>
            <a:r>
              <a:rPr lang="tr-TR" dirty="0"/>
              <a:t>uygulama = </a:t>
            </a:r>
            <a:r>
              <a:rPr lang="tr-TR" dirty="0" err="1"/>
              <a:t>Frame</a:t>
            </a:r>
            <a:r>
              <a:rPr lang="tr-TR" dirty="0"/>
              <a:t>(pencere)</a:t>
            </a:r>
          </a:p>
          <a:p>
            <a:pPr marL="0" indent="0">
              <a:buNone/>
            </a:pPr>
            <a:r>
              <a:rPr lang="tr-TR" dirty="0" err="1"/>
              <a:t>uygulama.grid</a:t>
            </a:r>
            <a:r>
              <a:rPr lang="tr-TR" dirty="0"/>
              <a:t>()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4708B06-6939-4283-A0C0-06E2B62A0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1514" y="2286000"/>
            <a:ext cx="7496882" cy="3619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chek1=</a:t>
            </a:r>
            <a:r>
              <a:rPr lang="tr-TR" dirty="0" err="1"/>
              <a:t>Checkbutton</a:t>
            </a:r>
            <a:r>
              <a:rPr lang="tr-TR" dirty="0"/>
              <a:t>(uygulama, </a:t>
            </a:r>
            <a:r>
              <a:rPr lang="tr-TR" dirty="0" err="1"/>
              <a:t>text</a:t>
            </a:r>
            <a:r>
              <a:rPr lang="tr-TR" dirty="0"/>
              <a:t> = "Kitap Okuma", </a:t>
            </a:r>
            <a:r>
              <a:rPr lang="tr-TR" dirty="0" err="1"/>
              <a:t>onvalue</a:t>
            </a:r>
            <a:r>
              <a:rPr lang="tr-TR" dirty="0"/>
              <a:t> = 1, </a:t>
            </a:r>
            <a:r>
              <a:rPr lang="tr-TR" dirty="0" err="1"/>
              <a:t>offvalue</a:t>
            </a:r>
            <a:r>
              <a:rPr lang="tr-TR" dirty="0"/>
              <a:t> = 0, </a:t>
            </a:r>
            <a:r>
              <a:rPr lang="tr-TR" dirty="0" err="1"/>
              <a:t>height</a:t>
            </a:r>
            <a:r>
              <a:rPr lang="tr-TR" dirty="0"/>
              <a:t>=5, </a:t>
            </a:r>
            <a:r>
              <a:rPr lang="tr-TR" dirty="0" err="1"/>
              <a:t>width</a:t>
            </a:r>
            <a:r>
              <a:rPr lang="tr-TR" dirty="0"/>
              <a:t> = 20)</a:t>
            </a:r>
          </a:p>
          <a:p>
            <a:pPr marL="0" indent="0">
              <a:buNone/>
            </a:pPr>
            <a:r>
              <a:rPr lang="tr-TR" dirty="0"/>
              <a:t>chek1.grid(</a:t>
            </a:r>
            <a:r>
              <a:rPr lang="tr-TR" dirty="0" err="1"/>
              <a:t>padx</a:t>
            </a:r>
            <a:r>
              <a:rPr lang="tr-TR" dirty="0"/>
              <a:t>=110, </a:t>
            </a:r>
            <a:r>
              <a:rPr lang="tr-TR" dirty="0" err="1"/>
              <a:t>pady</a:t>
            </a:r>
            <a:r>
              <a:rPr lang="tr-TR" dirty="0"/>
              <a:t>=10)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chek2=</a:t>
            </a:r>
            <a:r>
              <a:rPr lang="tr-TR" dirty="0" err="1"/>
              <a:t>Checkbutton</a:t>
            </a:r>
            <a:r>
              <a:rPr lang="tr-TR" dirty="0"/>
              <a:t>(uygulama, </a:t>
            </a:r>
            <a:r>
              <a:rPr lang="tr-TR" dirty="0" err="1"/>
              <a:t>text</a:t>
            </a:r>
            <a:r>
              <a:rPr lang="tr-TR" dirty="0"/>
              <a:t> = "Spor Yapma", </a:t>
            </a:r>
            <a:r>
              <a:rPr lang="tr-TR" dirty="0" err="1"/>
              <a:t>onvalue</a:t>
            </a:r>
            <a:r>
              <a:rPr lang="tr-TR" dirty="0"/>
              <a:t> = 1, </a:t>
            </a:r>
            <a:r>
              <a:rPr lang="tr-TR" dirty="0" err="1"/>
              <a:t>offvalue</a:t>
            </a:r>
            <a:r>
              <a:rPr lang="tr-TR" dirty="0"/>
              <a:t> = 0, </a:t>
            </a:r>
            <a:r>
              <a:rPr lang="tr-TR" dirty="0" err="1"/>
              <a:t>height</a:t>
            </a:r>
            <a:r>
              <a:rPr lang="tr-TR" dirty="0"/>
              <a:t>=5, </a:t>
            </a:r>
            <a:r>
              <a:rPr lang="tr-TR" dirty="0" err="1"/>
              <a:t>width</a:t>
            </a:r>
            <a:r>
              <a:rPr lang="tr-TR" dirty="0"/>
              <a:t> = 20)</a:t>
            </a:r>
          </a:p>
          <a:p>
            <a:pPr marL="0" indent="0">
              <a:buNone/>
            </a:pPr>
            <a:r>
              <a:rPr lang="tr-TR" dirty="0"/>
              <a:t>chek2.grid(</a:t>
            </a:r>
            <a:r>
              <a:rPr lang="tr-TR" dirty="0" err="1"/>
              <a:t>padx</a:t>
            </a:r>
            <a:r>
              <a:rPr lang="tr-TR" dirty="0"/>
              <a:t>=110, </a:t>
            </a:r>
            <a:r>
              <a:rPr lang="tr-TR" dirty="0" err="1"/>
              <a:t>pady</a:t>
            </a:r>
            <a:r>
              <a:rPr lang="tr-TR" dirty="0"/>
              <a:t>=5)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#formu çiz</a:t>
            </a:r>
          </a:p>
          <a:p>
            <a:pPr marL="0" indent="0">
              <a:buNone/>
            </a:pPr>
            <a:r>
              <a:rPr lang="tr-TR" dirty="0" err="1"/>
              <a:t>pencere.mainloop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609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926725-E285-42AA-B231-38056832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Tkınter</a:t>
            </a:r>
            <a:r>
              <a:rPr lang="tr-TR" dirty="0"/>
              <a:t> nesneleri </a:t>
            </a:r>
            <a:br>
              <a:rPr lang="tr-TR" dirty="0"/>
            </a:br>
            <a:r>
              <a:rPr lang="tr-TR" dirty="0" err="1"/>
              <a:t>Entry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1768AD-81A4-41AB-AB83-99A293BE3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messagebox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pencere = </a:t>
            </a:r>
            <a:r>
              <a:rPr lang="tr-TR" dirty="0" err="1"/>
              <a:t>Tk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pencere.title</a:t>
            </a:r>
            <a:r>
              <a:rPr lang="tr-TR" dirty="0"/>
              <a:t>("</a:t>
            </a:r>
            <a:r>
              <a:rPr lang="tr-TR" dirty="0" err="1"/>
              <a:t>Tkinter</a:t>
            </a:r>
            <a:r>
              <a:rPr lang="tr-TR" dirty="0"/>
              <a:t>")</a:t>
            </a:r>
          </a:p>
          <a:p>
            <a:pPr marL="0" indent="0">
              <a:buNone/>
            </a:pPr>
            <a:r>
              <a:rPr lang="tr-TR" dirty="0" err="1"/>
              <a:t>pencere.geometry</a:t>
            </a:r>
            <a:r>
              <a:rPr lang="tr-TR" dirty="0"/>
              <a:t>("400x300")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grid</a:t>
            </a:r>
            <a:r>
              <a:rPr lang="tr-TR" dirty="0"/>
              <a:t> form çizdirme</a:t>
            </a:r>
          </a:p>
          <a:p>
            <a:pPr marL="0" indent="0">
              <a:buNone/>
            </a:pPr>
            <a:r>
              <a:rPr lang="tr-TR" dirty="0"/>
              <a:t>uygulama = </a:t>
            </a:r>
            <a:r>
              <a:rPr lang="tr-TR" dirty="0" err="1"/>
              <a:t>Frame</a:t>
            </a:r>
            <a:r>
              <a:rPr lang="tr-TR" dirty="0"/>
              <a:t>(pencere)</a:t>
            </a:r>
          </a:p>
          <a:p>
            <a:pPr marL="0" indent="0">
              <a:buNone/>
            </a:pPr>
            <a:r>
              <a:rPr lang="tr-TR" dirty="0" err="1"/>
              <a:t>uygulama.grid</a:t>
            </a:r>
            <a:r>
              <a:rPr lang="tr-TR" dirty="0"/>
              <a:t>()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582D945-ABA2-47DE-AF8E-C26092AC5E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L1 = </a:t>
            </a:r>
            <a:r>
              <a:rPr lang="tr-TR" dirty="0" err="1"/>
              <a:t>Label</a:t>
            </a:r>
            <a:r>
              <a:rPr lang="tr-TR" dirty="0"/>
              <a:t>(uygulama, </a:t>
            </a:r>
            <a:r>
              <a:rPr lang="tr-TR" dirty="0" err="1"/>
              <a:t>text</a:t>
            </a:r>
            <a:r>
              <a:rPr lang="tr-TR" dirty="0"/>
              <a:t>="Adınızı Girin")</a:t>
            </a:r>
          </a:p>
          <a:p>
            <a:pPr marL="0" indent="0">
              <a:buNone/>
            </a:pPr>
            <a:r>
              <a:rPr lang="tr-TR" dirty="0"/>
              <a:t>L1.grid(</a:t>
            </a:r>
            <a:r>
              <a:rPr lang="tr-TR" dirty="0" err="1"/>
              <a:t>padx</a:t>
            </a:r>
            <a:r>
              <a:rPr lang="tr-TR" dirty="0"/>
              <a:t>=110, </a:t>
            </a:r>
            <a:r>
              <a:rPr lang="tr-TR" dirty="0" err="1"/>
              <a:t>pady</a:t>
            </a:r>
            <a:r>
              <a:rPr lang="tr-TR" dirty="0"/>
              <a:t>=10)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E1 = </a:t>
            </a:r>
            <a:r>
              <a:rPr lang="tr-TR" dirty="0" err="1"/>
              <a:t>Entry</a:t>
            </a:r>
            <a:r>
              <a:rPr lang="tr-TR" dirty="0"/>
              <a:t>(uygulama, </a:t>
            </a:r>
            <a:r>
              <a:rPr lang="tr-TR" dirty="0" err="1"/>
              <a:t>bd</a:t>
            </a:r>
            <a:r>
              <a:rPr lang="tr-TR" dirty="0"/>
              <a:t> =2)</a:t>
            </a:r>
          </a:p>
          <a:p>
            <a:pPr marL="0" indent="0">
              <a:buNone/>
            </a:pPr>
            <a:r>
              <a:rPr lang="tr-TR" dirty="0"/>
              <a:t>E1.grid(</a:t>
            </a:r>
            <a:r>
              <a:rPr lang="tr-TR" dirty="0" err="1"/>
              <a:t>padx</a:t>
            </a:r>
            <a:r>
              <a:rPr lang="tr-TR" dirty="0"/>
              <a:t>=110, </a:t>
            </a:r>
            <a:r>
              <a:rPr lang="tr-TR" dirty="0" err="1"/>
              <a:t>pady</a:t>
            </a:r>
            <a:r>
              <a:rPr lang="tr-TR" dirty="0"/>
              <a:t>=3)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#formu çiz</a:t>
            </a:r>
          </a:p>
          <a:p>
            <a:pPr marL="0" indent="0">
              <a:buNone/>
            </a:pPr>
            <a:r>
              <a:rPr lang="tr-TR" dirty="0" err="1"/>
              <a:t>pencere.mainloop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931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D4D498-52E0-4223-97EB-2D69F598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Tkınter</a:t>
            </a:r>
            <a:r>
              <a:rPr lang="tr-TR" dirty="0"/>
              <a:t> nesneleri</a:t>
            </a:r>
            <a:br>
              <a:rPr lang="tr-TR" dirty="0"/>
            </a:br>
            <a:r>
              <a:rPr lang="tr-TR" dirty="0" err="1"/>
              <a:t>lıstbox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B6CA08-6B2E-419C-9A61-F57DE840F2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*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messagebox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pencere = </a:t>
            </a:r>
            <a:r>
              <a:rPr lang="tr-TR" dirty="0" err="1"/>
              <a:t>Tk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 err="1"/>
              <a:t>pencere.title</a:t>
            </a:r>
            <a:r>
              <a:rPr lang="tr-TR" dirty="0"/>
              <a:t>("</a:t>
            </a:r>
            <a:r>
              <a:rPr lang="tr-TR" dirty="0" err="1"/>
              <a:t>Tkinter</a:t>
            </a:r>
            <a:r>
              <a:rPr lang="tr-TR" dirty="0"/>
              <a:t>")</a:t>
            </a:r>
          </a:p>
          <a:p>
            <a:pPr marL="0" indent="0">
              <a:buNone/>
            </a:pPr>
            <a:r>
              <a:rPr lang="tr-TR" dirty="0" err="1"/>
              <a:t>pencere.geometry</a:t>
            </a:r>
            <a:r>
              <a:rPr lang="tr-TR" dirty="0"/>
              <a:t>("400x300")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grid</a:t>
            </a:r>
            <a:r>
              <a:rPr lang="tr-TR" dirty="0"/>
              <a:t> form çizdirme</a:t>
            </a:r>
          </a:p>
          <a:p>
            <a:pPr marL="0" indent="0">
              <a:buNone/>
            </a:pPr>
            <a:r>
              <a:rPr lang="tr-TR" dirty="0"/>
              <a:t>uygulama = </a:t>
            </a:r>
            <a:r>
              <a:rPr lang="tr-TR" dirty="0" err="1"/>
              <a:t>Frame</a:t>
            </a:r>
            <a:r>
              <a:rPr lang="tr-TR" dirty="0"/>
              <a:t>(pencere)</a:t>
            </a:r>
          </a:p>
          <a:p>
            <a:pPr marL="0" indent="0">
              <a:buNone/>
            </a:pPr>
            <a:r>
              <a:rPr lang="tr-TR" dirty="0" err="1"/>
              <a:t>uygulama.grid</a:t>
            </a:r>
            <a:r>
              <a:rPr lang="tr-TR" dirty="0"/>
              <a:t>()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9A87F4-DDAC-4315-9455-FAAE3A2634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Lb1 = </a:t>
            </a:r>
            <a:r>
              <a:rPr lang="tr-TR" dirty="0" err="1"/>
              <a:t>Listbox</a:t>
            </a:r>
            <a:r>
              <a:rPr lang="tr-TR" dirty="0"/>
              <a:t>(uygulama)</a:t>
            </a:r>
          </a:p>
          <a:p>
            <a:pPr marL="0" indent="0">
              <a:buNone/>
            </a:pPr>
            <a:r>
              <a:rPr lang="tr-TR" dirty="0"/>
              <a:t>Lb1.insert(1, "</a:t>
            </a:r>
            <a:r>
              <a:rPr lang="tr-TR" dirty="0" err="1"/>
              <a:t>Python</a:t>
            </a:r>
            <a:r>
              <a:rPr lang="tr-TR" dirty="0"/>
              <a:t>")</a:t>
            </a:r>
          </a:p>
          <a:p>
            <a:pPr marL="0" indent="0">
              <a:buNone/>
            </a:pPr>
            <a:r>
              <a:rPr lang="tr-TR" dirty="0"/>
              <a:t>Lb1.insert(2, "C#")</a:t>
            </a:r>
          </a:p>
          <a:p>
            <a:pPr marL="0" indent="0">
              <a:buNone/>
            </a:pPr>
            <a:r>
              <a:rPr lang="tr-TR" dirty="0"/>
              <a:t>Lb1.insert(3, "JAVA")</a:t>
            </a:r>
          </a:p>
          <a:p>
            <a:pPr marL="0" indent="0">
              <a:buNone/>
            </a:pPr>
            <a:r>
              <a:rPr lang="tr-TR" dirty="0"/>
              <a:t>Lb1.insert(4, "JAVASCRIPT")</a:t>
            </a:r>
          </a:p>
          <a:p>
            <a:pPr marL="0" indent="0">
              <a:buNone/>
            </a:pPr>
            <a:r>
              <a:rPr lang="tr-TR" dirty="0"/>
              <a:t>Lb1.grid(</a:t>
            </a:r>
            <a:r>
              <a:rPr lang="tr-TR" dirty="0" err="1"/>
              <a:t>padx</a:t>
            </a:r>
            <a:r>
              <a:rPr lang="tr-TR" dirty="0"/>
              <a:t>=110, </a:t>
            </a:r>
            <a:r>
              <a:rPr lang="tr-TR" dirty="0" err="1"/>
              <a:t>pady</a:t>
            </a:r>
            <a:r>
              <a:rPr lang="tr-TR" dirty="0"/>
              <a:t>=10)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#formu çiz</a:t>
            </a:r>
          </a:p>
          <a:p>
            <a:pPr marL="0" indent="0">
              <a:buNone/>
            </a:pPr>
            <a:r>
              <a:rPr lang="tr-TR" dirty="0" err="1"/>
              <a:t>pencere.mainloop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038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>
            <a:extLst>
              <a:ext uri="{FF2B5EF4-FFF2-40B4-BE49-F238E27FC236}">
                <a16:creationId xmlns:a16="http://schemas.microsoft.com/office/drawing/2014/main" id="{BA3ADDB7-0580-4F11-847F-87FFBB52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157F463-E09D-4424-B031-E5DFC723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https://belgeler.yazbel.com/python-istihza/nesne_tabanli_programlama6.html</a:t>
            </a:r>
            <a:r>
              <a:rPr lang="tr-TR" dirty="0"/>
              <a:t> , Erişim: 24.08.2019</a:t>
            </a:r>
          </a:p>
          <a:p>
            <a:r>
              <a:rPr lang="tr-TR" dirty="0">
                <a:hlinkClick r:id="rId3"/>
              </a:rPr>
              <a:t>https://www.yazilimbilisim.net/python/python-tkinter-ornekleri/</a:t>
            </a:r>
            <a:r>
              <a:rPr lang="tr-TR" dirty="0"/>
              <a:t> , Erişim: 24.08.2019</a:t>
            </a:r>
          </a:p>
        </p:txBody>
      </p:sp>
    </p:spTree>
    <p:extLst>
      <p:ext uri="{BB962C8B-B14F-4D97-AF65-F5344CB8AC3E}">
        <p14:creationId xmlns:p14="http://schemas.microsoft.com/office/powerpoint/2010/main" val="142881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72E41A6-F2B4-40C8-8EE9-293822B3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tr-TR" dirty="0"/>
              <a:t>TKINTER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DA28825-4117-4E35-8781-02102C05D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409035"/>
              </p:ext>
            </p:extLst>
          </p:nvPr>
        </p:nvGraphicFramePr>
        <p:xfrm>
          <a:off x="1250950" y="2286000"/>
          <a:ext cx="10178322" cy="381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6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72E41A6-F2B4-40C8-8EE9-293822B3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tr-TR" dirty="0"/>
              <a:t>TKINTER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4CB67FB-3086-4A06-BD8F-2D6AE35C6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706240"/>
              </p:ext>
            </p:extLst>
          </p:nvPr>
        </p:nvGraphicFramePr>
        <p:xfrm>
          <a:off x="1250950" y="1428750"/>
          <a:ext cx="10502900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6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4211B5-44AE-4FA5-A0FA-63B799F8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tkınter</a:t>
            </a:r>
            <a:r>
              <a:rPr lang="tr-TR" dirty="0"/>
              <a:t> pencere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120FF6-7E96-475E-B28D-3668AEBD93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/>
              <a:t>import</a:t>
            </a:r>
            <a:r>
              <a:rPr lang="tr-TR" sz="2400" dirty="0"/>
              <a:t> </a:t>
            </a:r>
            <a:r>
              <a:rPr lang="tr-TR" sz="2400" dirty="0" err="1"/>
              <a:t>tkinter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#Modül içeri aktarılıyor.</a:t>
            </a:r>
          </a:p>
          <a:p>
            <a:pPr marL="0" indent="0">
              <a:buNone/>
            </a:pPr>
            <a:r>
              <a:rPr lang="tr-TR" sz="2400" dirty="0"/>
              <a:t>pencere = </a:t>
            </a:r>
            <a:r>
              <a:rPr lang="tr-TR" sz="2400" dirty="0" err="1"/>
              <a:t>tkinter.Tk</a:t>
            </a:r>
            <a:r>
              <a:rPr lang="tr-TR" sz="2400" dirty="0"/>
              <a:t>()</a:t>
            </a:r>
          </a:p>
          <a:p>
            <a:pPr marL="0" indent="0">
              <a:buNone/>
            </a:pPr>
            <a:r>
              <a:rPr lang="tr-TR" sz="2400" dirty="0"/>
              <a:t>#</a:t>
            </a:r>
            <a:r>
              <a:rPr lang="tr-TR" sz="2400" dirty="0" err="1"/>
              <a:t>Tk</a:t>
            </a:r>
            <a:r>
              <a:rPr lang="tr-TR" sz="2400" dirty="0"/>
              <a:t>() sınıfını pencere adıyla örnekledik</a:t>
            </a:r>
          </a:p>
          <a:p>
            <a:pPr marL="0" indent="0">
              <a:buNone/>
            </a:pPr>
            <a:r>
              <a:rPr lang="tr-TR" sz="2400" dirty="0" err="1"/>
              <a:t>pencere.mainloop</a:t>
            </a:r>
            <a:r>
              <a:rPr lang="tr-TR" sz="2400" dirty="0"/>
              <a:t>()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E5B4CBF-2BBE-470B-9D91-B9AFF52A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1550" y="2286000"/>
            <a:ext cx="5028546" cy="418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err="1"/>
              <a:t>import</a:t>
            </a:r>
            <a:r>
              <a:rPr lang="tr-TR" sz="2400" dirty="0"/>
              <a:t> </a:t>
            </a:r>
            <a:r>
              <a:rPr lang="tr-TR" sz="2400" dirty="0" err="1"/>
              <a:t>tkinter</a:t>
            </a:r>
            <a:r>
              <a:rPr lang="tr-TR" sz="2400" dirty="0"/>
              <a:t> as </a:t>
            </a:r>
            <a:r>
              <a:rPr lang="tr-TR" sz="2400" dirty="0" err="1"/>
              <a:t>tk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#Modül içeri aktarılıyor.</a:t>
            </a:r>
          </a:p>
          <a:p>
            <a:pPr marL="0" indent="0">
              <a:buNone/>
            </a:pPr>
            <a:r>
              <a:rPr lang="tr-TR" sz="2400" dirty="0"/>
              <a:t>pencere = </a:t>
            </a:r>
            <a:r>
              <a:rPr lang="tr-TR" sz="2400" dirty="0" err="1"/>
              <a:t>tk.Tk</a:t>
            </a:r>
            <a:r>
              <a:rPr lang="tr-TR" sz="2400" dirty="0"/>
              <a:t>()</a:t>
            </a:r>
          </a:p>
          <a:p>
            <a:pPr marL="0" indent="0">
              <a:buNone/>
            </a:pPr>
            <a:r>
              <a:rPr lang="tr-TR" sz="2400" dirty="0" err="1"/>
              <a:t>pencere.mainloop</a:t>
            </a:r>
            <a:r>
              <a:rPr lang="tr-TR" sz="2400" dirty="0"/>
              <a:t>()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10" name="İçerik Yer Tutucusu 7">
            <a:extLst>
              <a:ext uri="{FF2B5EF4-FFF2-40B4-BE49-F238E27FC236}">
                <a16:creationId xmlns:a16="http://schemas.microsoft.com/office/drawing/2014/main" id="{F7DB08EA-ACC8-4CF9-909A-64FE006A8D26}"/>
              </a:ext>
            </a:extLst>
          </p:cNvPr>
          <p:cNvSpPr txBox="1">
            <a:spLocks/>
          </p:cNvSpPr>
          <p:nvPr/>
        </p:nvSpPr>
        <p:spPr>
          <a:xfrm>
            <a:off x="8420427" y="2285999"/>
            <a:ext cx="5028546" cy="418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tkinter</a:t>
            </a:r>
            <a:r>
              <a:rPr lang="tr-TR" sz="2400" dirty="0"/>
              <a:t> </a:t>
            </a:r>
            <a:r>
              <a:rPr lang="tr-TR" sz="2400" dirty="0" err="1"/>
              <a:t>import</a:t>
            </a:r>
            <a:r>
              <a:rPr lang="tr-TR" sz="2400" dirty="0"/>
              <a:t>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#Modül içeri aktarılıyor.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pencere = </a:t>
            </a:r>
            <a:r>
              <a:rPr lang="tr-TR" sz="2400" dirty="0" err="1"/>
              <a:t>Tk</a:t>
            </a:r>
            <a:r>
              <a:rPr lang="tr-TR" sz="24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 err="1"/>
              <a:t>pencere.mainloop</a:t>
            </a:r>
            <a:r>
              <a:rPr lang="tr-TR" sz="24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D546403-BD32-4BDD-8B0A-9C799A970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678" y="5244508"/>
            <a:ext cx="10439400" cy="123110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000" dirty="0">
                <a:solidFill>
                  <a:srgbClr val="000000"/>
                </a:solidFill>
                <a:latin typeface="droid_sansregular"/>
              </a:rPr>
              <a:t>B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_sansregular"/>
              </a:rPr>
              <a:t>u pencere örnekleme ile birlikte oluşmuş olsa da,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roid_sansregular"/>
              </a:rPr>
              <a:t>Tkinter’in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_sansregular"/>
              </a:rPr>
              <a:t> iç işleyişi gereği, ‘ana döngü’ adlı bir mekanizma çalışmaya başlamadan görünür hale gelmez. İşte bu özel ana döngü mekanizmasını çalıştırmak ve böylece oluşturduğumuz pencereyi görünür hale getirmek için, 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_sansregular"/>
              </a:rPr>
              <a:t> sınıf örneklerinin 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_sansregular"/>
              </a:rPr>
              <a:t> adlı bir metodunu çalıştırdık.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0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>
            <a:extLst>
              <a:ext uri="{FF2B5EF4-FFF2-40B4-BE49-F238E27FC236}">
                <a16:creationId xmlns:a16="http://schemas.microsoft.com/office/drawing/2014/main" id="{BCEC9AF9-C632-40CD-B809-28DC8F60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tkınter</a:t>
            </a:r>
            <a:r>
              <a:rPr lang="tr-TR" dirty="0"/>
              <a:t> pencere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6BABD43-3906-41BF-B71D-62DE583A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6401"/>
            <a:ext cx="10178322" cy="47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Tkinter’le</a:t>
            </a:r>
            <a:r>
              <a:rPr lang="tr-TR" dirty="0"/>
              <a:t> oluşturulan boş bir pencere </a:t>
            </a:r>
            <a:r>
              <a:rPr lang="tr-TR" dirty="0" err="1"/>
              <a:t>öntanımlı</a:t>
            </a:r>
            <a:r>
              <a:rPr lang="tr-TR" dirty="0"/>
              <a:t> olarak 200 piksel genişliğe ve 200 piksel yüksekliğe sahip olur.</a:t>
            </a:r>
          </a:p>
          <a:p>
            <a:pPr marL="0" indent="0">
              <a:buNone/>
            </a:pPr>
            <a:r>
              <a:rPr lang="tr-TR" dirty="0" err="1"/>
              <a:t>Tk</a:t>
            </a:r>
            <a:r>
              <a:rPr lang="tr-TR" dirty="0"/>
              <a:t>() sınıfının </a:t>
            </a:r>
            <a:r>
              <a:rPr lang="tr-TR" dirty="0" err="1"/>
              <a:t>geometry</a:t>
            </a:r>
            <a:r>
              <a:rPr lang="tr-TR" dirty="0"/>
              <a:t>() adlı metodunu kullanarak, pencere boyutunu ayarlayabiliriz </a:t>
            </a:r>
          </a:p>
          <a:p>
            <a:pPr marL="0" indent="0">
              <a:buNone/>
            </a:pPr>
            <a:r>
              <a:rPr lang="tr-TR" dirty="0" err="1"/>
              <a:t>Tk</a:t>
            </a:r>
            <a:r>
              <a:rPr lang="tr-TR" dirty="0"/>
              <a:t>() sınıfının hangi metotlara sahip olduğunu görmek için </a:t>
            </a:r>
            <a:r>
              <a:rPr lang="tr-TR" dirty="0" err="1"/>
              <a:t>dir</a:t>
            </a:r>
            <a:r>
              <a:rPr lang="tr-TR" dirty="0"/>
              <a:t>(pencere) komutunu yazabiliriz.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as </a:t>
            </a:r>
            <a:r>
              <a:rPr lang="tr-TR" dirty="0" err="1"/>
              <a:t>tk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pencere = </a:t>
            </a:r>
            <a:r>
              <a:rPr lang="tr-TR" dirty="0" err="1"/>
              <a:t>tk.Tk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pencere.geometry</a:t>
            </a:r>
            <a:r>
              <a:rPr lang="tr-TR" dirty="0"/>
              <a:t>('200x70’)</a:t>
            </a:r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Tk</a:t>
            </a:r>
            <a:r>
              <a:rPr lang="tr-TR" dirty="0"/>
              <a:t>() sınıf örneklerinin </a:t>
            </a:r>
            <a:r>
              <a:rPr lang="tr-TR" dirty="0" err="1"/>
              <a:t>geometry</a:t>
            </a:r>
            <a:r>
              <a:rPr lang="tr-TR" dirty="0"/>
              <a:t>() metodunu kullanarak 200x200 yerine 200x70 boyutlarında bir pencere oluştu.</a:t>
            </a:r>
          </a:p>
          <a:p>
            <a:pPr marL="0" indent="0">
              <a:buNone/>
            </a:pPr>
            <a:r>
              <a:rPr lang="tr-TR" dirty="0" err="1"/>
              <a:t>pencere.mainloop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458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62B830-BAE4-4307-B5B3-3940EB1E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493915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Tkınter</a:t>
            </a:r>
            <a:r>
              <a:rPr lang="tr-TR" dirty="0"/>
              <a:t> nesneleri</a:t>
            </a:r>
            <a:br>
              <a:rPr lang="tr-TR" dirty="0"/>
            </a:br>
            <a:r>
              <a:rPr lang="tr-TR" dirty="0" err="1"/>
              <a:t>prosedürel</a:t>
            </a:r>
            <a:r>
              <a:rPr lang="tr-TR" dirty="0"/>
              <a:t> yaklaşımla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E2712B-1BC0-4E50-8DDA-6030D3FE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7300"/>
            <a:ext cx="10178322" cy="56006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tkinter</a:t>
            </a:r>
            <a:r>
              <a:rPr lang="tr-TR" dirty="0"/>
              <a:t> as </a:t>
            </a:r>
            <a:r>
              <a:rPr lang="tr-TR" dirty="0" err="1"/>
              <a:t>tk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pencere = </a:t>
            </a:r>
            <a:r>
              <a:rPr lang="tr-TR" dirty="0" err="1"/>
              <a:t>tk.Tk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pencere.geometry</a:t>
            </a:r>
            <a:r>
              <a:rPr lang="tr-TR" dirty="0"/>
              <a:t>('200x70')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etiket = </a:t>
            </a:r>
            <a:r>
              <a:rPr lang="tr-TR" b="1" dirty="0" err="1"/>
              <a:t>tk.Label</a:t>
            </a:r>
            <a:r>
              <a:rPr lang="tr-TR" b="1" dirty="0"/>
              <a:t>(</a:t>
            </a:r>
            <a:r>
              <a:rPr lang="tr-TR" b="1" dirty="0" err="1"/>
              <a:t>text</a:t>
            </a:r>
            <a:r>
              <a:rPr lang="tr-TR" b="1" dirty="0"/>
              <a:t>='Merhaba Dünya’)</a:t>
            </a:r>
          </a:p>
          <a:p>
            <a:pPr marL="0" indent="0">
              <a:buNone/>
            </a:pPr>
            <a:r>
              <a:rPr lang="tr-TR" b="1" dirty="0"/>
              <a:t>#</a:t>
            </a:r>
            <a:r>
              <a:rPr lang="tr-TR" b="1" dirty="0" err="1"/>
              <a:t>Label</a:t>
            </a:r>
            <a:r>
              <a:rPr lang="tr-TR" b="1" dirty="0"/>
              <a:t>() sınıfı ile etiket oluştu.</a:t>
            </a:r>
          </a:p>
          <a:p>
            <a:pPr marL="0" indent="0">
              <a:buNone/>
            </a:pPr>
            <a:r>
              <a:rPr lang="tr-TR" b="1" dirty="0" err="1"/>
              <a:t>etiket.pack</a:t>
            </a:r>
            <a:r>
              <a:rPr lang="tr-TR" b="1" dirty="0"/>
              <a:t>()</a:t>
            </a:r>
          </a:p>
          <a:p>
            <a:pPr marL="0" indent="0">
              <a:buNone/>
            </a:pPr>
            <a:r>
              <a:rPr lang="tr-TR" b="1" dirty="0"/>
              <a:t>#</a:t>
            </a:r>
            <a:r>
              <a:rPr lang="tr-TR" b="1" dirty="0" err="1"/>
              <a:t>pack</a:t>
            </a:r>
            <a:r>
              <a:rPr lang="tr-TR" b="1" dirty="0"/>
              <a:t>() metodu ile etiket ve düğmeler pencere üzerine yerleşti.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b="1" dirty="0"/>
              <a:t>düğme = </a:t>
            </a:r>
            <a:r>
              <a:rPr lang="tr-TR" b="1" dirty="0" err="1"/>
              <a:t>tk.Button</a:t>
            </a:r>
            <a:r>
              <a:rPr lang="tr-TR" b="1" dirty="0"/>
              <a:t>(</a:t>
            </a:r>
            <a:r>
              <a:rPr lang="tr-TR" b="1" dirty="0" err="1"/>
              <a:t>text</a:t>
            </a:r>
            <a:r>
              <a:rPr lang="tr-TR" b="1" dirty="0"/>
              <a:t>=‘Çıkış', </a:t>
            </a:r>
            <a:r>
              <a:rPr lang="tr-TR" b="1" dirty="0" err="1"/>
              <a:t>command</a:t>
            </a:r>
            <a:r>
              <a:rPr lang="tr-TR" b="1" dirty="0"/>
              <a:t>=</a:t>
            </a:r>
            <a:r>
              <a:rPr lang="tr-TR" b="1" dirty="0" err="1"/>
              <a:t>pencere.destroy</a:t>
            </a:r>
            <a:r>
              <a:rPr lang="tr-TR" b="1" dirty="0"/>
              <a:t>)</a:t>
            </a:r>
          </a:p>
          <a:p>
            <a:pPr marL="0" indent="0">
              <a:buNone/>
            </a:pPr>
            <a:r>
              <a:rPr lang="tr-TR" b="1" dirty="0"/>
              <a:t>#</a:t>
            </a:r>
            <a:r>
              <a:rPr lang="tr-TR" b="1" dirty="0" err="1"/>
              <a:t>Button</a:t>
            </a:r>
            <a:r>
              <a:rPr lang="tr-TR" b="1" dirty="0"/>
              <a:t>() sınıfı ile düğme oluştu. Butonun üzerine tıklandığında pencere kapanacak.</a:t>
            </a:r>
          </a:p>
          <a:p>
            <a:pPr marL="0" indent="0">
              <a:buNone/>
            </a:pPr>
            <a:r>
              <a:rPr lang="tr-TR" b="1" dirty="0" err="1"/>
              <a:t>düğme.pack</a:t>
            </a:r>
            <a:r>
              <a:rPr lang="tr-TR" b="1" dirty="0"/>
              <a:t>()</a:t>
            </a:r>
          </a:p>
          <a:p>
            <a:pPr marL="0" indent="0">
              <a:buNone/>
            </a:pPr>
            <a:r>
              <a:rPr lang="tr-TR" b="1" dirty="0"/>
              <a:t>#</a:t>
            </a:r>
            <a:r>
              <a:rPr lang="tr-TR" b="1" dirty="0" err="1"/>
              <a:t>pack</a:t>
            </a:r>
            <a:r>
              <a:rPr lang="tr-TR" b="1" dirty="0"/>
              <a:t>() metodu ile etiket ve düğmeler pencere üzerine yerleşti.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pencere.mainloop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475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62B830-BAE4-4307-B5B3-3940EB1E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Tkınter</a:t>
            </a:r>
            <a:r>
              <a:rPr lang="tr-TR" dirty="0"/>
              <a:t> nesneleri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E2712B-1BC0-4E50-8DDA-6030D3FE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7300"/>
            <a:ext cx="10178322" cy="560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/>
              <a:t>düğme = </a:t>
            </a:r>
            <a:r>
              <a:rPr lang="tr-TR" sz="2400" b="1" dirty="0" err="1"/>
              <a:t>tk.Button</a:t>
            </a:r>
            <a:r>
              <a:rPr lang="tr-TR" sz="2400" b="1" dirty="0"/>
              <a:t>(</a:t>
            </a:r>
            <a:r>
              <a:rPr lang="tr-TR" sz="2400" b="1" dirty="0" err="1"/>
              <a:t>text</a:t>
            </a:r>
            <a:r>
              <a:rPr lang="tr-TR" sz="2400" b="1" dirty="0"/>
              <a:t>=‘Çıkış', </a:t>
            </a:r>
            <a:r>
              <a:rPr lang="tr-TR" sz="2400" b="1" dirty="0" err="1"/>
              <a:t>command</a:t>
            </a:r>
            <a:r>
              <a:rPr lang="tr-TR" sz="2400" b="1" dirty="0"/>
              <a:t>=</a:t>
            </a:r>
            <a:r>
              <a:rPr lang="tr-TR" sz="2400" b="1" dirty="0" err="1"/>
              <a:t>pencere.destroy</a:t>
            </a:r>
            <a:r>
              <a:rPr lang="tr-TR" sz="2400" b="1" dirty="0"/>
              <a:t>)</a:t>
            </a:r>
          </a:p>
          <a:p>
            <a:pPr marL="0" indent="0">
              <a:buNone/>
            </a:pPr>
            <a:endParaRPr lang="tr-TR" sz="2400" b="1" dirty="0"/>
          </a:p>
          <a:p>
            <a:pPr marL="0" indent="0">
              <a:buNone/>
            </a:pPr>
            <a:r>
              <a:rPr lang="tr-TR" sz="2400" b="1" dirty="0"/>
              <a:t>Düğmenin üzerine tıklandığında ne olacağını </a:t>
            </a:r>
            <a:r>
              <a:rPr lang="tr-TR" sz="2400" b="1" dirty="0" err="1"/>
              <a:t>Button</a:t>
            </a:r>
            <a:r>
              <a:rPr lang="tr-TR" sz="2400" b="1" dirty="0"/>
              <a:t>() sınıfının </a:t>
            </a:r>
            <a:r>
              <a:rPr lang="tr-TR" sz="2400" b="1" dirty="0" err="1"/>
              <a:t>command</a:t>
            </a:r>
            <a:r>
              <a:rPr lang="tr-TR" sz="2400" b="1" dirty="0"/>
              <a:t> parametresi aracılığıyla belirledik. </a:t>
            </a:r>
          </a:p>
          <a:p>
            <a:pPr marL="0" indent="0">
              <a:buNone/>
            </a:pPr>
            <a:r>
              <a:rPr lang="tr-TR" sz="2400" b="1" dirty="0"/>
              <a:t>Bu parametreye, pencere örneğinin </a:t>
            </a:r>
            <a:r>
              <a:rPr lang="tr-TR" sz="2400" b="1" dirty="0" err="1"/>
              <a:t>destroy</a:t>
            </a:r>
            <a:r>
              <a:rPr lang="tr-TR" sz="2400" b="1" dirty="0"/>
              <a:t>() metodunu verdiğimizde pencereye kapatma sinyali gönderilecektir.  </a:t>
            </a:r>
          </a:p>
          <a:p>
            <a:pPr marL="0" indent="0">
              <a:buNone/>
            </a:pPr>
            <a:r>
              <a:rPr lang="tr-TR" sz="2400" b="1" dirty="0"/>
              <a:t>Bu metodu yazarken parantez işaretlerini kullanmadık. Eğer metodu </a:t>
            </a:r>
            <a:r>
              <a:rPr lang="tr-TR" sz="2400" b="1" dirty="0" err="1"/>
              <a:t>pencere.destroy</a:t>
            </a:r>
            <a:r>
              <a:rPr lang="tr-TR" sz="2400" b="1" dirty="0"/>
              <a:t>() şeklinde parantezli bir biçimde yazarsak, kapatma komutu daha düğmeye basmadan çalışacak ve bu durumda düğmemiz düzgün işlemeyecektir.</a:t>
            </a:r>
          </a:p>
        </p:txBody>
      </p:sp>
    </p:spTree>
    <p:extLst>
      <p:ext uri="{BB962C8B-B14F-4D97-AF65-F5344CB8AC3E}">
        <p14:creationId xmlns:p14="http://schemas.microsoft.com/office/powerpoint/2010/main" val="150200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B54D396B-864B-4028-B69F-0E002155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739" y="533400"/>
            <a:ext cx="10178322" cy="1492132"/>
          </a:xfrm>
        </p:spPr>
        <p:txBody>
          <a:bodyPr/>
          <a:lstStyle/>
          <a:p>
            <a:r>
              <a:rPr lang="tr-TR" dirty="0" err="1"/>
              <a:t>Tkınter</a:t>
            </a:r>
            <a:r>
              <a:rPr lang="tr-TR" dirty="0"/>
              <a:t> nesneleri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494A84-9D39-4B4A-AF25-6C11603C2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150" y="1619250"/>
            <a:ext cx="5276850" cy="52387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900" dirty="0" err="1"/>
              <a:t>import</a:t>
            </a:r>
            <a:r>
              <a:rPr lang="tr-TR" sz="1900" dirty="0"/>
              <a:t> </a:t>
            </a:r>
            <a:r>
              <a:rPr lang="tr-TR" sz="1900" dirty="0" err="1"/>
              <a:t>tkinter</a:t>
            </a:r>
            <a:r>
              <a:rPr lang="tr-TR" sz="1900" dirty="0"/>
              <a:t> as </a:t>
            </a:r>
            <a:r>
              <a:rPr lang="tr-TR" sz="1900" dirty="0" err="1"/>
              <a:t>tk</a:t>
            </a:r>
            <a:endParaRPr lang="tr-TR" sz="1900" dirty="0"/>
          </a:p>
          <a:p>
            <a:pPr marL="0" indent="0">
              <a:buNone/>
            </a:pPr>
            <a:endParaRPr lang="tr-TR" sz="1900" dirty="0"/>
          </a:p>
          <a:p>
            <a:pPr marL="0" indent="0">
              <a:buNone/>
            </a:pPr>
            <a:r>
              <a:rPr lang="tr-TR" sz="1900" dirty="0"/>
              <a:t>pencere = </a:t>
            </a:r>
            <a:r>
              <a:rPr lang="tr-TR" sz="1900" dirty="0" err="1"/>
              <a:t>tk.Tk</a:t>
            </a:r>
            <a:r>
              <a:rPr lang="tr-TR" sz="1900" dirty="0"/>
              <a:t>()</a:t>
            </a:r>
          </a:p>
          <a:p>
            <a:pPr marL="0" indent="0">
              <a:buNone/>
            </a:pPr>
            <a:endParaRPr lang="tr-TR" sz="1900" dirty="0"/>
          </a:p>
          <a:p>
            <a:pPr marL="0" indent="0">
              <a:buNone/>
            </a:pPr>
            <a:r>
              <a:rPr lang="tr-TR" sz="1900" dirty="0"/>
              <a:t>def çıkış():</a:t>
            </a:r>
          </a:p>
          <a:p>
            <a:pPr marL="0" indent="0">
              <a:buNone/>
            </a:pPr>
            <a:r>
              <a:rPr lang="tr-TR" sz="1900" dirty="0"/>
              <a:t>    etiket['</a:t>
            </a:r>
            <a:r>
              <a:rPr lang="tr-TR" sz="1900" dirty="0" err="1"/>
              <a:t>text</a:t>
            </a:r>
            <a:r>
              <a:rPr lang="tr-TR" sz="1900" dirty="0"/>
              <a:t>'] = ‘Güle güle...'</a:t>
            </a:r>
          </a:p>
          <a:p>
            <a:pPr marL="0" indent="0">
              <a:buNone/>
            </a:pPr>
            <a:r>
              <a:rPr lang="tr-TR" sz="1900" dirty="0"/>
              <a:t>    düğme['</a:t>
            </a:r>
            <a:r>
              <a:rPr lang="tr-TR" sz="1900" dirty="0" err="1"/>
              <a:t>text</a:t>
            </a:r>
            <a:r>
              <a:rPr lang="tr-TR" sz="1900" dirty="0"/>
              <a:t>'] = 'Bekleyin...'</a:t>
            </a:r>
          </a:p>
          <a:p>
            <a:pPr marL="0" indent="0">
              <a:buNone/>
            </a:pPr>
            <a:r>
              <a:rPr lang="tr-TR" sz="1900" dirty="0"/>
              <a:t>    düğme['</a:t>
            </a:r>
            <a:r>
              <a:rPr lang="tr-TR" sz="1900" dirty="0" err="1"/>
              <a:t>state</a:t>
            </a:r>
            <a:r>
              <a:rPr lang="tr-TR" sz="1900" dirty="0"/>
              <a:t>'] = '</a:t>
            </a:r>
            <a:r>
              <a:rPr lang="tr-TR" sz="1900" dirty="0" err="1"/>
              <a:t>disabled</a:t>
            </a:r>
            <a:r>
              <a:rPr lang="tr-TR" sz="1900" dirty="0"/>
              <a:t>’</a:t>
            </a:r>
          </a:p>
          <a:p>
            <a:pPr marL="0" indent="0">
              <a:buNone/>
            </a:pPr>
            <a:r>
              <a:rPr lang="tr-TR" sz="1900" dirty="0"/>
              <a:t>    #Düğmeyi pasif yaptık, artık düğmeye tıklanamaz </a:t>
            </a:r>
          </a:p>
          <a:p>
            <a:pPr marL="0" indent="0">
              <a:buNone/>
            </a:pPr>
            <a:r>
              <a:rPr lang="tr-TR" sz="1900" dirty="0"/>
              <a:t>    </a:t>
            </a:r>
            <a:r>
              <a:rPr lang="tr-TR" sz="1900" dirty="0" err="1"/>
              <a:t>pencere.after</a:t>
            </a:r>
            <a:r>
              <a:rPr lang="tr-TR" sz="1900" dirty="0"/>
              <a:t>(2000, </a:t>
            </a:r>
            <a:r>
              <a:rPr lang="tr-TR" sz="1900" dirty="0" err="1"/>
              <a:t>pencere.destroy</a:t>
            </a:r>
            <a:r>
              <a:rPr lang="tr-TR" sz="1900" dirty="0"/>
              <a:t>)</a:t>
            </a:r>
          </a:p>
          <a:p>
            <a:pPr marL="0" indent="0">
              <a:buNone/>
            </a:pPr>
            <a:r>
              <a:rPr lang="tr-TR" sz="1900" dirty="0"/>
              <a:t>#2000 milisaniye (yani 2 saniye) sonra </a:t>
            </a:r>
            <a:r>
              <a:rPr lang="tr-TR" sz="1900" dirty="0" err="1"/>
              <a:t>pencere.destroy</a:t>
            </a:r>
            <a:r>
              <a:rPr lang="tr-TR" sz="1900" dirty="0"/>
              <a:t>() komutunu işleterek pencerenin kapanmasını sağladık.</a:t>
            </a:r>
          </a:p>
          <a:p>
            <a:pPr marL="0" indent="0">
              <a:buNone/>
            </a:pPr>
            <a:endParaRPr lang="tr-TR" sz="1900" dirty="0"/>
          </a:p>
          <a:p>
            <a:pPr marL="0" indent="0">
              <a:buNone/>
            </a:pPr>
            <a:r>
              <a:rPr lang="tr-TR" sz="1900" dirty="0"/>
              <a:t>etiket = </a:t>
            </a:r>
            <a:r>
              <a:rPr lang="tr-TR" sz="1900" dirty="0" err="1"/>
              <a:t>tk.Label</a:t>
            </a:r>
            <a:r>
              <a:rPr lang="tr-TR" sz="1900" dirty="0"/>
              <a:t>(</a:t>
            </a:r>
            <a:r>
              <a:rPr lang="tr-TR" sz="1900" dirty="0" err="1"/>
              <a:t>text</a:t>
            </a:r>
            <a:r>
              <a:rPr lang="tr-TR" sz="1900" dirty="0"/>
              <a:t>='Merhaba')</a:t>
            </a:r>
          </a:p>
          <a:p>
            <a:pPr marL="0" indent="0">
              <a:buNone/>
            </a:pPr>
            <a:r>
              <a:rPr lang="tr-TR" sz="1900" dirty="0" err="1"/>
              <a:t>etiket.pack</a:t>
            </a:r>
            <a:r>
              <a:rPr lang="tr-TR" sz="1900" dirty="0"/>
              <a:t>()</a:t>
            </a:r>
          </a:p>
          <a:p>
            <a:pPr marL="0" indent="0">
              <a:buNone/>
            </a:pPr>
            <a:endParaRPr lang="tr-TR" sz="1900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57A2B3D7-75C3-4B14-A117-4CF1359F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0" y="1619250"/>
            <a:ext cx="5505450" cy="5238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900" dirty="0"/>
              <a:t>düğme = </a:t>
            </a:r>
            <a:r>
              <a:rPr lang="tr-TR" sz="1900" dirty="0" err="1"/>
              <a:t>tk.Button</a:t>
            </a:r>
            <a:r>
              <a:rPr lang="tr-TR" sz="1900" dirty="0"/>
              <a:t>(</a:t>
            </a:r>
            <a:r>
              <a:rPr lang="tr-TR" sz="1900" dirty="0" err="1"/>
              <a:t>text</a:t>
            </a:r>
            <a:r>
              <a:rPr lang="tr-TR" sz="1900" dirty="0"/>
              <a:t>='Çık', </a:t>
            </a:r>
            <a:r>
              <a:rPr lang="tr-TR" sz="1900" dirty="0" err="1"/>
              <a:t>command</a:t>
            </a:r>
            <a:r>
              <a:rPr lang="tr-TR" sz="1900" dirty="0"/>
              <a:t>=çıkış)</a:t>
            </a:r>
          </a:p>
          <a:p>
            <a:pPr marL="0" indent="0">
              <a:buNone/>
            </a:pPr>
            <a:r>
              <a:rPr lang="tr-TR" sz="1900" dirty="0"/>
              <a:t>#Düğmeye basıldığında, </a:t>
            </a:r>
            <a:r>
              <a:rPr lang="tr-TR" sz="1900" dirty="0" err="1"/>
              <a:t>command</a:t>
            </a:r>
            <a:r>
              <a:rPr lang="tr-TR" sz="1900" dirty="0"/>
              <a:t> parametresinin değeri olan çıkış() fonksiyonu çalışmaya başlayacak ve fonksiyon gövdesinde tanımladığımız işlemler gerçekleşecek.</a:t>
            </a:r>
          </a:p>
          <a:p>
            <a:pPr marL="0" indent="0">
              <a:buNone/>
            </a:pPr>
            <a:r>
              <a:rPr lang="tr-TR" sz="1900" dirty="0" err="1"/>
              <a:t>düğme.pack</a:t>
            </a:r>
            <a:r>
              <a:rPr lang="tr-TR" sz="1900" dirty="0"/>
              <a:t>()</a:t>
            </a:r>
          </a:p>
          <a:p>
            <a:pPr marL="0" indent="0">
              <a:buNone/>
            </a:pPr>
            <a:endParaRPr lang="tr-TR" sz="1900" dirty="0"/>
          </a:p>
          <a:p>
            <a:pPr marL="0" indent="0">
              <a:buNone/>
            </a:pPr>
            <a:r>
              <a:rPr lang="tr-TR" sz="1900" dirty="0" err="1"/>
              <a:t>pencere.protocol</a:t>
            </a:r>
            <a:r>
              <a:rPr lang="tr-TR" sz="1900" dirty="0"/>
              <a:t>('WM_DELETE_WINDOW', çıkış)</a:t>
            </a:r>
          </a:p>
          <a:p>
            <a:pPr marL="0" indent="0">
              <a:buNone/>
            </a:pPr>
            <a:r>
              <a:rPr lang="tr-TR" sz="1900" dirty="0"/>
              <a:t>#‘X’ düğmesine basıldığında da pencere kapanmadan önce çıkış() fonksiyonunun çalışmasını sağladık</a:t>
            </a:r>
          </a:p>
          <a:p>
            <a:pPr marL="0" indent="0">
              <a:buNone/>
            </a:pPr>
            <a:endParaRPr lang="tr-TR" sz="1900" dirty="0"/>
          </a:p>
          <a:p>
            <a:pPr marL="0" indent="0">
              <a:buNone/>
            </a:pPr>
            <a:r>
              <a:rPr lang="tr-TR" sz="1900" dirty="0" err="1"/>
              <a:t>pencere.mainloop</a:t>
            </a:r>
            <a:r>
              <a:rPr lang="tr-TR" sz="1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78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62B830-BAE4-4307-B5B3-3940EB1E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Tkınter</a:t>
            </a:r>
            <a:r>
              <a:rPr lang="tr-TR" dirty="0"/>
              <a:t> nesneleri</a:t>
            </a:r>
            <a:br>
              <a:rPr lang="tr-TR" dirty="0"/>
            </a:br>
            <a:r>
              <a:rPr lang="tr-TR" dirty="0"/>
              <a:t>nesne tabanlı yaklaşımla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E2712B-1BC0-4E50-8DDA-6030D3FEE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5390496" cy="3619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err="1"/>
              <a:t>import</a:t>
            </a:r>
            <a:r>
              <a:rPr lang="tr-TR" sz="1800" dirty="0"/>
              <a:t> </a:t>
            </a:r>
            <a:r>
              <a:rPr lang="tr-TR" sz="1800" dirty="0" err="1"/>
              <a:t>tkinter</a:t>
            </a:r>
            <a:r>
              <a:rPr lang="tr-TR" sz="1800" dirty="0"/>
              <a:t> as </a:t>
            </a:r>
            <a:r>
              <a:rPr lang="tr-TR" sz="1800" dirty="0" err="1"/>
              <a:t>tk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err="1"/>
              <a:t>class</a:t>
            </a:r>
            <a:r>
              <a:rPr lang="tr-TR" sz="1800" dirty="0"/>
              <a:t> Pencere(</a:t>
            </a:r>
            <a:r>
              <a:rPr lang="tr-TR" sz="1800" dirty="0" err="1"/>
              <a:t>tk.Tk</a:t>
            </a:r>
            <a:r>
              <a:rPr lang="tr-TR" sz="1800" dirty="0"/>
              <a:t>):</a:t>
            </a:r>
          </a:p>
          <a:p>
            <a:pPr marL="0" indent="0">
              <a:buNone/>
            </a:pPr>
            <a:r>
              <a:rPr lang="tr-TR" sz="1800" dirty="0"/>
              <a:t>    def __</a:t>
            </a:r>
            <a:r>
              <a:rPr lang="tr-TR" sz="1800" dirty="0" err="1"/>
              <a:t>init</a:t>
            </a:r>
            <a:r>
              <a:rPr lang="tr-TR" sz="1800" dirty="0"/>
              <a:t>__(self):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super</a:t>
            </a:r>
            <a:r>
              <a:rPr lang="tr-TR" sz="1800" dirty="0"/>
              <a:t>().__</a:t>
            </a:r>
            <a:r>
              <a:rPr lang="tr-TR" sz="1800" dirty="0" err="1"/>
              <a:t>init</a:t>
            </a:r>
            <a:r>
              <a:rPr lang="tr-TR" sz="1800" dirty="0"/>
              <a:t>__()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self.protocol</a:t>
            </a:r>
            <a:r>
              <a:rPr lang="tr-TR" sz="1800" dirty="0"/>
              <a:t>('WM_DELETE_WINDOW', </a:t>
            </a:r>
            <a:r>
              <a:rPr lang="tr-TR" sz="1800" dirty="0" err="1"/>
              <a:t>self.çıkış</a:t>
            </a:r>
            <a:r>
              <a:rPr lang="tr-TR" sz="1800" dirty="0"/>
              <a:t>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self.etiket</a:t>
            </a:r>
            <a:r>
              <a:rPr lang="tr-TR" sz="1800" dirty="0"/>
              <a:t> = </a:t>
            </a:r>
            <a:r>
              <a:rPr lang="tr-TR" sz="1800" dirty="0" err="1"/>
              <a:t>tk.Label</a:t>
            </a:r>
            <a:r>
              <a:rPr lang="tr-TR" sz="1800" dirty="0"/>
              <a:t>(</a:t>
            </a:r>
            <a:r>
              <a:rPr lang="tr-TR" sz="1800" dirty="0" err="1"/>
              <a:t>text</a:t>
            </a:r>
            <a:r>
              <a:rPr lang="tr-TR" sz="1800" dirty="0"/>
              <a:t>='Merhaba')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self.etiket.pack</a:t>
            </a:r>
            <a:r>
              <a:rPr lang="tr-TR" sz="1800" dirty="0"/>
              <a:t>()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        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12A513-C4A9-4A42-AD19-36BDFBC4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5" y="2286000"/>
            <a:ext cx="5390495" cy="3619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err="1"/>
              <a:t>self.düğme</a:t>
            </a:r>
            <a:r>
              <a:rPr lang="tr-TR" sz="1800" dirty="0"/>
              <a:t> = </a:t>
            </a:r>
            <a:r>
              <a:rPr lang="tr-TR" sz="1800" dirty="0" err="1"/>
              <a:t>tk.Button</a:t>
            </a:r>
            <a:r>
              <a:rPr lang="tr-TR" sz="1800" dirty="0"/>
              <a:t>(</a:t>
            </a:r>
            <a:r>
              <a:rPr lang="tr-TR" sz="1800" dirty="0" err="1"/>
              <a:t>text</a:t>
            </a:r>
            <a:r>
              <a:rPr lang="tr-TR" sz="1800" dirty="0"/>
              <a:t>='Çık', </a:t>
            </a:r>
            <a:r>
              <a:rPr lang="tr-TR" sz="1800" dirty="0" err="1"/>
              <a:t>command</a:t>
            </a:r>
            <a:r>
              <a:rPr lang="tr-TR" sz="1800" dirty="0"/>
              <a:t>=</a:t>
            </a:r>
            <a:r>
              <a:rPr lang="tr-TR" sz="1800" dirty="0" err="1"/>
              <a:t>self.çıkış</a:t>
            </a:r>
            <a:r>
              <a:rPr lang="tr-TR" sz="1800" dirty="0"/>
              <a:t>)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self.düğme.pack</a:t>
            </a:r>
            <a:r>
              <a:rPr lang="tr-TR" sz="1800" dirty="0"/>
              <a:t>()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    def çıkış(self):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self.etiket</a:t>
            </a:r>
            <a:r>
              <a:rPr lang="tr-TR" sz="1800" dirty="0"/>
              <a:t>['</a:t>
            </a:r>
            <a:r>
              <a:rPr lang="tr-TR" sz="1800" dirty="0" err="1"/>
              <a:t>text</a:t>
            </a:r>
            <a:r>
              <a:rPr lang="tr-TR" sz="1800" dirty="0"/>
              <a:t>'] = ‘Güle güle...'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self.düğme</a:t>
            </a:r>
            <a:r>
              <a:rPr lang="tr-TR" sz="1800" dirty="0"/>
              <a:t>['</a:t>
            </a:r>
            <a:r>
              <a:rPr lang="tr-TR" sz="1800" dirty="0" err="1"/>
              <a:t>text</a:t>
            </a:r>
            <a:r>
              <a:rPr lang="tr-TR" sz="1800" dirty="0"/>
              <a:t>'] = 'Bekleyin...'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self.düğme</a:t>
            </a:r>
            <a:r>
              <a:rPr lang="tr-TR" sz="1800" dirty="0"/>
              <a:t>['</a:t>
            </a:r>
            <a:r>
              <a:rPr lang="tr-TR" sz="1800" dirty="0" err="1"/>
              <a:t>state</a:t>
            </a:r>
            <a:r>
              <a:rPr lang="tr-TR" sz="1800" dirty="0"/>
              <a:t>'] = '</a:t>
            </a:r>
            <a:r>
              <a:rPr lang="tr-TR" sz="1800" dirty="0" err="1"/>
              <a:t>disabled</a:t>
            </a:r>
            <a:r>
              <a:rPr lang="tr-TR" sz="1800" dirty="0"/>
              <a:t>'</a:t>
            </a:r>
          </a:p>
          <a:p>
            <a:pPr marL="0" indent="0">
              <a:buNone/>
            </a:pPr>
            <a:r>
              <a:rPr lang="tr-TR" sz="1800" dirty="0"/>
              <a:t>        </a:t>
            </a:r>
            <a:r>
              <a:rPr lang="tr-TR" sz="1800" dirty="0" err="1"/>
              <a:t>self.after</a:t>
            </a:r>
            <a:r>
              <a:rPr lang="tr-TR" sz="1800" dirty="0"/>
              <a:t>(2000, </a:t>
            </a:r>
            <a:r>
              <a:rPr lang="tr-TR" sz="1800" dirty="0" err="1"/>
              <a:t>self.destroy</a:t>
            </a:r>
            <a:r>
              <a:rPr lang="tr-TR" sz="1800" dirty="0"/>
              <a:t>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pencere = Pencere()</a:t>
            </a:r>
          </a:p>
          <a:p>
            <a:pPr marL="0" indent="0">
              <a:buNone/>
            </a:pPr>
            <a:r>
              <a:rPr lang="tr-TR" sz="1800" dirty="0" err="1"/>
              <a:t>pencere.mainloop</a:t>
            </a:r>
            <a:r>
              <a:rPr lang="tr-TR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9094331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1721</Words>
  <Application>Microsoft Office PowerPoint</Application>
  <PresentationFormat>Geniş ekran</PresentationFormat>
  <Paragraphs>258</Paragraphs>
  <Slides>18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droid_sansregular</vt:lpstr>
      <vt:lpstr>Gill Sans MT</vt:lpstr>
      <vt:lpstr>Rozet</vt:lpstr>
      <vt:lpstr>Tkinter ile Görsel Programlama</vt:lpstr>
      <vt:lpstr>TKINTER</vt:lpstr>
      <vt:lpstr>TKINTER</vt:lpstr>
      <vt:lpstr>tkınter pencere</vt:lpstr>
      <vt:lpstr>tkınter pencere</vt:lpstr>
      <vt:lpstr>Tkınter nesneleri prosedürel yaklaşımla örnek</vt:lpstr>
      <vt:lpstr>Tkınter nesneleri</vt:lpstr>
      <vt:lpstr>Tkınter nesneleri</vt:lpstr>
      <vt:lpstr>Tkınter nesneleri nesne tabanlı yaklaşımla örnek</vt:lpstr>
      <vt:lpstr>Tkınter nesneleri nesne tabanlı yaklaşımla örnek</vt:lpstr>
      <vt:lpstr>protocol</vt:lpstr>
      <vt:lpstr>Python messagebox</vt:lpstr>
      <vt:lpstr>Tkınter nesneleri etiket</vt:lpstr>
      <vt:lpstr>Tkınter nesneleri  etiket ve buton</vt:lpstr>
      <vt:lpstr>Tkınter nesneleri  checkbox</vt:lpstr>
      <vt:lpstr>Tkınter nesneleri  Entry</vt:lpstr>
      <vt:lpstr>Tkınter nesneleri lıstbox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ile Görsel Programlama</dc:title>
  <dc:creator>Gözde Mihran Altınsoy</dc:creator>
  <cp:lastModifiedBy>Gözde Mihran Altınsoy</cp:lastModifiedBy>
  <cp:revision>48</cp:revision>
  <dcterms:created xsi:type="dcterms:W3CDTF">2019-08-25T08:55:11Z</dcterms:created>
  <dcterms:modified xsi:type="dcterms:W3CDTF">2020-04-13T10:28:08Z</dcterms:modified>
</cp:coreProperties>
</file>