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81" r:id="rId2"/>
    <p:sldId id="256" r:id="rId3"/>
    <p:sldId id="280" r:id="rId4"/>
    <p:sldId id="257" r:id="rId5"/>
    <p:sldId id="282" r:id="rId6"/>
    <p:sldId id="258" r:id="rId7"/>
    <p:sldId id="259" r:id="rId8"/>
    <p:sldId id="260" r:id="rId9"/>
    <p:sldId id="261" r:id="rId10"/>
    <p:sldId id="284" r:id="rId11"/>
    <p:sldId id="262" r:id="rId12"/>
    <p:sldId id="263" r:id="rId13"/>
    <p:sldId id="264" r:id="rId14"/>
    <p:sldId id="283" r:id="rId15"/>
    <p:sldId id="286" r:id="rId16"/>
    <p:sldId id="285" r:id="rId17"/>
    <p:sldId id="265" r:id="rId18"/>
    <p:sldId id="266" r:id="rId19"/>
    <p:sldId id="287" r:id="rId20"/>
    <p:sldId id="267" r:id="rId21"/>
    <p:sldId id="292" r:id="rId22"/>
    <p:sldId id="288" r:id="rId23"/>
    <p:sldId id="269" r:id="rId24"/>
    <p:sldId id="289" r:id="rId25"/>
    <p:sldId id="270" r:id="rId26"/>
    <p:sldId id="271" r:id="rId27"/>
    <p:sldId id="290" r:id="rId28"/>
    <p:sldId id="272" r:id="rId29"/>
    <p:sldId id="291" r:id="rId30"/>
    <p:sldId id="294" r:id="rId31"/>
    <p:sldId id="293" r:id="rId32"/>
    <p:sldId id="273" r:id="rId33"/>
    <p:sldId id="274" r:id="rId34"/>
    <p:sldId id="276" r:id="rId35"/>
    <p:sldId id="297" r:id="rId36"/>
    <p:sldId id="295" r:id="rId37"/>
    <p:sldId id="299" r:id="rId38"/>
    <p:sldId id="296" r:id="rId39"/>
    <p:sldId id="298" r:id="rId40"/>
    <p:sldId id="300" r:id="rId41"/>
    <p:sldId id="301" r:id="rId42"/>
    <p:sldId id="277" r:id="rId43"/>
    <p:sldId id="302" r:id="rId44"/>
    <p:sldId id="304" r:id="rId45"/>
    <p:sldId id="303" r:id="rId46"/>
    <p:sldId id="278"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82" autoAdjust="0"/>
    <p:restoredTop sz="87097" autoAdjust="0"/>
  </p:normalViewPr>
  <p:slideViewPr>
    <p:cSldViewPr>
      <p:cViewPr>
        <p:scale>
          <a:sx n="69" d="100"/>
          <a:sy n="69" d="100"/>
        </p:scale>
        <p:origin x="-1416" y="2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0D9CDD-35DD-4BD5-A877-991CC607E5AF}" type="datetimeFigureOut">
              <a:rPr lang="en-US" smtClean="0"/>
              <a:pPr/>
              <a:t>11/30/2016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1D848E-A1C2-4EF3-BDA3-3A38BB6FFEBE}"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51D848E-A1C2-4EF3-BDA3-3A38BB6FFEBE}" type="slidenum">
              <a:rPr lang="en-IN" smtClean="0"/>
              <a:pPr/>
              <a:t>5</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51D848E-A1C2-4EF3-BDA3-3A38BB6FFEBE}" type="slidenum">
              <a:rPr lang="en-IN" smtClean="0"/>
              <a:pPr/>
              <a:t>21</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51D848E-A1C2-4EF3-BDA3-3A38BB6FFEBE}" type="slidenum">
              <a:rPr lang="en-IN" smtClean="0"/>
              <a:pPr/>
              <a:t>22</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51D848E-A1C2-4EF3-BDA3-3A38BB6FFEBE}" type="slidenum">
              <a:rPr lang="en-IN" smtClean="0"/>
              <a:pPr/>
              <a:t>23</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51D848E-A1C2-4EF3-BDA3-3A38BB6FFEBE}" type="slidenum">
              <a:rPr lang="en-IN" smtClean="0"/>
              <a:pPr/>
              <a:t>24</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51D848E-A1C2-4EF3-BDA3-3A38BB6FFEBE}" type="slidenum">
              <a:rPr lang="en-IN" smtClean="0"/>
              <a:pPr/>
              <a:t>25</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51D848E-A1C2-4EF3-BDA3-3A38BB6FFEBE}" type="slidenum">
              <a:rPr lang="en-IN" smtClean="0"/>
              <a:pPr/>
              <a:t>26</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51D848E-A1C2-4EF3-BDA3-3A38BB6FFEBE}" type="slidenum">
              <a:rPr lang="en-IN" smtClean="0"/>
              <a:pPr/>
              <a:t>27</a:t>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51D848E-A1C2-4EF3-BDA3-3A38BB6FFEBE}" type="slidenum">
              <a:rPr lang="en-IN" smtClean="0"/>
              <a:pPr/>
              <a:t>28</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51D848E-A1C2-4EF3-BDA3-3A38BB6FFEBE}" type="slidenum">
              <a:rPr lang="en-IN" smtClean="0"/>
              <a:pPr/>
              <a:t>29</a:t>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51D848E-A1C2-4EF3-BDA3-3A38BB6FFEBE}" type="slidenum">
              <a:rPr lang="en-IN" smtClean="0"/>
              <a:pPr/>
              <a:t>30</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51D848E-A1C2-4EF3-BDA3-3A38BB6FFEBE}" type="slidenum">
              <a:rPr lang="en-IN" smtClean="0"/>
              <a:pPr/>
              <a:t>12</a:t>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51D848E-A1C2-4EF3-BDA3-3A38BB6FFEBE}" type="slidenum">
              <a:rPr lang="en-IN" smtClean="0"/>
              <a:pPr/>
              <a:t>31</a:t>
            </a:fld>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51D848E-A1C2-4EF3-BDA3-3A38BB6FFEBE}" type="slidenum">
              <a:rPr lang="en-IN" smtClean="0"/>
              <a:pPr/>
              <a:t>32</a:t>
            </a:fld>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b="0" dirty="0"/>
          </a:p>
        </p:txBody>
      </p:sp>
      <p:sp>
        <p:nvSpPr>
          <p:cNvPr id="4" name="Slide Number Placeholder 3"/>
          <p:cNvSpPr>
            <a:spLocks noGrp="1"/>
          </p:cNvSpPr>
          <p:nvPr>
            <p:ph type="sldNum" sz="quarter" idx="10"/>
          </p:nvPr>
        </p:nvSpPr>
        <p:spPr/>
        <p:txBody>
          <a:bodyPr/>
          <a:lstStyle/>
          <a:p>
            <a:fld id="{051D848E-A1C2-4EF3-BDA3-3A38BB6FFEBE}" type="slidenum">
              <a:rPr lang="en-IN" smtClean="0"/>
              <a:pPr/>
              <a:t>33</a:t>
            </a:fld>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51D848E-A1C2-4EF3-BDA3-3A38BB6FFEBE}" type="slidenum">
              <a:rPr lang="en-IN" smtClean="0"/>
              <a:pPr/>
              <a:t>34</a:t>
            </a:fld>
            <a:endParaRPr lang="en-I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51D848E-A1C2-4EF3-BDA3-3A38BB6FFEBE}" type="slidenum">
              <a:rPr lang="en-IN" smtClean="0"/>
              <a:pPr/>
              <a:t>35</a:t>
            </a:fld>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51D848E-A1C2-4EF3-BDA3-3A38BB6FFEBE}" type="slidenum">
              <a:rPr lang="en-IN" smtClean="0"/>
              <a:pPr/>
              <a:t>36</a:t>
            </a:fld>
            <a:endParaRPr lang="en-I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51D848E-A1C2-4EF3-BDA3-3A38BB6FFEBE}" type="slidenum">
              <a:rPr lang="en-IN" smtClean="0"/>
              <a:pPr/>
              <a:t>37</a:t>
            </a:fld>
            <a:endParaRPr lang="en-I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51D848E-A1C2-4EF3-BDA3-3A38BB6FFEBE}" type="slidenum">
              <a:rPr lang="en-IN" smtClean="0"/>
              <a:pPr/>
              <a:t>41</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51D848E-A1C2-4EF3-BDA3-3A38BB6FFEBE}" type="slidenum">
              <a:rPr lang="en-IN" smtClean="0"/>
              <a:pPr/>
              <a:t>14</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51D848E-A1C2-4EF3-BDA3-3A38BB6FFEBE}" type="slidenum">
              <a:rPr lang="en-IN" smtClean="0"/>
              <a:pPr/>
              <a:t>15</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51D848E-A1C2-4EF3-BDA3-3A38BB6FFEBE}" type="slidenum">
              <a:rPr lang="en-IN" smtClean="0"/>
              <a:pPr/>
              <a:t>16</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51D848E-A1C2-4EF3-BDA3-3A38BB6FFEBE}" type="slidenum">
              <a:rPr lang="en-IN" smtClean="0"/>
              <a:pPr/>
              <a:t>17</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051D848E-A1C2-4EF3-BDA3-3A38BB6FFEBE}" type="slidenum">
              <a:rPr lang="en-IN" smtClean="0"/>
              <a:pPr/>
              <a:t>18</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51D848E-A1C2-4EF3-BDA3-3A38BB6FFEBE}" type="slidenum">
              <a:rPr lang="en-IN" smtClean="0"/>
              <a:pPr/>
              <a:t>19</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51D848E-A1C2-4EF3-BDA3-3A38BB6FFEBE}" type="slidenum">
              <a:rPr lang="en-IN" smtClean="0"/>
              <a:pPr/>
              <a:t>20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11/30/2016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hyperlink" Target="http://www.cisco.com/en/US/products/sw/secursw/ps2113/index.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www-01.ibm.com/software/tivoli/products/security-network-intrusion-prevention/" TargetMode="External"/><Relationship Id="rId4" Type="http://schemas.openxmlformats.org/officeDocument/2006/relationships/hyperlink" Target="http://www.enterasys.com/products/advanced-security-apps/dragon-intrusion-detection-protection.aspx"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www.snort.or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bro-ids.org/"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1447800" y="2130425"/>
            <a:ext cx="6629400" cy="1470025"/>
          </a:xfrm>
          <a:prstGeom prst="rect">
            <a:avLst/>
          </a:prstGeom>
        </p:spPr>
        <p:txBody>
          <a:bodyPr rtlCol="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Computer and Network Forensics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Subtitle 13"/>
          <p:cNvSpPr txBox="1">
            <a:spLocks/>
          </p:cNvSpPr>
          <p:nvPr/>
        </p:nvSpPr>
        <p:spPr>
          <a:xfrm>
            <a:off x="1371600" y="3886200"/>
            <a:ext cx="6400800" cy="25146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600" b="0" i="0" u="none" strike="noStrike" kern="1200" cap="none" spc="0" normalizeH="0" baseline="0" noProof="0" dirty="0" smtClean="0">
                <a:ln>
                  <a:noFill/>
                </a:ln>
                <a:solidFill>
                  <a:schemeClr val="tx1"/>
                </a:solidFill>
                <a:effectLst/>
                <a:uLnTx/>
                <a:uFillTx/>
                <a:latin typeface="+mn-lt"/>
                <a:ea typeface="+mn-ea"/>
                <a:cs typeface="+mn-cs"/>
              </a:rPr>
              <a:t>   Foundation:</a:t>
            </a:r>
            <a:r>
              <a:rPr kumimoji="0" lang="en-US" sz="3600" b="0" i="0" u="none" strike="noStrike" kern="1200" cap="none" spc="0" normalizeH="0" noProof="0" dirty="0" smtClean="0">
                <a:ln>
                  <a:noFill/>
                </a:ln>
                <a:solidFill>
                  <a:schemeClr val="tx1"/>
                </a:solidFill>
                <a:effectLst/>
                <a:uLnTx/>
                <a:uFillTx/>
                <a:latin typeface="+mn-lt"/>
                <a:ea typeface="+mn-ea"/>
                <a:cs typeface="+mn-cs"/>
              </a:rPr>
              <a:t> Network Intrusion Detection and Analysis</a:t>
            </a:r>
            <a:endParaRPr kumimoji="0" lang="en-US" sz="3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Sowndarya</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Krishnamoorthy</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104654482, School of Computer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Autofit/>
          </a:bodyPr>
          <a:lstStyle/>
          <a:p>
            <a:r>
              <a:rPr lang="en-IN" sz="2800" dirty="0" smtClean="0"/>
              <a:t>NIDS/NIPS FUNCTIONALITY: HIGHER-LAYER PROTOCOL AWARENESS</a:t>
            </a:r>
            <a:endParaRPr lang="en-IN" sz="2800" dirty="0"/>
          </a:p>
        </p:txBody>
      </p:sp>
      <p:sp>
        <p:nvSpPr>
          <p:cNvPr id="3" name="Content Placeholder 2"/>
          <p:cNvSpPr>
            <a:spLocks noGrp="1"/>
          </p:cNvSpPr>
          <p:nvPr>
            <p:ph idx="1"/>
          </p:nvPr>
        </p:nvSpPr>
        <p:spPr>
          <a:xfrm>
            <a:off x="457200" y="1066800"/>
            <a:ext cx="8382000" cy="5562600"/>
          </a:xfrm>
        </p:spPr>
        <p:txBody>
          <a:bodyPr>
            <a:normAutofit lnSpcReduction="10000"/>
          </a:bodyPr>
          <a:lstStyle/>
          <a:p>
            <a:r>
              <a:rPr lang="en-IN" sz="2400" b="1" dirty="0" smtClean="0"/>
              <a:t>Normalization</a:t>
            </a:r>
            <a:r>
              <a:rPr lang="en-IN" sz="2400" dirty="0" smtClean="0"/>
              <a:t> refers to various ways of encoding the data for certain types of traffic, notably HTTP</a:t>
            </a:r>
          </a:p>
          <a:p>
            <a:r>
              <a:rPr lang="en-IN" sz="2400" dirty="0" smtClean="0"/>
              <a:t>The following GET request is an example of ‘directory traversal’ attack as it traverses to document hierarchy and displays the system /etc/</a:t>
            </a:r>
            <a:r>
              <a:rPr lang="en-IN" sz="2400" dirty="0" err="1" smtClean="0"/>
              <a:t>passwd</a:t>
            </a:r>
            <a:r>
              <a:rPr lang="en-IN" sz="2400" dirty="0" smtClean="0"/>
              <a:t> file</a:t>
            </a:r>
          </a:p>
          <a:p>
            <a:pPr>
              <a:buNone/>
            </a:pPr>
            <a:r>
              <a:rPr lang="en-IN" sz="2400" dirty="0" smtClean="0"/>
              <a:t>     GET /../../../../etc/</a:t>
            </a:r>
            <a:r>
              <a:rPr lang="en-IN" sz="2400" dirty="0" err="1" smtClean="0"/>
              <a:t>passwd</a:t>
            </a:r>
            <a:r>
              <a:rPr lang="en-IN" sz="2400" dirty="0" smtClean="0"/>
              <a:t> HTTP/1.1</a:t>
            </a:r>
            <a:br>
              <a:rPr lang="en-IN" sz="2400" dirty="0" smtClean="0"/>
            </a:br>
            <a:r>
              <a:rPr lang="en-IN" sz="2400" dirty="0" smtClean="0"/>
              <a:t>GET %2f..%2f..%2f..%2f..%2fetc%2fpasswd HTTP/1.1</a:t>
            </a:r>
            <a:br>
              <a:rPr lang="en-IN" sz="2400" dirty="0" smtClean="0"/>
            </a:br>
            <a:r>
              <a:rPr lang="en-IN" sz="2400" dirty="0" smtClean="0"/>
              <a:t>GET%2f%2e%2e%2f%2e%2e%2f%2e%2e%2f%2e%2e%2f%65%74%63%2f%70%61%73%73%77%64 HTTP/1.1</a:t>
            </a:r>
          </a:p>
          <a:p>
            <a:r>
              <a:rPr lang="en-IN" sz="2400" dirty="0" smtClean="0"/>
              <a:t>However, there infinite number of ways to encode any particular malicious string, two such options are:</a:t>
            </a:r>
          </a:p>
          <a:p>
            <a:pPr>
              <a:buNone/>
            </a:pPr>
            <a:r>
              <a:rPr lang="en-IN" sz="2400" dirty="0" smtClean="0"/>
              <a:t>     - write a </a:t>
            </a:r>
            <a:r>
              <a:rPr lang="en-IN" sz="2400" i="1" dirty="0" smtClean="0"/>
              <a:t>‘signature’ </a:t>
            </a:r>
            <a:r>
              <a:rPr lang="en-IN" sz="2400" dirty="0" smtClean="0"/>
              <a:t>to detect all ways of string representation</a:t>
            </a:r>
          </a:p>
          <a:p>
            <a:pPr>
              <a:buNone/>
            </a:pPr>
            <a:r>
              <a:rPr lang="en-IN" sz="2400" dirty="0" smtClean="0"/>
              <a:t>     - first </a:t>
            </a:r>
            <a:r>
              <a:rPr lang="en-IN" sz="2400" i="1" dirty="0" smtClean="0"/>
              <a:t>‘normalize’ </a:t>
            </a:r>
            <a:r>
              <a:rPr lang="en-IN" sz="2400" dirty="0" smtClean="0"/>
              <a:t>each string to its canonical form, and then compare them against the suspicious list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Autofit/>
          </a:bodyPr>
          <a:lstStyle/>
          <a:p>
            <a:r>
              <a:rPr lang="en-IN" sz="3200" dirty="0" smtClean="0"/>
              <a:t>NIDS/NIPS FUNCTIONALITY: ALERTING ON SUSPICIOUS BITS</a:t>
            </a:r>
            <a:endParaRPr lang="en-IN" sz="3200" dirty="0"/>
          </a:p>
        </p:txBody>
      </p:sp>
      <p:sp>
        <p:nvSpPr>
          <p:cNvPr id="3" name="Content Placeholder 2"/>
          <p:cNvSpPr>
            <a:spLocks noGrp="1"/>
          </p:cNvSpPr>
          <p:nvPr>
            <p:ph idx="1"/>
          </p:nvPr>
        </p:nvSpPr>
        <p:spPr>
          <a:xfrm>
            <a:off x="457200" y="1066800"/>
            <a:ext cx="8229600" cy="5562600"/>
          </a:xfrm>
        </p:spPr>
        <p:txBody>
          <a:bodyPr/>
          <a:lstStyle/>
          <a:p>
            <a:r>
              <a:rPr lang="en-IN" sz="2400" dirty="0" smtClean="0"/>
              <a:t>NIDS/NIPS can be configured to communicate alerts via different means:</a:t>
            </a:r>
          </a:p>
          <a:p>
            <a:pPr>
              <a:buNone/>
            </a:pPr>
            <a:r>
              <a:rPr lang="en-IN" sz="2400" dirty="0" smtClean="0"/>
              <a:t>     - Sending email alerts</a:t>
            </a:r>
          </a:p>
          <a:p>
            <a:pPr>
              <a:buNone/>
            </a:pPr>
            <a:r>
              <a:rPr lang="en-IN" sz="2400" dirty="0" smtClean="0"/>
              <a:t>     - Logging events to a </a:t>
            </a:r>
            <a:r>
              <a:rPr lang="en-IN" sz="2400" dirty="0" err="1" smtClean="0"/>
              <a:t>syslog</a:t>
            </a:r>
            <a:r>
              <a:rPr lang="en-IN" sz="2400" dirty="0" smtClean="0"/>
              <a:t> server</a:t>
            </a:r>
          </a:p>
          <a:p>
            <a:pPr>
              <a:buNone/>
            </a:pPr>
            <a:r>
              <a:rPr lang="en-IN" sz="2400" dirty="0" smtClean="0"/>
              <a:t>     - Sending SNMP traps</a:t>
            </a:r>
          </a:p>
          <a:p>
            <a:pPr>
              <a:buNone/>
            </a:pPr>
            <a:r>
              <a:rPr lang="en-IN" sz="2400" dirty="0" smtClean="0"/>
              <a:t>     - Logging events directly to a </a:t>
            </a:r>
            <a:r>
              <a:rPr lang="en-IN" sz="2400" dirty="0" err="1" smtClean="0"/>
              <a:t>queriable</a:t>
            </a:r>
            <a:r>
              <a:rPr lang="en-IN" sz="2400" dirty="0" smtClean="0"/>
              <a:t> database</a:t>
            </a:r>
          </a:p>
          <a:p>
            <a:pPr>
              <a:buNone/>
            </a:pPr>
            <a:r>
              <a:rPr lang="en-IN" sz="2400" dirty="0" smtClean="0"/>
              <a:t>     - Storing alerts and events through NIDS/NIPS sensors</a:t>
            </a:r>
          </a:p>
          <a:p>
            <a:r>
              <a:rPr lang="en-IN" sz="2400" b="1" dirty="0" smtClean="0"/>
              <a:t>Fidelity </a:t>
            </a:r>
            <a:r>
              <a:rPr lang="en-IN" sz="2400" dirty="0" smtClean="0"/>
              <a:t>is the manner in which alerts are recorded and delivered as it can be of great evidential value </a:t>
            </a:r>
          </a:p>
          <a:p>
            <a:pPr>
              <a:buNone/>
            </a:pPr>
            <a:r>
              <a:rPr lang="en-IN" sz="2400" dirty="0" smtClean="0"/>
              <a:t>     - ‘lo-fidelity’ refers to alerts logged via </a:t>
            </a:r>
            <a:r>
              <a:rPr lang="en-IN" sz="2400" dirty="0" err="1" smtClean="0"/>
              <a:t>syslog</a:t>
            </a:r>
            <a:r>
              <a:rPr lang="en-IN" sz="2400" dirty="0" smtClean="0"/>
              <a:t> or SNMP traps which has less event details</a:t>
            </a:r>
          </a:p>
          <a:p>
            <a:pPr>
              <a:buNone/>
            </a:pPr>
            <a:r>
              <a:rPr lang="en-IN" sz="2400" dirty="0" smtClean="0"/>
              <a:t>     - ‘hi-fidelity’ refers to capturing and storing the packets in their entire format (usually in </a:t>
            </a:r>
            <a:r>
              <a:rPr lang="en-IN" sz="2400" dirty="0" err="1" smtClean="0"/>
              <a:t>libpcap</a:t>
            </a:r>
            <a:r>
              <a:rPr lang="en-IN" sz="2400" dirty="0" smtClean="0"/>
              <a:t> format). </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Autofit/>
          </a:bodyPr>
          <a:lstStyle/>
          <a:p>
            <a:r>
              <a:rPr lang="en-IN" sz="3200" dirty="0" smtClean="0"/>
              <a:t>MODES OF DETECTION</a:t>
            </a:r>
            <a:endParaRPr lang="en-IN" sz="3200" dirty="0"/>
          </a:p>
        </p:txBody>
      </p:sp>
      <p:sp>
        <p:nvSpPr>
          <p:cNvPr id="3" name="Content Placeholder 2"/>
          <p:cNvSpPr>
            <a:spLocks noGrp="1"/>
          </p:cNvSpPr>
          <p:nvPr>
            <p:ph idx="1"/>
          </p:nvPr>
        </p:nvSpPr>
        <p:spPr>
          <a:xfrm>
            <a:off x="304800" y="762000"/>
            <a:ext cx="8610600" cy="5943600"/>
          </a:xfrm>
        </p:spPr>
        <p:txBody>
          <a:bodyPr>
            <a:normAutofit lnSpcReduction="10000"/>
          </a:bodyPr>
          <a:lstStyle/>
          <a:p>
            <a:pPr algn="just"/>
            <a:r>
              <a:rPr lang="en-IN" sz="2400" dirty="0" smtClean="0"/>
              <a:t>NIDS/NIPS has three ways of operation:</a:t>
            </a:r>
          </a:p>
          <a:p>
            <a:pPr algn="just">
              <a:buNone/>
            </a:pPr>
            <a:r>
              <a:rPr lang="en-IN" sz="2400" dirty="0" smtClean="0"/>
              <a:t>     - signature-based analysis</a:t>
            </a:r>
          </a:p>
          <a:p>
            <a:pPr algn="just">
              <a:buNone/>
            </a:pPr>
            <a:r>
              <a:rPr lang="en-IN" sz="2400" dirty="0" smtClean="0"/>
              <a:t>     - protocol awareness</a:t>
            </a:r>
          </a:p>
          <a:p>
            <a:pPr algn="just">
              <a:buNone/>
            </a:pPr>
            <a:r>
              <a:rPr lang="en-IN" sz="2400" dirty="0" smtClean="0"/>
              <a:t>     - behavioural analysis</a:t>
            </a:r>
          </a:p>
          <a:p>
            <a:pPr algn="just"/>
            <a:r>
              <a:rPr lang="en-IN" sz="2400" b="1" dirty="0" smtClean="0"/>
              <a:t>Signature-Based Analysis </a:t>
            </a:r>
            <a:r>
              <a:rPr lang="en-IN" sz="2400" dirty="0" smtClean="0"/>
              <a:t>looks at headers, contents and streams of packets against databases of known, malicious byte sequences with a specific end goal to distinguish suspicious activity</a:t>
            </a:r>
          </a:p>
          <a:p>
            <a:pPr algn="just">
              <a:buNone/>
            </a:pPr>
            <a:r>
              <a:rPr lang="en-IN" sz="2400" dirty="0" smtClean="0"/>
              <a:t>     - It not only inspects </a:t>
            </a:r>
          </a:p>
          <a:p>
            <a:pPr algn="just">
              <a:buNone/>
            </a:pPr>
            <a:r>
              <a:rPr lang="en-IN" sz="2400" dirty="0" smtClean="0"/>
              <a:t>     single packet but also </a:t>
            </a:r>
          </a:p>
          <a:p>
            <a:pPr algn="just">
              <a:buNone/>
            </a:pPr>
            <a:r>
              <a:rPr lang="en-IN" sz="2400" dirty="0" smtClean="0"/>
              <a:t>     multiple fragments of </a:t>
            </a:r>
          </a:p>
          <a:p>
            <a:pPr algn="just">
              <a:buNone/>
            </a:pPr>
            <a:r>
              <a:rPr lang="en-IN" sz="2400" dirty="0" smtClean="0"/>
              <a:t>     packets related to </a:t>
            </a:r>
          </a:p>
          <a:p>
            <a:pPr algn="just">
              <a:buNone/>
            </a:pPr>
            <a:r>
              <a:rPr lang="en-IN" sz="2400" dirty="0" smtClean="0"/>
              <a:t>     malicious activity</a:t>
            </a:r>
          </a:p>
          <a:p>
            <a:pPr>
              <a:buNone/>
            </a:pPr>
            <a:r>
              <a:rPr lang="en-IN" sz="2400" dirty="0" smtClean="0"/>
              <a:t>     - It is the oldest and </a:t>
            </a:r>
          </a:p>
          <a:p>
            <a:pPr>
              <a:buNone/>
            </a:pPr>
            <a:r>
              <a:rPr lang="en-IN" sz="2400" dirty="0" smtClean="0"/>
              <a:t>     commonly used strategy</a:t>
            </a:r>
          </a:p>
          <a:p>
            <a:endParaRPr lang="en-IN" sz="2400" dirty="0" smtClean="0"/>
          </a:p>
        </p:txBody>
      </p:sp>
      <p:pic>
        <p:nvPicPr>
          <p:cNvPr id="4" name="Picture 3" descr="thXVQ0LNAY.jpg"/>
          <p:cNvPicPr>
            <a:picLocks noChangeAspect="1"/>
          </p:cNvPicPr>
          <p:nvPr/>
        </p:nvPicPr>
        <p:blipFill>
          <a:blip r:embed="rId3"/>
          <a:stretch>
            <a:fillRect/>
          </a:stretch>
        </p:blipFill>
        <p:spPr>
          <a:xfrm>
            <a:off x="3733800" y="3733800"/>
            <a:ext cx="4991100" cy="2895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Autofit/>
          </a:bodyPr>
          <a:lstStyle/>
          <a:p>
            <a:r>
              <a:rPr lang="en-IN" sz="3200" dirty="0" smtClean="0"/>
              <a:t>MODES OF DETECTION</a:t>
            </a:r>
            <a:endParaRPr lang="en-IN" sz="3200" dirty="0"/>
          </a:p>
        </p:txBody>
      </p:sp>
      <p:sp>
        <p:nvSpPr>
          <p:cNvPr id="3" name="Content Placeholder 2"/>
          <p:cNvSpPr>
            <a:spLocks noGrp="1"/>
          </p:cNvSpPr>
          <p:nvPr>
            <p:ph idx="1"/>
          </p:nvPr>
        </p:nvSpPr>
        <p:spPr>
          <a:xfrm>
            <a:off x="457200" y="838200"/>
            <a:ext cx="8229600" cy="5791200"/>
          </a:xfrm>
        </p:spPr>
        <p:txBody>
          <a:bodyPr>
            <a:normAutofit lnSpcReduction="10000"/>
          </a:bodyPr>
          <a:lstStyle/>
          <a:p>
            <a:pPr algn="just"/>
            <a:r>
              <a:rPr lang="en-IN" sz="2400" b="1" dirty="0" smtClean="0"/>
              <a:t>Protocol Awareness </a:t>
            </a:r>
            <a:r>
              <a:rPr lang="en-IN" sz="2400" dirty="0" smtClean="0"/>
              <a:t>reassemble fragments (Layer 3), reassemble streams (Layer 4), and even reconstruct whole protocols (Layer 7) to understand the endpoint communication of data</a:t>
            </a:r>
          </a:p>
          <a:p>
            <a:pPr algn="just">
              <a:buNone/>
            </a:pPr>
            <a:r>
              <a:rPr lang="en-IN" sz="2400" dirty="0" smtClean="0"/>
              <a:t>     - Normal traffic conforms to RFC specifications while malicious traffic does not</a:t>
            </a:r>
          </a:p>
          <a:p>
            <a:pPr algn="just">
              <a:buNone/>
            </a:pPr>
            <a:r>
              <a:rPr lang="en-IN" sz="2400" dirty="0" smtClean="0"/>
              <a:t>     - Protocols can also be broken due to a malfunctioning device. Any sort of protocol abuse denotes malicious intent. In any case, it is worth identifying</a:t>
            </a:r>
          </a:p>
          <a:p>
            <a:pPr algn="just">
              <a:buNone/>
            </a:pPr>
            <a:endParaRPr lang="en-IN" sz="2400" dirty="0" smtClean="0"/>
          </a:p>
          <a:p>
            <a:pPr algn="just"/>
            <a:r>
              <a:rPr lang="en-IN" sz="2400" b="1" dirty="0" smtClean="0"/>
              <a:t>Behavioural Analysis </a:t>
            </a:r>
            <a:r>
              <a:rPr lang="en-IN" sz="2400" dirty="0" smtClean="0"/>
              <a:t>compares the normal network behaviour to the future behaviour.</a:t>
            </a:r>
          </a:p>
          <a:p>
            <a:pPr algn="just">
              <a:buNone/>
            </a:pPr>
            <a:r>
              <a:rPr lang="en-IN" sz="2400" dirty="0" smtClean="0"/>
              <a:t>     - For example, alerts may be triggered if the volume of data going out of server is usually greater, though there is no protocol violation or  content of web transactions exhibit bad behaviour</a:t>
            </a:r>
            <a:endParaRPr lang="en-IN"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Autofit/>
          </a:bodyPr>
          <a:lstStyle/>
          <a:p>
            <a:r>
              <a:rPr lang="en-IN" sz="3200" dirty="0" smtClean="0"/>
              <a:t>TYPES OF NIDS/NIPS</a:t>
            </a:r>
            <a:endParaRPr lang="en-IN" sz="3200" dirty="0"/>
          </a:p>
        </p:txBody>
      </p:sp>
      <p:sp>
        <p:nvSpPr>
          <p:cNvPr id="3" name="Content Placeholder 2"/>
          <p:cNvSpPr>
            <a:spLocks noGrp="1"/>
          </p:cNvSpPr>
          <p:nvPr>
            <p:ph idx="1"/>
          </p:nvPr>
        </p:nvSpPr>
        <p:spPr>
          <a:xfrm>
            <a:off x="457200" y="838200"/>
            <a:ext cx="8229600" cy="5791200"/>
          </a:xfrm>
        </p:spPr>
        <p:txBody>
          <a:bodyPr>
            <a:normAutofit/>
          </a:bodyPr>
          <a:lstStyle/>
          <a:p>
            <a:r>
              <a:rPr lang="en-IN" sz="2400" dirty="0" smtClean="0"/>
              <a:t>There are two types of NIDS/NIPS:</a:t>
            </a:r>
          </a:p>
          <a:p>
            <a:pPr>
              <a:buNone/>
            </a:pPr>
            <a:r>
              <a:rPr lang="en-IN" sz="2400" dirty="0" smtClean="0"/>
              <a:t>    - Commercial </a:t>
            </a:r>
          </a:p>
          <a:p>
            <a:pPr>
              <a:buNone/>
            </a:pPr>
            <a:r>
              <a:rPr lang="en-IN" sz="2400" dirty="0" smtClean="0"/>
              <a:t>    - Roll your own</a:t>
            </a:r>
          </a:p>
          <a:p>
            <a:r>
              <a:rPr lang="en-IN" sz="2400" b="1" dirty="0" smtClean="0"/>
              <a:t>Commercial</a:t>
            </a:r>
            <a:r>
              <a:rPr lang="en-IN" sz="2400" dirty="0" smtClean="0"/>
              <a:t> NIDS/NIPS are made from special hardware designed to improve performance</a:t>
            </a:r>
          </a:p>
          <a:p>
            <a:r>
              <a:rPr lang="en-IN" sz="2400" dirty="0" smtClean="0"/>
              <a:t>Marcus </a:t>
            </a:r>
            <a:r>
              <a:rPr lang="en-IN" sz="2400" dirty="0" err="1" smtClean="0"/>
              <a:t>Ranum’s</a:t>
            </a:r>
            <a:r>
              <a:rPr lang="en-IN" sz="2400" dirty="0" smtClean="0"/>
              <a:t> NFR (Network Flight Recorder) NIDS offered an open language for specifying packet and traffic signatures, allowing NFR Security’s customers to build their own custom rules</a:t>
            </a:r>
          </a:p>
          <a:p>
            <a:r>
              <a:rPr lang="en-IN" sz="2400" dirty="0" smtClean="0"/>
              <a:t>The commercial market for IDS is very much alive</a:t>
            </a:r>
          </a:p>
          <a:p>
            <a:pPr>
              <a:buNone/>
            </a:pPr>
            <a:endParaRPr lang="en-IN" sz="2400" dirty="0"/>
          </a:p>
        </p:txBody>
      </p:sp>
      <p:pic>
        <p:nvPicPr>
          <p:cNvPr id="4" name="Picture 3" descr="ibmtivoli.png"/>
          <p:cNvPicPr>
            <a:picLocks noChangeAspect="1"/>
          </p:cNvPicPr>
          <p:nvPr/>
        </p:nvPicPr>
        <p:blipFill>
          <a:blip r:embed="rId3"/>
          <a:stretch>
            <a:fillRect/>
          </a:stretch>
        </p:blipFill>
        <p:spPr>
          <a:xfrm>
            <a:off x="5715000" y="4267200"/>
            <a:ext cx="3429000" cy="2590800"/>
          </a:xfrm>
          <a:prstGeom prst="rect">
            <a:avLst/>
          </a:prstGeom>
        </p:spPr>
      </p:pic>
      <p:pic>
        <p:nvPicPr>
          <p:cNvPr id="5" name="Picture 4" descr="images.jpg"/>
          <p:cNvPicPr>
            <a:picLocks noChangeAspect="1"/>
          </p:cNvPicPr>
          <p:nvPr/>
        </p:nvPicPr>
        <p:blipFill>
          <a:blip r:embed="rId4"/>
          <a:stretch>
            <a:fillRect/>
          </a:stretch>
        </p:blipFill>
        <p:spPr>
          <a:xfrm>
            <a:off x="1066800" y="5181600"/>
            <a:ext cx="1371600" cy="1047750"/>
          </a:xfrm>
          <a:prstGeom prst="rect">
            <a:avLst/>
          </a:prstGeom>
        </p:spPr>
      </p:pic>
      <p:pic>
        <p:nvPicPr>
          <p:cNvPr id="6" name="Picture 5" descr="nfr.jpg"/>
          <p:cNvPicPr>
            <a:picLocks noChangeAspect="1"/>
          </p:cNvPicPr>
          <p:nvPr/>
        </p:nvPicPr>
        <p:blipFill>
          <a:blip r:embed="rId5"/>
          <a:stretch>
            <a:fillRect/>
          </a:stretch>
        </p:blipFill>
        <p:spPr>
          <a:xfrm>
            <a:off x="3352800" y="5029200"/>
            <a:ext cx="2286000" cy="12954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Autofit/>
          </a:bodyPr>
          <a:lstStyle/>
          <a:p>
            <a:r>
              <a:rPr lang="en-IN" sz="3200" dirty="0" smtClean="0"/>
              <a:t>TYPES OF NIDS/NIPS</a:t>
            </a:r>
            <a:endParaRPr lang="en-IN" sz="3200" dirty="0"/>
          </a:p>
        </p:txBody>
      </p:sp>
      <p:sp>
        <p:nvSpPr>
          <p:cNvPr id="3" name="Content Placeholder 2"/>
          <p:cNvSpPr>
            <a:spLocks noGrp="1"/>
          </p:cNvSpPr>
          <p:nvPr>
            <p:ph idx="1"/>
          </p:nvPr>
        </p:nvSpPr>
        <p:spPr>
          <a:xfrm>
            <a:off x="457200" y="685800"/>
            <a:ext cx="8229600" cy="5943600"/>
          </a:xfrm>
        </p:spPr>
        <p:txBody>
          <a:bodyPr>
            <a:normAutofit lnSpcReduction="10000"/>
          </a:bodyPr>
          <a:lstStyle/>
          <a:p>
            <a:pPr algn="just"/>
            <a:r>
              <a:rPr lang="en-IN" sz="2400" dirty="0" smtClean="0"/>
              <a:t>Other commercial products are: </a:t>
            </a:r>
          </a:p>
          <a:p>
            <a:pPr algn="just">
              <a:buNone/>
            </a:pPr>
            <a:r>
              <a:rPr lang="en-IN" sz="2400" dirty="0" smtClean="0"/>
              <a:t>     - Cisco’s Secure IDS has morphed into Cisco IPS</a:t>
            </a:r>
          </a:p>
          <a:p>
            <a:pPr algn="just">
              <a:buNone/>
            </a:pPr>
            <a:r>
              <a:rPr lang="en-IN" sz="2400" dirty="0" smtClean="0">
                <a:hlinkClick r:id="rId3"/>
              </a:rPr>
              <a:t>http://www.cisco.com/en/US/products/sw/secursw/ps2113/index.html</a:t>
            </a:r>
            <a:endParaRPr lang="en-IN" sz="2400" dirty="0" smtClean="0"/>
          </a:p>
          <a:p>
            <a:pPr algn="just">
              <a:buNone/>
            </a:pPr>
            <a:r>
              <a:rPr lang="en-IN" sz="2400" dirty="0" smtClean="0"/>
              <a:t>     - Enterasys’ Dragon is now Enterasys IPS</a:t>
            </a:r>
          </a:p>
          <a:p>
            <a:pPr algn="just">
              <a:buNone/>
            </a:pPr>
            <a:r>
              <a:rPr lang="en-IN" sz="2400" dirty="0" smtClean="0">
                <a:hlinkClick r:id="rId4"/>
              </a:rPr>
              <a:t>http://www.enterasys.com/products/advanced-security-apps/dragon-intrusion-detection-protection.aspx</a:t>
            </a:r>
            <a:endParaRPr lang="en-IN" sz="2400" dirty="0" smtClean="0"/>
          </a:p>
          <a:p>
            <a:pPr algn="just">
              <a:buNone/>
            </a:pPr>
            <a:r>
              <a:rPr lang="en-IN" sz="2400" dirty="0" smtClean="0"/>
              <a:t>     - IBM’s Internet Security Systems (ISS) </a:t>
            </a:r>
            <a:r>
              <a:rPr lang="en-IN" sz="2400" dirty="0" err="1" smtClean="0"/>
              <a:t>RealSecure</a:t>
            </a:r>
            <a:r>
              <a:rPr lang="en-IN" sz="2400" dirty="0" smtClean="0"/>
              <a:t> sensor has morphed into the IBM Security NIPS (</a:t>
            </a:r>
            <a:r>
              <a:rPr lang="en-IN" sz="2400" dirty="0" err="1" smtClean="0"/>
              <a:t>Trivoli</a:t>
            </a:r>
            <a:r>
              <a:rPr lang="en-IN" sz="2400" dirty="0" smtClean="0"/>
              <a:t> enterprise management tool)</a:t>
            </a:r>
          </a:p>
          <a:p>
            <a:pPr algn="just">
              <a:buNone/>
            </a:pPr>
            <a:r>
              <a:rPr lang="en-IN" sz="2400" dirty="0" smtClean="0">
                <a:hlinkClick r:id="rId5"/>
              </a:rPr>
              <a:t>http://www-01.ibm.com/software/tivoli/products/security-network-intrusion-prevention/</a:t>
            </a:r>
            <a:endParaRPr lang="en-IN" sz="2400" dirty="0" smtClean="0"/>
          </a:p>
          <a:p>
            <a:pPr algn="just">
              <a:buNone/>
            </a:pPr>
            <a:r>
              <a:rPr lang="en-IN" sz="2400" dirty="0" smtClean="0"/>
              <a:t>     - Hewlett-Packard subsumed </a:t>
            </a:r>
            <a:r>
              <a:rPr lang="en-IN" sz="2400" dirty="0" err="1" smtClean="0"/>
              <a:t>TippingPoint’s</a:t>
            </a:r>
            <a:r>
              <a:rPr lang="en-IN" sz="2400" dirty="0" smtClean="0"/>
              <a:t> product</a:t>
            </a:r>
          </a:p>
          <a:p>
            <a:pPr algn="just">
              <a:buNone/>
            </a:pPr>
            <a:r>
              <a:rPr lang="en-IN" sz="2400" dirty="0" smtClean="0"/>
              <a:t>     - </a:t>
            </a:r>
            <a:r>
              <a:rPr lang="en-IN" sz="2400" dirty="0" err="1" smtClean="0"/>
              <a:t>Sourcefire</a:t>
            </a:r>
            <a:r>
              <a:rPr lang="en-IN" sz="2400" dirty="0" smtClean="0"/>
              <a:t> is the commercial vendor/licenser of Snort which is open source and leads the NIDS/NIPS market</a:t>
            </a:r>
          </a:p>
          <a:p>
            <a:pPr algn="just">
              <a:buNone/>
            </a:pPr>
            <a:endParaRPr lang="en-IN" sz="2400" dirty="0" smtClean="0"/>
          </a:p>
          <a:p>
            <a:pPr algn="just"/>
            <a:endParaRPr lang="en-IN"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Autofit/>
          </a:bodyPr>
          <a:lstStyle/>
          <a:p>
            <a:r>
              <a:rPr lang="en-IN" sz="3200" dirty="0" smtClean="0"/>
              <a:t>TYPES OF NIDS/NIPS</a:t>
            </a:r>
            <a:endParaRPr lang="en-IN" sz="3200" dirty="0"/>
          </a:p>
        </p:txBody>
      </p:sp>
      <p:sp>
        <p:nvSpPr>
          <p:cNvPr id="3" name="Content Placeholder 2"/>
          <p:cNvSpPr>
            <a:spLocks noGrp="1"/>
          </p:cNvSpPr>
          <p:nvPr>
            <p:ph idx="1"/>
          </p:nvPr>
        </p:nvSpPr>
        <p:spPr>
          <a:xfrm>
            <a:off x="228600" y="762000"/>
            <a:ext cx="8610600" cy="5867400"/>
          </a:xfrm>
        </p:spPr>
        <p:txBody>
          <a:bodyPr>
            <a:normAutofit lnSpcReduction="10000"/>
          </a:bodyPr>
          <a:lstStyle/>
          <a:p>
            <a:pPr algn="just"/>
            <a:r>
              <a:rPr lang="en-IN" sz="2400" b="1" dirty="0" smtClean="0"/>
              <a:t>Roll your own </a:t>
            </a:r>
            <a:r>
              <a:rPr lang="en-IN" sz="2400" dirty="0" smtClean="0"/>
              <a:t>NIDS are often built from open-source software such as Snort, which gives users the option to download free signature updates, or purchase a subscription that provides more timely access to updates</a:t>
            </a:r>
          </a:p>
          <a:p>
            <a:pPr algn="just">
              <a:buNone/>
            </a:pPr>
            <a:r>
              <a:rPr lang="en-IN" sz="2400" dirty="0" smtClean="0"/>
              <a:t>     - They can be </a:t>
            </a:r>
            <a:r>
              <a:rPr lang="en-IN" sz="2400" dirty="0" err="1" smtClean="0"/>
              <a:t>refactored</a:t>
            </a:r>
            <a:r>
              <a:rPr lang="en-IN" sz="2400" dirty="0" smtClean="0"/>
              <a:t> or repurposed during an investigation, and custom solutions can be found</a:t>
            </a:r>
          </a:p>
          <a:p>
            <a:pPr algn="just"/>
            <a:r>
              <a:rPr lang="en-IN" sz="2400" dirty="0" smtClean="0"/>
              <a:t>For a long time Snort was the open source software under the GNU Public License (GPL) but eventually the Bro system is also gaining both in competitiveness and adoption</a:t>
            </a:r>
          </a:p>
          <a:p>
            <a:pPr algn="just"/>
            <a:r>
              <a:rPr lang="en-IN" sz="2400" dirty="0" smtClean="0"/>
              <a:t>Snort is much more targeted toward enterprise and production deployment. </a:t>
            </a:r>
          </a:p>
          <a:p>
            <a:pPr algn="ctr">
              <a:buNone/>
            </a:pPr>
            <a:r>
              <a:rPr lang="en-IN" sz="2400" dirty="0" smtClean="0">
                <a:hlinkClick r:id="rId3"/>
              </a:rPr>
              <a:t>http://www.snort.org/</a:t>
            </a:r>
            <a:endParaRPr lang="en-IN" sz="2400" dirty="0" smtClean="0"/>
          </a:p>
          <a:p>
            <a:pPr algn="just"/>
            <a:r>
              <a:rPr lang="en-IN" sz="2400" dirty="0" smtClean="0"/>
              <a:t>Meanwhile Bro system is developed primarily as a research platform for intrusion detection and traffic analysis</a:t>
            </a:r>
          </a:p>
          <a:p>
            <a:pPr algn="ctr">
              <a:buNone/>
            </a:pPr>
            <a:r>
              <a:rPr lang="en-IN" sz="2400" dirty="0" smtClean="0">
                <a:hlinkClick r:id="rId4"/>
              </a:rPr>
              <a:t>http://bro-ids.org/</a:t>
            </a:r>
            <a:endParaRPr lang="en-IN" sz="2400" dirty="0" smtClean="0"/>
          </a:p>
          <a:p>
            <a:pPr algn="just">
              <a:buNone/>
            </a:pPr>
            <a:endParaRPr lang="en-IN" sz="24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Autofit/>
          </a:bodyPr>
          <a:lstStyle/>
          <a:p>
            <a:r>
              <a:rPr lang="en-IN" sz="3200" dirty="0" smtClean="0"/>
              <a:t>NIDS/NIPS EVIDENCE ACQUISITION</a:t>
            </a:r>
            <a:endParaRPr lang="en-IN" sz="3200" dirty="0"/>
          </a:p>
        </p:txBody>
      </p:sp>
      <p:sp>
        <p:nvSpPr>
          <p:cNvPr id="3" name="Content Placeholder 2"/>
          <p:cNvSpPr>
            <a:spLocks noGrp="1"/>
          </p:cNvSpPr>
          <p:nvPr>
            <p:ph idx="1"/>
          </p:nvPr>
        </p:nvSpPr>
        <p:spPr>
          <a:xfrm>
            <a:off x="304800" y="685800"/>
            <a:ext cx="8610600" cy="5943600"/>
          </a:xfrm>
        </p:spPr>
        <p:txBody>
          <a:bodyPr>
            <a:normAutofit lnSpcReduction="10000"/>
          </a:bodyPr>
          <a:lstStyle/>
          <a:p>
            <a:r>
              <a:rPr lang="en-IN" sz="2400" dirty="0" smtClean="0"/>
              <a:t>The precise evidence that forensic investigators can gather can vary considerably depending on the hardware and software used to build NIDS/NIPS. The different types of evidence are:</a:t>
            </a:r>
          </a:p>
          <a:p>
            <a:pPr>
              <a:buNone/>
            </a:pPr>
            <a:r>
              <a:rPr lang="en-IN" sz="2400" dirty="0" smtClean="0"/>
              <a:t>     - Configuration</a:t>
            </a:r>
          </a:p>
          <a:p>
            <a:pPr>
              <a:buNone/>
            </a:pPr>
            <a:r>
              <a:rPr lang="en-IN" sz="2400" dirty="0" smtClean="0"/>
              <a:t>     - Alert data</a:t>
            </a:r>
          </a:p>
          <a:p>
            <a:pPr>
              <a:buNone/>
            </a:pPr>
            <a:r>
              <a:rPr lang="en-IN" sz="2400" dirty="0" smtClean="0"/>
              <a:t>     - Packet header and/or flow record information </a:t>
            </a:r>
          </a:p>
          <a:p>
            <a:pPr>
              <a:buNone/>
            </a:pPr>
            <a:r>
              <a:rPr lang="en-IN" sz="2400" dirty="0" smtClean="0"/>
              <a:t>     - Packet payloads</a:t>
            </a:r>
          </a:p>
          <a:p>
            <a:pPr>
              <a:buNone/>
            </a:pPr>
            <a:r>
              <a:rPr lang="en-IN" sz="2400" dirty="0" smtClean="0"/>
              <a:t>     - Activities correlated across multiple sensors</a:t>
            </a:r>
          </a:p>
          <a:p>
            <a:pPr>
              <a:buNone/>
            </a:pPr>
            <a:endParaRPr lang="en-IN" sz="2400" dirty="0" smtClean="0"/>
          </a:p>
          <a:p>
            <a:r>
              <a:rPr lang="en-IN" sz="2400" b="1" dirty="0" smtClean="0"/>
              <a:t>Configuration </a:t>
            </a:r>
            <a:r>
              <a:rPr lang="en-IN" sz="2400" dirty="0" smtClean="0"/>
              <a:t>of NIDS/NIPS is essential for any analysis of alerts from the device</a:t>
            </a:r>
          </a:p>
          <a:p>
            <a:pPr>
              <a:buNone/>
            </a:pPr>
            <a:r>
              <a:rPr lang="en-IN" sz="2400" dirty="0" smtClean="0"/>
              <a:t>     - The meaning of the alert can’t be determined with certainty unless knowing which rule triggered the alert</a:t>
            </a:r>
          </a:p>
          <a:p>
            <a:pPr>
              <a:buNone/>
            </a:pPr>
            <a:r>
              <a:rPr lang="en-IN" sz="2400" dirty="0" smtClean="0"/>
              <a:t>     - IDS system doesn’t show where the device is placed and what it has been configured to alert</a:t>
            </a:r>
          </a:p>
          <a:p>
            <a:endParaRPr lang="en-IN" sz="2400" dirty="0" smtClean="0"/>
          </a:p>
          <a:p>
            <a:endParaRPr lang="en-IN" sz="2400" dirty="0" smtClean="0"/>
          </a:p>
          <a:p>
            <a:pPr>
              <a:buNone/>
            </a:pPr>
            <a:endParaRPr lang="en-IN"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r>
              <a:rPr lang="en-IN" sz="2800" dirty="0" smtClean="0"/>
              <a:t>NIDS/NIPS EVIDENCE ACQUISITION: TYPES OF EVIDENCE</a:t>
            </a:r>
            <a:endParaRPr lang="en-IN" sz="2800" dirty="0"/>
          </a:p>
        </p:txBody>
      </p:sp>
      <p:sp>
        <p:nvSpPr>
          <p:cNvPr id="3" name="Content Placeholder 2"/>
          <p:cNvSpPr>
            <a:spLocks noGrp="1"/>
          </p:cNvSpPr>
          <p:nvPr>
            <p:ph idx="1"/>
          </p:nvPr>
        </p:nvSpPr>
        <p:spPr>
          <a:xfrm>
            <a:off x="304800" y="914400"/>
            <a:ext cx="8610600" cy="5715000"/>
          </a:xfrm>
        </p:spPr>
        <p:txBody>
          <a:bodyPr>
            <a:normAutofit lnSpcReduction="10000"/>
          </a:bodyPr>
          <a:lstStyle/>
          <a:p>
            <a:r>
              <a:rPr lang="en-IN" sz="2400" b="1" dirty="0" smtClean="0"/>
              <a:t>Alert data </a:t>
            </a:r>
            <a:r>
              <a:rPr lang="en-IN" sz="2400" dirty="0" smtClean="0"/>
              <a:t>allows humans to act upon based on a set of rules, learned patterns or traffic of interest. Type of alerts are:</a:t>
            </a:r>
          </a:p>
          <a:p>
            <a:pPr>
              <a:buNone/>
            </a:pPr>
            <a:r>
              <a:rPr lang="en-IN" sz="2400" dirty="0" smtClean="0"/>
              <a:t>     - text files</a:t>
            </a:r>
          </a:p>
          <a:p>
            <a:pPr>
              <a:buNone/>
            </a:pPr>
            <a:r>
              <a:rPr lang="en-IN" sz="2400" dirty="0" smtClean="0"/>
              <a:t>     - emails</a:t>
            </a:r>
          </a:p>
          <a:p>
            <a:pPr>
              <a:buNone/>
            </a:pPr>
            <a:r>
              <a:rPr lang="en-IN" sz="2400" dirty="0" smtClean="0"/>
              <a:t>     - messages in GUI</a:t>
            </a:r>
          </a:p>
          <a:p>
            <a:r>
              <a:rPr lang="en-IN" sz="2400" dirty="0" smtClean="0"/>
              <a:t>Alerts from multiple sources  </a:t>
            </a:r>
          </a:p>
          <a:p>
            <a:pPr>
              <a:buNone/>
            </a:pPr>
            <a:r>
              <a:rPr lang="en-IN" sz="2400" dirty="0" smtClean="0"/>
              <a:t>     are difficult to categorize and prioritize</a:t>
            </a:r>
          </a:p>
          <a:p>
            <a:pPr>
              <a:buNone/>
            </a:pPr>
            <a:r>
              <a:rPr lang="en-IN" sz="2400" dirty="0" smtClean="0"/>
              <a:t>     - Security Information and Event Management (SIEM) systems normalize the event data from disparate sources but often ends up being solved by humans</a:t>
            </a:r>
          </a:p>
          <a:p>
            <a:pPr>
              <a:buNone/>
            </a:pPr>
            <a:endParaRPr lang="en-IN" sz="2400" dirty="0" smtClean="0"/>
          </a:p>
          <a:p>
            <a:pPr algn="just"/>
            <a:r>
              <a:rPr lang="en-IN" sz="2400" b="1" dirty="0" smtClean="0"/>
              <a:t>Packet header </a:t>
            </a:r>
            <a:r>
              <a:rPr lang="en-IN" sz="2400" dirty="0" smtClean="0"/>
              <a:t>information is logged when corresponding packet or flow triggers a NIDS/NIPS alert.</a:t>
            </a:r>
          </a:p>
          <a:p>
            <a:pPr algn="just">
              <a:buNone/>
            </a:pPr>
            <a:r>
              <a:rPr lang="en-IN" sz="2400" dirty="0" smtClean="0"/>
              <a:t>     - Identifies the origin, destination, patterns of activity and correlates events from multiple sources</a:t>
            </a:r>
          </a:p>
          <a:p>
            <a:pPr>
              <a:buNone/>
            </a:pPr>
            <a:endParaRPr lang="en-IN" sz="2400" dirty="0" smtClean="0"/>
          </a:p>
          <a:p>
            <a:pPr>
              <a:buNone/>
            </a:pPr>
            <a:endParaRPr lang="en-IN" sz="2400" b="1" dirty="0"/>
          </a:p>
        </p:txBody>
      </p:sp>
      <p:pic>
        <p:nvPicPr>
          <p:cNvPr id="4" name="Picture 3" descr="Pci-IDS-IPS_Alert_Activity.png"/>
          <p:cNvPicPr>
            <a:picLocks noChangeAspect="1"/>
          </p:cNvPicPr>
          <p:nvPr/>
        </p:nvPicPr>
        <p:blipFill>
          <a:blip r:embed="rId3"/>
          <a:stretch>
            <a:fillRect/>
          </a:stretch>
        </p:blipFill>
        <p:spPr>
          <a:xfrm>
            <a:off x="4267201" y="1600200"/>
            <a:ext cx="4876800" cy="17526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r>
              <a:rPr lang="en-IN" sz="2800" dirty="0" smtClean="0"/>
              <a:t>NIDS/NIPS EVIDENCE ACQUISITION: TYPES OF EVIDENCE</a:t>
            </a:r>
            <a:endParaRPr lang="en-IN" sz="2800" dirty="0"/>
          </a:p>
        </p:txBody>
      </p:sp>
      <p:sp>
        <p:nvSpPr>
          <p:cNvPr id="3" name="Content Placeholder 2"/>
          <p:cNvSpPr>
            <a:spLocks noGrp="1"/>
          </p:cNvSpPr>
          <p:nvPr>
            <p:ph idx="1"/>
          </p:nvPr>
        </p:nvSpPr>
        <p:spPr>
          <a:xfrm>
            <a:off x="152400" y="914400"/>
            <a:ext cx="8763000" cy="5715000"/>
          </a:xfrm>
        </p:spPr>
        <p:txBody>
          <a:bodyPr>
            <a:normAutofit lnSpcReduction="10000"/>
          </a:bodyPr>
          <a:lstStyle/>
          <a:p>
            <a:pPr algn="just"/>
            <a:r>
              <a:rPr lang="en-IN" sz="2400" b="1" dirty="0" smtClean="0"/>
              <a:t>Content Data </a:t>
            </a:r>
            <a:r>
              <a:rPr lang="en-IN" sz="2400" dirty="0" smtClean="0"/>
              <a:t>or full payload information is monitored to identify the malware that triggered an alert or view the actual obfuscated JavaScript that an attacker attempted to serve a client</a:t>
            </a:r>
          </a:p>
          <a:p>
            <a:pPr algn="just">
              <a:buNone/>
            </a:pPr>
            <a:r>
              <a:rPr lang="en-IN" sz="2400" dirty="0" smtClean="0"/>
              <a:t>     - It is difficult to figure out the nature of events associated just like sorting out large volumes of data resulting in more processing power</a:t>
            </a:r>
          </a:p>
          <a:p>
            <a:pPr algn="just">
              <a:buNone/>
            </a:pPr>
            <a:endParaRPr lang="en-IN" sz="2400" dirty="0" smtClean="0"/>
          </a:p>
          <a:p>
            <a:pPr algn="just"/>
            <a:r>
              <a:rPr lang="en-IN" sz="2400" b="1" dirty="0" smtClean="0"/>
              <a:t>Activities Correlated Across Multiple Sensors </a:t>
            </a:r>
            <a:r>
              <a:rPr lang="en-IN" sz="2400" dirty="0" smtClean="0"/>
              <a:t>is exceptionally useful but is not available at all times</a:t>
            </a:r>
          </a:p>
          <a:p>
            <a:pPr algn="just">
              <a:buNone/>
            </a:pPr>
            <a:r>
              <a:rPr lang="en-IN" sz="2400" dirty="0" smtClean="0"/>
              <a:t>     - Few organizations aggregate security event data to correlate NIDS/NIPS data but require more expensive staff and skills to monitor and maintain</a:t>
            </a:r>
          </a:p>
          <a:p>
            <a:pPr algn="just"/>
            <a:r>
              <a:rPr lang="en-IN" sz="2400" dirty="0" smtClean="0"/>
              <a:t>Enterprises deploy NIDS/NIPS sensor instrumentation and direct all output to a third-party monitoring service hence the events must be correlated</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Adapted From</a:t>
            </a:r>
            <a:endParaRPr lang="en-IN" dirty="0"/>
          </a:p>
        </p:txBody>
      </p:sp>
      <p:pic>
        <p:nvPicPr>
          <p:cNvPr id="4" name="Content Placeholder 3"/>
          <p:cNvPicPr>
            <a:picLocks noGrp="1" noChangeAspect="1"/>
          </p:cNvPicPr>
          <p:nvPr>
            <p:ph idx="1"/>
          </p:nvPr>
        </p:nvPicPr>
        <p:blipFill>
          <a:blip r:embed="rId2"/>
          <a:stretch>
            <a:fillRect/>
          </a:stretch>
        </p:blipFill>
        <p:spPr>
          <a:xfrm>
            <a:off x="2895600" y="1219200"/>
            <a:ext cx="3225000" cy="4196867"/>
          </a:xfrm>
          <a:prstGeom prst="rect">
            <a:avLst/>
          </a:prstGeom>
        </p:spPr>
      </p:pic>
      <p:sp>
        <p:nvSpPr>
          <p:cNvPr id="5" name="Rectangle 4"/>
          <p:cNvSpPr/>
          <p:nvPr/>
        </p:nvSpPr>
        <p:spPr>
          <a:xfrm>
            <a:off x="2667000" y="5562600"/>
            <a:ext cx="4343400" cy="646331"/>
          </a:xfrm>
          <a:prstGeom prst="rect">
            <a:avLst/>
          </a:prstGeom>
        </p:spPr>
        <p:txBody>
          <a:bodyPr wrap="square">
            <a:spAutoFit/>
          </a:bodyPr>
          <a:lstStyle/>
          <a:p>
            <a:r>
              <a:rPr lang="en-CA" dirty="0" smtClean="0"/>
              <a:t>Copyright © 2012 Pearson Education, Inc.</a:t>
            </a:r>
          </a:p>
          <a:p>
            <a:r>
              <a:rPr lang="en-CA" dirty="0" smtClean="0"/>
              <a:t>All rights reserved. </a:t>
            </a:r>
            <a:endParaRPr lang="en-CA"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Autofit/>
          </a:bodyPr>
          <a:lstStyle/>
          <a:p>
            <a:r>
              <a:rPr lang="en-IN" sz="3200" dirty="0" smtClean="0"/>
              <a:t>NIDS/NIPS EVIDENCE ACQUISITION: INTERFACES</a:t>
            </a:r>
            <a:endParaRPr lang="en-IN" sz="3200" dirty="0"/>
          </a:p>
        </p:txBody>
      </p:sp>
      <p:sp>
        <p:nvSpPr>
          <p:cNvPr id="3" name="Content Placeholder 2"/>
          <p:cNvSpPr>
            <a:spLocks noGrp="1"/>
          </p:cNvSpPr>
          <p:nvPr>
            <p:ph idx="1"/>
          </p:nvPr>
        </p:nvSpPr>
        <p:spPr>
          <a:xfrm>
            <a:off x="228600" y="838200"/>
            <a:ext cx="8763000" cy="5791200"/>
          </a:xfrm>
        </p:spPr>
        <p:txBody>
          <a:bodyPr>
            <a:normAutofit/>
          </a:bodyPr>
          <a:lstStyle/>
          <a:p>
            <a:pPr algn="just"/>
            <a:r>
              <a:rPr lang="en-IN" sz="2400" dirty="0" smtClean="0"/>
              <a:t>NIDS/NIPS evidence can be obtained to manually aggregate and correlate the data through:</a:t>
            </a:r>
          </a:p>
          <a:p>
            <a:pPr algn="just">
              <a:buNone/>
            </a:pPr>
            <a:r>
              <a:rPr lang="en-IN" sz="2400" dirty="0" smtClean="0"/>
              <a:t>     - graphical user interface (GUI)</a:t>
            </a:r>
          </a:p>
          <a:p>
            <a:pPr algn="just">
              <a:buNone/>
            </a:pPr>
            <a:r>
              <a:rPr lang="en-IN" sz="2400" dirty="0" smtClean="0"/>
              <a:t>     - command-line interface (CLI)</a:t>
            </a:r>
          </a:p>
          <a:p>
            <a:pPr algn="just">
              <a:buNone/>
            </a:pPr>
            <a:r>
              <a:rPr lang="en-IN" sz="2400" dirty="0" smtClean="0"/>
              <a:t>     - remote log server</a:t>
            </a:r>
          </a:p>
          <a:p>
            <a:pPr algn="just">
              <a:buNone/>
            </a:pPr>
            <a:endParaRPr lang="en-IN" sz="2400" dirty="0" smtClean="0"/>
          </a:p>
          <a:p>
            <a:pPr algn="just"/>
            <a:r>
              <a:rPr lang="en-IN" sz="2400" b="1" dirty="0" smtClean="0"/>
              <a:t>GUI Interfaces </a:t>
            </a:r>
            <a:r>
              <a:rPr lang="en-IN" sz="2400" dirty="0" smtClean="0"/>
              <a:t>can be accessed by a web client, or a proprietary interface that requires a special client to access, inspect and configure NIDS/NIPS</a:t>
            </a:r>
          </a:p>
          <a:p>
            <a:pPr algn="just">
              <a:buNone/>
            </a:pPr>
            <a:r>
              <a:rPr lang="en-IN" sz="2400" b="1" dirty="0" smtClean="0"/>
              <a:t>     - </a:t>
            </a:r>
            <a:r>
              <a:rPr lang="en-IN" sz="2400" dirty="0" smtClean="0"/>
              <a:t>Some vendors allow exposure to all functionality such as from signature configuration, alerts generation, and actual packet traces download.</a:t>
            </a:r>
          </a:p>
          <a:p>
            <a:pPr algn="just"/>
            <a:r>
              <a:rPr lang="en-IN" sz="2400" b="1" dirty="0" smtClean="0"/>
              <a:t>Command-Line interfaces </a:t>
            </a:r>
            <a:r>
              <a:rPr lang="en-IN" sz="2400" dirty="0" smtClean="0"/>
              <a:t>can view NIDS/NIPS configuration logs and alerts via SSH or direct console connection</a:t>
            </a:r>
          </a:p>
          <a:p>
            <a:pPr algn="just">
              <a:buNone/>
            </a:pPr>
            <a:endParaRPr lang="en-IN" sz="24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Autofit/>
          </a:bodyPr>
          <a:lstStyle/>
          <a:p>
            <a:r>
              <a:rPr lang="en-IN" sz="3200" dirty="0" smtClean="0"/>
              <a:t>NIDS/NIPS EVIDENCE ACQUISITION: INTERFACES</a:t>
            </a:r>
            <a:endParaRPr lang="en-IN" sz="3200" dirty="0"/>
          </a:p>
        </p:txBody>
      </p:sp>
      <p:pic>
        <p:nvPicPr>
          <p:cNvPr id="4" name="Content Placeholder 3" descr="snort ids console.gif"/>
          <p:cNvPicPr>
            <a:picLocks noGrp="1" noChangeAspect="1"/>
          </p:cNvPicPr>
          <p:nvPr>
            <p:ph idx="1"/>
          </p:nvPr>
        </p:nvPicPr>
        <p:blipFill>
          <a:blip r:embed="rId3"/>
          <a:stretch>
            <a:fillRect/>
          </a:stretch>
        </p:blipFill>
        <p:spPr>
          <a:xfrm>
            <a:off x="228600" y="838200"/>
            <a:ext cx="8763000" cy="4724401"/>
          </a:xfrm>
        </p:spPr>
      </p:pic>
      <p:sp>
        <p:nvSpPr>
          <p:cNvPr id="5" name="TextBox 4"/>
          <p:cNvSpPr txBox="1"/>
          <p:nvPr/>
        </p:nvSpPr>
        <p:spPr>
          <a:xfrm>
            <a:off x="228600" y="5715000"/>
            <a:ext cx="8534400" cy="369332"/>
          </a:xfrm>
          <a:prstGeom prst="rect">
            <a:avLst/>
          </a:prstGeom>
          <a:noFill/>
        </p:spPr>
        <p:txBody>
          <a:bodyPr wrap="square" rtlCol="0">
            <a:spAutoFit/>
          </a:bodyPr>
          <a:lstStyle/>
          <a:p>
            <a:pPr algn="ctr"/>
            <a:r>
              <a:rPr lang="en-IN" b="1" dirty="0" smtClean="0"/>
              <a:t>Figure: Snort IDS Console containing alert and sensor information </a:t>
            </a:r>
            <a:endParaRPr lang="en-IN"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Autofit/>
          </a:bodyPr>
          <a:lstStyle/>
          <a:p>
            <a:r>
              <a:rPr lang="en-IN" sz="3200" dirty="0" smtClean="0"/>
              <a:t>NIDS/NIPS EVIDENCE ACQUISITION: INTERFACES</a:t>
            </a:r>
            <a:endParaRPr lang="en-IN" sz="3200" dirty="0"/>
          </a:p>
        </p:txBody>
      </p:sp>
      <p:sp>
        <p:nvSpPr>
          <p:cNvPr id="3" name="Content Placeholder 2"/>
          <p:cNvSpPr>
            <a:spLocks noGrp="1"/>
          </p:cNvSpPr>
          <p:nvPr>
            <p:ph idx="1"/>
          </p:nvPr>
        </p:nvSpPr>
        <p:spPr>
          <a:xfrm>
            <a:off x="228600" y="838200"/>
            <a:ext cx="8763000" cy="5791200"/>
          </a:xfrm>
        </p:spPr>
        <p:txBody>
          <a:bodyPr>
            <a:normAutofit lnSpcReduction="10000"/>
          </a:bodyPr>
          <a:lstStyle/>
          <a:p>
            <a:pPr algn="just"/>
            <a:r>
              <a:rPr lang="en-IN" sz="2400" dirty="0" smtClean="0"/>
              <a:t>Some devices have constrained access of functionality to command-line while others expose entire application programming interfaces (APIs) for nearly infinitely extensible customizations</a:t>
            </a:r>
          </a:p>
          <a:p>
            <a:pPr algn="just">
              <a:buNone/>
            </a:pPr>
            <a:r>
              <a:rPr lang="en-IN" sz="2400" dirty="0" smtClean="0"/>
              <a:t>     - For example, </a:t>
            </a:r>
            <a:r>
              <a:rPr lang="en-IN" sz="2400" dirty="0" err="1" smtClean="0"/>
              <a:t>Sourcefire’s</a:t>
            </a:r>
            <a:r>
              <a:rPr lang="en-IN" sz="2400" dirty="0" smtClean="0"/>
              <a:t> NIPS sensors allows the same version of Snort to be downloaded for free</a:t>
            </a:r>
          </a:p>
          <a:p>
            <a:pPr algn="just">
              <a:buNone/>
            </a:pPr>
            <a:r>
              <a:rPr lang="en-IN" sz="2400" dirty="0" smtClean="0"/>
              <a:t>    - They provide a library of custom Perl objects that can be used by anyone </a:t>
            </a:r>
          </a:p>
          <a:p>
            <a:pPr algn="just">
              <a:buNone/>
            </a:pPr>
            <a:endParaRPr lang="en-IN" sz="2400" dirty="0" smtClean="0"/>
          </a:p>
          <a:p>
            <a:pPr algn="just"/>
            <a:r>
              <a:rPr lang="en-IN" sz="2400" b="1" dirty="0" smtClean="0"/>
              <a:t>Off-System Logging </a:t>
            </a:r>
            <a:r>
              <a:rPr lang="en-IN" sz="2400" dirty="0" smtClean="0"/>
              <a:t>sends some of the critical evidence to an aggregation repository, alerting via email to system administrators</a:t>
            </a:r>
          </a:p>
          <a:p>
            <a:pPr algn="just">
              <a:buNone/>
            </a:pPr>
            <a:r>
              <a:rPr lang="en-IN" sz="2400" dirty="0" smtClean="0"/>
              <a:t>     - NIDS/NIPS configuration inspection is required in order to find where the system is sending traffic logs</a:t>
            </a:r>
          </a:p>
          <a:p>
            <a:pPr algn="just">
              <a:buNone/>
            </a:pPr>
            <a:r>
              <a:rPr lang="en-IN" sz="2400" dirty="0" smtClean="0"/>
              <a:t>     - Local device configuration will also provide an understanding of the level of detail and fidelity of the remote logging</a:t>
            </a:r>
          </a:p>
          <a:p>
            <a:pPr algn="just">
              <a:buNone/>
            </a:pPr>
            <a:endParaRPr lang="en-IN"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Autofit/>
          </a:bodyPr>
          <a:lstStyle/>
          <a:p>
            <a:r>
              <a:rPr lang="en-IN" sz="3200" dirty="0" smtClean="0"/>
              <a:t>COMPREHENSIVE PACKET LOGGING</a:t>
            </a:r>
            <a:endParaRPr lang="en-IN" sz="3200" dirty="0"/>
          </a:p>
        </p:txBody>
      </p:sp>
      <p:sp>
        <p:nvSpPr>
          <p:cNvPr id="3" name="Content Placeholder 2"/>
          <p:cNvSpPr>
            <a:spLocks noGrp="1"/>
          </p:cNvSpPr>
          <p:nvPr>
            <p:ph idx="1"/>
          </p:nvPr>
        </p:nvSpPr>
        <p:spPr>
          <a:xfrm>
            <a:off x="152400" y="1066800"/>
            <a:ext cx="8763000" cy="5562600"/>
          </a:xfrm>
        </p:spPr>
        <p:txBody>
          <a:bodyPr>
            <a:normAutofit/>
          </a:bodyPr>
          <a:lstStyle/>
          <a:p>
            <a:pPr algn="just"/>
            <a:r>
              <a:rPr lang="en-IN" sz="2400" dirty="0" smtClean="0"/>
              <a:t>NIDS/NIPSs record the total packet content from metadata to the payload contents unlike routers and firewalls which log the packet event with source and destination information</a:t>
            </a:r>
          </a:p>
          <a:p>
            <a:pPr algn="just">
              <a:buNone/>
            </a:pPr>
            <a:r>
              <a:rPr lang="en-IN" sz="2400" dirty="0" smtClean="0"/>
              <a:t>     - NIDS/NIPS generally are not configured to capture the packets that preceded an incident, nor the ones that follow </a:t>
            </a:r>
          </a:p>
          <a:p>
            <a:pPr algn="just"/>
            <a:r>
              <a:rPr lang="en-IN" sz="2400" dirty="0" smtClean="0"/>
              <a:t>To encounter this problem: construct a persistent packet sniffing device to record every one and zero that traverses the link</a:t>
            </a:r>
          </a:p>
          <a:p>
            <a:pPr algn="just">
              <a:buNone/>
            </a:pPr>
            <a:r>
              <a:rPr lang="en-IN" sz="2400" dirty="0" smtClean="0"/>
              <a:t>     - Ensures if it has recorded all data with accurate timestamp</a:t>
            </a:r>
          </a:p>
          <a:p>
            <a:pPr algn="just"/>
            <a:r>
              <a:rPr lang="en-IN" sz="2400" dirty="0" smtClean="0"/>
              <a:t>NIDS/NIPS captures single packet per event located in comprehensive packet log</a:t>
            </a:r>
          </a:p>
          <a:p>
            <a:pPr algn="just">
              <a:buNone/>
            </a:pPr>
            <a:r>
              <a:rPr lang="en-IN" sz="2400" dirty="0" smtClean="0"/>
              <a:t>     - If it was a </a:t>
            </a:r>
            <a:r>
              <a:rPr lang="en-IN" sz="2400" dirty="0" err="1" smtClean="0"/>
              <a:t>stateful</a:t>
            </a:r>
            <a:r>
              <a:rPr lang="en-IN" sz="2400" dirty="0" smtClean="0"/>
              <a:t> session, the stream can be reconstructed</a:t>
            </a:r>
          </a:p>
          <a:p>
            <a:pPr algn="just">
              <a:buNone/>
            </a:pPr>
            <a:r>
              <a:rPr lang="en-IN" sz="2400" dirty="0" smtClean="0"/>
              <a:t>     - If it was a stimulus, the response may be investigated</a:t>
            </a:r>
          </a:p>
          <a:p>
            <a:pPr algn="just">
              <a:buNone/>
            </a:pPr>
            <a:r>
              <a:rPr lang="en-IN" sz="2400" dirty="0" smtClean="0"/>
              <a:t>     - If it was a response, the stimulus can be determined</a:t>
            </a:r>
            <a:endParaRPr lang="en-IN"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Autofit/>
          </a:bodyPr>
          <a:lstStyle/>
          <a:p>
            <a:r>
              <a:rPr lang="en-IN" sz="3200" dirty="0" smtClean="0"/>
              <a:t>COMPREHENSIVE PACKET LOGGING</a:t>
            </a:r>
            <a:endParaRPr lang="en-IN" sz="3200" dirty="0"/>
          </a:p>
        </p:txBody>
      </p:sp>
      <p:sp>
        <p:nvSpPr>
          <p:cNvPr id="5" name="Content Placeholder 4"/>
          <p:cNvSpPr>
            <a:spLocks noGrp="1"/>
          </p:cNvSpPr>
          <p:nvPr>
            <p:ph idx="1"/>
          </p:nvPr>
        </p:nvSpPr>
        <p:spPr>
          <a:xfrm>
            <a:off x="457200" y="914400"/>
            <a:ext cx="8229600" cy="5211763"/>
          </a:xfrm>
        </p:spPr>
        <p:txBody>
          <a:bodyPr>
            <a:normAutofit/>
          </a:bodyPr>
          <a:lstStyle/>
          <a:p>
            <a:r>
              <a:rPr lang="en-IN" sz="2400" dirty="0" smtClean="0"/>
              <a:t>However, logging requires a lot of CPU, more disk space and can pose as a security risk</a:t>
            </a:r>
            <a:endParaRPr lang="en-IN" sz="2400" dirty="0"/>
          </a:p>
        </p:txBody>
      </p:sp>
      <p:pic>
        <p:nvPicPr>
          <p:cNvPr id="6" name="Picture 5" descr="log.png"/>
          <p:cNvPicPr>
            <a:picLocks noChangeAspect="1"/>
          </p:cNvPicPr>
          <p:nvPr/>
        </p:nvPicPr>
        <p:blipFill>
          <a:blip r:embed="rId3"/>
          <a:stretch>
            <a:fillRect/>
          </a:stretch>
        </p:blipFill>
        <p:spPr>
          <a:xfrm>
            <a:off x="609600" y="1676400"/>
            <a:ext cx="8229600" cy="4191000"/>
          </a:xfrm>
          <a:prstGeom prst="rect">
            <a:avLst/>
          </a:prstGeom>
        </p:spPr>
      </p:pic>
      <p:sp>
        <p:nvSpPr>
          <p:cNvPr id="7" name="TextBox 6"/>
          <p:cNvSpPr txBox="1"/>
          <p:nvPr/>
        </p:nvSpPr>
        <p:spPr>
          <a:xfrm>
            <a:off x="1219200" y="5867400"/>
            <a:ext cx="6858000" cy="369332"/>
          </a:xfrm>
          <a:prstGeom prst="rect">
            <a:avLst/>
          </a:prstGeom>
          <a:noFill/>
        </p:spPr>
        <p:txBody>
          <a:bodyPr wrap="square" rtlCol="0">
            <a:spAutoFit/>
          </a:bodyPr>
          <a:lstStyle/>
          <a:p>
            <a:r>
              <a:rPr lang="en-IN" b="1" dirty="0" smtClean="0"/>
              <a:t>Figure: IPS captures all the metadata to </a:t>
            </a:r>
            <a:r>
              <a:rPr lang="en-IN" b="1" dirty="0" err="1" smtClean="0"/>
              <a:t>Syslog</a:t>
            </a:r>
            <a:r>
              <a:rPr lang="en-IN" b="1" dirty="0" smtClean="0"/>
              <a:t> through packet logging </a:t>
            </a:r>
            <a:endParaRPr lang="en-IN"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r>
              <a:rPr lang="en-IN" sz="2800" dirty="0" smtClean="0"/>
              <a:t>COMPREHENSIVE PACKET LOGGING: EVIDENCE AVAILABLE</a:t>
            </a:r>
            <a:endParaRPr lang="en-IN" sz="2800" dirty="0"/>
          </a:p>
        </p:txBody>
      </p:sp>
      <p:sp>
        <p:nvSpPr>
          <p:cNvPr id="3" name="Content Placeholder 2"/>
          <p:cNvSpPr>
            <a:spLocks noGrp="1"/>
          </p:cNvSpPr>
          <p:nvPr>
            <p:ph idx="1"/>
          </p:nvPr>
        </p:nvSpPr>
        <p:spPr>
          <a:xfrm>
            <a:off x="457200" y="914400"/>
            <a:ext cx="8229600" cy="5715000"/>
          </a:xfrm>
        </p:spPr>
        <p:txBody>
          <a:bodyPr>
            <a:normAutofit lnSpcReduction="10000"/>
          </a:bodyPr>
          <a:lstStyle/>
          <a:p>
            <a:pPr algn="just"/>
            <a:r>
              <a:rPr lang="en-IN" sz="2400" dirty="0" smtClean="0"/>
              <a:t>Many tools can be configured to adjust skew either on input or display to aggregate absolute time (GMT-0). Evidence available are through:</a:t>
            </a:r>
          </a:p>
          <a:p>
            <a:pPr algn="just"/>
            <a:r>
              <a:rPr lang="en-IN" sz="2400" dirty="0" smtClean="0"/>
              <a:t>Packet headers</a:t>
            </a:r>
          </a:p>
          <a:p>
            <a:pPr algn="just">
              <a:buNone/>
            </a:pPr>
            <a:r>
              <a:rPr lang="en-IN" sz="2400" dirty="0" smtClean="0"/>
              <a:t>     – Suitable for traffic analysis</a:t>
            </a:r>
          </a:p>
          <a:p>
            <a:pPr algn="just">
              <a:buNone/>
            </a:pPr>
            <a:r>
              <a:rPr lang="en-IN" sz="2400" dirty="0" smtClean="0"/>
              <a:t>     – Similar to pen registers, trap/trace</a:t>
            </a:r>
          </a:p>
          <a:p>
            <a:pPr algn="just"/>
            <a:r>
              <a:rPr lang="en-IN" sz="2400" dirty="0" smtClean="0"/>
              <a:t>Packet payloads</a:t>
            </a:r>
          </a:p>
          <a:p>
            <a:pPr algn="just">
              <a:buNone/>
            </a:pPr>
            <a:r>
              <a:rPr lang="en-IN" sz="2400" dirty="0" smtClean="0"/>
              <a:t>     – Suitable for full transaction reconstruction</a:t>
            </a:r>
          </a:p>
          <a:p>
            <a:pPr algn="just">
              <a:buNone/>
            </a:pPr>
            <a:r>
              <a:rPr lang="en-IN" sz="2400" dirty="0" smtClean="0"/>
              <a:t>     – Similar to full wiretap</a:t>
            </a:r>
          </a:p>
          <a:p>
            <a:pPr algn="just">
              <a:buNone/>
            </a:pPr>
            <a:endParaRPr lang="en-IN" sz="2400" dirty="0" smtClean="0"/>
          </a:p>
          <a:p>
            <a:pPr algn="just"/>
            <a:r>
              <a:rPr lang="en-IN" sz="2400" dirty="0" smtClean="0"/>
              <a:t>Entire sessions can be reconstructed and used in conjunction with other event data if full payloads are stored which lead to perfect fidelity</a:t>
            </a:r>
          </a:p>
          <a:p>
            <a:pPr algn="just"/>
            <a:r>
              <a:rPr lang="en-IN" sz="2400" dirty="0" smtClean="0"/>
              <a:t>Packet capturing is performed with </a:t>
            </a:r>
            <a:r>
              <a:rPr lang="en-IN" sz="2400" dirty="0" err="1" smtClean="0"/>
              <a:t>tcpdump</a:t>
            </a:r>
            <a:r>
              <a:rPr lang="en-IN" sz="2400" dirty="0" smtClean="0"/>
              <a:t> and analysis of the logs is usually performed with </a:t>
            </a:r>
            <a:r>
              <a:rPr lang="en-IN" sz="2400" dirty="0" err="1" smtClean="0"/>
              <a:t>libpcap</a:t>
            </a:r>
            <a:r>
              <a:rPr lang="en-IN" sz="2400" dirty="0" smtClean="0"/>
              <a:t>-based tool</a:t>
            </a:r>
          </a:p>
          <a:p>
            <a:pPr algn="just"/>
            <a:endParaRPr lang="en-IN"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IN" sz="3200" dirty="0" smtClean="0"/>
              <a:t>SNORT</a:t>
            </a:r>
            <a:endParaRPr lang="en-IN" sz="3200" dirty="0"/>
          </a:p>
        </p:txBody>
      </p:sp>
      <p:sp>
        <p:nvSpPr>
          <p:cNvPr id="3" name="Content Placeholder 2"/>
          <p:cNvSpPr>
            <a:spLocks noGrp="1"/>
          </p:cNvSpPr>
          <p:nvPr>
            <p:ph idx="1"/>
          </p:nvPr>
        </p:nvSpPr>
        <p:spPr>
          <a:xfrm>
            <a:off x="457200" y="914400"/>
            <a:ext cx="8382000" cy="5943600"/>
          </a:xfrm>
        </p:spPr>
        <p:txBody>
          <a:bodyPr>
            <a:normAutofit/>
          </a:bodyPr>
          <a:lstStyle/>
          <a:p>
            <a:pPr algn="just"/>
            <a:r>
              <a:rPr lang="en-IN" sz="2400" dirty="0" smtClean="0"/>
              <a:t>Snort is an open-source commercial most widely distributed NIDS product in the world</a:t>
            </a:r>
          </a:p>
          <a:p>
            <a:pPr algn="just">
              <a:buNone/>
            </a:pPr>
            <a:r>
              <a:rPr lang="en-IN" sz="2400" dirty="0" smtClean="0"/>
              <a:t>     - It is a </a:t>
            </a:r>
            <a:r>
              <a:rPr lang="en-IN" sz="2400" dirty="0" err="1" smtClean="0"/>
              <a:t>libpcap</a:t>
            </a:r>
            <a:r>
              <a:rPr lang="en-IN" sz="2400" dirty="0" smtClean="0"/>
              <a:t>-based utility to perform much deeper packet inspection rather than being limited to layer 2 and layer 4 analysis</a:t>
            </a:r>
          </a:p>
          <a:p>
            <a:pPr algn="just"/>
            <a:r>
              <a:rPr lang="en-IN" sz="2400" dirty="0" smtClean="0"/>
              <a:t>Arbitrary network traffic can be analysed through:</a:t>
            </a:r>
          </a:p>
          <a:p>
            <a:pPr algn="just">
              <a:buNone/>
            </a:pPr>
            <a:r>
              <a:rPr lang="en-IN" sz="2400" dirty="0" smtClean="0"/>
              <a:t>     - protocol analysis</a:t>
            </a:r>
          </a:p>
          <a:p>
            <a:pPr algn="just">
              <a:buNone/>
            </a:pPr>
            <a:r>
              <a:rPr lang="en-IN" sz="2400" dirty="0" smtClean="0"/>
              <a:t>     - signature analysis</a:t>
            </a:r>
          </a:p>
          <a:p>
            <a:pPr algn="just"/>
            <a:r>
              <a:rPr lang="en-IN" sz="2400" dirty="0" smtClean="0"/>
              <a:t>The rule language is open source to know how rules are written to find individual packets</a:t>
            </a:r>
          </a:p>
          <a:p>
            <a:pPr algn="just"/>
            <a:r>
              <a:rPr lang="en-IN" sz="2400" dirty="0" smtClean="0"/>
              <a:t>Snort finds everything even there is so </a:t>
            </a:r>
          </a:p>
          <a:p>
            <a:pPr algn="just">
              <a:buNone/>
            </a:pPr>
            <a:r>
              <a:rPr lang="en-IN" sz="2400" dirty="0" smtClean="0"/>
              <a:t>     much traffic unlike </a:t>
            </a:r>
            <a:r>
              <a:rPr lang="en-IN" sz="2400" dirty="0" err="1" smtClean="0"/>
              <a:t>tcpdump</a:t>
            </a:r>
            <a:endParaRPr lang="en-IN" sz="2400" dirty="0" smtClean="0"/>
          </a:p>
          <a:p>
            <a:pPr algn="just">
              <a:buNone/>
            </a:pPr>
            <a:endParaRPr lang="en-IN" sz="2400" dirty="0"/>
          </a:p>
        </p:txBody>
      </p:sp>
      <p:pic>
        <p:nvPicPr>
          <p:cNvPr id="4" name="Picture 3" descr="snort-logo.gif"/>
          <p:cNvPicPr>
            <a:picLocks noChangeAspect="1"/>
          </p:cNvPicPr>
          <p:nvPr/>
        </p:nvPicPr>
        <p:blipFill>
          <a:blip r:embed="rId3"/>
          <a:stretch>
            <a:fillRect/>
          </a:stretch>
        </p:blipFill>
        <p:spPr>
          <a:xfrm>
            <a:off x="5715000" y="4686300"/>
            <a:ext cx="3000375" cy="15621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IN" sz="3200" dirty="0" smtClean="0"/>
              <a:t>SNORT: OVERVIEW</a:t>
            </a:r>
            <a:endParaRPr lang="en-IN" sz="3200" dirty="0"/>
          </a:p>
        </p:txBody>
      </p:sp>
      <p:sp>
        <p:nvSpPr>
          <p:cNvPr id="3" name="Content Placeholder 2"/>
          <p:cNvSpPr>
            <a:spLocks noGrp="1"/>
          </p:cNvSpPr>
          <p:nvPr>
            <p:ph idx="1"/>
          </p:nvPr>
        </p:nvSpPr>
        <p:spPr>
          <a:xfrm>
            <a:off x="457200" y="685800"/>
            <a:ext cx="8382000" cy="5943600"/>
          </a:xfrm>
        </p:spPr>
        <p:txBody>
          <a:bodyPr>
            <a:normAutofit lnSpcReduction="10000"/>
          </a:bodyPr>
          <a:lstStyle/>
          <a:p>
            <a:pPr algn="just"/>
            <a:r>
              <a:rPr lang="en-IN" sz="2400" dirty="0" smtClean="0"/>
              <a:t>Most widely used NIDS</a:t>
            </a:r>
          </a:p>
          <a:p>
            <a:pPr algn="just"/>
            <a:r>
              <a:rPr lang="en-IN" sz="2400" dirty="0" smtClean="0"/>
              <a:t>Open-source code</a:t>
            </a:r>
          </a:p>
          <a:p>
            <a:pPr algn="just"/>
            <a:r>
              <a:rPr lang="en-IN" sz="2400" dirty="0" smtClean="0"/>
              <a:t>Open rule language</a:t>
            </a:r>
          </a:p>
          <a:p>
            <a:pPr algn="just"/>
            <a:r>
              <a:rPr lang="en-IN" sz="2400" dirty="0" smtClean="0"/>
              <a:t>Extremely versatile</a:t>
            </a:r>
          </a:p>
          <a:p>
            <a:pPr algn="just"/>
            <a:r>
              <a:rPr lang="en-IN" sz="2400" dirty="0" smtClean="0"/>
              <a:t>Actively improving, partly due to</a:t>
            </a:r>
          </a:p>
          <a:p>
            <a:pPr algn="just">
              <a:buNone/>
            </a:pPr>
            <a:r>
              <a:rPr lang="en-IN" sz="2400" dirty="0" smtClean="0"/>
              <a:t>     commercial support</a:t>
            </a:r>
          </a:p>
          <a:p>
            <a:pPr algn="just"/>
            <a:r>
              <a:rPr lang="en-IN" sz="2400" dirty="0" smtClean="0"/>
              <a:t>Snort has its-</a:t>
            </a:r>
          </a:p>
          <a:p>
            <a:pPr algn="just">
              <a:buNone/>
            </a:pPr>
            <a:r>
              <a:rPr lang="en-IN" sz="2400" dirty="0" smtClean="0"/>
              <a:t>     - Basic Architecture</a:t>
            </a:r>
          </a:p>
          <a:p>
            <a:pPr algn="just">
              <a:buNone/>
            </a:pPr>
            <a:r>
              <a:rPr lang="en-IN" sz="2400" dirty="0" smtClean="0"/>
              <a:t>     - Configuration</a:t>
            </a:r>
          </a:p>
          <a:p>
            <a:pPr algn="just">
              <a:buNone/>
            </a:pPr>
            <a:r>
              <a:rPr lang="en-IN" sz="2400" dirty="0" smtClean="0"/>
              <a:t>     - Rule Language</a:t>
            </a:r>
          </a:p>
          <a:p>
            <a:pPr algn="just">
              <a:buNone/>
            </a:pPr>
            <a:endParaRPr lang="en-IN" sz="2400" dirty="0" smtClean="0"/>
          </a:p>
          <a:p>
            <a:pPr algn="just">
              <a:buNone/>
            </a:pPr>
            <a:r>
              <a:rPr lang="en-IN" sz="2400" dirty="0" smtClean="0"/>
              <a:t>Rob Lee says, “If you know </a:t>
            </a:r>
            <a:r>
              <a:rPr lang="en-IN" sz="2400" i="1" dirty="0" smtClean="0"/>
              <a:t>what</a:t>
            </a:r>
            <a:r>
              <a:rPr lang="en-IN" sz="2400" dirty="0" smtClean="0"/>
              <a:t> </a:t>
            </a:r>
          </a:p>
          <a:p>
            <a:pPr algn="just">
              <a:buNone/>
            </a:pPr>
            <a:r>
              <a:rPr lang="en-IN" sz="2400" dirty="0" smtClean="0"/>
              <a:t>you’re looking for and </a:t>
            </a:r>
            <a:r>
              <a:rPr lang="en-IN" sz="2400" i="1" dirty="0" smtClean="0"/>
              <a:t>where</a:t>
            </a:r>
            <a:r>
              <a:rPr lang="en-IN" sz="2400" dirty="0" smtClean="0"/>
              <a:t> to</a:t>
            </a:r>
          </a:p>
          <a:p>
            <a:pPr algn="just">
              <a:buNone/>
            </a:pPr>
            <a:r>
              <a:rPr lang="en-IN" sz="2400" dirty="0" smtClean="0"/>
              <a:t>look, nothing is hidden.”</a:t>
            </a:r>
            <a:endParaRPr lang="en-IN" sz="2400" dirty="0"/>
          </a:p>
        </p:txBody>
      </p:sp>
      <p:pic>
        <p:nvPicPr>
          <p:cNvPr id="6" name="Picture 5" descr="snort dataflow.png"/>
          <p:cNvPicPr>
            <a:picLocks noChangeAspect="1"/>
          </p:cNvPicPr>
          <p:nvPr/>
        </p:nvPicPr>
        <p:blipFill>
          <a:blip r:embed="rId3"/>
          <a:stretch>
            <a:fillRect/>
          </a:stretch>
        </p:blipFill>
        <p:spPr>
          <a:xfrm>
            <a:off x="5029200" y="762000"/>
            <a:ext cx="3810000" cy="5105400"/>
          </a:xfrm>
          <a:prstGeom prst="rect">
            <a:avLst/>
          </a:prstGeom>
        </p:spPr>
      </p:pic>
      <p:sp>
        <p:nvSpPr>
          <p:cNvPr id="7" name="TextBox 6"/>
          <p:cNvSpPr txBox="1"/>
          <p:nvPr/>
        </p:nvSpPr>
        <p:spPr>
          <a:xfrm>
            <a:off x="5257800" y="5562600"/>
            <a:ext cx="3429000" cy="923330"/>
          </a:xfrm>
          <a:prstGeom prst="rect">
            <a:avLst/>
          </a:prstGeom>
          <a:noFill/>
        </p:spPr>
        <p:txBody>
          <a:bodyPr wrap="square" rtlCol="0">
            <a:spAutoFit/>
          </a:bodyPr>
          <a:lstStyle/>
          <a:p>
            <a:r>
              <a:rPr lang="en-IN" b="1" dirty="0" smtClean="0"/>
              <a:t>Figure: Illustrates the snort dataflow with packet capture from stream</a:t>
            </a:r>
            <a:endParaRPr lang="en-IN"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Autofit/>
          </a:bodyPr>
          <a:lstStyle/>
          <a:p>
            <a:r>
              <a:rPr lang="en-IN" sz="3200" dirty="0" smtClean="0"/>
              <a:t>SNORT: BASIC ARCHITECTURE</a:t>
            </a:r>
            <a:endParaRPr lang="en-IN" sz="3200" dirty="0"/>
          </a:p>
        </p:txBody>
      </p:sp>
      <p:sp>
        <p:nvSpPr>
          <p:cNvPr id="3" name="Content Placeholder 2"/>
          <p:cNvSpPr>
            <a:spLocks noGrp="1"/>
          </p:cNvSpPr>
          <p:nvPr>
            <p:ph idx="1"/>
          </p:nvPr>
        </p:nvSpPr>
        <p:spPr>
          <a:xfrm>
            <a:off x="457200" y="1066800"/>
            <a:ext cx="8229600" cy="5562600"/>
          </a:xfrm>
        </p:spPr>
        <p:txBody>
          <a:bodyPr/>
          <a:lstStyle/>
          <a:p>
            <a:pPr algn="just"/>
            <a:r>
              <a:rPr lang="en-IN" sz="2400" dirty="0" smtClean="0"/>
              <a:t>Snort pulls packets in using </a:t>
            </a:r>
            <a:r>
              <a:rPr lang="en-IN" sz="2400" dirty="0" err="1" smtClean="0"/>
              <a:t>libpcap</a:t>
            </a:r>
            <a:r>
              <a:rPr lang="en-IN" sz="2400" dirty="0" smtClean="0"/>
              <a:t>, from whichever interface is specified, either at the command-line or in the configuration file</a:t>
            </a:r>
          </a:p>
          <a:p>
            <a:pPr algn="just"/>
            <a:r>
              <a:rPr lang="en-IN" sz="2400" dirty="0" smtClean="0"/>
              <a:t>Snort passes all packets through </a:t>
            </a:r>
            <a:r>
              <a:rPr lang="en-IN" sz="2400" dirty="0" err="1" smtClean="0"/>
              <a:t>preprocessors</a:t>
            </a:r>
            <a:r>
              <a:rPr lang="en-IN" sz="2400" dirty="0" smtClean="0"/>
              <a:t> for reassembly and protocol analysis. These </a:t>
            </a:r>
            <a:r>
              <a:rPr lang="en-IN" sz="2400" dirty="0" err="1" smtClean="0"/>
              <a:t>preprocessors</a:t>
            </a:r>
            <a:r>
              <a:rPr lang="en-IN" sz="2400" dirty="0" smtClean="0"/>
              <a:t> roughly mirror the OSI layers:</a:t>
            </a:r>
          </a:p>
          <a:p>
            <a:pPr algn="just">
              <a:buNone/>
            </a:pPr>
            <a:r>
              <a:rPr lang="en-IN" sz="2400" dirty="0" smtClean="0"/>
              <a:t>     - At Layer 3, it reassembles fragments</a:t>
            </a:r>
          </a:p>
          <a:p>
            <a:pPr algn="just">
              <a:buNone/>
            </a:pPr>
            <a:r>
              <a:rPr lang="en-IN" sz="2400" dirty="0" smtClean="0"/>
              <a:t>     - At Layer 4, it reassembles streams</a:t>
            </a:r>
          </a:p>
          <a:p>
            <a:pPr algn="just">
              <a:buNone/>
            </a:pPr>
            <a:r>
              <a:rPr lang="en-IN" sz="2400" dirty="0" smtClean="0"/>
              <a:t>     - At Layer 5, it reassembles circuits/sessions</a:t>
            </a:r>
          </a:p>
          <a:p>
            <a:pPr algn="just">
              <a:buNone/>
            </a:pPr>
            <a:r>
              <a:rPr lang="en-IN" sz="2400" dirty="0" smtClean="0"/>
              <a:t>     - At Layer 7, it reassembles transactions</a:t>
            </a:r>
          </a:p>
          <a:p>
            <a:pPr algn="just"/>
            <a:r>
              <a:rPr lang="en-IN" sz="2400" dirty="0" smtClean="0"/>
              <a:t>In any of these layers, if Snort detects anomalies, it can alert</a:t>
            </a:r>
          </a:p>
          <a:p>
            <a:pPr algn="just"/>
            <a:r>
              <a:rPr lang="en-IN" sz="2400" dirty="0" smtClean="0"/>
              <a:t>Once the </a:t>
            </a:r>
            <a:r>
              <a:rPr lang="en-IN" sz="2400" dirty="0" err="1" smtClean="0"/>
              <a:t>preprocessing</a:t>
            </a:r>
            <a:r>
              <a:rPr lang="en-IN" sz="2400" dirty="0" smtClean="0"/>
              <a:t> is completed, the analyzed information is handed off to the Snort rule engine</a:t>
            </a:r>
          </a:p>
          <a:p>
            <a:pPr algn="just"/>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Autofit/>
          </a:bodyPr>
          <a:lstStyle/>
          <a:p>
            <a:r>
              <a:rPr lang="en-IN" sz="3200" dirty="0" smtClean="0"/>
              <a:t>SNORT: BASIC ARCHITECTURE</a:t>
            </a:r>
            <a:endParaRPr lang="en-IN" sz="3200" dirty="0"/>
          </a:p>
        </p:txBody>
      </p:sp>
      <p:sp>
        <p:nvSpPr>
          <p:cNvPr id="3" name="Content Placeholder 2"/>
          <p:cNvSpPr>
            <a:spLocks noGrp="1"/>
          </p:cNvSpPr>
          <p:nvPr>
            <p:ph idx="1"/>
          </p:nvPr>
        </p:nvSpPr>
        <p:spPr>
          <a:xfrm>
            <a:off x="457200" y="1066800"/>
            <a:ext cx="8229600" cy="5562600"/>
          </a:xfrm>
        </p:spPr>
        <p:txBody>
          <a:bodyPr>
            <a:normAutofit/>
          </a:bodyPr>
          <a:lstStyle/>
          <a:p>
            <a:pPr algn="just"/>
            <a:r>
              <a:rPr lang="en-IN" sz="2400" dirty="0" smtClean="0"/>
              <a:t>The rule engine uses all of the protocol information and the payload contents (parsed or raw) to detect malicious traffic </a:t>
            </a:r>
          </a:p>
          <a:p>
            <a:pPr algn="just"/>
            <a:r>
              <a:rPr lang="en-IN" sz="2400" dirty="0" smtClean="0"/>
              <a:t>Then, the output engine is invoked to determine how the resulting alerts will be communicated to the end-user</a:t>
            </a:r>
          </a:p>
          <a:p>
            <a:pPr algn="just">
              <a:buNone/>
            </a:pPr>
            <a:r>
              <a:rPr lang="en-IN" sz="2400" dirty="0" smtClean="0"/>
              <a:t>     - Snort’s native text-based to </a:t>
            </a:r>
            <a:r>
              <a:rPr lang="en-IN" sz="2400" dirty="0" err="1" smtClean="0"/>
              <a:t>syslog</a:t>
            </a:r>
            <a:r>
              <a:rPr lang="en-IN" sz="2400" dirty="0" smtClean="0"/>
              <a:t> and SNMP alerting happens from any triggers</a:t>
            </a:r>
          </a:p>
          <a:p>
            <a:pPr algn="just">
              <a:buNone/>
            </a:pPr>
            <a:endParaRPr lang="en-IN" sz="2400" dirty="0" smtClean="0"/>
          </a:p>
          <a:p>
            <a:pPr algn="just"/>
            <a:r>
              <a:rPr lang="en-IN" sz="2400" dirty="0" smtClean="0"/>
              <a:t>Packets trigger alert through:</a:t>
            </a:r>
          </a:p>
          <a:p>
            <a:pPr algn="just">
              <a:buNone/>
            </a:pPr>
            <a:r>
              <a:rPr lang="en-IN" sz="2400" dirty="0" smtClean="0"/>
              <a:t>     - </a:t>
            </a:r>
            <a:r>
              <a:rPr lang="en-IN" sz="2400" dirty="0" err="1" smtClean="0"/>
              <a:t>Preprocessors</a:t>
            </a:r>
            <a:endParaRPr lang="en-IN" sz="2400" dirty="0" smtClean="0"/>
          </a:p>
          <a:p>
            <a:pPr algn="just">
              <a:buNone/>
            </a:pPr>
            <a:r>
              <a:rPr lang="en-IN" sz="2400" dirty="0" smtClean="0"/>
              <a:t>     - Signatures</a:t>
            </a:r>
          </a:p>
          <a:p>
            <a:pPr algn="just"/>
            <a:r>
              <a:rPr lang="en-IN" sz="2400" dirty="0" smtClean="0"/>
              <a:t>Snort can be configured to capture subsequent related traffic</a:t>
            </a:r>
          </a:p>
          <a:p>
            <a:pPr algn="just"/>
            <a:r>
              <a:rPr lang="en-IN" sz="2400" dirty="0" smtClean="0"/>
              <a:t>The cause of an alert can be further investigated by analysts</a:t>
            </a:r>
            <a:endParaRPr lang="en-IN" sz="2400" dirty="0"/>
          </a:p>
        </p:txBody>
      </p:sp>
      <p:pic>
        <p:nvPicPr>
          <p:cNvPr id="4" name="Picture 3" descr="Monitor4Signatures.jpg"/>
          <p:cNvPicPr>
            <a:picLocks noChangeAspect="1"/>
          </p:cNvPicPr>
          <p:nvPr/>
        </p:nvPicPr>
        <p:blipFill>
          <a:blip r:embed="rId3"/>
          <a:stretch>
            <a:fillRect/>
          </a:stretch>
        </p:blipFill>
        <p:spPr>
          <a:xfrm>
            <a:off x="4648200" y="3124200"/>
            <a:ext cx="4495800" cy="2057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IN" sz="3200" dirty="0" smtClean="0"/>
              <a:t>OUTLINE</a:t>
            </a:r>
            <a:endParaRPr lang="en-IN" sz="3200" dirty="0"/>
          </a:p>
        </p:txBody>
      </p:sp>
      <p:sp>
        <p:nvSpPr>
          <p:cNvPr id="3" name="Content Placeholder 2"/>
          <p:cNvSpPr>
            <a:spLocks noGrp="1"/>
          </p:cNvSpPr>
          <p:nvPr>
            <p:ph idx="1"/>
          </p:nvPr>
        </p:nvSpPr>
        <p:spPr>
          <a:xfrm>
            <a:off x="457200" y="838200"/>
            <a:ext cx="8229600" cy="5562600"/>
          </a:xfrm>
        </p:spPr>
        <p:txBody>
          <a:bodyPr/>
          <a:lstStyle/>
          <a:p>
            <a:r>
              <a:rPr lang="en-IN" sz="2400" dirty="0" smtClean="0"/>
              <a:t>Introduction</a:t>
            </a:r>
          </a:p>
          <a:p>
            <a:r>
              <a:rPr lang="en-IN" sz="2400" dirty="0" smtClean="0"/>
              <a:t>Why investigate IDS/IPS</a:t>
            </a:r>
          </a:p>
          <a:p>
            <a:r>
              <a:rPr lang="en-IN" sz="2400" dirty="0" smtClean="0"/>
              <a:t>NIDS/NIPS functionality</a:t>
            </a:r>
          </a:p>
          <a:p>
            <a:r>
              <a:rPr lang="en-IN" sz="2400" dirty="0" smtClean="0"/>
              <a:t>Modes of detection</a:t>
            </a:r>
          </a:p>
          <a:p>
            <a:r>
              <a:rPr lang="en-IN" sz="2400" dirty="0" smtClean="0"/>
              <a:t>Types of NIDS/NIPS</a:t>
            </a:r>
          </a:p>
          <a:p>
            <a:r>
              <a:rPr lang="en-IN" sz="2400" dirty="0" smtClean="0"/>
              <a:t>NIDS/NIPS evidence acquisition</a:t>
            </a:r>
          </a:p>
          <a:p>
            <a:r>
              <a:rPr lang="en-IN" sz="2400" dirty="0" smtClean="0"/>
              <a:t>Comprehensive packet logging</a:t>
            </a:r>
          </a:p>
          <a:p>
            <a:r>
              <a:rPr lang="en-IN" sz="2400" dirty="0" smtClean="0"/>
              <a:t>Snort</a:t>
            </a:r>
          </a:p>
          <a:p>
            <a:pPr>
              <a:buNone/>
            </a:pPr>
            <a:r>
              <a:rPr lang="en-IN" sz="2400" dirty="0" smtClean="0"/>
              <a:t>     - Basic architecture</a:t>
            </a:r>
          </a:p>
          <a:p>
            <a:pPr>
              <a:buNone/>
            </a:pPr>
            <a:r>
              <a:rPr lang="en-IN" sz="2400" dirty="0" smtClean="0"/>
              <a:t>     - Configuration</a:t>
            </a:r>
          </a:p>
          <a:p>
            <a:pPr>
              <a:buNone/>
            </a:pPr>
            <a:r>
              <a:rPr lang="en-IN" sz="2400" dirty="0" smtClean="0"/>
              <a:t>     - Rules Language</a:t>
            </a:r>
          </a:p>
          <a:p>
            <a:r>
              <a:rPr lang="en-IN" sz="2400" dirty="0" smtClean="0"/>
              <a:t>Summary</a:t>
            </a:r>
          </a:p>
          <a:p>
            <a:pPr>
              <a:buNone/>
            </a:pPr>
            <a:endParaRPr lang="en-IN" sz="2400" dirty="0" smtClean="0"/>
          </a:p>
          <a:p>
            <a:endParaRPr lang="en-IN" sz="2400" dirty="0" smtClean="0"/>
          </a:p>
          <a:p>
            <a:endParaRPr lang="en-IN" sz="2400" dirty="0" smtClean="0"/>
          </a:p>
          <a:p>
            <a:endParaRPr lang="en-IN" sz="2400" dirty="0" smtClean="0"/>
          </a:p>
          <a:p>
            <a:endParaRPr lang="en-IN" sz="2400" dirty="0" smtClean="0"/>
          </a:p>
          <a:p>
            <a:endParaRPr lang="en-IN" sz="2400" dirty="0" smtClean="0"/>
          </a:p>
          <a:p>
            <a:endParaRPr lang="en-IN" sz="2400" dirty="0" smtClean="0"/>
          </a:p>
          <a:p>
            <a:endParaRPr lang="en-IN"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Autofit/>
          </a:bodyPr>
          <a:lstStyle/>
          <a:p>
            <a:r>
              <a:rPr lang="en-IN" sz="3200" dirty="0" smtClean="0"/>
              <a:t>SNORT: BASIC ARCHITECTURE</a:t>
            </a:r>
            <a:endParaRPr lang="en-IN" sz="3200" dirty="0"/>
          </a:p>
        </p:txBody>
      </p:sp>
      <p:pic>
        <p:nvPicPr>
          <p:cNvPr id="5" name="Content Placeholder 4" descr="Snort signature.png"/>
          <p:cNvPicPr>
            <a:picLocks noGrp="1" noChangeAspect="1"/>
          </p:cNvPicPr>
          <p:nvPr>
            <p:ph idx="1"/>
          </p:nvPr>
        </p:nvPicPr>
        <p:blipFill>
          <a:blip r:embed="rId3"/>
          <a:stretch>
            <a:fillRect/>
          </a:stretch>
        </p:blipFill>
        <p:spPr>
          <a:xfrm>
            <a:off x="381000" y="838200"/>
            <a:ext cx="8229600" cy="5029200"/>
          </a:xfrm>
        </p:spPr>
      </p:pic>
      <p:sp>
        <p:nvSpPr>
          <p:cNvPr id="6" name="TextBox 5"/>
          <p:cNvSpPr txBox="1"/>
          <p:nvPr/>
        </p:nvSpPr>
        <p:spPr>
          <a:xfrm>
            <a:off x="457200" y="6019800"/>
            <a:ext cx="8153400" cy="369332"/>
          </a:xfrm>
          <a:prstGeom prst="rect">
            <a:avLst/>
          </a:prstGeom>
          <a:noFill/>
        </p:spPr>
        <p:txBody>
          <a:bodyPr wrap="square" rtlCol="0">
            <a:spAutoFit/>
          </a:bodyPr>
          <a:lstStyle/>
          <a:p>
            <a:pPr algn="ctr"/>
            <a:r>
              <a:rPr lang="en-IN" b="1" dirty="0" smtClean="0"/>
              <a:t>Figure: Snort packets trigger alert through signatures and report their information</a:t>
            </a:r>
            <a:endParaRPr lang="en-IN"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Autofit/>
          </a:bodyPr>
          <a:lstStyle/>
          <a:p>
            <a:r>
              <a:rPr lang="en-IN" sz="3200" dirty="0" smtClean="0"/>
              <a:t>SNORT: BASIC ARCHITECTURE</a:t>
            </a:r>
            <a:endParaRPr lang="en-IN" sz="3200" dirty="0"/>
          </a:p>
        </p:txBody>
      </p:sp>
      <p:pic>
        <p:nvPicPr>
          <p:cNvPr id="6" name="Picture 5" descr="detection_eng rule.png"/>
          <p:cNvPicPr>
            <a:picLocks noChangeAspect="1"/>
          </p:cNvPicPr>
          <p:nvPr/>
        </p:nvPicPr>
        <p:blipFill>
          <a:blip r:embed="rId3"/>
          <a:stretch>
            <a:fillRect/>
          </a:stretch>
        </p:blipFill>
        <p:spPr>
          <a:xfrm>
            <a:off x="0" y="1066800"/>
            <a:ext cx="3810000" cy="5791200"/>
          </a:xfrm>
          <a:prstGeom prst="rect">
            <a:avLst/>
          </a:prstGeom>
        </p:spPr>
      </p:pic>
      <p:pic>
        <p:nvPicPr>
          <p:cNvPr id="8" name="Content Placeholder 4" descr="ips_Preprocessor_Rules.png"/>
          <p:cNvPicPr>
            <a:picLocks noGrp="1" noChangeAspect="1"/>
          </p:cNvPicPr>
          <p:nvPr>
            <p:ph idx="1"/>
          </p:nvPr>
        </p:nvPicPr>
        <p:blipFill>
          <a:blip r:embed="rId4"/>
          <a:stretch>
            <a:fillRect/>
          </a:stretch>
        </p:blipFill>
        <p:spPr>
          <a:xfrm>
            <a:off x="3200400" y="1066800"/>
            <a:ext cx="5791200" cy="4876800"/>
          </a:xfrm>
        </p:spPr>
      </p:pic>
      <p:sp>
        <p:nvSpPr>
          <p:cNvPr id="9" name="TextBox 8"/>
          <p:cNvSpPr txBox="1"/>
          <p:nvPr/>
        </p:nvSpPr>
        <p:spPr>
          <a:xfrm>
            <a:off x="2057400" y="6248400"/>
            <a:ext cx="7086600" cy="369332"/>
          </a:xfrm>
          <a:prstGeom prst="rect">
            <a:avLst/>
          </a:prstGeom>
          <a:noFill/>
        </p:spPr>
        <p:txBody>
          <a:bodyPr wrap="square" rtlCol="0">
            <a:spAutoFit/>
          </a:bodyPr>
          <a:lstStyle/>
          <a:p>
            <a:r>
              <a:rPr lang="en-IN" b="1" dirty="0" smtClean="0"/>
              <a:t>Figure: </a:t>
            </a:r>
            <a:r>
              <a:rPr lang="en-IN" b="1" dirty="0" err="1" smtClean="0"/>
              <a:t>Preprocessor</a:t>
            </a:r>
            <a:r>
              <a:rPr lang="en-IN" b="1" dirty="0" smtClean="0"/>
              <a:t> and Detection Engine filtering based on rules</a:t>
            </a:r>
            <a:endParaRPr lang="en-IN"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Autofit/>
          </a:bodyPr>
          <a:lstStyle/>
          <a:p>
            <a:r>
              <a:rPr lang="en-IN" sz="3200" dirty="0" smtClean="0"/>
              <a:t>SNORT: CONFIGURATION</a:t>
            </a:r>
            <a:endParaRPr lang="en-IN" sz="3200" dirty="0"/>
          </a:p>
        </p:txBody>
      </p:sp>
      <p:sp>
        <p:nvSpPr>
          <p:cNvPr id="3" name="Content Placeholder 2"/>
          <p:cNvSpPr>
            <a:spLocks noGrp="1"/>
          </p:cNvSpPr>
          <p:nvPr>
            <p:ph idx="1"/>
          </p:nvPr>
        </p:nvSpPr>
        <p:spPr>
          <a:xfrm>
            <a:off x="609600" y="990600"/>
            <a:ext cx="7924800" cy="5410200"/>
          </a:xfrm>
        </p:spPr>
        <p:txBody>
          <a:bodyPr>
            <a:normAutofit/>
          </a:bodyPr>
          <a:lstStyle/>
          <a:p>
            <a:pPr algn="just"/>
            <a:r>
              <a:rPr lang="en-IN" sz="2400" dirty="0" smtClean="0"/>
              <a:t>The Snort files and directories on Linux systems are in:</a:t>
            </a:r>
          </a:p>
          <a:p>
            <a:pPr algn="just">
              <a:buNone/>
            </a:pPr>
            <a:r>
              <a:rPr lang="en-IN" sz="2400" dirty="0" smtClean="0"/>
              <a:t>     - </a:t>
            </a:r>
            <a:r>
              <a:rPr lang="en-IN" sz="2400" b="1" dirty="0" smtClean="0"/>
              <a:t>/etc/snort/</a:t>
            </a:r>
            <a:r>
              <a:rPr lang="en-IN" sz="2400" b="1" dirty="0" err="1" smtClean="0"/>
              <a:t>snort.conf</a:t>
            </a:r>
            <a:r>
              <a:rPr lang="en-IN" sz="2400" b="1" dirty="0" smtClean="0"/>
              <a:t> </a:t>
            </a:r>
            <a:r>
              <a:rPr lang="en-IN" sz="2400" dirty="0" smtClean="0"/>
              <a:t>The file is where global values (internal/external  network definitions) for Snort are declared, the output processors  are configured for logging, and the major chunks of rules are included</a:t>
            </a:r>
          </a:p>
          <a:p>
            <a:pPr algn="just">
              <a:buNone/>
            </a:pPr>
            <a:r>
              <a:rPr lang="en-IN" sz="2400" dirty="0" smtClean="0"/>
              <a:t>     - </a:t>
            </a:r>
            <a:r>
              <a:rPr lang="en-IN" sz="2400" b="1" dirty="0" smtClean="0"/>
              <a:t>/etc/snort/rules/</a:t>
            </a:r>
            <a:r>
              <a:rPr lang="en-IN" sz="2400" dirty="0" smtClean="0"/>
              <a:t> Directory has rules which can be enabled or disabled</a:t>
            </a:r>
          </a:p>
          <a:p>
            <a:pPr algn="just">
              <a:buNone/>
            </a:pPr>
            <a:r>
              <a:rPr lang="en-IN" sz="2400" dirty="0" smtClean="0"/>
              <a:t>     - </a:t>
            </a:r>
            <a:r>
              <a:rPr lang="en-IN" sz="2400" b="1" dirty="0" smtClean="0"/>
              <a:t>/</a:t>
            </a:r>
            <a:r>
              <a:rPr lang="en-IN" sz="2400" b="1" dirty="0" err="1" smtClean="0"/>
              <a:t>var</a:t>
            </a:r>
            <a:r>
              <a:rPr lang="en-IN" sz="2400" b="1" dirty="0" smtClean="0"/>
              <a:t>/log/snort/</a:t>
            </a:r>
            <a:r>
              <a:rPr lang="en-IN" sz="2400" dirty="0" smtClean="0"/>
              <a:t> Directory has native alerts file, where Snort records text-based alerts, and the </a:t>
            </a:r>
            <a:r>
              <a:rPr lang="en-IN" sz="2400" dirty="0" err="1" smtClean="0"/>
              <a:t>libpcap</a:t>
            </a:r>
            <a:r>
              <a:rPr lang="en-IN" sz="2400" dirty="0" smtClean="0"/>
              <a:t> files with corresponding packet captures.</a:t>
            </a:r>
          </a:p>
          <a:p>
            <a:pPr algn="just">
              <a:buNone/>
            </a:pPr>
            <a:endParaRPr lang="en-IN" sz="2400" dirty="0" smtClean="0"/>
          </a:p>
          <a:p>
            <a:pPr algn="just"/>
            <a:r>
              <a:rPr lang="en-IN" sz="2400" dirty="0" smtClean="0"/>
              <a:t>The locations of these Snort files/directories are fully configurable.</a:t>
            </a:r>
          </a:p>
          <a:p>
            <a:pPr algn="just">
              <a:buNone/>
            </a:pPr>
            <a:endParaRPr lang="en-IN"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Autofit/>
          </a:bodyPr>
          <a:lstStyle/>
          <a:p>
            <a:r>
              <a:rPr lang="en-IN" sz="3200" dirty="0" smtClean="0"/>
              <a:t>SNORT: RULE LANGUAGE</a:t>
            </a:r>
            <a:endParaRPr lang="en-IN" sz="3200" dirty="0"/>
          </a:p>
        </p:txBody>
      </p:sp>
      <p:sp>
        <p:nvSpPr>
          <p:cNvPr id="3" name="Content Placeholder 2"/>
          <p:cNvSpPr>
            <a:spLocks noGrp="1"/>
          </p:cNvSpPr>
          <p:nvPr>
            <p:ph idx="1"/>
          </p:nvPr>
        </p:nvSpPr>
        <p:spPr>
          <a:xfrm>
            <a:off x="457200" y="762000"/>
            <a:ext cx="8229600" cy="5867400"/>
          </a:xfrm>
        </p:spPr>
        <p:txBody>
          <a:bodyPr>
            <a:normAutofit/>
          </a:bodyPr>
          <a:lstStyle/>
          <a:p>
            <a:pPr algn="just"/>
            <a:r>
              <a:rPr lang="en-IN" sz="2400" dirty="0" err="1" smtClean="0"/>
              <a:t>Sourcefire’s</a:t>
            </a:r>
            <a:r>
              <a:rPr lang="en-IN" sz="2400" dirty="0" smtClean="0"/>
              <a:t> Vulnerability Research Team (VRT) distribute files which contains numerous rules</a:t>
            </a:r>
            <a:r>
              <a:rPr lang="en-IN" sz="2400" dirty="0"/>
              <a:t> </a:t>
            </a:r>
            <a:r>
              <a:rPr lang="en-IN" sz="2400" dirty="0" smtClean="0"/>
              <a:t>defined by text based language (one line per rule)</a:t>
            </a:r>
          </a:p>
          <a:p>
            <a:pPr algn="just"/>
            <a:r>
              <a:rPr lang="en-IN" sz="2400" dirty="0" smtClean="0"/>
              <a:t>All rules contain a Snort ID (SID) which identifies that particular rule. </a:t>
            </a:r>
          </a:p>
          <a:p>
            <a:pPr algn="just">
              <a:buNone/>
            </a:pPr>
            <a:r>
              <a:rPr lang="en-IN" sz="2400" dirty="0" smtClean="0"/>
              <a:t>     - SIDs &lt; 1 million are reserved for the </a:t>
            </a:r>
            <a:r>
              <a:rPr lang="en-IN" sz="2400" dirty="0" err="1" smtClean="0"/>
              <a:t>Sourcefire</a:t>
            </a:r>
            <a:endParaRPr lang="en-IN" sz="2400" dirty="0" smtClean="0"/>
          </a:p>
          <a:p>
            <a:pPr algn="just">
              <a:buNone/>
            </a:pPr>
            <a:r>
              <a:rPr lang="en-IN" sz="2400" dirty="0" smtClean="0"/>
              <a:t>     - SIDs between 1 and 2 are reserved for freelance (open source community called Emerging Threats)</a:t>
            </a:r>
          </a:p>
          <a:p>
            <a:pPr algn="just">
              <a:buNone/>
            </a:pPr>
            <a:r>
              <a:rPr lang="en-IN" sz="2400" dirty="0" smtClean="0"/>
              <a:t>     - SIDs &gt; 2 million are for local rules to be built</a:t>
            </a:r>
          </a:p>
          <a:p>
            <a:pPr algn="just"/>
            <a:r>
              <a:rPr lang="en-IN" sz="2400" dirty="0" smtClean="0"/>
              <a:t>While creating customized rules, copy the existing rule and disable commercial rule and enable modified local version</a:t>
            </a:r>
          </a:p>
          <a:p>
            <a:pPr algn="just"/>
            <a:r>
              <a:rPr lang="en-IN" sz="2400" dirty="0" smtClean="0"/>
              <a:t>Based on payloads different rule options can be used:</a:t>
            </a:r>
          </a:p>
          <a:p>
            <a:pPr algn="just">
              <a:buNone/>
            </a:pPr>
            <a:r>
              <a:rPr lang="en-IN" sz="2400" dirty="0" smtClean="0"/>
              <a:t>     - </a:t>
            </a:r>
            <a:r>
              <a:rPr lang="en-IN" sz="2400" dirty="0" err="1" smtClean="0"/>
              <a:t>Nonpayload</a:t>
            </a:r>
            <a:r>
              <a:rPr lang="en-IN" sz="2400" dirty="0" smtClean="0"/>
              <a:t> Detection Rule Options</a:t>
            </a:r>
          </a:p>
          <a:p>
            <a:pPr algn="just">
              <a:buNone/>
            </a:pPr>
            <a:r>
              <a:rPr lang="en-IN" sz="2400" dirty="0" smtClean="0"/>
              <a:t>     - Payload Detection Rule Options</a:t>
            </a:r>
          </a:p>
          <a:p>
            <a:pPr algn="just">
              <a:buNone/>
            </a:pPr>
            <a:endParaRPr lang="en-IN" sz="2400" dirty="0" smtClean="0"/>
          </a:p>
          <a:p>
            <a:pPr algn="just">
              <a:buNone/>
            </a:pPr>
            <a:endParaRPr lang="en-IN" sz="2400"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Autofit/>
          </a:bodyPr>
          <a:lstStyle/>
          <a:p>
            <a:r>
              <a:rPr lang="en-IN" sz="3200" dirty="0" smtClean="0"/>
              <a:t>SNORT: RULE HEADER</a:t>
            </a:r>
            <a:endParaRPr lang="en-IN" sz="3200" dirty="0"/>
          </a:p>
        </p:txBody>
      </p:sp>
      <p:sp>
        <p:nvSpPr>
          <p:cNvPr id="3" name="Content Placeholder 2"/>
          <p:cNvSpPr>
            <a:spLocks noGrp="1"/>
          </p:cNvSpPr>
          <p:nvPr>
            <p:ph idx="1"/>
          </p:nvPr>
        </p:nvSpPr>
        <p:spPr>
          <a:xfrm>
            <a:off x="381000" y="838200"/>
            <a:ext cx="8534400" cy="5791200"/>
          </a:xfrm>
        </p:spPr>
        <p:txBody>
          <a:bodyPr>
            <a:normAutofit lnSpcReduction="10000"/>
          </a:bodyPr>
          <a:lstStyle/>
          <a:p>
            <a:pPr algn="just"/>
            <a:r>
              <a:rPr lang="en-IN" sz="2400" dirty="0" smtClean="0"/>
              <a:t>Snort rule header consists of seven fields, space delimited, as follows</a:t>
            </a:r>
          </a:p>
          <a:p>
            <a:pPr algn="just"/>
            <a:endParaRPr lang="en-IN" sz="2400" dirty="0" smtClean="0"/>
          </a:p>
          <a:p>
            <a:pPr algn="just"/>
            <a:endParaRPr lang="en-IN" sz="2400" dirty="0" smtClean="0"/>
          </a:p>
          <a:p>
            <a:pPr algn="just"/>
            <a:endParaRPr lang="en-IN" sz="2400" dirty="0" smtClean="0"/>
          </a:p>
          <a:p>
            <a:pPr algn="just"/>
            <a:endParaRPr lang="en-IN" sz="2400" dirty="0" smtClean="0"/>
          </a:p>
          <a:p>
            <a:pPr algn="just"/>
            <a:endParaRPr lang="en-IN" sz="2400" dirty="0" smtClean="0"/>
          </a:p>
          <a:p>
            <a:pPr algn="just"/>
            <a:endParaRPr lang="en-IN" sz="2400" dirty="0" smtClean="0"/>
          </a:p>
          <a:p>
            <a:pPr algn="just">
              <a:buNone/>
            </a:pPr>
            <a:r>
              <a:rPr lang="en-IN" sz="2400" dirty="0" smtClean="0"/>
              <a:t>     </a:t>
            </a:r>
          </a:p>
          <a:p>
            <a:pPr algn="just">
              <a:buNone/>
            </a:pPr>
            <a:r>
              <a:rPr lang="en-IN" sz="2400" dirty="0" smtClean="0"/>
              <a:t>     - Action: describes what the snort sensor must perform when a packet is found as a match. Typical actions are alert, log, pass, and drop</a:t>
            </a:r>
          </a:p>
          <a:p>
            <a:pPr algn="just">
              <a:buNone/>
            </a:pPr>
            <a:r>
              <a:rPr lang="en-IN" sz="2400" dirty="0" smtClean="0"/>
              <a:t>     - Protocol: delineates the protocol the packet must be employing to match the rule with values like </a:t>
            </a:r>
            <a:r>
              <a:rPr lang="en-IN" sz="2400" dirty="0" err="1" smtClean="0"/>
              <a:t>icmp,tcp,udp</a:t>
            </a:r>
            <a:r>
              <a:rPr lang="en-IN" sz="2400" dirty="0" smtClean="0"/>
              <a:t> or </a:t>
            </a:r>
            <a:r>
              <a:rPr lang="en-IN" sz="2400" dirty="0" err="1" smtClean="0"/>
              <a:t>ip</a:t>
            </a:r>
            <a:endParaRPr lang="en-IN" sz="2400" dirty="0" smtClean="0"/>
          </a:p>
          <a:p>
            <a:pPr algn="just">
              <a:buNone/>
            </a:pPr>
            <a:r>
              <a:rPr lang="en-IN" sz="2400" dirty="0" smtClean="0"/>
              <a:t>     - Source IP and Port: describes qualified source of a packet</a:t>
            </a:r>
            <a:endParaRPr lang="en-IN" sz="2400" dirty="0"/>
          </a:p>
        </p:txBody>
      </p:sp>
      <p:pic>
        <p:nvPicPr>
          <p:cNvPr id="4" name="Picture 3" descr="snort rule.png"/>
          <p:cNvPicPr>
            <a:picLocks noChangeAspect="1"/>
          </p:cNvPicPr>
          <p:nvPr/>
        </p:nvPicPr>
        <p:blipFill>
          <a:blip r:embed="rId3"/>
          <a:stretch>
            <a:fillRect/>
          </a:stretch>
        </p:blipFill>
        <p:spPr>
          <a:xfrm>
            <a:off x="228600" y="1600200"/>
            <a:ext cx="8715375" cy="2257425"/>
          </a:xfrm>
          <a:prstGeom prst="rect">
            <a:avLst/>
          </a:prstGeom>
        </p:spPr>
      </p:pic>
      <p:sp>
        <p:nvSpPr>
          <p:cNvPr id="5" name="TextBox 4"/>
          <p:cNvSpPr txBox="1"/>
          <p:nvPr/>
        </p:nvSpPr>
        <p:spPr>
          <a:xfrm>
            <a:off x="228600" y="3733800"/>
            <a:ext cx="8610600" cy="369332"/>
          </a:xfrm>
          <a:prstGeom prst="rect">
            <a:avLst/>
          </a:prstGeom>
          <a:noFill/>
        </p:spPr>
        <p:txBody>
          <a:bodyPr wrap="square" rtlCol="0">
            <a:spAutoFit/>
          </a:bodyPr>
          <a:lstStyle/>
          <a:p>
            <a:pPr algn="ctr"/>
            <a:r>
              <a:rPr lang="en-IN" b="1" dirty="0" smtClean="0"/>
              <a:t>Figure: Snort Rule Header containing seven fields with an example</a:t>
            </a:r>
            <a:endParaRPr lang="en-IN"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Autofit/>
          </a:bodyPr>
          <a:lstStyle/>
          <a:p>
            <a:r>
              <a:rPr lang="en-IN" sz="3200" dirty="0" smtClean="0"/>
              <a:t>SNORT: RULE HEADER</a:t>
            </a:r>
            <a:endParaRPr lang="en-IN" sz="3200" dirty="0"/>
          </a:p>
        </p:txBody>
      </p:sp>
      <p:sp>
        <p:nvSpPr>
          <p:cNvPr id="3" name="Content Placeholder 2"/>
          <p:cNvSpPr>
            <a:spLocks noGrp="1"/>
          </p:cNvSpPr>
          <p:nvPr>
            <p:ph idx="1"/>
          </p:nvPr>
        </p:nvSpPr>
        <p:spPr>
          <a:xfrm>
            <a:off x="228600" y="838200"/>
            <a:ext cx="8686800" cy="5791200"/>
          </a:xfrm>
        </p:spPr>
        <p:txBody>
          <a:bodyPr>
            <a:normAutofit lnSpcReduction="10000"/>
          </a:bodyPr>
          <a:lstStyle/>
          <a:p>
            <a:pPr algn="just">
              <a:buNone/>
            </a:pPr>
            <a:r>
              <a:rPr lang="en-IN" sz="2400" dirty="0" smtClean="0"/>
              <a:t>   - Directionality operator:  specifies whether a match can occur in one direction only (from source to destination) or </a:t>
            </a:r>
            <a:r>
              <a:rPr lang="en-IN" sz="2400" dirty="0" err="1" smtClean="0"/>
              <a:t>bidirectionally</a:t>
            </a:r>
            <a:r>
              <a:rPr lang="en-IN" sz="2400" dirty="0" smtClean="0"/>
              <a:t> by rule author. The allowed values are ‘-&gt;’ and ‘&lt;&gt;’</a:t>
            </a:r>
          </a:p>
          <a:p>
            <a:pPr algn="just">
              <a:buNone/>
            </a:pPr>
            <a:r>
              <a:rPr lang="en-IN" sz="2400" dirty="0" smtClean="0"/>
              <a:t>   - Destination IP and Port: describes qualified destination of a   packet</a:t>
            </a:r>
          </a:p>
          <a:p>
            <a:pPr algn="just"/>
            <a:r>
              <a:rPr lang="en-IN" sz="2400" dirty="0" smtClean="0"/>
              <a:t>Here are examples of Snort rule headers-</a:t>
            </a:r>
          </a:p>
          <a:p>
            <a:pPr algn="just">
              <a:buNone/>
            </a:pPr>
            <a:r>
              <a:rPr lang="en-IN" sz="2400" dirty="0" smtClean="0"/>
              <a:t>     </a:t>
            </a:r>
            <a:r>
              <a:rPr lang="en-IN" sz="2400" b="1" dirty="0" smtClean="0"/>
              <a:t>alert </a:t>
            </a:r>
            <a:r>
              <a:rPr lang="en-IN" sz="2400" b="1" dirty="0" err="1" smtClean="0"/>
              <a:t>tcp</a:t>
            </a:r>
            <a:r>
              <a:rPr lang="en-IN" sz="2400" b="1" dirty="0" smtClean="0"/>
              <a:t> any </a:t>
            </a:r>
            <a:r>
              <a:rPr lang="en-IN" sz="2400" b="1" dirty="0" err="1" smtClean="0"/>
              <a:t>any</a:t>
            </a:r>
            <a:r>
              <a:rPr lang="en-IN" sz="2400" b="1" dirty="0" smtClean="0"/>
              <a:t> -&gt; 192.168.2.1 80 (...)</a:t>
            </a:r>
          </a:p>
          <a:p>
            <a:pPr algn="just">
              <a:buNone/>
            </a:pPr>
            <a:r>
              <a:rPr lang="en-IN" sz="2400" dirty="0" smtClean="0"/>
              <a:t>     - Alert if match is found for any TCP segment from any source at all and that is destined specifically to port 80 on host 192.168.2.1</a:t>
            </a:r>
          </a:p>
          <a:p>
            <a:pPr algn="just">
              <a:buNone/>
            </a:pPr>
            <a:r>
              <a:rPr lang="en-IN" sz="2400" b="1" dirty="0" smtClean="0"/>
              <a:t>     log </a:t>
            </a:r>
            <a:r>
              <a:rPr lang="en-IN" sz="2400" b="1" dirty="0" err="1" smtClean="0"/>
              <a:t>udp</a:t>
            </a:r>
            <a:r>
              <a:rPr lang="en-IN" sz="2400" b="1" dirty="0" smtClean="0"/>
              <a:t> 192.168.1.1 53 -&gt; !192.168.1.0/24 any (...)</a:t>
            </a:r>
          </a:p>
          <a:p>
            <a:pPr algn="just">
              <a:buNone/>
            </a:pPr>
            <a:r>
              <a:rPr lang="en-IN" sz="2400" b="1" dirty="0" smtClean="0"/>
              <a:t>     - </a:t>
            </a:r>
            <a:r>
              <a:rPr lang="en-IN" sz="2400" dirty="0" smtClean="0"/>
              <a:t>Alerts for UDP that is destined except 192.168.1.0/24 network</a:t>
            </a:r>
            <a:endParaRPr lang="en-IN" sz="2400" b="1" dirty="0" smtClean="0"/>
          </a:p>
          <a:p>
            <a:pPr algn="just">
              <a:buNone/>
            </a:pPr>
            <a:r>
              <a:rPr lang="en-IN" sz="2400" dirty="0" smtClean="0"/>
              <a:t>   </a:t>
            </a:r>
            <a:r>
              <a:rPr lang="en-IN" sz="2400" b="1" dirty="0" smtClean="0"/>
              <a:t>drop </a:t>
            </a:r>
            <a:r>
              <a:rPr lang="en-IN" sz="2400" b="1" dirty="0" err="1" smtClean="0"/>
              <a:t>ip</a:t>
            </a:r>
            <a:r>
              <a:rPr lang="en-IN" sz="2400" b="1" dirty="0" smtClean="0"/>
              <a:t> $EXTERNAL_NET any &lt;&gt; $HTTP_SERVERS $HTTP_PORTS (...)</a:t>
            </a:r>
          </a:p>
          <a:p>
            <a:pPr algn="just">
              <a:buNone/>
            </a:pPr>
            <a:r>
              <a:rPr lang="en-IN" sz="2400" b="1" dirty="0" smtClean="0"/>
              <a:t>     - </a:t>
            </a:r>
            <a:r>
              <a:rPr lang="en-IN" sz="2400" dirty="0" smtClean="0"/>
              <a:t>Drops packet if match is found for any IP packet coming from an external source and destined for predefined HTTP servers</a:t>
            </a:r>
            <a:endParaRPr lang="en-IN"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r>
              <a:rPr lang="en-IN" sz="3200" dirty="0" smtClean="0"/>
              <a:t>SNORT: RULE BODY</a:t>
            </a:r>
            <a:endParaRPr lang="en-IN" sz="3200" dirty="0"/>
          </a:p>
        </p:txBody>
      </p:sp>
      <p:sp>
        <p:nvSpPr>
          <p:cNvPr id="3" name="Content Placeholder 2"/>
          <p:cNvSpPr>
            <a:spLocks noGrp="1"/>
          </p:cNvSpPr>
          <p:nvPr>
            <p:ph idx="1"/>
          </p:nvPr>
        </p:nvSpPr>
        <p:spPr>
          <a:xfrm>
            <a:off x="457200" y="838200"/>
            <a:ext cx="8229600" cy="5791200"/>
          </a:xfrm>
        </p:spPr>
        <p:txBody>
          <a:bodyPr>
            <a:normAutofit/>
          </a:bodyPr>
          <a:lstStyle/>
          <a:p>
            <a:pPr algn="just">
              <a:buNone/>
            </a:pPr>
            <a:r>
              <a:rPr lang="en-IN" sz="2400" dirty="0" smtClean="0"/>
              <a:t>Snort rule body consists of a semicolon-delimited list of rule “options” bracketed by parentheses:</a:t>
            </a:r>
          </a:p>
          <a:p>
            <a:pPr algn="just"/>
            <a:r>
              <a:rPr lang="en-IN" sz="2400" dirty="0" smtClean="0"/>
              <a:t>General options (metadata about events) provide a way of specifying information about the rule, it’s purpose, revision, etc</a:t>
            </a:r>
          </a:p>
          <a:p>
            <a:pPr algn="just"/>
            <a:r>
              <a:rPr lang="en-IN" sz="2400" dirty="0" smtClean="0"/>
              <a:t> Detection options (stepwise instructions for matching packets or streams) include:</a:t>
            </a:r>
          </a:p>
          <a:p>
            <a:pPr algn="just">
              <a:buNone/>
            </a:pPr>
            <a:r>
              <a:rPr lang="en-IN" sz="2400" dirty="0" smtClean="0"/>
              <a:t>         - </a:t>
            </a:r>
            <a:r>
              <a:rPr lang="en-IN" sz="2400" dirty="0" err="1" smtClean="0"/>
              <a:t>nonpayload</a:t>
            </a:r>
            <a:r>
              <a:rPr lang="en-IN" sz="2400" dirty="0" smtClean="0"/>
              <a:t> detection specifications (based on Layer 3 and Layer 4 protocol fields) such as: TTL, TOS, sequence and </a:t>
            </a:r>
            <a:r>
              <a:rPr lang="en-IN" sz="2400" dirty="0" err="1" smtClean="0"/>
              <a:t>ack</a:t>
            </a:r>
            <a:r>
              <a:rPr lang="en-IN" sz="2400" dirty="0" smtClean="0"/>
              <a:t> numbers (for TCP), ICMP types and codes, etc</a:t>
            </a:r>
          </a:p>
          <a:p>
            <a:pPr algn="just">
              <a:buNone/>
            </a:pPr>
            <a:r>
              <a:rPr lang="en-IN" sz="2400" dirty="0" smtClean="0"/>
              <a:t>         - payload” detection specifications (based on Layer 5 content and above in IPv4) such as: content, </a:t>
            </a:r>
            <a:r>
              <a:rPr lang="en-IN" sz="2400" dirty="0" err="1" smtClean="0"/>
              <a:t>pcre</a:t>
            </a:r>
            <a:r>
              <a:rPr lang="en-IN" sz="2400" dirty="0" smtClean="0"/>
              <a:t> (Perl-compatible regular expression), depth, offset, etc</a:t>
            </a:r>
          </a:p>
          <a:p>
            <a:pPr algn="just"/>
            <a:r>
              <a:rPr lang="en-IN" sz="2400" dirty="0" smtClean="0"/>
              <a:t>Post-detection options actions to take if a match occurs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Autofit/>
          </a:bodyPr>
          <a:lstStyle/>
          <a:p>
            <a:r>
              <a:rPr lang="en-IN" sz="3200" dirty="0" smtClean="0"/>
              <a:t>SNORT: GENERAL RULE OPTIONS</a:t>
            </a:r>
            <a:endParaRPr lang="en-IN" sz="3200" dirty="0"/>
          </a:p>
        </p:txBody>
      </p:sp>
      <p:sp>
        <p:nvSpPr>
          <p:cNvPr id="3" name="Content Placeholder 2"/>
          <p:cNvSpPr>
            <a:spLocks noGrp="1"/>
          </p:cNvSpPr>
          <p:nvPr>
            <p:ph idx="1"/>
          </p:nvPr>
        </p:nvSpPr>
        <p:spPr>
          <a:xfrm>
            <a:off x="457200" y="838200"/>
            <a:ext cx="8229600" cy="5791200"/>
          </a:xfrm>
        </p:spPr>
        <p:txBody>
          <a:bodyPr>
            <a:normAutofit/>
          </a:bodyPr>
          <a:lstStyle/>
          <a:p>
            <a:pPr algn="just"/>
            <a:r>
              <a:rPr lang="en-IN" sz="2400" dirty="0" smtClean="0"/>
              <a:t>The metadata about events include:</a:t>
            </a:r>
          </a:p>
          <a:p>
            <a:pPr algn="just">
              <a:buNone/>
            </a:pPr>
            <a:r>
              <a:rPr lang="en-IN" sz="2400" dirty="0" smtClean="0"/>
              <a:t>     - </a:t>
            </a:r>
            <a:r>
              <a:rPr lang="en-IN" sz="2400" dirty="0" err="1" smtClean="0"/>
              <a:t>msg</a:t>
            </a:r>
            <a:r>
              <a:rPr lang="en-IN" sz="2400" dirty="0" smtClean="0"/>
              <a:t>: This is the descriptive title that will be attached to any resulting alerts. It should make clear to the intrusion analyst what the event is about, at a glance</a:t>
            </a:r>
          </a:p>
          <a:p>
            <a:pPr algn="just">
              <a:buNone/>
            </a:pPr>
            <a:r>
              <a:rPr lang="en-IN" sz="2400" dirty="0" smtClean="0"/>
              <a:t>     - </a:t>
            </a:r>
            <a:r>
              <a:rPr lang="en-IN" sz="2400" dirty="0" err="1" smtClean="0"/>
              <a:t>sid</a:t>
            </a:r>
            <a:r>
              <a:rPr lang="en-IN" sz="2400" dirty="0" smtClean="0"/>
              <a:t>: The required Snort ID number that uniquely identifies the rule</a:t>
            </a:r>
          </a:p>
          <a:p>
            <a:pPr algn="just">
              <a:buNone/>
            </a:pPr>
            <a:r>
              <a:rPr lang="en-IN" sz="2400" dirty="0" smtClean="0"/>
              <a:t>     - rev: The rule’s revision number. The combination of “</a:t>
            </a:r>
            <a:r>
              <a:rPr lang="en-IN" sz="2400" dirty="0" err="1" smtClean="0"/>
              <a:t>sid</a:t>
            </a:r>
            <a:r>
              <a:rPr lang="en-IN" sz="2400" dirty="0" smtClean="0"/>
              <a:t>” and “rev” define rules uniquely</a:t>
            </a:r>
          </a:p>
          <a:p>
            <a:pPr algn="just">
              <a:buNone/>
            </a:pPr>
            <a:r>
              <a:rPr lang="en-IN" sz="2400" dirty="0" smtClean="0"/>
              <a:t>     - reference: An optional pointer to background information, often a CVE number, </a:t>
            </a:r>
            <a:r>
              <a:rPr lang="en-IN" sz="2400" dirty="0" err="1" smtClean="0"/>
              <a:t>Bugtraq</a:t>
            </a:r>
            <a:r>
              <a:rPr lang="en-IN" sz="2400" dirty="0" smtClean="0"/>
              <a:t> ID, or URL. While not required, this option is typically one of the most useful metadata options, as it can help the analyst understand why a rule was written in the first place, and what it is testing.</a:t>
            </a:r>
          </a:p>
          <a:p>
            <a:pPr algn="just"/>
            <a:r>
              <a:rPr lang="en-IN" sz="2400" dirty="0" smtClean="0"/>
              <a:t>Some options are optional but not all</a:t>
            </a:r>
            <a:endParaRPr lang="en-IN"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Autofit/>
          </a:bodyPr>
          <a:lstStyle/>
          <a:p>
            <a:r>
              <a:rPr lang="en-IN" sz="3200" dirty="0" smtClean="0"/>
              <a:t>SNORT: </a:t>
            </a:r>
            <a:r>
              <a:rPr lang="en-IN" sz="3200" dirty="0" err="1" smtClean="0"/>
              <a:t>Nonpayload</a:t>
            </a:r>
            <a:r>
              <a:rPr lang="en-IN" sz="3200" dirty="0" smtClean="0"/>
              <a:t> Detection Rule Options</a:t>
            </a:r>
            <a:endParaRPr lang="en-IN" sz="3200" dirty="0"/>
          </a:p>
        </p:txBody>
      </p:sp>
      <p:sp>
        <p:nvSpPr>
          <p:cNvPr id="3" name="Content Placeholder 2"/>
          <p:cNvSpPr>
            <a:spLocks noGrp="1"/>
          </p:cNvSpPr>
          <p:nvPr>
            <p:ph idx="1"/>
          </p:nvPr>
        </p:nvSpPr>
        <p:spPr>
          <a:xfrm>
            <a:off x="457200" y="1066800"/>
            <a:ext cx="8229600" cy="5562600"/>
          </a:xfrm>
        </p:spPr>
        <p:txBody>
          <a:bodyPr>
            <a:normAutofit/>
          </a:bodyPr>
          <a:lstStyle/>
          <a:p>
            <a:pPr>
              <a:buNone/>
            </a:pPr>
            <a:r>
              <a:rPr lang="en-IN" sz="2400" dirty="0" err="1" smtClean="0"/>
              <a:t>Nonpayload</a:t>
            </a:r>
            <a:r>
              <a:rPr lang="en-IN" sz="2400" dirty="0" smtClean="0"/>
              <a:t> detection rule options include:</a:t>
            </a:r>
          </a:p>
          <a:p>
            <a:r>
              <a:rPr lang="en-IN" sz="2400" dirty="0" smtClean="0"/>
              <a:t>Comparison operators for all of the protocol fields in the:</a:t>
            </a:r>
          </a:p>
          <a:p>
            <a:pPr>
              <a:buNone/>
            </a:pPr>
            <a:r>
              <a:rPr lang="en-IN" sz="2400" dirty="0" smtClean="0"/>
              <a:t>      – IP packet header (TTL, fragmentation information, embedded protocol, IP options, etc.)</a:t>
            </a:r>
          </a:p>
          <a:p>
            <a:pPr>
              <a:buNone/>
            </a:pPr>
            <a:r>
              <a:rPr lang="en-IN" sz="2400" dirty="0" smtClean="0"/>
              <a:t>      – TCP segment header (TCP flags and </a:t>
            </a:r>
            <a:r>
              <a:rPr lang="en-IN" sz="2400" dirty="0" err="1" smtClean="0"/>
              <a:t>stateful</a:t>
            </a:r>
            <a:r>
              <a:rPr lang="en-IN" sz="2400" dirty="0" smtClean="0"/>
              <a:t> flow inspection, sequence, and acknowledgment numbers, window size, etc.)</a:t>
            </a:r>
          </a:p>
          <a:p>
            <a:pPr>
              <a:buNone/>
            </a:pPr>
            <a:r>
              <a:rPr lang="en-IN" sz="2400" dirty="0" smtClean="0"/>
              <a:t>      – ICMP header (ICMP type and code, sequence values)</a:t>
            </a:r>
          </a:p>
          <a:p>
            <a:r>
              <a:rPr lang="en-IN" sz="2400" dirty="0" smtClean="0"/>
              <a:t>Comparison operators for </a:t>
            </a:r>
            <a:r>
              <a:rPr lang="en-IN" sz="2400" dirty="0" err="1" smtClean="0"/>
              <a:t>sameip</a:t>
            </a:r>
            <a:r>
              <a:rPr lang="en-IN" sz="2400" dirty="0" smtClean="0"/>
              <a:t>, </a:t>
            </a:r>
            <a:r>
              <a:rPr lang="en-IN" sz="2400" dirty="0" err="1" smtClean="0"/>
              <a:t>stream_size</a:t>
            </a:r>
            <a:r>
              <a:rPr lang="en-IN" sz="2400" dirty="0" smtClean="0"/>
              <a:t>, RPC call number</a:t>
            </a:r>
          </a:p>
          <a:p>
            <a:r>
              <a:rPr lang="en-IN" sz="2400" dirty="0" smtClean="0"/>
              <a:t>These options are the most reliable for the Snort engine to evaluate, as they operate on data that has already been structurally parsed and preserved</a:t>
            </a:r>
          </a:p>
          <a:p>
            <a:pPr>
              <a:buNone/>
            </a:pPr>
            <a:r>
              <a:rPr lang="en-IN" sz="2400" dirty="0" smtClean="0"/>
              <a:t>     - For example, use of flow tracking by the TCP state engine</a:t>
            </a:r>
            <a:endParaRPr lang="en-IN"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Autofit/>
          </a:bodyPr>
          <a:lstStyle/>
          <a:p>
            <a:r>
              <a:rPr lang="en-IN" sz="3200" dirty="0" smtClean="0"/>
              <a:t>SNORT:</a:t>
            </a:r>
            <a:r>
              <a:rPr lang="en-IN" sz="3200" b="1" dirty="0" smtClean="0"/>
              <a:t> </a:t>
            </a:r>
            <a:r>
              <a:rPr lang="en-IN" sz="3200" dirty="0" smtClean="0"/>
              <a:t>Payload Detection Rule Options </a:t>
            </a:r>
            <a:endParaRPr lang="en-IN" sz="3200" dirty="0"/>
          </a:p>
        </p:txBody>
      </p:sp>
      <p:sp>
        <p:nvSpPr>
          <p:cNvPr id="3" name="Content Placeholder 2"/>
          <p:cNvSpPr>
            <a:spLocks noGrp="1"/>
          </p:cNvSpPr>
          <p:nvPr>
            <p:ph idx="1"/>
          </p:nvPr>
        </p:nvSpPr>
        <p:spPr>
          <a:xfrm>
            <a:off x="457200" y="914400"/>
            <a:ext cx="8229600" cy="5715000"/>
          </a:xfrm>
        </p:spPr>
        <p:txBody>
          <a:bodyPr>
            <a:normAutofit/>
          </a:bodyPr>
          <a:lstStyle/>
          <a:p>
            <a:pPr>
              <a:buNone/>
            </a:pPr>
            <a:r>
              <a:rPr lang="en-IN" sz="2400" dirty="0" smtClean="0"/>
              <a:t>Payload detection rule options include:</a:t>
            </a:r>
          </a:p>
          <a:p>
            <a:r>
              <a:rPr lang="en-IN" sz="2400" dirty="0" smtClean="0"/>
              <a:t>Content matching for:</a:t>
            </a:r>
          </a:p>
          <a:p>
            <a:pPr>
              <a:buNone/>
            </a:pPr>
            <a:r>
              <a:rPr lang="en-IN" sz="2400" dirty="0" smtClean="0"/>
              <a:t>      – ASCII strings</a:t>
            </a:r>
          </a:p>
          <a:p>
            <a:pPr>
              <a:buNone/>
            </a:pPr>
            <a:r>
              <a:rPr lang="en-IN" sz="2400" dirty="0" smtClean="0"/>
              <a:t>      – Binary sequences</a:t>
            </a:r>
          </a:p>
          <a:p>
            <a:pPr>
              <a:buNone/>
            </a:pPr>
            <a:r>
              <a:rPr lang="en-IN" sz="2400" dirty="0" smtClean="0"/>
              <a:t>      – PCREs</a:t>
            </a:r>
          </a:p>
          <a:p>
            <a:r>
              <a:rPr lang="en-IN" sz="2400" dirty="0" smtClean="0"/>
              <a:t>Layer 7-specific protocol data, such as HTTP URIs and SMTP commands</a:t>
            </a:r>
          </a:p>
          <a:p>
            <a:r>
              <a:rPr lang="en-IN" sz="2400" dirty="0" smtClean="0"/>
              <a:t>Absolute- and relative-positional searches, based on previous content matches</a:t>
            </a:r>
          </a:p>
          <a:p>
            <a:r>
              <a:rPr lang="en-IN" sz="2400" dirty="0" smtClean="0"/>
              <a:t>The payload contents can be matched against ASCII strings, hexadecimal (binary) sequences (non-ASCII encodings), and also Perl-compatible regular expressions (PCRE)</a:t>
            </a:r>
          </a:p>
          <a:p>
            <a:r>
              <a:rPr lang="en-IN" sz="2400" dirty="0" smtClean="0"/>
              <a:t>Layer 7 protocol awareness comes built in</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304800"/>
          </a:xfrm>
        </p:spPr>
        <p:txBody>
          <a:bodyPr>
            <a:noAutofit/>
          </a:bodyPr>
          <a:lstStyle/>
          <a:p>
            <a:r>
              <a:rPr lang="en-IN" sz="3200" dirty="0" smtClean="0"/>
              <a:t>INTRODUCTION</a:t>
            </a:r>
            <a:endParaRPr lang="en-IN" sz="3200" dirty="0"/>
          </a:p>
        </p:txBody>
      </p:sp>
      <p:sp>
        <p:nvSpPr>
          <p:cNvPr id="3" name="Content Placeholder 2"/>
          <p:cNvSpPr>
            <a:spLocks noGrp="1"/>
          </p:cNvSpPr>
          <p:nvPr>
            <p:ph idx="1"/>
          </p:nvPr>
        </p:nvSpPr>
        <p:spPr>
          <a:xfrm>
            <a:off x="457200" y="762000"/>
            <a:ext cx="8229600" cy="5364163"/>
          </a:xfrm>
        </p:spPr>
        <p:txBody>
          <a:bodyPr>
            <a:normAutofit lnSpcReduction="10000"/>
          </a:bodyPr>
          <a:lstStyle/>
          <a:p>
            <a:pPr algn="just"/>
            <a:r>
              <a:rPr lang="en-IN" sz="2400" dirty="0" smtClean="0"/>
              <a:t>Intrusion Detection System (IDS) inspects all inbound and outbound activities and attacks from someone attempting to compromise a system</a:t>
            </a:r>
          </a:p>
          <a:p>
            <a:pPr algn="just"/>
            <a:r>
              <a:rPr lang="en-IN" sz="2400" dirty="0" smtClean="0"/>
              <a:t>Intrusion Prevention System (IPS) provides rules to perform an action upon being alerted due to suspicious traffic</a:t>
            </a:r>
          </a:p>
          <a:p>
            <a:pPr algn="just">
              <a:buNone/>
            </a:pPr>
            <a:endParaRPr lang="en-IN" sz="2400" dirty="0" smtClean="0"/>
          </a:p>
          <a:p>
            <a:pPr algn="just"/>
            <a:r>
              <a:rPr lang="en-IN" sz="2400" dirty="0" smtClean="0"/>
              <a:t>The IDS/IPS has two classifications:</a:t>
            </a:r>
          </a:p>
          <a:p>
            <a:pPr algn="just">
              <a:buNone/>
            </a:pPr>
            <a:r>
              <a:rPr lang="en-IN" sz="2400" dirty="0" smtClean="0"/>
              <a:t>    - </a:t>
            </a:r>
            <a:r>
              <a:rPr lang="en-IN" sz="2400" b="1" dirty="0" smtClean="0"/>
              <a:t>Network</a:t>
            </a:r>
            <a:r>
              <a:rPr lang="en-IN" sz="2400" dirty="0" smtClean="0"/>
              <a:t> Intrusion detection/prevention systems (NIDS/NIPS)</a:t>
            </a:r>
          </a:p>
          <a:p>
            <a:pPr algn="just">
              <a:buNone/>
            </a:pPr>
            <a:r>
              <a:rPr lang="en-IN" sz="2400" dirty="0" smtClean="0"/>
              <a:t>    - </a:t>
            </a:r>
            <a:r>
              <a:rPr lang="en-IN" sz="2400" b="1" dirty="0" smtClean="0"/>
              <a:t>Host</a:t>
            </a:r>
            <a:r>
              <a:rPr lang="en-IN" sz="2400" dirty="0" smtClean="0"/>
              <a:t> Intrusion detection/prevention systems (HIDS/HIPS)</a:t>
            </a:r>
          </a:p>
          <a:p>
            <a:pPr algn="just"/>
            <a:r>
              <a:rPr lang="en-IN" sz="2400" dirty="0" smtClean="0"/>
              <a:t>NIDS/NIPS monitors the network and                                     alerts on suspicious events and traffic</a:t>
            </a:r>
          </a:p>
          <a:p>
            <a:pPr algn="just"/>
            <a:r>
              <a:rPr lang="en-IN" sz="2400" dirty="0" smtClean="0"/>
              <a:t>HIDS/HIPS monitors the system and </a:t>
            </a:r>
          </a:p>
          <a:p>
            <a:pPr algn="just">
              <a:buNone/>
            </a:pPr>
            <a:r>
              <a:rPr lang="en-IN" sz="2400" dirty="0" smtClean="0"/>
              <a:t>     alerts on suspicious  system events </a:t>
            </a:r>
          </a:p>
          <a:p>
            <a:pPr algn="just">
              <a:buNone/>
            </a:pPr>
            <a:r>
              <a:rPr lang="en-IN" sz="2400" dirty="0" smtClean="0"/>
              <a:t>     and activities</a:t>
            </a:r>
          </a:p>
          <a:p>
            <a:pPr algn="just"/>
            <a:endParaRPr lang="en-IN" sz="2400" dirty="0" smtClean="0"/>
          </a:p>
          <a:p>
            <a:pPr algn="just"/>
            <a:endParaRPr lang="en-IN" sz="2400" dirty="0"/>
          </a:p>
        </p:txBody>
      </p:sp>
      <p:pic>
        <p:nvPicPr>
          <p:cNvPr id="4" name="Picture 3" descr="ids-fig-1.gif.png"/>
          <p:cNvPicPr>
            <a:picLocks noChangeAspect="1"/>
          </p:cNvPicPr>
          <p:nvPr/>
        </p:nvPicPr>
        <p:blipFill>
          <a:blip r:embed="rId2"/>
          <a:stretch>
            <a:fillRect/>
          </a:stretch>
        </p:blipFill>
        <p:spPr>
          <a:xfrm>
            <a:off x="5638800" y="4114800"/>
            <a:ext cx="3505200" cy="23622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Autofit/>
          </a:bodyPr>
          <a:lstStyle/>
          <a:p>
            <a:r>
              <a:rPr lang="en-IN" sz="3200" dirty="0" smtClean="0"/>
              <a:t>SNORT: Post-Detection Rule Options </a:t>
            </a:r>
            <a:endParaRPr lang="en-IN" sz="3200" dirty="0"/>
          </a:p>
        </p:txBody>
      </p:sp>
      <p:sp>
        <p:nvSpPr>
          <p:cNvPr id="3" name="Content Placeholder 2"/>
          <p:cNvSpPr>
            <a:spLocks noGrp="1"/>
          </p:cNvSpPr>
          <p:nvPr>
            <p:ph idx="1"/>
          </p:nvPr>
        </p:nvSpPr>
        <p:spPr>
          <a:xfrm>
            <a:off x="457200" y="838200"/>
            <a:ext cx="8229600" cy="5791200"/>
          </a:xfrm>
        </p:spPr>
        <p:txBody>
          <a:bodyPr>
            <a:normAutofit/>
          </a:bodyPr>
          <a:lstStyle/>
          <a:p>
            <a:r>
              <a:rPr lang="en-IN" sz="2400" dirty="0" smtClean="0"/>
              <a:t>The ability to translate rule matches into specific actions by rule authors on a rule-by-rule basis overrides the global Snort configuration</a:t>
            </a:r>
          </a:p>
          <a:p>
            <a:pPr>
              <a:buNone/>
            </a:pPr>
            <a:endParaRPr lang="en-IN" sz="2400" dirty="0" smtClean="0"/>
          </a:p>
          <a:p>
            <a:r>
              <a:rPr lang="en-IN" sz="2400" dirty="0" smtClean="0"/>
              <a:t>Such actions include:</a:t>
            </a:r>
          </a:p>
          <a:p>
            <a:pPr>
              <a:buNone/>
            </a:pPr>
            <a:r>
              <a:rPr lang="en-IN" sz="2400" dirty="0" smtClean="0"/>
              <a:t>     - Different handing for alert and packet logging for a given rule</a:t>
            </a:r>
          </a:p>
          <a:p>
            <a:pPr>
              <a:buNone/>
            </a:pPr>
            <a:r>
              <a:rPr lang="en-IN" sz="2400" dirty="0" smtClean="0"/>
              <a:t>     - Triggering the capture of some or all of the subsequent packets in a stream </a:t>
            </a:r>
          </a:p>
          <a:p>
            <a:pPr>
              <a:buNone/>
            </a:pPr>
            <a:r>
              <a:rPr lang="en-IN" sz="2400" dirty="0" smtClean="0"/>
              <a:t>         - performs after a single packet has caused a rule to fire</a:t>
            </a:r>
          </a:p>
          <a:p>
            <a:pPr>
              <a:buNone/>
            </a:pPr>
            <a:r>
              <a:rPr lang="en-IN" sz="2400" dirty="0" smtClean="0"/>
              <a:t>     - Active response mechanisms</a:t>
            </a:r>
          </a:p>
          <a:p>
            <a:pPr>
              <a:buNone/>
            </a:pPr>
            <a:r>
              <a:rPr lang="en-IN" sz="2400" dirty="0" smtClean="0"/>
              <a:t>        -bidirectional reset of TCP connections and the sending of ICMP Destination Unreachable packets, spoofed at each end of the virtual circuit</a:t>
            </a:r>
            <a:endParaRPr lang="en-IN"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Autofit/>
          </a:bodyPr>
          <a:lstStyle/>
          <a:p>
            <a:r>
              <a:rPr lang="en-IN" sz="3200" dirty="0" smtClean="0"/>
              <a:t>SNORT: EXAMPLE 1</a:t>
            </a:r>
            <a:endParaRPr lang="en-IN" sz="3200" dirty="0"/>
          </a:p>
        </p:txBody>
      </p:sp>
      <p:sp>
        <p:nvSpPr>
          <p:cNvPr id="3" name="Content Placeholder 2"/>
          <p:cNvSpPr>
            <a:spLocks noGrp="1"/>
          </p:cNvSpPr>
          <p:nvPr>
            <p:ph idx="1"/>
          </p:nvPr>
        </p:nvSpPr>
        <p:spPr>
          <a:xfrm>
            <a:off x="304800" y="838200"/>
            <a:ext cx="8610600" cy="5791200"/>
          </a:xfrm>
        </p:spPr>
        <p:txBody>
          <a:bodyPr>
            <a:normAutofit lnSpcReduction="10000"/>
          </a:bodyPr>
          <a:lstStyle/>
          <a:p>
            <a:r>
              <a:rPr lang="en-IN" sz="2400" b="1" dirty="0" smtClean="0"/>
              <a:t>Snort Rule #1</a:t>
            </a:r>
          </a:p>
          <a:p>
            <a:pPr>
              <a:buNone/>
            </a:pPr>
            <a:r>
              <a:rPr lang="en-IN" sz="2400" dirty="0" smtClean="0"/>
              <a:t>     alert </a:t>
            </a:r>
            <a:r>
              <a:rPr lang="en-IN" sz="2400" dirty="0" err="1" smtClean="0"/>
              <a:t>icmp</a:t>
            </a:r>
            <a:r>
              <a:rPr lang="en-IN" sz="2400" dirty="0" smtClean="0"/>
              <a:t> $EXTERNAL_NET any -&gt; $HOME_NET any (</a:t>
            </a:r>
            <a:r>
              <a:rPr lang="en-IN" sz="2400" dirty="0" err="1" smtClean="0"/>
              <a:t>msg</a:t>
            </a:r>
            <a:r>
              <a:rPr lang="en-IN" sz="2400" dirty="0" smtClean="0"/>
              <a:t>:"ICMP PING"; icode:0;itype:8; </a:t>
            </a:r>
            <a:r>
              <a:rPr lang="en-IN" sz="2400" dirty="0" err="1" smtClean="0"/>
              <a:t>classtype:misc</a:t>
            </a:r>
            <a:r>
              <a:rPr lang="en-IN" sz="2400" dirty="0" smtClean="0"/>
              <a:t>-activity; sid:384; rev:5;)</a:t>
            </a:r>
          </a:p>
          <a:p>
            <a:pPr algn="just">
              <a:buNone/>
            </a:pPr>
            <a:r>
              <a:rPr lang="en-IN" sz="2400" dirty="0" smtClean="0"/>
              <a:t>     - a rule will alert on any inbound ICMP traffic of type 8, echo request code 0, and fifth revision of VRT’s number</a:t>
            </a:r>
          </a:p>
          <a:p>
            <a:pPr>
              <a:buNone/>
            </a:pPr>
            <a:endParaRPr lang="en-IN" sz="2400" dirty="0" smtClean="0"/>
          </a:p>
          <a:p>
            <a:r>
              <a:rPr lang="en-IN" sz="2400" b="1" dirty="0" smtClean="0"/>
              <a:t>Snort Packet #1</a:t>
            </a:r>
          </a:p>
          <a:p>
            <a:pPr>
              <a:buNone/>
            </a:pPr>
            <a:r>
              <a:rPr lang="pt-BR" sz="2400" dirty="0" smtClean="0"/>
              <a:t>     03:12:08.359790 IP 10.0.1.10 &gt; 10.0.1.254: ICMP echo request, id 32335,seq 0, length 64</a:t>
            </a:r>
            <a:br>
              <a:rPr lang="pt-BR" sz="2400" dirty="0" smtClean="0"/>
            </a:br>
            <a:r>
              <a:rPr lang="pt-BR" sz="2400" dirty="0" smtClean="0"/>
              <a:t>0x0000:  4500 0054 eac8 0000 4001 78d9 0a00 10a  E..T....@.x.....</a:t>
            </a:r>
            <a:br>
              <a:rPr lang="pt-BR" sz="2400" dirty="0" smtClean="0"/>
            </a:br>
            <a:r>
              <a:rPr lang="pt-BR" sz="2400" dirty="0" smtClean="0"/>
              <a:t>0x0010:  0a00 01fe 0800 75e4 7e4f 0000 e801 e349  ......u.~O.....I</a:t>
            </a:r>
            <a:endParaRPr lang="en-IN" sz="2400" dirty="0" smtClean="0"/>
          </a:p>
          <a:p>
            <a:pPr algn="just">
              <a:buNone/>
            </a:pPr>
            <a:r>
              <a:rPr lang="en-IN" sz="2400" dirty="0" smtClean="0"/>
              <a:t>     - ICMP packet that is an Echo Request. If we presume that 10.0.1.10 is part of the $EXTERNAL NET definition, and 10.0.1.254 is within the $HOME NET range, we would expect a match and an alert.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Autofit/>
          </a:bodyPr>
          <a:lstStyle/>
          <a:p>
            <a:r>
              <a:rPr lang="en-IN" sz="3200" dirty="0" smtClean="0"/>
              <a:t>SNORT: EXAMPLE 1</a:t>
            </a:r>
            <a:endParaRPr lang="en-IN" sz="3200" dirty="0"/>
          </a:p>
        </p:txBody>
      </p:sp>
      <p:sp>
        <p:nvSpPr>
          <p:cNvPr id="3" name="Content Placeholder 2"/>
          <p:cNvSpPr>
            <a:spLocks noGrp="1"/>
          </p:cNvSpPr>
          <p:nvPr>
            <p:ph idx="1"/>
          </p:nvPr>
        </p:nvSpPr>
        <p:spPr>
          <a:xfrm>
            <a:off x="304800" y="838200"/>
            <a:ext cx="8534400" cy="5791200"/>
          </a:xfrm>
        </p:spPr>
        <p:txBody>
          <a:bodyPr>
            <a:normAutofit/>
          </a:bodyPr>
          <a:lstStyle/>
          <a:p>
            <a:r>
              <a:rPr lang="en-IN" sz="2400" b="1" dirty="0" smtClean="0"/>
              <a:t>Snort Alert #1</a:t>
            </a:r>
          </a:p>
          <a:p>
            <a:pPr>
              <a:buNone/>
            </a:pPr>
            <a:r>
              <a:rPr lang="en-IN" sz="2400" dirty="0" smtClean="0"/>
              <a:t>     [**] [1:384:5] ICMP PING [**]</a:t>
            </a:r>
            <a:br>
              <a:rPr lang="en-IN" sz="2400" dirty="0" smtClean="0"/>
            </a:br>
            <a:r>
              <a:rPr lang="en-IN" sz="2400" dirty="0" smtClean="0"/>
              <a:t>[Classification: Misc activity] [Priority: 3]</a:t>
            </a:r>
            <a:br>
              <a:rPr lang="en-IN" sz="2400" dirty="0" smtClean="0"/>
            </a:br>
            <a:r>
              <a:rPr lang="en-IN" sz="2400" dirty="0" smtClean="0"/>
              <a:t>04/13-03:12:08.359790 10.0.1.10 -&gt; 10.0.1.254</a:t>
            </a:r>
            <a:br>
              <a:rPr lang="en-IN" sz="2400" dirty="0" smtClean="0"/>
            </a:br>
            <a:r>
              <a:rPr lang="en-IN" sz="2400" dirty="0" smtClean="0"/>
              <a:t>ICMP TTL:64 TOS:0x0 ID:38125 IpLen:20 DgmLen:84</a:t>
            </a:r>
            <a:br>
              <a:rPr lang="en-IN" sz="2400" dirty="0" smtClean="0"/>
            </a:br>
            <a:r>
              <a:rPr lang="en-IN" sz="2400" dirty="0" smtClean="0"/>
              <a:t>Type:8  Code:0  ID:32335   Seq:1  ECHO</a:t>
            </a:r>
          </a:p>
          <a:p>
            <a:pPr algn="just"/>
            <a:r>
              <a:rPr lang="en-IN" sz="2400" dirty="0" smtClean="0"/>
              <a:t>The first and last are ASCII representations of the pig’s snout </a:t>
            </a:r>
          </a:p>
          <a:p>
            <a:pPr algn="just"/>
            <a:r>
              <a:rPr lang="en-IN" sz="2400" dirty="0" smtClean="0"/>
              <a:t>Generator ID (GID) specifies the part that produces the alert</a:t>
            </a:r>
          </a:p>
          <a:p>
            <a:pPr algn="just">
              <a:buNone/>
            </a:pPr>
            <a:r>
              <a:rPr lang="en-IN" sz="2400" dirty="0" smtClean="0"/>
              <a:t>     - If GID is “1” it denotes the Snort rule engine</a:t>
            </a:r>
          </a:p>
          <a:p>
            <a:pPr algn="just"/>
            <a:r>
              <a:rPr lang="en-IN" sz="2400" dirty="0" smtClean="0"/>
              <a:t>The fourth line has Layer 3 header data which includes encapsulated protocol (ICMP), time-to-live value, TOS, IP header and total datagram length</a:t>
            </a:r>
          </a:p>
          <a:p>
            <a:pPr algn="just"/>
            <a:r>
              <a:rPr lang="en-IN" sz="2400" dirty="0" smtClean="0"/>
              <a:t>The last line has higher-layer (encapsulated) protocol information such as ICMP code, type and identification</a:t>
            </a:r>
            <a:endParaRPr lang="en-IN"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Autofit/>
          </a:bodyPr>
          <a:lstStyle/>
          <a:p>
            <a:r>
              <a:rPr lang="en-IN" sz="3200" dirty="0" smtClean="0"/>
              <a:t>SNORT: STREAM CONTENT</a:t>
            </a:r>
            <a:endParaRPr lang="en-IN" sz="3200" dirty="0"/>
          </a:p>
        </p:txBody>
      </p:sp>
      <p:pic>
        <p:nvPicPr>
          <p:cNvPr id="4" name="Content Placeholder 3" descr="stream content.png"/>
          <p:cNvPicPr>
            <a:picLocks noGrp="1" noChangeAspect="1"/>
          </p:cNvPicPr>
          <p:nvPr>
            <p:ph idx="1"/>
          </p:nvPr>
        </p:nvPicPr>
        <p:blipFill>
          <a:blip r:embed="rId2"/>
          <a:stretch>
            <a:fillRect/>
          </a:stretch>
        </p:blipFill>
        <p:spPr>
          <a:xfrm>
            <a:off x="533400" y="990600"/>
            <a:ext cx="8077200" cy="4685867"/>
          </a:xfrm>
        </p:spPr>
      </p:pic>
      <p:sp>
        <p:nvSpPr>
          <p:cNvPr id="5" name="TextBox 4"/>
          <p:cNvSpPr txBox="1"/>
          <p:nvPr/>
        </p:nvSpPr>
        <p:spPr>
          <a:xfrm>
            <a:off x="533400" y="5867400"/>
            <a:ext cx="8153400" cy="369332"/>
          </a:xfrm>
          <a:prstGeom prst="rect">
            <a:avLst/>
          </a:prstGeom>
          <a:noFill/>
        </p:spPr>
        <p:txBody>
          <a:bodyPr wrap="square" rtlCol="0">
            <a:spAutoFit/>
          </a:bodyPr>
          <a:lstStyle/>
          <a:p>
            <a:pPr algn="ctr"/>
            <a:r>
              <a:rPr lang="en-IN" b="1" dirty="0" smtClean="0"/>
              <a:t>Figure: SNORT Stream content for TCS connections</a:t>
            </a:r>
            <a:endParaRPr lang="en-IN" b="1"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Autofit/>
          </a:bodyPr>
          <a:lstStyle/>
          <a:p>
            <a:r>
              <a:rPr lang="en-IN" sz="3200" dirty="0" smtClean="0"/>
              <a:t>SNORT: EXAMPLE 2</a:t>
            </a:r>
            <a:endParaRPr lang="en-IN" sz="3200" dirty="0"/>
          </a:p>
        </p:txBody>
      </p:sp>
      <p:sp>
        <p:nvSpPr>
          <p:cNvPr id="3" name="Content Placeholder 2"/>
          <p:cNvSpPr>
            <a:spLocks noGrp="1"/>
          </p:cNvSpPr>
          <p:nvPr>
            <p:ph idx="1"/>
          </p:nvPr>
        </p:nvSpPr>
        <p:spPr>
          <a:xfrm>
            <a:off x="228600" y="762000"/>
            <a:ext cx="8686800" cy="5867400"/>
          </a:xfrm>
        </p:spPr>
        <p:txBody>
          <a:bodyPr>
            <a:normAutofit/>
          </a:bodyPr>
          <a:lstStyle/>
          <a:p>
            <a:r>
              <a:rPr lang="en-IN" sz="2400" b="1" dirty="0" smtClean="0"/>
              <a:t>Snort Rule #2</a:t>
            </a:r>
          </a:p>
          <a:p>
            <a:pPr>
              <a:buNone/>
            </a:pPr>
            <a:r>
              <a:rPr lang="en-IN" sz="2400" b="1" dirty="0" smtClean="0"/>
              <a:t>     </a:t>
            </a:r>
            <a:r>
              <a:rPr lang="en-IN" sz="2400" dirty="0" smtClean="0"/>
              <a:t>alert </a:t>
            </a:r>
            <a:r>
              <a:rPr lang="en-IN" sz="2400" dirty="0" err="1" smtClean="0"/>
              <a:t>tcp</a:t>
            </a:r>
            <a:r>
              <a:rPr lang="en-IN" sz="2400" dirty="0" smtClean="0"/>
              <a:t> $EXTERNAL_NET any -&gt; $HTTP_SERVERS $HTTP_PORTS (</a:t>
            </a:r>
            <a:r>
              <a:rPr lang="en-IN" sz="2400" dirty="0" err="1" smtClean="0"/>
              <a:t>msg</a:t>
            </a:r>
            <a:r>
              <a:rPr lang="en-IN" sz="2400" dirty="0" smtClean="0"/>
              <a:t>:"WEB-MISC /etc/</a:t>
            </a:r>
            <a:r>
              <a:rPr lang="en-IN" sz="2400" dirty="0" err="1" smtClean="0"/>
              <a:t>passwd</a:t>
            </a:r>
            <a:r>
              <a:rPr lang="en-IN" sz="2400" dirty="0" smtClean="0"/>
              <a:t>"; </a:t>
            </a:r>
            <a:r>
              <a:rPr lang="en-IN" sz="2400" dirty="0" err="1" smtClean="0"/>
              <a:t>flow:to_server,established</a:t>
            </a:r>
            <a:r>
              <a:rPr lang="en-IN" sz="2400" dirty="0" smtClean="0"/>
              <a:t>; content:"/etc/</a:t>
            </a:r>
            <a:r>
              <a:rPr lang="en-IN" sz="2400" dirty="0" err="1" smtClean="0"/>
              <a:t>passwd</a:t>
            </a:r>
            <a:r>
              <a:rPr lang="en-IN" sz="2400" dirty="0" smtClean="0"/>
              <a:t>";</a:t>
            </a:r>
            <a:r>
              <a:rPr lang="en-IN" sz="2400" dirty="0" err="1" smtClean="0"/>
              <a:t>nocase</a:t>
            </a:r>
            <a:r>
              <a:rPr lang="en-IN" sz="2400" dirty="0" smtClean="0"/>
              <a:t>; </a:t>
            </a:r>
            <a:r>
              <a:rPr lang="en-IN" sz="2400" dirty="0" err="1" smtClean="0"/>
              <a:t>classtype:attempted</a:t>
            </a:r>
            <a:r>
              <a:rPr lang="en-IN" sz="2400" dirty="0" smtClean="0"/>
              <a:t>-recon; sid:1122; rev:5;)</a:t>
            </a:r>
          </a:p>
          <a:p>
            <a:pPr algn="just">
              <a:buNone/>
            </a:pPr>
            <a:r>
              <a:rPr lang="en-IN" sz="2400" dirty="0" smtClean="0"/>
              <a:t>       - Snort will next evaluate whether the string “/etc/</a:t>
            </a:r>
            <a:r>
              <a:rPr lang="en-IN" sz="2400" dirty="0" err="1" smtClean="0"/>
              <a:t>passwd</a:t>
            </a:r>
            <a:r>
              <a:rPr lang="en-IN" sz="2400" dirty="0" smtClean="0"/>
              <a:t>” is found within the packet payload if condition is met</a:t>
            </a:r>
          </a:p>
          <a:p>
            <a:pPr algn="just">
              <a:buNone/>
            </a:pPr>
            <a:r>
              <a:rPr lang="en-IN" sz="2400" dirty="0" smtClean="0"/>
              <a:t>       - match can only occur on a properly </a:t>
            </a:r>
            <a:r>
              <a:rPr lang="en-IN" sz="2400" dirty="0" err="1" smtClean="0"/>
              <a:t>stateful</a:t>
            </a:r>
            <a:r>
              <a:rPr lang="en-IN" sz="2400" dirty="0" smtClean="0"/>
              <a:t> TCP segment sent in an established connection</a:t>
            </a:r>
          </a:p>
          <a:p>
            <a:r>
              <a:rPr lang="en-IN" sz="2400" b="1" dirty="0" smtClean="0"/>
              <a:t>Snort Packet #2</a:t>
            </a:r>
          </a:p>
          <a:p>
            <a:pPr>
              <a:buNone/>
            </a:pPr>
            <a:r>
              <a:rPr lang="en-IN" sz="2400" b="1" dirty="0" smtClean="0"/>
              <a:t>     </a:t>
            </a:r>
            <a:r>
              <a:rPr lang="en-IN" sz="2400" dirty="0" smtClean="0"/>
              <a:t>05:11:46.015420 IP 192.168.1.50.38097 &gt; 172.16.16.217.80: P2098193630:2098193743(113) </a:t>
            </a:r>
            <a:r>
              <a:rPr lang="en-IN" sz="2400" dirty="0" err="1" smtClean="0"/>
              <a:t>ack</a:t>
            </a:r>
            <a:r>
              <a:rPr lang="en-IN" sz="2400" dirty="0" smtClean="0"/>
              <a:t> 1055208924 win 1460 &lt;nop,nop,timestamp109823750 109820452&gt;</a:t>
            </a:r>
          </a:p>
          <a:p>
            <a:pPr>
              <a:buNone/>
            </a:pPr>
            <a:r>
              <a:rPr lang="fr-FR" sz="2400" dirty="0" smtClean="0"/>
              <a:t>     0x0030:  068b ba24 4745 5420 2f706173  ...$GET./</a:t>
            </a:r>
            <a:r>
              <a:rPr lang="fr-FR" sz="2400" dirty="0" err="1" smtClean="0"/>
              <a:t>etc</a:t>
            </a:r>
            <a:r>
              <a:rPr lang="fr-FR" sz="2400" dirty="0" smtClean="0"/>
              <a:t>/pas</a:t>
            </a:r>
            <a:endParaRPr lang="en-IN" sz="2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Autofit/>
          </a:bodyPr>
          <a:lstStyle/>
          <a:p>
            <a:r>
              <a:rPr lang="en-IN" sz="3200" dirty="0" smtClean="0"/>
              <a:t>SNORT: EXAMPLE 2</a:t>
            </a:r>
            <a:endParaRPr lang="en-IN" sz="3200" dirty="0"/>
          </a:p>
        </p:txBody>
      </p:sp>
      <p:sp>
        <p:nvSpPr>
          <p:cNvPr id="3" name="Content Placeholder 2"/>
          <p:cNvSpPr>
            <a:spLocks noGrp="1"/>
          </p:cNvSpPr>
          <p:nvPr>
            <p:ph idx="1"/>
          </p:nvPr>
        </p:nvSpPr>
        <p:spPr>
          <a:xfrm>
            <a:off x="228600" y="762000"/>
            <a:ext cx="8686800" cy="5867400"/>
          </a:xfrm>
        </p:spPr>
        <p:txBody>
          <a:bodyPr>
            <a:normAutofit lnSpcReduction="10000"/>
          </a:bodyPr>
          <a:lstStyle/>
          <a:p>
            <a:pPr algn="just">
              <a:buNone/>
            </a:pPr>
            <a:r>
              <a:rPr lang="en-IN" sz="2400" b="1" dirty="0" smtClean="0"/>
              <a:t>  -</a:t>
            </a:r>
            <a:r>
              <a:rPr lang="en-IN" sz="2400" dirty="0" smtClean="0"/>
              <a:t> The packet contents will be inspected for the string ‘/etc/</a:t>
            </a:r>
            <a:r>
              <a:rPr lang="en-IN" sz="2400" dirty="0" err="1" smtClean="0"/>
              <a:t>passwd</a:t>
            </a:r>
            <a:r>
              <a:rPr lang="en-IN" sz="2400" dirty="0" smtClean="0"/>
              <a:t>’ if the packet contains a segment in an established TCP stream</a:t>
            </a:r>
            <a:endParaRPr lang="en-IN" sz="2400" b="1" dirty="0" smtClean="0"/>
          </a:p>
          <a:p>
            <a:pPr algn="just">
              <a:buNone/>
            </a:pPr>
            <a:r>
              <a:rPr lang="en-IN" sz="2400" b="1" dirty="0" smtClean="0"/>
              <a:t>  - </a:t>
            </a:r>
            <a:r>
              <a:rPr lang="en-IN" sz="2400" dirty="0" smtClean="0"/>
              <a:t>If packet matches the rule, then the system will log an alert with the message ‘WEBMISC /etc/</a:t>
            </a:r>
            <a:r>
              <a:rPr lang="en-IN" sz="2400" dirty="0" err="1" smtClean="0"/>
              <a:t>passwd</a:t>
            </a:r>
            <a:r>
              <a:rPr lang="en-IN" sz="2400" dirty="0" smtClean="0"/>
              <a:t>’ </a:t>
            </a:r>
            <a:endParaRPr lang="en-IN" sz="2400" b="1" dirty="0" smtClean="0"/>
          </a:p>
          <a:p>
            <a:pPr algn="just">
              <a:buNone/>
            </a:pPr>
            <a:r>
              <a:rPr lang="en-IN" sz="2400" b="1" dirty="0" smtClean="0"/>
              <a:t>  - </a:t>
            </a:r>
            <a:r>
              <a:rPr lang="en-IN" sz="2400" dirty="0" smtClean="0"/>
              <a:t>Inspecting the payload, the string is a part of GET request</a:t>
            </a:r>
          </a:p>
          <a:p>
            <a:pPr>
              <a:buNone/>
            </a:pPr>
            <a:endParaRPr lang="en-IN" sz="2400" b="1" dirty="0" smtClean="0"/>
          </a:p>
          <a:p>
            <a:r>
              <a:rPr lang="en-IN" sz="2400" b="1" dirty="0" smtClean="0"/>
              <a:t>Snort Alert #2</a:t>
            </a:r>
            <a:endParaRPr lang="en-IN" sz="2400" dirty="0" smtClean="0"/>
          </a:p>
          <a:p>
            <a:pPr>
              <a:buNone/>
            </a:pPr>
            <a:r>
              <a:rPr lang="en-IN" sz="2400" dirty="0" smtClean="0"/>
              <a:t>     [**] [1:1122:5] WEB-MISC /etc/</a:t>
            </a:r>
            <a:r>
              <a:rPr lang="en-IN" sz="2400" dirty="0" err="1" smtClean="0"/>
              <a:t>passwd</a:t>
            </a:r>
            <a:r>
              <a:rPr lang="en-IN" sz="2400" dirty="0" smtClean="0"/>
              <a:t> [**]</a:t>
            </a:r>
            <a:br>
              <a:rPr lang="en-IN" sz="2400" dirty="0" smtClean="0"/>
            </a:br>
            <a:r>
              <a:rPr lang="en-IN" sz="2400" dirty="0" smtClean="0"/>
              <a:t>[Classification: Attempted Information Leak] [Priority: 2]</a:t>
            </a:r>
            <a:br>
              <a:rPr lang="en-IN" sz="2400" dirty="0" smtClean="0"/>
            </a:br>
            <a:r>
              <a:rPr lang="en-IN" sz="2400" dirty="0" smtClean="0"/>
              <a:t>04/06-05:11:46.015420 192.168.1.50:38097 -&gt; 172.16.16.217:80</a:t>
            </a:r>
            <a:br>
              <a:rPr lang="en-IN" sz="2400" dirty="0" smtClean="0"/>
            </a:br>
            <a:r>
              <a:rPr lang="en-IN" sz="2400" dirty="0" smtClean="0"/>
              <a:t>TCP TTL:64 TOS:0x0 ID:9181 IpLen:20 DgmLen:165 DF</a:t>
            </a:r>
            <a:br>
              <a:rPr lang="en-IN" sz="2400" dirty="0" smtClean="0"/>
            </a:br>
            <a:r>
              <a:rPr lang="en-IN" sz="2400" dirty="0" smtClean="0"/>
              <a:t>***AP*** </a:t>
            </a:r>
            <a:r>
              <a:rPr lang="en-IN" sz="2400" dirty="0" err="1" smtClean="0"/>
              <a:t>Seq</a:t>
            </a:r>
            <a:r>
              <a:rPr lang="en-IN" sz="2400" dirty="0" smtClean="0"/>
              <a:t>: 0x7D0FE4DE  </a:t>
            </a:r>
            <a:r>
              <a:rPr lang="en-IN" sz="2400" dirty="0" err="1" smtClean="0"/>
              <a:t>Ack</a:t>
            </a:r>
            <a:r>
              <a:rPr lang="en-IN" sz="2400" dirty="0" smtClean="0"/>
              <a:t>: 0x3EE535DC  Win: 0x5B4  </a:t>
            </a:r>
            <a:r>
              <a:rPr lang="en-IN" sz="2400" dirty="0" err="1" smtClean="0"/>
              <a:t>TcpLen</a:t>
            </a:r>
            <a:r>
              <a:rPr lang="en-IN" sz="2400" dirty="0" smtClean="0"/>
              <a:t>: 32</a:t>
            </a:r>
            <a:br>
              <a:rPr lang="en-IN" sz="2400" dirty="0" smtClean="0"/>
            </a:br>
            <a:r>
              <a:rPr lang="en-IN" sz="2400" dirty="0" smtClean="0"/>
              <a:t>TCP Options (3) =&gt; NOP </a:t>
            </a:r>
            <a:r>
              <a:rPr lang="en-IN" sz="2400" dirty="0" err="1" smtClean="0"/>
              <a:t>NOP</a:t>
            </a:r>
            <a:r>
              <a:rPr lang="en-IN" sz="2400" dirty="0" smtClean="0"/>
              <a:t> TS: 109823750 109820452</a:t>
            </a:r>
          </a:p>
          <a:p>
            <a:pPr>
              <a:buNone/>
            </a:pPr>
            <a:r>
              <a:rPr lang="en-IN" sz="2400" dirty="0" smtClean="0"/>
              <a:t>       - rule caused the alert due to its SID (1122) and revision no (5)</a:t>
            </a:r>
          </a:p>
          <a:p>
            <a:pPr>
              <a:buNone/>
            </a:pPr>
            <a:endParaRPr lang="en-IN" sz="2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Autofit/>
          </a:bodyPr>
          <a:lstStyle/>
          <a:p>
            <a:r>
              <a:rPr lang="en-IN" sz="3200" dirty="0" smtClean="0"/>
              <a:t>SUMMARY</a:t>
            </a:r>
            <a:endParaRPr lang="en-IN" sz="3200" dirty="0"/>
          </a:p>
        </p:txBody>
      </p:sp>
      <p:sp>
        <p:nvSpPr>
          <p:cNvPr id="3" name="Content Placeholder 2"/>
          <p:cNvSpPr>
            <a:spLocks noGrp="1"/>
          </p:cNvSpPr>
          <p:nvPr>
            <p:ph idx="1"/>
          </p:nvPr>
        </p:nvSpPr>
        <p:spPr>
          <a:xfrm>
            <a:off x="457200" y="1066800"/>
            <a:ext cx="8229600" cy="5562600"/>
          </a:xfrm>
        </p:spPr>
        <p:txBody>
          <a:bodyPr>
            <a:normAutofit/>
          </a:bodyPr>
          <a:lstStyle/>
          <a:p>
            <a:pPr algn="just"/>
            <a:r>
              <a:rPr lang="en-IN" sz="2400" dirty="0" smtClean="0"/>
              <a:t>NIDS/NIPS are particularly intended to filter through a lot of system activity and select particular events of intrigue, especially those that identify with security</a:t>
            </a:r>
          </a:p>
          <a:p>
            <a:pPr algn="just"/>
            <a:r>
              <a:rPr lang="en-IN" sz="2400" dirty="0" smtClean="0"/>
              <a:t>They are regularly the primary spot investigators turn for data on a case.</a:t>
            </a:r>
          </a:p>
          <a:p>
            <a:pPr algn="just"/>
            <a:r>
              <a:rPr lang="en-IN" sz="2400" dirty="0" smtClean="0"/>
              <a:t>NIDS/NIPS alerts are regularly the triggers that cause the examination to be propelled by investigators</a:t>
            </a:r>
          </a:p>
          <a:p>
            <a:pPr algn="just"/>
            <a:r>
              <a:rPr lang="en-IN" sz="2400" dirty="0" smtClean="0"/>
              <a:t>Discussed about NIDS/NIPS functionality which includes sniffing and higher-layer protocol analysis </a:t>
            </a:r>
          </a:p>
          <a:p>
            <a:pPr algn="just"/>
            <a:r>
              <a:rPr lang="en-IN" sz="2400" dirty="0" smtClean="0"/>
              <a:t>Examined the modes of detection, different types of NIDS/NIPS, various evidences and logging</a:t>
            </a:r>
          </a:p>
          <a:p>
            <a:pPr algn="just"/>
            <a:r>
              <a:rPr lang="en-IN" sz="2400" dirty="0" smtClean="0"/>
              <a:t>Reviewed about the open source NIDS/NIPS Snort and discussions about it rules, alerts and captured packets </a:t>
            </a:r>
          </a:p>
          <a:p>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8" name="Picture Placeholder 7" descr="ids ips.png"/>
          <p:cNvPicPr>
            <a:picLocks noGrp="1" noChangeAspect="1"/>
          </p:cNvPicPr>
          <p:nvPr>
            <p:ph type="pic" idx="1"/>
          </p:nvPr>
        </p:nvPicPr>
        <p:blipFill>
          <a:blip r:embed="rId3"/>
          <a:srcRect t="2235" b="2235"/>
          <a:stretch>
            <a:fillRect/>
          </a:stretch>
        </p:blipFill>
        <p:spPr>
          <a:xfrm>
            <a:off x="304800" y="304800"/>
            <a:ext cx="8458200" cy="5257800"/>
          </a:xfrm>
        </p:spPr>
      </p:pic>
      <p:sp>
        <p:nvSpPr>
          <p:cNvPr id="4" name="Text Placeholder 3"/>
          <p:cNvSpPr>
            <a:spLocks noGrp="1"/>
          </p:cNvSpPr>
          <p:nvPr>
            <p:ph type="body" sz="half" idx="2"/>
          </p:nvPr>
        </p:nvSpPr>
        <p:spPr>
          <a:xfrm>
            <a:off x="457200" y="5638800"/>
            <a:ext cx="8077200" cy="914400"/>
          </a:xfrm>
        </p:spPr>
        <p:txBody>
          <a:bodyPr/>
          <a:lstStyle/>
          <a:p>
            <a:r>
              <a:rPr lang="en-IN" b="1" dirty="0" smtClean="0"/>
              <a:t>Figure: Intrusion detection system identifies the attack and triggers an alert to the management station where it will be monitored by an administrator. Intrusion prevention system performs an action based on the rules defined to prevent the attack.</a:t>
            </a:r>
            <a:endParaRPr lang="en-IN"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a:bodyPr>
          <a:lstStyle/>
          <a:p>
            <a:r>
              <a:rPr lang="en-IN" sz="3200" dirty="0" smtClean="0"/>
              <a:t>WHY INVESTIGATE IDS/IPS?</a:t>
            </a:r>
            <a:endParaRPr lang="en-IN" sz="3200" dirty="0"/>
          </a:p>
        </p:txBody>
      </p:sp>
      <p:sp>
        <p:nvSpPr>
          <p:cNvPr id="3" name="Content Placeholder 2"/>
          <p:cNvSpPr>
            <a:spLocks noGrp="1"/>
          </p:cNvSpPr>
          <p:nvPr>
            <p:ph idx="1"/>
          </p:nvPr>
        </p:nvSpPr>
        <p:spPr>
          <a:xfrm>
            <a:off x="381000" y="762000"/>
            <a:ext cx="8534400" cy="5867400"/>
          </a:xfrm>
        </p:spPr>
        <p:txBody>
          <a:bodyPr>
            <a:normAutofit/>
          </a:bodyPr>
          <a:lstStyle/>
          <a:p>
            <a:pPr algn="just"/>
            <a:r>
              <a:rPr lang="en-IN" sz="2400" dirty="0" smtClean="0"/>
              <a:t>NIDS/NIPS alerts suspicious connections or illegal attempts which are not recorded even in the application layer</a:t>
            </a:r>
          </a:p>
          <a:p>
            <a:pPr algn="just"/>
            <a:r>
              <a:rPr lang="en-IN" sz="2400" dirty="0" smtClean="0"/>
              <a:t>It can be configured to log traffic which firewall considers acceptable</a:t>
            </a:r>
          </a:p>
          <a:p>
            <a:pPr algn="just">
              <a:buNone/>
            </a:pPr>
            <a:r>
              <a:rPr lang="en-IN" sz="2400" dirty="0" smtClean="0"/>
              <a:t>     - For example, port-80 connection containing a malicious URL                            to a web server is recorded which firewall cannot log.</a:t>
            </a:r>
          </a:p>
          <a:p>
            <a:pPr algn="just"/>
            <a:r>
              <a:rPr lang="en-IN" sz="2400" dirty="0" smtClean="0"/>
              <a:t>NIDS/NIPS serve as well-positioned inspection points to monitor traffic</a:t>
            </a:r>
          </a:p>
          <a:p>
            <a:pPr algn="just"/>
            <a:r>
              <a:rPr lang="en-IN" sz="2400" dirty="0" smtClean="0"/>
              <a:t>An investigator could </a:t>
            </a:r>
          </a:p>
          <a:p>
            <a:pPr algn="just">
              <a:buNone/>
            </a:pPr>
            <a:r>
              <a:rPr lang="en-IN" sz="2400" dirty="0" smtClean="0"/>
              <a:t>     potentially alter a NIDS/NIPS </a:t>
            </a:r>
          </a:p>
          <a:p>
            <a:pPr algn="just">
              <a:buNone/>
            </a:pPr>
            <a:r>
              <a:rPr lang="en-IN" sz="2400" dirty="0" smtClean="0"/>
              <a:t>     setup to start recognizing </a:t>
            </a:r>
          </a:p>
          <a:p>
            <a:pPr algn="just">
              <a:buNone/>
            </a:pPr>
            <a:r>
              <a:rPr lang="en-IN" sz="2400" dirty="0" smtClean="0"/>
              <a:t>     events it wasn't previously </a:t>
            </a:r>
          </a:p>
          <a:p>
            <a:pPr algn="just">
              <a:buNone/>
            </a:pPr>
            <a:r>
              <a:rPr lang="en-IN" sz="2400" dirty="0" smtClean="0"/>
              <a:t>     designed to record.</a:t>
            </a:r>
          </a:p>
        </p:txBody>
      </p:sp>
      <p:pic>
        <p:nvPicPr>
          <p:cNvPr id="4" name="Picture 3" descr="jsec_1301.png"/>
          <p:cNvPicPr>
            <a:picLocks noChangeAspect="1"/>
          </p:cNvPicPr>
          <p:nvPr/>
        </p:nvPicPr>
        <p:blipFill>
          <a:blip r:embed="rId2"/>
          <a:stretch>
            <a:fillRect/>
          </a:stretch>
        </p:blipFill>
        <p:spPr>
          <a:xfrm>
            <a:off x="4572000" y="3733800"/>
            <a:ext cx="4419600" cy="2895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IN" sz="3200" dirty="0" smtClean="0"/>
              <a:t>NIDS/NIPS FUNCTIONALITY</a:t>
            </a:r>
            <a:endParaRPr lang="en-IN" sz="3200" dirty="0"/>
          </a:p>
        </p:txBody>
      </p:sp>
      <p:pic>
        <p:nvPicPr>
          <p:cNvPr id="4" name="Content Placeholder 3" descr="alert.png"/>
          <p:cNvPicPr>
            <a:picLocks noGrp="1" noChangeAspect="1"/>
          </p:cNvPicPr>
          <p:nvPr>
            <p:ph idx="1"/>
          </p:nvPr>
        </p:nvPicPr>
        <p:blipFill>
          <a:blip r:embed="rId2"/>
          <a:stretch>
            <a:fillRect/>
          </a:stretch>
        </p:blipFill>
        <p:spPr>
          <a:xfrm>
            <a:off x="4800600" y="4419600"/>
            <a:ext cx="4343400" cy="2438400"/>
          </a:xfrm>
        </p:spPr>
      </p:pic>
      <p:sp>
        <p:nvSpPr>
          <p:cNvPr id="7" name="TextBox 6"/>
          <p:cNvSpPr txBox="1"/>
          <p:nvPr/>
        </p:nvSpPr>
        <p:spPr>
          <a:xfrm>
            <a:off x="457200" y="762000"/>
            <a:ext cx="8458200" cy="5632311"/>
          </a:xfrm>
          <a:prstGeom prst="rect">
            <a:avLst/>
          </a:prstGeom>
          <a:noFill/>
        </p:spPr>
        <p:txBody>
          <a:bodyPr wrap="square" rtlCol="0">
            <a:spAutoFit/>
          </a:bodyPr>
          <a:lstStyle/>
          <a:p>
            <a:pPr algn="just">
              <a:buFont typeface="Arial" pitchFamily="34" charset="0"/>
              <a:buChar char="•"/>
            </a:pPr>
            <a:r>
              <a:rPr lang="en-IN" sz="2400" dirty="0" smtClean="0"/>
              <a:t> NIDS/NIPS are specialized sniffers capable of evaluating the captured traffic as legitimate or not</a:t>
            </a:r>
          </a:p>
          <a:p>
            <a:pPr algn="just">
              <a:buFont typeface="Arial" pitchFamily="34" charset="0"/>
              <a:buChar char="•"/>
            </a:pPr>
            <a:r>
              <a:rPr lang="en-IN" sz="2400" dirty="0" smtClean="0"/>
              <a:t> There are many commercial systems on market behaving differently but with the same NIDS/NIPS features</a:t>
            </a:r>
          </a:p>
          <a:p>
            <a:pPr algn="just"/>
            <a:endParaRPr lang="en-IN" sz="2400" dirty="0" smtClean="0"/>
          </a:p>
          <a:p>
            <a:pPr algn="just">
              <a:buFont typeface="Arial" pitchFamily="34" charset="0"/>
              <a:buChar char="•"/>
            </a:pPr>
            <a:r>
              <a:rPr lang="en-IN" sz="2400" dirty="0" smtClean="0"/>
              <a:t> NIDS/NIPS  comprises:</a:t>
            </a:r>
          </a:p>
          <a:p>
            <a:pPr algn="just"/>
            <a:r>
              <a:rPr lang="en-IN" sz="2400" dirty="0" smtClean="0"/>
              <a:t>  - </a:t>
            </a:r>
            <a:r>
              <a:rPr lang="en-IN" sz="2400" b="1" dirty="0" smtClean="0"/>
              <a:t>Rules </a:t>
            </a:r>
            <a:r>
              <a:rPr lang="en-IN" sz="2400" dirty="0" smtClean="0"/>
              <a:t>has the descriptions to compare the TCP packets or UDP                                        streams with the known malicious traffic</a:t>
            </a:r>
          </a:p>
          <a:p>
            <a:pPr algn="just"/>
            <a:r>
              <a:rPr lang="en-IN" sz="2400" dirty="0" smtClean="0"/>
              <a:t>  - </a:t>
            </a:r>
            <a:r>
              <a:rPr lang="en-IN" sz="2400" b="1" dirty="0" smtClean="0"/>
              <a:t>Alerts </a:t>
            </a:r>
            <a:r>
              <a:rPr lang="en-IN" sz="2400" dirty="0" smtClean="0"/>
              <a:t>are sent to the administrator for investigation if system files are modified or packets/streams are found suspicious</a:t>
            </a:r>
          </a:p>
          <a:p>
            <a:pPr algn="just"/>
            <a:r>
              <a:rPr lang="en-IN" sz="2400" dirty="0" smtClean="0"/>
              <a:t>  - </a:t>
            </a:r>
            <a:r>
              <a:rPr lang="en-IN" sz="2400" b="1" dirty="0" smtClean="0"/>
              <a:t>Packet Captures </a:t>
            </a:r>
            <a:r>
              <a:rPr lang="en-IN" sz="2400" dirty="0" smtClean="0"/>
              <a:t>can be </a:t>
            </a:r>
          </a:p>
          <a:p>
            <a:pPr algn="just"/>
            <a:r>
              <a:rPr lang="en-IN" sz="2400" dirty="0" smtClean="0"/>
              <a:t>configured to capture suspicious </a:t>
            </a:r>
          </a:p>
          <a:p>
            <a:pPr algn="just"/>
            <a:r>
              <a:rPr lang="en-IN" sz="2400" dirty="0" smtClean="0"/>
              <a:t>packets and save them for further</a:t>
            </a:r>
          </a:p>
          <a:p>
            <a:pPr algn="just"/>
            <a:r>
              <a:rPr lang="en-IN" sz="2400" dirty="0" smtClean="0"/>
              <a:t>analysis</a:t>
            </a:r>
          </a:p>
          <a:p>
            <a:pPr>
              <a:buFont typeface="Arial" pitchFamily="34" charset="0"/>
              <a:buChar char="•"/>
            </a:pP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IN" sz="3200" dirty="0" smtClean="0"/>
              <a:t>NIDS/NIPS FUNCTIONALITY: SNIFFING</a:t>
            </a:r>
            <a:endParaRPr lang="en-IN" sz="3200" dirty="0"/>
          </a:p>
        </p:txBody>
      </p:sp>
      <p:sp>
        <p:nvSpPr>
          <p:cNvPr id="3" name="Content Placeholder 2"/>
          <p:cNvSpPr>
            <a:spLocks noGrp="1"/>
          </p:cNvSpPr>
          <p:nvPr>
            <p:ph idx="1"/>
          </p:nvPr>
        </p:nvSpPr>
        <p:spPr>
          <a:xfrm>
            <a:off x="457200" y="609600"/>
            <a:ext cx="8382000" cy="5943600"/>
          </a:xfrm>
        </p:spPr>
        <p:txBody>
          <a:bodyPr>
            <a:normAutofit/>
          </a:bodyPr>
          <a:lstStyle/>
          <a:p>
            <a:pPr algn="just"/>
            <a:r>
              <a:rPr lang="en-IN" sz="2400" dirty="0" smtClean="0"/>
              <a:t>NIDS may have access to network traffic by connecting to a mirroring port on a switch, through the use of an inline tap or placing the NIDS/NIPS itself inline between two devices in a choke point position</a:t>
            </a:r>
          </a:p>
          <a:p>
            <a:pPr algn="just"/>
            <a:r>
              <a:rPr lang="en-IN" sz="2400" dirty="0" smtClean="0"/>
              <a:t>Sniffing passively does not cause the traffic to be detained but is merely copied on its way with little or no delay</a:t>
            </a:r>
          </a:p>
          <a:p>
            <a:pPr algn="just">
              <a:buNone/>
            </a:pPr>
            <a:r>
              <a:rPr lang="en-IN" sz="2400" dirty="0" smtClean="0"/>
              <a:t>     - If the device is actively filtering the traffic it causes a noticeable latency delay</a:t>
            </a:r>
          </a:p>
          <a:p>
            <a:pPr algn="just"/>
            <a:r>
              <a:rPr lang="en-IN" sz="2400" dirty="0" smtClean="0"/>
              <a:t>Sniffing can be performed during the investigation of traffic particularly in ways that </a:t>
            </a:r>
          </a:p>
          <a:p>
            <a:pPr algn="just">
              <a:buNone/>
            </a:pPr>
            <a:r>
              <a:rPr lang="en-IN" sz="2400" dirty="0" smtClean="0"/>
              <a:t>     weren’t being done </a:t>
            </a:r>
          </a:p>
          <a:p>
            <a:pPr algn="just">
              <a:buNone/>
            </a:pPr>
            <a:r>
              <a:rPr lang="en-IN" sz="2400" dirty="0" smtClean="0"/>
              <a:t>     previously but modifying it </a:t>
            </a:r>
          </a:p>
          <a:p>
            <a:pPr algn="just">
              <a:buNone/>
            </a:pPr>
            <a:r>
              <a:rPr lang="en-IN" sz="2400" dirty="0" smtClean="0"/>
              <a:t>     causes disruption to business</a:t>
            </a:r>
          </a:p>
          <a:p>
            <a:endParaRPr lang="en-IN" sz="2400" dirty="0"/>
          </a:p>
        </p:txBody>
      </p:sp>
      <p:pic>
        <p:nvPicPr>
          <p:cNvPr id="4" name="Picture 3" descr="sniffing sid.png"/>
          <p:cNvPicPr>
            <a:picLocks noChangeAspect="1"/>
          </p:cNvPicPr>
          <p:nvPr/>
        </p:nvPicPr>
        <p:blipFill>
          <a:blip r:embed="rId2"/>
          <a:stretch>
            <a:fillRect/>
          </a:stretch>
        </p:blipFill>
        <p:spPr>
          <a:xfrm>
            <a:off x="4572000" y="4191000"/>
            <a:ext cx="4572000" cy="2667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685800"/>
          </a:xfrm>
        </p:spPr>
        <p:txBody>
          <a:bodyPr>
            <a:noAutofit/>
          </a:bodyPr>
          <a:lstStyle/>
          <a:p>
            <a:r>
              <a:rPr lang="en-IN" sz="2800" dirty="0" smtClean="0"/>
              <a:t>NIDS/NIPS FUNCTIONALITY: HIGHER-LAYER PROTOCOL AWARENESS</a:t>
            </a:r>
            <a:endParaRPr lang="en-IN" sz="2800" dirty="0"/>
          </a:p>
        </p:txBody>
      </p:sp>
      <p:sp>
        <p:nvSpPr>
          <p:cNvPr id="3" name="Content Placeholder 2"/>
          <p:cNvSpPr>
            <a:spLocks noGrp="1"/>
          </p:cNvSpPr>
          <p:nvPr>
            <p:ph idx="1"/>
          </p:nvPr>
        </p:nvSpPr>
        <p:spPr>
          <a:xfrm>
            <a:off x="228600" y="914400"/>
            <a:ext cx="8686800" cy="5943600"/>
          </a:xfrm>
        </p:spPr>
        <p:txBody>
          <a:bodyPr>
            <a:noAutofit/>
          </a:bodyPr>
          <a:lstStyle/>
          <a:p>
            <a:pPr algn="just"/>
            <a:r>
              <a:rPr lang="en-IN" sz="2300" dirty="0" smtClean="0"/>
              <a:t>Attackers began to break malicious traffic into multiple pieces, or encode traffic in sneaky ways, in order to evade detection</a:t>
            </a:r>
          </a:p>
          <a:p>
            <a:pPr algn="just"/>
            <a:r>
              <a:rPr lang="en-IN" sz="2300" dirty="0" smtClean="0"/>
              <a:t>NIDS/NIPS incorporated higher layer protocol awareness in two ways:</a:t>
            </a:r>
          </a:p>
          <a:p>
            <a:pPr algn="just">
              <a:buNone/>
            </a:pPr>
            <a:r>
              <a:rPr lang="en-IN" sz="2300" dirty="0" smtClean="0"/>
              <a:t>     - protocol reassemble</a:t>
            </a:r>
          </a:p>
          <a:p>
            <a:pPr algn="just">
              <a:buNone/>
            </a:pPr>
            <a:r>
              <a:rPr lang="en-IN" sz="2300" dirty="0" smtClean="0"/>
              <a:t>     - normalization</a:t>
            </a:r>
          </a:p>
          <a:p>
            <a:pPr algn="just"/>
            <a:r>
              <a:rPr lang="en-IN" sz="2300" dirty="0" smtClean="0"/>
              <a:t>Attackers evade detection by fragmenting the traffic so that the end recipient of traffic would reassemble the fragments sent in the TCP stream</a:t>
            </a:r>
          </a:p>
          <a:p>
            <a:pPr algn="just"/>
            <a:r>
              <a:rPr lang="en-IN" sz="2300" b="1" dirty="0" smtClean="0"/>
              <a:t>Protocol Reassemble </a:t>
            </a:r>
            <a:r>
              <a:rPr lang="en-IN" sz="2300" dirty="0" smtClean="0"/>
              <a:t>understands TCP’s </a:t>
            </a:r>
            <a:r>
              <a:rPr lang="en-IN" sz="2300" dirty="0" err="1" smtClean="0"/>
              <a:t>statefulness</a:t>
            </a:r>
            <a:r>
              <a:rPr lang="en-IN" sz="2300" dirty="0" smtClean="0"/>
              <a:t> and performs stream reassembly prior to performing content inspection.</a:t>
            </a:r>
          </a:p>
          <a:p>
            <a:pPr algn="just">
              <a:buNone/>
            </a:pPr>
            <a:r>
              <a:rPr lang="en-IN" sz="2300" dirty="0" smtClean="0"/>
              <a:t>     - If the legitimate port 80 connection contains a malicious request, the firewall cannot detect it.</a:t>
            </a:r>
          </a:p>
          <a:p>
            <a:pPr algn="just">
              <a:buNone/>
            </a:pPr>
            <a:r>
              <a:rPr lang="en-IN" sz="2300" dirty="0" smtClean="0"/>
              <a:t>     - The NIDS/NIPS understands the HTTP protocol to look inside the request alerts if it contains some malicious URL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1356</TotalTime>
  <Words>3977</Words>
  <Application>Microsoft Office PowerPoint</Application>
  <PresentationFormat>On-screen Show (4:3)</PresentationFormat>
  <Paragraphs>408</Paragraphs>
  <Slides>46</Slides>
  <Notes>27</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Slide 1</vt:lpstr>
      <vt:lpstr>Adapted From</vt:lpstr>
      <vt:lpstr>OUTLINE</vt:lpstr>
      <vt:lpstr>INTRODUCTION</vt:lpstr>
      <vt:lpstr>Slide 5</vt:lpstr>
      <vt:lpstr>WHY INVESTIGATE IDS/IPS?</vt:lpstr>
      <vt:lpstr>NIDS/NIPS FUNCTIONALITY</vt:lpstr>
      <vt:lpstr>NIDS/NIPS FUNCTIONALITY: SNIFFING</vt:lpstr>
      <vt:lpstr>NIDS/NIPS FUNCTIONALITY: HIGHER-LAYER PROTOCOL AWARENESS</vt:lpstr>
      <vt:lpstr>NIDS/NIPS FUNCTIONALITY: HIGHER-LAYER PROTOCOL AWARENESS</vt:lpstr>
      <vt:lpstr>NIDS/NIPS FUNCTIONALITY: ALERTING ON SUSPICIOUS BITS</vt:lpstr>
      <vt:lpstr>MODES OF DETECTION</vt:lpstr>
      <vt:lpstr>MODES OF DETECTION</vt:lpstr>
      <vt:lpstr>TYPES OF NIDS/NIPS</vt:lpstr>
      <vt:lpstr>TYPES OF NIDS/NIPS</vt:lpstr>
      <vt:lpstr>TYPES OF NIDS/NIPS</vt:lpstr>
      <vt:lpstr>NIDS/NIPS EVIDENCE ACQUISITION</vt:lpstr>
      <vt:lpstr>NIDS/NIPS EVIDENCE ACQUISITION: TYPES OF EVIDENCE</vt:lpstr>
      <vt:lpstr>NIDS/NIPS EVIDENCE ACQUISITION: TYPES OF EVIDENCE</vt:lpstr>
      <vt:lpstr>NIDS/NIPS EVIDENCE ACQUISITION: INTERFACES</vt:lpstr>
      <vt:lpstr>NIDS/NIPS EVIDENCE ACQUISITION: INTERFACES</vt:lpstr>
      <vt:lpstr>NIDS/NIPS EVIDENCE ACQUISITION: INTERFACES</vt:lpstr>
      <vt:lpstr>COMPREHENSIVE PACKET LOGGING</vt:lpstr>
      <vt:lpstr>COMPREHENSIVE PACKET LOGGING</vt:lpstr>
      <vt:lpstr>COMPREHENSIVE PACKET LOGGING: EVIDENCE AVAILABLE</vt:lpstr>
      <vt:lpstr>SNORT</vt:lpstr>
      <vt:lpstr>SNORT: OVERVIEW</vt:lpstr>
      <vt:lpstr>SNORT: BASIC ARCHITECTURE</vt:lpstr>
      <vt:lpstr>SNORT: BASIC ARCHITECTURE</vt:lpstr>
      <vt:lpstr>SNORT: BASIC ARCHITECTURE</vt:lpstr>
      <vt:lpstr>SNORT: BASIC ARCHITECTURE</vt:lpstr>
      <vt:lpstr>SNORT: CONFIGURATION</vt:lpstr>
      <vt:lpstr>SNORT: RULE LANGUAGE</vt:lpstr>
      <vt:lpstr>SNORT: RULE HEADER</vt:lpstr>
      <vt:lpstr>SNORT: RULE HEADER</vt:lpstr>
      <vt:lpstr>SNORT: RULE BODY</vt:lpstr>
      <vt:lpstr>SNORT: GENERAL RULE OPTIONS</vt:lpstr>
      <vt:lpstr>SNORT: Nonpayload Detection Rule Options</vt:lpstr>
      <vt:lpstr>SNORT: Payload Detection Rule Options </vt:lpstr>
      <vt:lpstr>SNORT: Post-Detection Rule Options </vt:lpstr>
      <vt:lpstr>SNORT: EXAMPLE 1</vt:lpstr>
      <vt:lpstr>SNORT: EXAMPLE 1</vt:lpstr>
      <vt:lpstr>SNORT: STREAM CONTENT</vt:lpstr>
      <vt:lpstr>SNORT: EXAMPLE 2</vt:lpstr>
      <vt:lpstr>SNORT: EXAMPLE 2</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OUTLINE</dc:title>
  <dc:creator>user</dc:creator>
  <cp:lastModifiedBy>user</cp:lastModifiedBy>
  <cp:revision>96</cp:revision>
  <dcterms:created xsi:type="dcterms:W3CDTF">2006-08-16T00:00:00Z</dcterms:created>
  <dcterms:modified xsi:type="dcterms:W3CDTF">2016-11-30T21:15:34Z</dcterms:modified>
</cp:coreProperties>
</file>