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11">
          <p15:clr>
            <a:srgbClr val="000000"/>
          </p15:clr>
        </p15:guide>
        <p15:guide id="2" pos="29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40"/>
      </p:cViewPr>
      <p:guideLst>
        <p:guide orient="horz" pos="2111"/>
        <p:guide pos="2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0" name="Google Shape;360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9" name="Google Shape;419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6" name="Google Shape;466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3" name="Google Shape;523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1" name="Google Shape;53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2" name="Google Shape;532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685800" y="2616200"/>
            <a:ext cx="7772400" cy="147002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 sz="3600">
                <a:solidFill>
                  <a:schemeClr val="lt1"/>
                </a:solidFill>
              </a:rPr>
            </a:br>
            <a:r>
              <a:rPr lang="en-US" sz="3600">
                <a:solidFill>
                  <a:schemeClr val="accent6"/>
                </a:solidFill>
              </a:rPr>
              <a:t>kHypervisor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685800" y="393827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>
                <a:solidFill>
                  <a:schemeClr val="lt1"/>
                </a:solidFill>
              </a:rPr>
              <a:t>Kelvin Chan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>
                <a:solidFill>
                  <a:schemeClr val="lt1"/>
                </a:solidFill>
              </a:rPr>
              <a:t>Game Security Researcher</a:t>
            </a: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>
                <a:solidFill>
                  <a:schemeClr val="lt1"/>
                </a:solidFill>
              </a:rPr>
              <a:t>Tencent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sz="20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20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sz="20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9600">
                <a:solidFill>
                  <a:schemeClr val="accent6"/>
                </a:solidFill>
              </a:rPr>
              <a:t>H</a:t>
            </a:r>
            <a:r>
              <a:rPr lang="en-US">
                <a:solidFill>
                  <a:schemeClr val="accent6"/>
                </a:solidFill>
              </a:rPr>
              <a:t>ypervisor Lifecycle</a:t>
            </a:r>
            <a:endParaRPr/>
          </a:p>
        </p:txBody>
      </p:sp>
      <p:grpSp>
        <p:nvGrpSpPr>
          <p:cNvPr id="171" name="Google Shape;171;p22"/>
          <p:cNvGrpSpPr/>
          <p:nvPr/>
        </p:nvGrpSpPr>
        <p:grpSpPr>
          <a:xfrm>
            <a:off x="2127863" y="1597103"/>
            <a:ext cx="4888272" cy="4526642"/>
            <a:chOff x="1670663" y="-3097"/>
            <a:chExt cx="4888272" cy="4526642"/>
          </a:xfrm>
        </p:grpSpPr>
        <p:sp>
          <p:nvSpPr>
            <p:cNvPr id="172" name="Google Shape;172;p22"/>
            <p:cNvSpPr/>
            <p:nvPr/>
          </p:nvSpPr>
          <p:spPr>
            <a:xfrm>
              <a:off x="1857346" y="-3097"/>
              <a:ext cx="4514906" cy="45149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070" y="5451"/>
                  </a:moveTo>
                  <a:lnTo>
                    <a:pt x="75070" y="5451"/>
                  </a:lnTo>
                  <a:cubicBezTo>
                    <a:pt x="100825" y="12566"/>
                    <a:pt x="118094" y="36726"/>
                    <a:pt x="116490" y="63398"/>
                  </a:cubicBezTo>
                  <a:cubicBezTo>
                    <a:pt x="114885" y="90070"/>
                    <a:pt x="94845" y="111985"/>
                    <a:pt x="68422" y="115962"/>
                  </a:cubicBezTo>
                  <a:cubicBezTo>
                    <a:pt x="42000" y="119938"/>
                    <a:pt x="16396" y="104892"/>
                    <a:pt x="7012" y="79874"/>
                  </a:cubicBezTo>
                  <a:cubicBezTo>
                    <a:pt x="-2371" y="54856"/>
                    <a:pt x="7023" y="26683"/>
                    <a:pt x="29543" y="12303"/>
                  </a:cubicBezTo>
                  <a:lnTo>
                    <a:pt x="27967" y="9295"/>
                  </a:lnTo>
                  <a:lnTo>
                    <a:pt x="35212" y="12670"/>
                  </a:lnTo>
                  <a:lnTo>
                    <a:pt x="34066" y="20939"/>
                  </a:lnTo>
                  <a:lnTo>
                    <a:pt x="32491" y="17933"/>
                  </a:lnTo>
                  <a:lnTo>
                    <a:pt x="32491" y="17933"/>
                  </a:lnTo>
                  <a:cubicBezTo>
                    <a:pt x="12672" y="30893"/>
                    <a:pt x="4587" y="55929"/>
                    <a:pt x="13083" y="78033"/>
                  </a:cubicBezTo>
                  <a:cubicBezTo>
                    <a:pt x="21579" y="100138"/>
                    <a:pt x="44352" y="113313"/>
                    <a:pt x="67749" y="109662"/>
                  </a:cubicBezTo>
                  <a:cubicBezTo>
                    <a:pt x="91147" y="106011"/>
                    <a:pt x="108823" y="86524"/>
                    <a:pt x="110181" y="62882"/>
                  </a:cubicBezTo>
                  <a:cubicBezTo>
                    <a:pt x="111538" y="39240"/>
                    <a:pt x="96210" y="17857"/>
                    <a:pt x="73384" y="11552"/>
                  </a:cubicBezTo>
                  <a:close/>
                </a:path>
              </a:pathLst>
            </a:custGeom>
            <a:solidFill>
              <a:srgbClr val="CFD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3256880" y="2416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2"/>
            <p:cNvSpPr txBox="1"/>
            <p:nvPr/>
          </p:nvSpPr>
          <p:spPr>
            <a:xfrm>
              <a:off x="3298760" y="44296"/>
              <a:ext cx="1632079" cy="774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VMXON</a:t>
              </a: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4843096" y="918219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4884976" y="960099"/>
              <a:ext cx="1632079" cy="774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VMCLEAR</a:t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4843096" y="2749824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rgbClr val="538C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2"/>
            <p:cNvSpPr txBox="1"/>
            <p:nvPr/>
          </p:nvSpPr>
          <p:spPr>
            <a:xfrm>
              <a:off x="4884976" y="2791704"/>
              <a:ext cx="1632079" cy="774159"/>
            </a:xfrm>
            <a:prstGeom prst="rect">
              <a:avLst/>
            </a:prstGeom>
            <a:solidFill>
              <a:srgbClr val="538CD5"/>
            </a:solidFill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VMPTRLD/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VMPTRST</a:t>
              </a:r>
              <a:endPara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3256880" y="3665626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2"/>
            <p:cNvSpPr txBox="1"/>
            <p:nvPr/>
          </p:nvSpPr>
          <p:spPr>
            <a:xfrm>
              <a:off x="3298760" y="3707506"/>
              <a:ext cx="1632079" cy="774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VMREAD/VMWRITE</a:t>
              </a: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1670663" y="2749824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2"/>
            <p:cNvSpPr txBox="1"/>
            <p:nvPr/>
          </p:nvSpPr>
          <p:spPr>
            <a:xfrm>
              <a:off x="1712543" y="2791704"/>
              <a:ext cx="1632079" cy="774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VMLAUNCH / VMRESUME</a:t>
              </a:r>
              <a:endPara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1670663" y="918219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2"/>
            <p:cNvSpPr txBox="1"/>
            <p:nvPr/>
          </p:nvSpPr>
          <p:spPr>
            <a:xfrm>
              <a:off x="1712543" y="960099"/>
              <a:ext cx="1632079" cy="774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VMXOFF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9600">
                <a:solidFill>
                  <a:schemeClr val="accent6"/>
                </a:solidFill>
              </a:rPr>
              <a:t>V</a:t>
            </a:r>
            <a:r>
              <a:rPr lang="en-US">
                <a:solidFill>
                  <a:schemeClr val="accent6"/>
                </a:solidFill>
              </a:rPr>
              <a:t>MXON / VMXOFF </a:t>
            </a:r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157784" cy="4932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>
                <a:solidFill>
                  <a:schemeClr val="lt1"/>
                </a:solidFill>
              </a:rPr>
              <a:t>Trap these instructions and do following work:</a:t>
            </a: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 dirty="0">
                <a:solidFill>
                  <a:schemeClr val="lt1"/>
                </a:solidFill>
              </a:rPr>
              <a:t>Some regular parameter check</a:t>
            </a:r>
            <a:endParaRPr lang="en-US" sz="4000" dirty="0"/>
          </a:p>
          <a:p>
            <a:pPr marL="4572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400" dirty="0">
                <a:solidFill>
                  <a:schemeClr val="lt1"/>
                </a:solidFill>
              </a:rPr>
              <a:t>Initialize the Virtual CPU context and set the VMX mode</a:t>
            </a:r>
            <a:endParaRPr sz="4000" dirty="0"/>
          </a:p>
          <a:p>
            <a:pPr marL="457200" lvl="1" indent="0">
              <a:spcBef>
                <a:spcPts val="400"/>
              </a:spcBef>
              <a:buSzPts val="2000"/>
              <a:buNone/>
            </a:pPr>
            <a:r>
              <a:rPr lang="en-US" sz="2400" dirty="0">
                <a:solidFill>
                  <a:schemeClr val="lt1"/>
                </a:solidFill>
              </a:rPr>
              <a:t>Save the current virtual machine control structure (VMCS) </a:t>
            </a:r>
            <a:endParaRPr sz="4000" dirty="0"/>
          </a:p>
          <a:p>
            <a:pPr marL="1200150" lvl="2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Tx/>
              <a:buChar char="-"/>
            </a:pPr>
            <a:r>
              <a:rPr lang="en-US" dirty="0">
                <a:solidFill>
                  <a:schemeClr val="lt1"/>
                </a:solidFill>
              </a:rPr>
              <a:t>VMCS0-1</a:t>
            </a:r>
          </a:p>
          <a:p>
            <a:pPr marL="1657350" lvl="3" indent="-285750">
              <a:spcBef>
                <a:spcPts val="400"/>
              </a:spcBef>
              <a:buSzPts val="2000"/>
              <a:buFontTx/>
              <a:buChar char="-"/>
            </a:pPr>
            <a:r>
              <a:rPr lang="en-US" sz="2400" dirty="0">
                <a:solidFill>
                  <a:schemeClr val="lt1"/>
                </a:solidFill>
              </a:rPr>
              <a:t>L0 context for L1 use</a:t>
            </a:r>
            <a:endParaRPr sz="4800" dirty="0"/>
          </a:p>
        </p:txBody>
      </p:sp>
      <p:sp>
        <p:nvSpPr>
          <p:cNvPr id="193" name="Google Shape;193;p23"/>
          <p:cNvSpPr/>
          <p:nvPr/>
        </p:nvSpPr>
        <p:spPr>
          <a:xfrm>
            <a:off x="6807200" y="1767205"/>
            <a:ext cx="1263015" cy="5245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Guest VMM</a:t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6783070" y="2660015"/>
            <a:ext cx="1339215" cy="49149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kHypervisor</a:t>
            </a:r>
            <a:endParaRPr/>
          </a:p>
        </p:txBody>
      </p:sp>
      <p:cxnSp>
        <p:nvCxnSpPr>
          <p:cNvPr id="195" name="Google Shape;195;p23"/>
          <p:cNvCxnSpPr>
            <a:stCxn id="193" idx="2"/>
            <a:endCxn id="194" idx="0"/>
          </p:cNvCxnSpPr>
          <p:nvPr/>
        </p:nvCxnSpPr>
        <p:spPr>
          <a:xfrm>
            <a:off x="7438708" y="2291715"/>
            <a:ext cx="14100" cy="368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96" name="Google Shape;196;p23"/>
          <p:cNvSpPr/>
          <p:nvPr/>
        </p:nvSpPr>
        <p:spPr>
          <a:xfrm>
            <a:off x="6795770" y="3568065"/>
            <a:ext cx="1339215" cy="49149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/>
          </a:p>
        </p:txBody>
      </p:sp>
      <p:cxnSp>
        <p:nvCxnSpPr>
          <p:cNvPr id="197" name="Google Shape;197;p23"/>
          <p:cNvCxnSpPr>
            <a:stCxn id="194" idx="2"/>
          </p:cNvCxnSpPr>
          <p:nvPr/>
        </p:nvCxnSpPr>
        <p:spPr>
          <a:xfrm>
            <a:off x="7452678" y="3151505"/>
            <a:ext cx="9600" cy="4059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9600">
                <a:solidFill>
                  <a:schemeClr val="accent6"/>
                </a:solidFill>
              </a:rPr>
              <a:t>H</a:t>
            </a:r>
            <a:r>
              <a:rPr lang="en-US">
                <a:solidFill>
                  <a:schemeClr val="accent6"/>
                </a:solidFill>
              </a:rPr>
              <a:t>ypervisor Lifecycle</a:t>
            </a:r>
            <a:endParaRPr/>
          </a:p>
        </p:txBody>
      </p:sp>
      <p:grpSp>
        <p:nvGrpSpPr>
          <p:cNvPr id="203" name="Google Shape;203;p24"/>
          <p:cNvGrpSpPr/>
          <p:nvPr/>
        </p:nvGrpSpPr>
        <p:grpSpPr>
          <a:xfrm>
            <a:off x="2127863" y="1597103"/>
            <a:ext cx="4888272" cy="4526642"/>
            <a:chOff x="1670663" y="-3097"/>
            <a:chExt cx="4888272" cy="4526642"/>
          </a:xfrm>
        </p:grpSpPr>
        <p:sp>
          <p:nvSpPr>
            <p:cNvPr id="204" name="Google Shape;204;p24"/>
            <p:cNvSpPr/>
            <p:nvPr/>
          </p:nvSpPr>
          <p:spPr>
            <a:xfrm>
              <a:off x="1857346" y="-3097"/>
              <a:ext cx="4514906" cy="45149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070" y="5451"/>
                  </a:moveTo>
                  <a:lnTo>
                    <a:pt x="75070" y="5451"/>
                  </a:lnTo>
                  <a:cubicBezTo>
                    <a:pt x="100825" y="12566"/>
                    <a:pt x="118094" y="36726"/>
                    <a:pt x="116490" y="63398"/>
                  </a:cubicBezTo>
                  <a:cubicBezTo>
                    <a:pt x="114885" y="90070"/>
                    <a:pt x="94845" y="111985"/>
                    <a:pt x="68422" y="115962"/>
                  </a:cubicBezTo>
                  <a:cubicBezTo>
                    <a:pt x="42000" y="119938"/>
                    <a:pt x="16396" y="104892"/>
                    <a:pt x="7012" y="79874"/>
                  </a:cubicBezTo>
                  <a:cubicBezTo>
                    <a:pt x="-2371" y="54856"/>
                    <a:pt x="7023" y="26683"/>
                    <a:pt x="29543" y="12303"/>
                  </a:cubicBezTo>
                  <a:lnTo>
                    <a:pt x="27967" y="9295"/>
                  </a:lnTo>
                  <a:lnTo>
                    <a:pt x="35212" y="12670"/>
                  </a:lnTo>
                  <a:lnTo>
                    <a:pt x="34066" y="20939"/>
                  </a:lnTo>
                  <a:lnTo>
                    <a:pt x="32491" y="17933"/>
                  </a:lnTo>
                  <a:lnTo>
                    <a:pt x="32491" y="17933"/>
                  </a:lnTo>
                  <a:cubicBezTo>
                    <a:pt x="12672" y="30893"/>
                    <a:pt x="4587" y="55929"/>
                    <a:pt x="13083" y="78033"/>
                  </a:cubicBezTo>
                  <a:cubicBezTo>
                    <a:pt x="21579" y="100138"/>
                    <a:pt x="44352" y="113313"/>
                    <a:pt x="67749" y="109662"/>
                  </a:cubicBezTo>
                  <a:cubicBezTo>
                    <a:pt x="91147" y="106011"/>
                    <a:pt x="108823" y="86524"/>
                    <a:pt x="110181" y="62882"/>
                  </a:cubicBezTo>
                  <a:cubicBezTo>
                    <a:pt x="111538" y="39240"/>
                    <a:pt x="96210" y="17857"/>
                    <a:pt x="73384" y="11552"/>
                  </a:cubicBezTo>
                  <a:close/>
                </a:path>
              </a:pathLst>
            </a:custGeom>
            <a:solidFill>
              <a:srgbClr val="CFD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3256880" y="2416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4"/>
            <p:cNvSpPr txBox="1"/>
            <p:nvPr/>
          </p:nvSpPr>
          <p:spPr>
            <a:xfrm>
              <a:off x="3298760" y="44296"/>
              <a:ext cx="1632079" cy="774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VMXON</a:t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4843096" y="918219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4"/>
            <p:cNvSpPr txBox="1"/>
            <p:nvPr/>
          </p:nvSpPr>
          <p:spPr>
            <a:xfrm>
              <a:off x="4884976" y="960099"/>
              <a:ext cx="1632079" cy="774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VMCLEAR</a:t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4843096" y="2749824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rgbClr val="538C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4"/>
            <p:cNvSpPr txBox="1"/>
            <p:nvPr/>
          </p:nvSpPr>
          <p:spPr>
            <a:xfrm>
              <a:off x="4884976" y="2791704"/>
              <a:ext cx="1632079" cy="774159"/>
            </a:xfrm>
            <a:prstGeom prst="rect">
              <a:avLst/>
            </a:prstGeom>
            <a:solidFill>
              <a:srgbClr val="538CD5"/>
            </a:solidFill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VMPTRLD/</a:t>
              </a: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VMPTRST</a:t>
              </a:r>
              <a:endPara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3256880" y="3665626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4"/>
            <p:cNvSpPr txBox="1"/>
            <p:nvPr/>
          </p:nvSpPr>
          <p:spPr>
            <a:xfrm>
              <a:off x="3298760" y="3707506"/>
              <a:ext cx="1632079" cy="774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VMREAD/VMWRITE</a:t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1670663" y="2749824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4"/>
            <p:cNvSpPr txBox="1"/>
            <p:nvPr/>
          </p:nvSpPr>
          <p:spPr>
            <a:xfrm>
              <a:off x="1712543" y="2791704"/>
              <a:ext cx="1632079" cy="774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VMLAUNCH / VMRESUME</a:t>
              </a:r>
              <a:endPara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1670663" y="918219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4"/>
            <p:cNvSpPr txBox="1"/>
            <p:nvPr/>
          </p:nvSpPr>
          <p:spPr>
            <a:xfrm>
              <a:off x="1712543" y="960099"/>
              <a:ext cx="1632079" cy="774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VMXOFF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600">
                <a:solidFill>
                  <a:schemeClr val="accent6"/>
                </a:solidFill>
              </a:rPr>
              <a:t>V</a:t>
            </a:r>
            <a:r>
              <a:rPr lang="en-US">
                <a:solidFill>
                  <a:schemeClr val="accent6"/>
                </a:solidFill>
              </a:rPr>
              <a:t>MCLEAR</a:t>
            </a:r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lt1"/>
                </a:solidFill>
              </a:rPr>
              <a:t>Clear the VMCS with the original VMCLEAR instruction</a:t>
            </a:r>
            <a:endParaRPr sz="3600" dirty="0"/>
          </a:p>
          <a:p>
            <a:r>
              <a:rPr lang="en-US" sz="2000" dirty="0">
                <a:solidFill>
                  <a:schemeClr val="lt1"/>
                </a:solidFill>
              </a:rPr>
              <a:t>Ensure that VMCS0-2 can be loaded into CPU </a:t>
            </a:r>
            <a:endParaRPr sz="3600" dirty="0"/>
          </a:p>
          <a:p>
            <a:r>
              <a:rPr lang="en-US" sz="2000" dirty="0">
                <a:solidFill>
                  <a:schemeClr val="lt1"/>
                </a:solidFill>
              </a:rPr>
              <a:t>Is executed before launching the Guest OS.</a:t>
            </a:r>
            <a:endParaRPr sz="3600" dirty="0"/>
          </a:p>
        </p:txBody>
      </p:sp>
      <p:sp>
        <p:nvSpPr>
          <p:cNvPr id="225" name="Google Shape;225;p25"/>
          <p:cNvSpPr/>
          <p:nvPr/>
        </p:nvSpPr>
        <p:spPr>
          <a:xfrm>
            <a:off x="6807200" y="1767205"/>
            <a:ext cx="1263015" cy="5245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Guest VMM</a:t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6783070" y="2660015"/>
            <a:ext cx="1339215" cy="49149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kHypervisor</a:t>
            </a:r>
            <a:endParaRPr/>
          </a:p>
        </p:txBody>
      </p:sp>
      <p:cxnSp>
        <p:nvCxnSpPr>
          <p:cNvPr id="227" name="Google Shape;227;p25"/>
          <p:cNvCxnSpPr>
            <a:stCxn id="225" idx="2"/>
            <a:endCxn id="226" idx="0"/>
          </p:cNvCxnSpPr>
          <p:nvPr/>
        </p:nvCxnSpPr>
        <p:spPr>
          <a:xfrm>
            <a:off x="7438708" y="2291715"/>
            <a:ext cx="14100" cy="368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28" name="Google Shape;228;p25"/>
          <p:cNvSpPr/>
          <p:nvPr/>
        </p:nvSpPr>
        <p:spPr>
          <a:xfrm>
            <a:off x="6795770" y="3568065"/>
            <a:ext cx="1339215" cy="49149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/>
          </a:p>
        </p:txBody>
      </p:sp>
      <p:cxnSp>
        <p:nvCxnSpPr>
          <p:cNvPr id="229" name="Google Shape;229;p25"/>
          <p:cNvCxnSpPr>
            <a:stCxn id="226" idx="2"/>
          </p:cNvCxnSpPr>
          <p:nvPr/>
        </p:nvCxnSpPr>
        <p:spPr>
          <a:xfrm>
            <a:off x="7452678" y="3151505"/>
            <a:ext cx="9600" cy="4059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9600">
                <a:solidFill>
                  <a:schemeClr val="accent6"/>
                </a:solidFill>
              </a:rPr>
              <a:t>H</a:t>
            </a:r>
            <a:r>
              <a:rPr lang="en-US">
                <a:solidFill>
                  <a:schemeClr val="accent6"/>
                </a:solidFill>
              </a:rPr>
              <a:t>ypervisor Lifecycle</a:t>
            </a:r>
            <a:endParaRPr/>
          </a:p>
        </p:txBody>
      </p:sp>
      <p:grpSp>
        <p:nvGrpSpPr>
          <p:cNvPr id="235" name="Google Shape;235;p26"/>
          <p:cNvGrpSpPr/>
          <p:nvPr/>
        </p:nvGrpSpPr>
        <p:grpSpPr>
          <a:xfrm>
            <a:off x="2127863" y="1597103"/>
            <a:ext cx="4888272" cy="4526642"/>
            <a:chOff x="1670663" y="-3097"/>
            <a:chExt cx="4888272" cy="4526642"/>
          </a:xfrm>
        </p:grpSpPr>
        <p:sp>
          <p:nvSpPr>
            <p:cNvPr id="236" name="Google Shape;236;p26"/>
            <p:cNvSpPr/>
            <p:nvPr/>
          </p:nvSpPr>
          <p:spPr>
            <a:xfrm>
              <a:off x="1857346" y="-3097"/>
              <a:ext cx="4514906" cy="45149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070" y="5451"/>
                  </a:moveTo>
                  <a:lnTo>
                    <a:pt x="75070" y="5451"/>
                  </a:lnTo>
                  <a:cubicBezTo>
                    <a:pt x="100825" y="12566"/>
                    <a:pt x="118094" y="36726"/>
                    <a:pt x="116490" y="63398"/>
                  </a:cubicBezTo>
                  <a:cubicBezTo>
                    <a:pt x="114885" y="90070"/>
                    <a:pt x="94845" y="111985"/>
                    <a:pt x="68422" y="115962"/>
                  </a:cubicBezTo>
                  <a:cubicBezTo>
                    <a:pt x="42000" y="119938"/>
                    <a:pt x="16396" y="104892"/>
                    <a:pt x="7012" y="79874"/>
                  </a:cubicBezTo>
                  <a:cubicBezTo>
                    <a:pt x="-2371" y="54856"/>
                    <a:pt x="7023" y="26683"/>
                    <a:pt x="29543" y="12303"/>
                  </a:cubicBezTo>
                  <a:lnTo>
                    <a:pt x="27967" y="9295"/>
                  </a:lnTo>
                  <a:lnTo>
                    <a:pt x="35212" y="12670"/>
                  </a:lnTo>
                  <a:lnTo>
                    <a:pt x="34066" y="20939"/>
                  </a:lnTo>
                  <a:lnTo>
                    <a:pt x="32491" y="17933"/>
                  </a:lnTo>
                  <a:lnTo>
                    <a:pt x="32491" y="17933"/>
                  </a:lnTo>
                  <a:cubicBezTo>
                    <a:pt x="12672" y="30893"/>
                    <a:pt x="4587" y="55929"/>
                    <a:pt x="13083" y="78033"/>
                  </a:cubicBezTo>
                  <a:cubicBezTo>
                    <a:pt x="21579" y="100138"/>
                    <a:pt x="44352" y="113313"/>
                    <a:pt x="67749" y="109662"/>
                  </a:cubicBezTo>
                  <a:cubicBezTo>
                    <a:pt x="91147" y="106011"/>
                    <a:pt x="108823" y="86524"/>
                    <a:pt x="110181" y="62882"/>
                  </a:cubicBezTo>
                  <a:cubicBezTo>
                    <a:pt x="111538" y="39240"/>
                    <a:pt x="96210" y="17857"/>
                    <a:pt x="73384" y="11552"/>
                  </a:cubicBezTo>
                  <a:close/>
                </a:path>
              </a:pathLst>
            </a:custGeom>
            <a:solidFill>
              <a:srgbClr val="CFD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256880" y="2416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6"/>
            <p:cNvSpPr txBox="1"/>
            <p:nvPr/>
          </p:nvSpPr>
          <p:spPr>
            <a:xfrm>
              <a:off x="3298760" y="44296"/>
              <a:ext cx="1632079" cy="774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VMXON</a:t>
              </a: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4843096" y="918219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6"/>
            <p:cNvSpPr txBox="1"/>
            <p:nvPr/>
          </p:nvSpPr>
          <p:spPr>
            <a:xfrm>
              <a:off x="4884976" y="960099"/>
              <a:ext cx="1632079" cy="774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VMCLEAR</a:t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4843096" y="2749824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6"/>
            <p:cNvSpPr txBox="1"/>
            <p:nvPr/>
          </p:nvSpPr>
          <p:spPr>
            <a:xfrm>
              <a:off x="4884976" y="2791704"/>
              <a:ext cx="1632079" cy="7741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VMPTRLD/</a:t>
              </a: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VMPTRST</a:t>
              </a:r>
              <a:endPara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3256880" y="3665626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6"/>
            <p:cNvSpPr txBox="1"/>
            <p:nvPr/>
          </p:nvSpPr>
          <p:spPr>
            <a:xfrm>
              <a:off x="3298760" y="3707506"/>
              <a:ext cx="1632079" cy="774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VMREAD/VMWRITE</a:t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1670663" y="2749824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6"/>
            <p:cNvSpPr txBox="1"/>
            <p:nvPr/>
          </p:nvSpPr>
          <p:spPr>
            <a:xfrm>
              <a:off x="1712543" y="2791704"/>
              <a:ext cx="1632079" cy="774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VMLAUNCH / VMRESUME</a:t>
              </a:r>
              <a:endPara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1670663" y="918219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6"/>
            <p:cNvSpPr txBox="1"/>
            <p:nvPr/>
          </p:nvSpPr>
          <p:spPr>
            <a:xfrm>
              <a:off x="1712543" y="960099"/>
              <a:ext cx="1632079" cy="774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VMXOFF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600">
                <a:solidFill>
                  <a:schemeClr val="accent6"/>
                </a:solidFill>
              </a:rPr>
              <a:t>V</a:t>
            </a:r>
            <a:r>
              <a:rPr lang="en-US">
                <a:solidFill>
                  <a:schemeClr val="accent6"/>
                </a:solidFill>
              </a:rPr>
              <a:t>MPTRLD/ VMPTRST</a:t>
            </a:r>
            <a:endParaRPr/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457835" y="1600200"/>
            <a:ext cx="5778208" cy="4907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solidFill>
                  <a:schemeClr val="lt1"/>
                </a:solidFill>
              </a:rPr>
              <a:t>VMPTRLD/VMPTRST instructions are responsible for loading the VMCS into the CPU</a:t>
            </a:r>
            <a:endParaRPr sz="2000" dirty="0">
              <a:solidFill>
                <a:schemeClr val="lt1"/>
              </a:solidFill>
            </a:endParaRPr>
          </a:p>
          <a:p>
            <a:pPr marL="742950" lvl="1" indent="-285750">
              <a:buFont typeface="Calibri"/>
              <a:buChar char="-"/>
            </a:pPr>
            <a:r>
              <a:rPr lang="en-US" sz="1600" dirty="0" err="1">
                <a:solidFill>
                  <a:schemeClr val="lt1"/>
                </a:solidFill>
              </a:rPr>
              <a:t>kHypervisor</a:t>
            </a:r>
            <a:r>
              <a:rPr lang="en-US" sz="1600" dirty="0">
                <a:solidFill>
                  <a:schemeClr val="lt1"/>
                </a:solidFill>
              </a:rPr>
              <a:t> saves the VMCS (VMCS1-2)</a:t>
            </a:r>
            <a:r>
              <a:rPr lang="en-US" sz="3200" dirty="0"/>
              <a:t> </a:t>
            </a:r>
            <a:r>
              <a:rPr lang="en-US" sz="1600" dirty="0">
                <a:solidFill>
                  <a:schemeClr val="lt1"/>
                </a:solidFill>
              </a:rPr>
              <a:t>from the input parameter to the current CPU 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600" dirty="0" err="1">
                <a:solidFill>
                  <a:schemeClr val="lt1"/>
                </a:solidFill>
              </a:rPr>
              <a:t>kHypervisor</a:t>
            </a:r>
            <a:r>
              <a:rPr lang="en-US" sz="1600" dirty="0">
                <a:solidFill>
                  <a:schemeClr val="lt1"/>
                </a:solidFill>
              </a:rPr>
              <a:t> create the new VMCS (VMCS0-2) for the current virtual CPU </a:t>
            </a:r>
            <a:endParaRPr lang="en-US" sz="3200" dirty="0"/>
          </a:p>
          <a:p>
            <a:pPr marL="342900" lvl="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sz="2400" dirty="0">
                <a:solidFill>
                  <a:schemeClr val="lt1"/>
                </a:solidFill>
              </a:rPr>
              <a:t>Results in two distinct VMCS:</a:t>
            </a:r>
          </a:p>
          <a:p>
            <a:pPr marL="800100" lvl="2">
              <a:buFontTx/>
              <a:buChar char="-"/>
            </a:pPr>
            <a:r>
              <a:rPr lang="en-US" sz="2000" dirty="0">
                <a:solidFill>
                  <a:schemeClr val="lt1"/>
                </a:solidFill>
              </a:rPr>
              <a:t>VMCS1-2 and VMCS0-2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6807200" y="1767205"/>
            <a:ext cx="1263015" cy="5245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Guest VMM</a:t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6783070" y="2660015"/>
            <a:ext cx="1339215" cy="49149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kHypervisor</a:t>
            </a:r>
            <a:endParaRPr/>
          </a:p>
        </p:txBody>
      </p:sp>
      <p:cxnSp>
        <p:nvCxnSpPr>
          <p:cNvPr id="259" name="Google Shape;259;p27"/>
          <p:cNvCxnSpPr>
            <a:stCxn id="257" idx="2"/>
            <a:endCxn id="258" idx="0"/>
          </p:cNvCxnSpPr>
          <p:nvPr/>
        </p:nvCxnSpPr>
        <p:spPr>
          <a:xfrm>
            <a:off x="7438708" y="2291715"/>
            <a:ext cx="14100" cy="368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60" name="Google Shape;260;p27"/>
          <p:cNvSpPr/>
          <p:nvPr/>
        </p:nvSpPr>
        <p:spPr>
          <a:xfrm>
            <a:off x="6795770" y="3568065"/>
            <a:ext cx="1339215" cy="49149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/>
          </a:p>
        </p:txBody>
      </p:sp>
      <p:cxnSp>
        <p:nvCxnSpPr>
          <p:cNvPr id="261" name="Google Shape;261;p27"/>
          <p:cNvCxnSpPr>
            <a:stCxn id="258" idx="2"/>
          </p:cNvCxnSpPr>
          <p:nvPr/>
        </p:nvCxnSpPr>
        <p:spPr>
          <a:xfrm>
            <a:off x="7452678" y="3151505"/>
            <a:ext cx="9600" cy="4059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9600">
                <a:solidFill>
                  <a:schemeClr val="accent6"/>
                </a:solidFill>
              </a:rPr>
              <a:t>H</a:t>
            </a:r>
            <a:r>
              <a:rPr lang="en-US">
                <a:solidFill>
                  <a:schemeClr val="accent6"/>
                </a:solidFill>
              </a:rPr>
              <a:t>ypervisor Lifecycle</a:t>
            </a:r>
            <a:endParaRPr/>
          </a:p>
        </p:txBody>
      </p:sp>
      <p:grpSp>
        <p:nvGrpSpPr>
          <p:cNvPr id="269" name="Google Shape;269;p28"/>
          <p:cNvGrpSpPr/>
          <p:nvPr/>
        </p:nvGrpSpPr>
        <p:grpSpPr>
          <a:xfrm>
            <a:off x="2127863" y="1597103"/>
            <a:ext cx="4888272" cy="4526642"/>
            <a:chOff x="1670663" y="-3097"/>
            <a:chExt cx="4888272" cy="4526642"/>
          </a:xfrm>
        </p:grpSpPr>
        <p:sp>
          <p:nvSpPr>
            <p:cNvPr id="270" name="Google Shape;270;p28"/>
            <p:cNvSpPr/>
            <p:nvPr/>
          </p:nvSpPr>
          <p:spPr>
            <a:xfrm>
              <a:off x="1857346" y="-3097"/>
              <a:ext cx="4514906" cy="45149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070" y="5451"/>
                  </a:moveTo>
                  <a:lnTo>
                    <a:pt x="75070" y="5451"/>
                  </a:lnTo>
                  <a:cubicBezTo>
                    <a:pt x="100825" y="12566"/>
                    <a:pt x="118094" y="36726"/>
                    <a:pt x="116490" y="63398"/>
                  </a:cubicBezTo>
                  <a:cubicBezTo>
                    <a:pt x="114885" y="90070"/>
                    <a:pt x="94845" y="111985"/>
                    <a:pt x="68422" y="115962"/>
                  </a:cubicBezTo>
                  <a:cubicBezTo>
                    <a:pt x="42000" y="119938"/>
                    <a:pt x="16396" y="104892"/>
                    <a:pt x="7012" y="79874"/>
                  </a:cubicBezTo>
                  <a:cubicBezTo>
                    <a:pt x="-2371" y="54856"/>
                    <a:pt x="7023" y="26683"/>
                    <a:pt x="29543" y="12303"/>
                  </a:cubicBezTo>
                  <a:lnTo>
                    <a:pt x="27967" y="9295"/>
                  </a:lnTo>
                  <a:lnTo>
                    <a:pt x="35212" y="12670"/>
                  </a:lnTo>
                  <a:lnTo>
                    <a:pt x="34066" y="20939"/>
                  </a:lnTo>
                  <a:lnTo>
                    <a:pt x="32491" y="17933"/>
                  </a:lnTo>
                  <a:lnTo>
                    <a:pt x="32491" y="17933"/>
                  </a:lnTo>
                  <a:cubicBezTo>
                    <a:pt x="12672" y="30893"/>
                    <a:pt x="4587" y="55929"/>
                    <a:pt x="13083" y="78033"/>
                  </a:cubicBezTo>
                  <a:cubicBezTo>
                    <a:pt x="21579" y="100138"/>
                    <a:pt x="44352" y="113313"/>
                    <a:pt x="67749" y="109662"/>
                  </a:cubicBezTo>
                  <a:cubicBezTo>
                    <a:pt x="91147" y="106011"/>
                    <a:pt x="108823" y="86524"/>
                    <a:pt x="110181" y="62882"/>
                  </a:cubicBezTo>
                  <a:cubicBezTo>
                    <a:pt x="111538" y="39240"/>
                    <a:pt x="96210" y="17857"/>
                    <a:pt x="73384" y="11552"/>
                  </a:cubicBezTo>
                  <a:close/>
                </a:path>
              </a:pathLst>
            </a:custGeom>
            <a:solidFill>
              <a:srgbClr val="CFD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3256880" y="2416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8"/>
            <p:cNvSpPr txBox="1"/>
            <p:nvPr/>
          </p:nvSpPr>
          <p:spPr>
            <a:xfrm>
              <a:off x="3298760" y="44296"/>
              <a:ext cx="1632079" cy="774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VMXON</a:t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4843096" y="918219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8"/>
            <p:cNvSpPr txBox="1"/>
            <p:nvPr/>
          </p:nvSpPr>
          <p:spPr>
            <a:xfrm>
              <a:off x="4884976" y="960099"/>
              <a:ext cx="1632079" cy="774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VMCLEAR</a:t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4843096" y="2749824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rgbClr val="538C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8"/>
            <p:cNvSpPr txBox="1"/>
            <p:nvPr/>
          </p:nvSpPr>
          <p:spPr>
            <a:xfrm>
              <a:off x="4884976" y="2791704"/>
              <a:ext cx="1632079" cy="774159"/>
            </a:xfrm>
            <a:prstGeom prst="rect">
              <a:avLst/>
            </a:prstGeom>
            <a:solidFill>
              <a:srgbClr val="538CD5"/>
            </a:solidFill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VMPTRLD/</a:t>
              </a: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VMPTRST</a:t>
              </a:r>
              <a:endPara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256880" y="3665626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8"/>
            <p:cNvSpPr txBox="1"/>
            <p:nvPr/>
          </p:nvSpPr>
          <p:spPr>
            <a:xfrm>
              <a:off x="3298760" y="3707506"/>
              <a:ext cx="1632079" cy="774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VMREAD/VMWRITE</a:t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1670663" y="2749824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rgbClr val="538C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8"/>
            <p:cNvSpPr txBox="1"/>
            <p:nvPr/>
          </p:nvSpPr>
          <p:spPr>
            <a:xfrm>
              <a:off x="1712543" y="2791704"/>
              <a:ext cx="1632079" cy="774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VMLAUNCH / VMRESUME</a:t>
              </a:r>
              <a:endPara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1670663" y="918219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8"/>
            <p:cNvSpPr txBox="1"/>
            <p:nvPr/>
          </p:nvSpPr>
          <p:spPr>
            <a:xfrm>
              <a:off x="1712543" y="960099"/>
              <a:ext cx="1632079" cy="774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VMXOFF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600">
                <a:solidFill>
                  <a:schemeClr val="accent6"/>
                </a:solidFill>
              </a:rPr>
              <a:t>V</a:t>
            </a:r>
            <a:r>
              <a:rPr lang="en-US">
                <a:solidFill>
                  <a:schemeClr val="accent6"/>
                </a:solidFill>
              </a:rPr>
              <a:t>MWRITE / VMREAD</a:t>
            </a:r>
            <a:endParaRPr/>
          </a:p>
        </p:txBody>
      </p:sp>
      <p:sp>
        <p:nvSpPr>
          <p:cNvPr id="289" name="Google Shape;289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solidFill>
                  <a:schemeClr val="lt1"/>
                </a:solidFill>
              </a:rPr>
              <a:t>- Guest VM is not aware that it is being virtualized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solidFill>
                  <a:schemeClr val="lt1"/>
                </a:solidFill>
              </a:rPr>
              <a:t>- After VMPTRLD execution, the Guest try to read/write its VMCS 1-2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solidFill>
                  <a:schemeClr val="lt1"/>
                </a:solidFill>
              </a:rPr>
              <a:t>- Trap the R/W instructions to intercept such events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solidFill>
                  <a:schemeClr val="lt1"/>
                </a:solidFill>
              </a:rPr>
              <a:t>- Direct R/W on the VMCS 1-2 memory space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solidFill>
                  <a:schemeClr val="lt1"/>
                </a:solidFill>
              </a:rPr>
              <a:t>- The memory layout VMCS 1-2 can be customized by </a:t>
            </a:r>
            <a:r>
              <a:rPr lang="en-US" sz="1600" dirty="0" err="1">
                <a:solidFill>
                  <a:schemeClr val="lt1"/>
                </a:solidFill>
              </a:rPr>
              <a:t>kHypervisor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solidFill>
                  <a:schemeClr val="lt1"/>
                </a:solidFill>
              </a:rPr>
              <a:t>- Decode the parameter of R/W functions 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solidFill>
                  <a:schemeClr val="lt1"/>
                </a:solidFill>
              </a:rPr>
              <a:t>- Use simple hash function and find the offset and perform R/W</a:t>
            </a:r>
            <a:endParaRPr sz="3600" dirty="0"/>
          </a:p>
        </p:txBody>
      </p:sp>
      <p:pic>
        <p:nvPicPr>
          <p:cNvPr id="290" name="Google Shape;29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413" y="4183925"/>
            <a:ext cx="445706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47920" y="4339273"/>
            <a:ext cx="4025548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6536055" y="1417638"/>
            <a:ext cx="2506980" cy="2807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9600">
                <a:solidFill>
                  <a:schemeClr val="accent6"/>
                </a:solidFill>
              </a:rPr>
              <a:t>H</a:t>
            </a:r>
            <a:r>
              <a:rPr lang="en-US">
                <a:solidFill>
                  <a:schemeClr val="accent6"/>
                </a:solidFill>
              </a:rPr>
              <a:t>ypervisor Lifecycle</a:t>
            </a:r>
            <a:endParaRPr/>
          </a:p>
        </p:txBody>
      </p:sp>
      <p:grpSp>
        <p:nvGrpSpPr>
          <p:cNvPr id="299" name="Google Shape;299;p30"/>
          <p:cNvGrpSpPr/>
          <p:nvPr/>
        </p:nvGrpSpPr>
        <p:grpSpPr>
          <a:xfrm>
            <a:off x="2127863" y="1597103"/>
            <a:ext cx="4888272" cy="4526642"/>
            <a:chOff x="1670663" y="-3097"/>
            <a:chExt cx="4888272" cy="4526642"/>
          </a:xfrm>
        </p:grpSpPr>
        <p:sp>
          <p:nvSpPr>
            <p:cNvPr id="300" name="Google Shape;300;p30"/>
            <p:cNvSpPr/>
            <p:nvPr/>
          </p:nvSpPr>
          <p:spPr>
            <a:xfrm>
              <a:off x="1857346" y="-3097"/>
              <a:ext cx="4514906" cy="45149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070" y="5451"/>
                  </a:moveTo>
                  <a:lnTo>
                    <a:pt x="75070" y="5451"/>
                  </a:lnTo>
                  <a:cubicBezTo>
                    <a:pt x="100825" y="12566"/>
                    <a:pt x="118094" y="36726"/>
                    <a:pt x="116490" y="63398"/>
                  </a:cubicBezTo>
                  <a:cubicBezTo>
                    <a:pt x="114885" y="90070"/>
                    <a:pt x="94845" y="111985"/>
                    <a:pt x="68422" y="115962"/>
                  </a:cubicBezTo>
                  <a:cubicBezTo>
                    <a:pt x="42000" y="119938"/>
                    <a:pt x="16396" y="104892"/>
                    <a:pt x="7012" y="79874"/>
                  </a:cubicBezTo>
                  <a:cubicBezTo>
                    <a:pt x="-2371" y="54856"/>
                    <a:pt x="7023" y="26683"/>
                    <a:pt x="29543" y="12303"/>
                  </a:cubicBezTo>
                  <a:lnTo>
                    <a:pt x="27967" y="9295"/>
                  </a:lnTo>
                  <a:lnTo>
                    <a:pt x="35212" y="12670"/>
                  </a:lnTo>
                  <a:lnTo>
                    <a:pt x="34066" y="20939"/>
                  </a:lnTo>
                  <a:lnTo>
                    <a:pt x="32491" y="17933"/>
                  </a:lnTo>
                  <a:lnTo>
                    <a:pt x="32491" y="17933"/>
                  </a:lnTo>
                  <a:cubicBezTo>
                    <a:pt x="12672" y="30893"/>
                    <a:pt x="4587" y="55929"/>
                    <a:pt x="13083" y="78033"/>
                  </a:cubicBezTo>
                  <a:cubicBezTo>
                    <a:pt x="21579" y="100138"/>
                    <a:pt x="44352" y="113313"/>
                    <a:pt x="67749" y="109662"/>
                  </a:cubicBezTo>
                  <a:cubicBezTo>
                    <a:pt x="91147" y="106011"/>
                    <a:pt x="108823" y="86524"/>
                    <a:pt x="110181" y="62882"/>
                  </a:cubicBezTo>
                  <a:cubicBezTo>
                    <a:pt x="111538" y="39240"/>
                    <a:pt x="96210" y="17857"/>
                    <a:pt x="73384" y="11552"/>
                  </a:cubicBezTo>
                  <a:close/>
                </a:path>
              </a:pathLst>
            </a:custGeom>
            <a:solidFill>
              <a:srgbClr val="CFD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3256880" y="2416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0"/>
            <p:cNvSpPr txBox="1"/>
            <p:nvPr/>
          </p:nvSpPr>
          <p:spPr>
            <a:xfrm>
              <a:off x="3298760" y="44296"/>
              <a:ext cx="1632079" cy="774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VMXON</a:t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4843096" y="918219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0"/>
            <p:cNvSpPr txBox="1"/>
            <p:nvPr/>
          </p:nvSpPr>
          <p:spPr>
            <a:xfrm>
              <a:off x="4884976" y="960099"/>
              <a:ext cx="1632079" cy="774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VMCLEAR</a:t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4843096" y="2749824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rgbClr val="538C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 txBox="1"/>
            <p:nvPr/>
          </p:nvSpPr>
          <p:spPr>
            <a:xfrm>
              <a:off x="4884976" y="2791704"/>
              <a:ext cx="1632079" cy="774159"/>
            </a:xfrm>
            <a:prstGeom prst="rect">
              <a:avLst/>
            </a:prstGeom>
            <a:solidFill>
              <a:srgbClr val="538CD5"/>
            </a:solidFill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VMPTRLD/</a:t>
              </a: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VMPTRST</a:t>
              </a:r>
              <a:endPara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3256880" y="3665626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rgbClr val="538C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0"/>
            <p:cNvSpPr txBox="1"/>
            <p:nvPr/>
          </p:nvSpPr>
          <p:spPr>
            <a:xfrm>
              <a:off x="3298760" y="3707506"/>
              <a:ext cx="1632079" cy="774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VMREAD/VMWRITE</a:t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670663" y="2749824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0"/>
            <p:cNvSpPr txBox="1"/>
            <p:nvPr/>
          </p:nvSpPr>
          <p:spPr>
            <a:xfrm>
              <a:off x="1712543" y="2791704"/>
              <a:ext cx="1632079" cy="774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VMLAUNCH / VMRESUME</a:t>
              </a:r>
              <a:endPara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1670663" y="918219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0"/>
            <p:cNvSpPr txBox="1"/>
            <p:nvPr/>
          </p:nvSpPr>
          <p:spPr>
            <a:xfrm>
              <a:off x="1712543" y="960099"/>
              <a:ext cx="1632079" cy="774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VMXOFF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600">
                <a:solidFill>
                  <a:schemeClr val="accent6"/>
                </a:solidFill>
              </a:rPr>
              <a:t>V</a:t>
            </a:r>
            <a:r>
              <a:rPr lang="en-US">
                <a:solidFill>
                  <a:schemeClr val="accent6"/>
                </a:solidFill>
              </a:rPr>
              <a:t>MLAUNCH/ VMRESUME</a:t>
            </a:r>
            <a:endParaRPr/>
          </a:p>
        </p:txBody>
      </p:sp>
      <p:sp>
        <p:nvSpPr>
          <p:cNvPr id="320" name="Google Shape;320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solidFill>
                  <a:schemeClr val="lt1"/>
                </a:solidFill>
              </a:rPr>
              <a:t>Launch the OS and VMM in the virtualized environment:</a:t>
            </a:r>
            <a:endParaRPr sz="4000" dirty="0"/>
          </a:p>
          <a:p>
            <a:pPr marL="342900"/>
            <a:r>
              <a:rPr lang="en-US" sz="2000" dirty="0">
                <a:solidFill>
                  <a:schemeClr val="lt1"/>
                </a:solidFill>
              </a:rPr>
              <a:t>Argument check</a:t>
            </a:r>
            <a:endParaRPr sz="4000" dirty="0"/>
          </a:p>
          <a:p>
            <a:pPr marL="342900"/>
            <a:r>
              <a:rPr lang="en-US" sz="2000" dirty="0">
                <a:solidFill>
                  <a:schemeClr val="lt1"/>
                </a:solidFill>
              </a:rPr>
              <a:t>Merging VMCS </a:t>
            </a:r>
            <a:endParaRPr sz="4000" dirty="0"/>
          </a:p>
          <a:p>
            <a:pPr marL="342900"/>
            <a:r>
              <a:rPr lang="en-US" sz="2000" dirty="0" err="1">
                <a:solidFill>
                  <a:schemeClr val="lt1"/>
                </a:solidFill>
              </a:rPr>
              <a:t>VMEntry</a:t>
            </a:r>
            <a:r>
              <a:rPr lang="en-US" sz="2000" dirty="0">
                <a:solidFill>
                  <a:schemeClr val="lt1"/>
                </a:solidFill>
              </a:rPr>
              <a:t> virtualization</a:t>
            </a:r>
            <a:endParaRPr sz="4000" dirty="0"/>
          </a:p>
        </p:txBody>
      </p:sp>
      <p:sp>
        <p:nvSpPr>
          <p:cNvPr id="322" name="Google Shape;322;p31"/>
          <p:cNvSpPr/>
          <p:nvPr/>
        </p:nvSpPr>
        <p:spPr>
          <a:xfrm>
            <a:off x="6831330" y="2660015"/>
            <a:ext cx="1263015" cy="5245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Guest VMM</a:t>
            </a:r>
            <a:endParaRPr/>
          </a:p>
        </p:txBody>
      </p:sp>
      <p:sp>
        <p:nvSpPr>
          <p:cNvPr id="323" name="Google Shape;323;p31"/>
          <p:cNvSpPr/>
          <p:nvPr/>
        </p:nvSpPr>
        <p:spPr>
          <a:xfrm>
            <a:off x="6807200" y="3552825"/>
            <a:ext cx="1339215" cy="49149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kHypervisor</a:t>
            </a:r>
            <a:endParaRPr/>
          </a:p>
        </p:txBody>
      </p:sp>
      <p:cxnSp>
        <p:nvCxnSpPr>
          <p:cNvPr id="324" name="Google Shape;324;p31"/>
          <p:cNvCxnSpPr>
            <a:stCxn id="322" idx="2"/>
            <a:endCxn id="323" idx="0"/>
          </p:cNvCxnSpPr>
          <p:nvPr/>
        </p:nvCxnSpPr>
        <p:spPr>
          <a:xfrm>
            <a:off x="7462837" y="3184525"/>
            <a:ext cx="14100" cy="36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25" name="Google Shape;325;p31"/>
          <p:cNvSpPr/>
          <p:nvPr/>
        </p:nvSpPr>
        <p:spPr>
          <a:xfrm>
            <a:off x="6811662" y="4460875"/>
            <a:ext cx="1339215" cy="49149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/>
          </a:p>
        </p:txBody>
      </p:sp>
      <p:cxnSp>
        <p:nvCxnSpPr>
          <p:cNvPr id="326" name="Google Shape;326;p31"/>
          <p:cNvCxnSpPr>
            <a:stCxn id="323" idx="2"/>
          </p:cNvCxnSpPr>
          <p:nvPr/>
        </p:nvCxnSpPr>
        <p:spPr>
          <a:xfrm>
            <a:off x="7476807" y="4044315"/>
            <a:ext cx="9600" cy="405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27" name="Google Shape;327;p31"/>
          <p:cNvSpPr/>
          <p:nvPr/>
        </p:nvSpPr>
        <p:spPr>
          <a:xfrm>
            <a:off x="6823676" y="1767205"/>
            <a:ext cx="1263015" cy="52451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Guest OS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31"/>
          <p:cNvCxnSpPr/>
          <p:nvPr/>
        </p:nvCxnSpPr>
        <p:spPr>
          <a:xfrm>
            <a:off x="7492047" y="2291715"/>
            <a:ext cx="13970" cy="368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600">
                <a:solidFill>
                  <a:schemeClr val="accent6"/>
                </a:solidFill>
              </a:rPr>
              <a:t>W</a:t>
            </a:r>
            <a:r>
              <a:rPr lang="en-US">
                <a:solidFill>
                  <a:schemeClr val="accent6"/>
                </a:solidFill>
              </a:rPr>
              <a:t>ho am I?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6000" b="1" dirty="0">
                <a:solidFill>
                  <a:schemeClr val="accent6"/>
                </a:solidFill>
              </a:rPr>
              <a:t>K</a:t>
            </a:r>
            <a:r>
              <a:rPr lang="en-US" sz="2400" dirty="0">
                <a:solidFill>
                  <a:schemeClr val="accent6"/>
                </a:solidFill>
              </a:rPr>
              <a:t>elvin Chan</a:t>
            </a:r>
            <a:endParaRPr sz="4400" dirty="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solidFill>
                  <a:schemeClr val="lt1"/>
                </a:solidFill>
              </a:rPr>
              <a:t>Game Security Researcher, Tencent </a:t>
            </a:r>
            <a:endParaRPr sz="4400" dirty="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solidFill>
                  <a:schemeClr val="lt1"/>
                </a:solidFill>
              </a:rPr>
              <a:t>Windows Kernel and low level stuff enthusiast</a:t>
            </a:r>
            <a:endParaRPr sz="4400" dirty="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solidFill>
                  <a:schemeClr val="lt1"/>
                </a:solidFill>
              </a:rPr>
              <a:t>Game Security enthusiast </a:t>
            </a:r>
            <a:endParaRPr sz="4400" dirty="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solidFill>
                  <a:schemeClr val="lt1"/>
                </a:solidFill>
              </a:rPr>
              <a:t>Twitter: </a:t>
            </a:r>
            <a:r>
              <a:rPr lang="en-US" sz="2400" b="1" dirty="0">
                <a:solidFill>
                  <a:schemeClr val="lt1"/>
                </a:solidFill>
              </a:rPr>
              <a:t>@</a:t>
            </a:r>
            <a:r>
              <a:rPr lang="en-US" sz="2400" u="sng" dirty="0">
                <a:solidFill>
                  <a:schemeClr val="lt1"/>
                </a:solidFill>
              </a:rPr>
              <a:t>kelvin1272011</a:t>
            </a:r>
            <a:endParaRPr sz="4400" dirty="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solidFill>
                  <a:schemeClr val="lt1"/>
                </a:solidFill>
              </a:rPr>
              <a:t>Email: kelvinchan@tencent.com / kelvin1272011@gmail.com</a:t>
            </a:r>
            <a:endParaRPr sz="2400" dirty="0">
              <a:solidFill>
                <a:schemeClr val="lt1"/>
              </a:solidFill>
            </a:endParaRPr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chemeClr val="lt1"/>
              </a:solidFill>
            </a:endParaRPr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chemeClr val="lt1"/>
              </a:solidFill>
            </a:endParaRPr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chemeClr val="lt1"/>
              </a:solidFill>
            </a:endParaRPr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600" dirty="0">
                <a:solidFill>
                  <a:schemeClr val="accent6"/>
                </a:solidFill>
              </a:rPr>
              <a:t>E</a:t>
            </a:r>
            <a:r>
              <a:rPr lang="en-US" dirty="0">
                <a:solidFill>
                  <a:schemeClr val="accent6"/>
                </a:solidFill>
              </a:rPr>
              <a:t>xpected Results</a:t>
            </a:r>
            <a:endParaRPr dirty="0"/>
          </a:p>
        </p:txBody>
      </p:sp>
      <p:sp>
        <p:nvSpPr>
          <p:cNvPr id="334" name="Google Shape;334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L2 to be successfully launched and to work normally</a:t>
            </a:r>
            <a:endParaRPr sz="3600" dirty="0"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Events from L2 to be trapped as much as possible</a:t>
            </a:r>
            <a:endParaRPr sz="3600" dirty="0"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Everything to be under L0 control </a:t>
            </a:r>
            <a:endParaRPr sz="3600" dirty="0"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600" dirty="0">
                <a:solidFill>
                  <a:schemeClr val="lt1"/>
                </a:solidFill>
              </a:rPr>
              <a:t>Guest VMM(L1) will be trapped by VMCS0-1</a:t>
            </a:r>
            <a:endParaRPr sz="3200" dirty="0"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600" dirty="0">
                <a:solidFill>
                  <a:schemeClr val="lt1"/>
                </a:solidFill>
              </a:rPr>
              <a:t>Guest OS(L2) will be trapped by VMCS0-2</a:t>
            </a:r>
            <a:endParaRPr sz="3200" dirty="0"/>
          </a:p>
          <a:p>
            <a:pPr marL="57150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400"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lt1"/>
              </a:solidFill>
            </a:endParaRPr>
          </a:p>
        </p:txBody>
      </p:sp>
      <p:grpSp>
        <p:nvGrpSpPr>
          <p:cNvPr id="335" name="Google Shape;335;p32"/>
          <p:cNvGrpSpPr/>
          <p:nvPr/>
        </p:nvGrpSpPr>
        <p:grpSpPr>
          <a:xfrm>
            <a:off x="5848708" y="1772091"/>
            <a:ext cx="2426354" cy="2231225"/>
            <a:chOff x="868936" y="270"/>
            <a:chExt cx="2426354" cy="2231225"/>
          </a:xfrm>
        </p:grpSpPr>
        <p:sp>
          <p:nvSpPr>
            <p:cNvPr id="336" name="Google Shape;336;p32"/>
            <p:cNvSpPr/>
            <p:nvPr/>
          </p:nvSpPr>
          <p:spPr>
            <a:xfrm>
              <a:off x="1597168" y="270"/>
              <a:ext cx="969890" cy="96989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 txBox="1"/>
            <p:nvPr/>
          </p:nvSpPr>
          <p:spPr>
            <a:xfrm>
              <a:off x="1739205" y="142307"/>
              <a:ext cx="685816" cy="68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L2 execute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2"/>
            <p:cNvSpPr/>
            <p:nvPr/>
          </p:nvSpPr>
          <p:spPr>
            <a:xfrm rot="3600000">
              <a:off x="2313638" y="945893"/>
              <a:ext cx="257883" cy="32733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1C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 txBox="1"/>
            <p:nvPr/>
          </p:nvSpPr>
          <p:spPr>
            <a:xfrm rot="3600000">
              <a:off x="2332979" y="977861"/>
              <a:ext cx="180518" cy="1964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2325400" y="1261605"/>
              <a:ext cx="969890" cy="96989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2"/>
            <p:cNvSpPr txBox="1"/>
            <p:nvPr/>
          </p:nvSpPr>
          <p:spPr>
            <a:xfrm>
              <a:off x="2467437" y="1403642"/>
              <a:ext cx="685816" cy="68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L0 handle / dispatch to L1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2"/>
            <p:cNvSpPr/>
            <p:nvPr/>
          </p:nvSpPr>
          <p:spPr>
            <a:xfrm rot="10800000">
              <a:off x="1960470" y="1582881"/>
              <a:ext cx="257883" cy="32733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1C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 txBox="1"/>
            <p:nvPr/>
          </p:nvSpPr>
          <p:spPr>
            <a:xfrm>
              <a:off x="2037835" y="1648349"/>
              <a:ext cx="180518" cy="1964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868936" y="1261605"/>
              <a:ext cx="969890" cy="96989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2"/>
            <p:cNvSpPr txBox="1"/>
            <p:nvPr/>
          </p:nvSpPr>
          <p:spPr>
            <a:xfrm>
              <a:off x="1010973" y="1403642"/>
              <a:ext cx="685816" cy="68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L1 handle / dispatch to OS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2"/>
            <p:cNvSpPr/>
            <p:nvPr/>
          </p:nvSpPr>
          <p:spPr>
            <a:xfrm rot="-3600000">
              <a:off x="1585407" y="958535"/>
              <a:ext cx="257883" cy="32733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1C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 txBox="1"/>
            <p:nvPr/>
          </p:nvSpPr>
          <p:spPr>
            <a:xfrm rot="-3600000">
              <a:off x="1604748" y="1057503"/>
              <a:ext cx="180518" cy="1964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600">
                <a:solidFill>
                  <a:schemeClr val="accent6"/>
                </a:solidFill>
              </a:rPr>
              <a:t>V</a:t>
            </a:r>
            <a:r>
              <a:rPr lang="en-US">
                <a:solidFill>
                  <a:schemeClr val="accent6"/>
                </a:solidFill>
              </a:rPr>
              <a:t>Mentry virtualization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54" name="Google Shape;354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solidFill>
                  <a:schemeClr val="lt1"/>
                </a:solidFill>
              </a:rPr>
              <a:t>Level 1 Guest VMM will execute </a:t>
            </a:r>
            <a:r>
              <a:rPr lang="en-US" sz="1600" dirty="0" err="1">
                <a:solidFill>
                  <a:schemeClr val="lt1"/>
                </a:solidFill>
              </a:rPr>
              <a:t>VMEntry</a:t>
            </a:r>
            <a:r>
              <a:rPr lang="en-US" sz="1600" dirty="0">
                <a:solidFill>
                  <a:schemeClr val="lt1"/>
                </a:solidFill>
              </a:rPr>
              <a:t> with the assistance of Level 0 Hypervisor</a:t>
            </a:r>
            <a:endParaRPr dirty="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solidFill>
                  <a:schemeClr val="lt1"/>
                </a:solidFill>
              </a:rPr>
              <a:t>Core Concept</a:t>
            </a:r>
            <a:endParaRPr lang="en-US" sz="2800" dirty="0"/>
          </a:p>
          <a:p>
            <a:pPr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sz="1400" dirty="0">
                <a:solidFill>
                  <a:schemeClr val="lt1"/>
                </a:solidFill>
              </a:rPr>
              <a:t>Leveraging VMLAUNCH / VMRESUME to switch back to guest mode of physical CPU, and control the execution path</a:t>
            </a:r>
            <a:endParaRPr dirty="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solidFill>
                  <a:schemeClr val="lt1"/>
                </a:solidFill>
              </a:rPr>
              <a:t>- Implementation </a:t>
            </a:r>
            <a:endParaRPr sz="1600" dirty="0">
              <a:solidFill>
                <a:schemeClr val="lt1"/>
              </a:solidFill>
            </a:endParaRPr>
          </a:p>
          <a:p>
            <a:pPr marL="57150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>
                <a:solidFill>
                  <a:schemeClr val="lt1"/>
                </a:solidFill>
              </a:rPr>
              <a:t>Control the flow by VMCS,  this provide different destination for the guest (included Guest VMM and OS)</a:t>
            </a:r>
            <a:endParaRPr dirty="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600" dirty="0">
                <a:solidFill>
                  <a:schemeClr val="lt1"/>
                </a:solidFill>
              </a:rPr>
              <a:t>VMCS0-2 Layout</a:t>
            </a:r>
            <a:endParaRPr lang="en-US" dirty="0"/>
          </a:p>
          <a:p>
            <a:pPr lvl="1">
              <a:buFontTx/>
              <a:buChar char="-"/>
            </a:pPr>
            <a:r>
              <a:rPr lang="en-US" sz="1600" dirty="0">
                <a:solidFill>
                  <a:schemeClr val="lt1"/>
                </a:solidFill>
              </a:rPr>
              <a:t>VMCS0-2 Control State contains both VMCS0-1 and VMCS1-2 control states.</a:t>
            </a:r>
          </a:p>
          <a:p>
            <a:pPr lvl="2">
              <a:buFontTx/>
              <a:buChar char="-"/>
            </a:pPr>
            <a:r>
              <a:rPr lang="en-US" sz="1600" dirty="0">
                <a:solidFill>
                  <a:schemeClr val="lt1"/>
                </a:solidFill>
              </a:rPr>
              <a:t>VMCS0-2 includes everything L1 and L0 requires.</a:t>
            </a:r>
            <a:endParaRPr sz="4400" dirty="0"/>
          </a:p>
          <a:p>
            <a:pPr lvl="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sz="1600" dirty="0">
                <a:solidFill>
                  <a:schemeClr val="lt1"/>
                </a:solidFill>
              </a:rPr>
              <a:t>VMCS0-2 Host State contains both VMCS0-1 and VMCS1-2 host states</a:t>
            </a:r>
          </a:p>
          <a:p>
            <a:pPr lvl="2">
              <a:buFontTx/>
              <a:buChar char="-"/>
            </a:pPr>
            <a:r>
              <a:rPr lang="en-US" sz="1400" dirty="0">
                <a:solidFill>
                  <a:schemeClr val="lt1"/>
                </a:solidFill>
              </a:rPr>
              <a:t>They are used to ensure L2 can be correctly trapped</a:t>
            </a:r>
            <a:endParaRPr lang="en-US" sz="4000" dirty="0"/>
          </a:p>
          <a:p>
            <a:pPr lvl="1">
              <a:buFontTx/>
              <a:buChar char="-"/>
            </a:pPr>
            <a:r>
              <a:rPr lang="en-US" sz="1600" dirty="0">
                <a:solidFill>
                  <a:schemeClr val="lt1"/>
                </a:solidFill>
              </a:rPr>
              <a:t>VMCS0-2 Guest Field is used for launch L2 whatever L1 wants to create</a:t>
            </a:r>
            <a:endParaRPr lang="en-US" sz="2400" dirty="0"/>
          </a:p>
        </p:txBody>
      </p:sp>
      <p:pic>
        <p:nvPicPr>
          <p:cNvPr id="355" name="Google Shape;355;p33" descr="https://4.bp.blogspot.com/-uuBzHhzAXE4/Wn341Ih0A4I/AAAAAAAAE8o/ThVpZdMBNosoCYN1ASdcrUfAq0TSqNd9wCK4BGAYYCw/s1600/_%257DMXZ%257E76NP%257BT5T%2525SY8OA0%2525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6818" y="5246405"/>
            <a:ext cx="6204034" cy="1292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600">
                <a:solidFill>
                  <a:schemeClr val="accent6"/>
                </a:solidFill>
              </a:rPr>
              <a:t>M</a:t>
            </a:r>
            <a:r>
              <a:rPr lang="en-US">
                <a:solidFill>
                  <a:schemeClr val="accent6"/>
                </a:solidFill>
              </a:rPr>
              <a:t>erging VMCS</a:t>
            </a:r>
            <a:endParaRPr/>
          </a:p>
        </p:txBody>
      </p:sp>
      <p:sp>
        <p:nvSpPr>
          <p:cNvPr id="363" name="Google Shape;363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VMCS0-1 from Level 0 to launch Level 1 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VMCS1-2 from Level 1 to Level 2. This won’t be loaded but is required by the guest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800" dirty="0">
                <a:solidFill>
                  <a:schemeClr val="lt1"/>
                </a:solidFill>
              </a:rPr>
              <a:t>L1 always think it is being used</a:t>
            </a:r>
            <a:endParaRPr sz="1800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VMCS0-2 from Level 0 to Launch level 2</a:t>
            </a:r>
            <a:endParaRPr sz="2000"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lt1"/>
              </a:solidFill>
            </a:endParaRPr>
          </a:p>
        </p:txBody>
      </p:sp>
      <p:grpSp>
        <p:nvGrpSpPr>
          <p:cNvPr id="365" name="Google Shape;365;p34"/>
          <p:cNvGrpSpPr/>
          <p:nvPr/>
        </p:nvGrpSpPr>
        <p:grpSpPr>
          <a:xfrm>
            <a:off x="243088" y="3695438"/>
            <a:ext cx="8547881" cy="1940099"/>
            <a:chOff x="1496" y="1587798"/>
            <a:chExt cx="8547881" cy="1940099"/>
          </a:xfrm>
        </p:grpSpPr>
        <p:sp>
          <p:nvSpPr>
            <p:cNvPr id="366" name="Google Shape;366;p34"/>
            <p:cNvSpPr/>
            <p:nvPr/>
          </p:nvSpPr>
          <p:spPr>
            <a:xfrm>
              <a:off x="1496" y="1602772"/>
              <a:ext cx="1145433" cy="1145433"/>
            </a:xfrm>
            <a:prstGeom prst="roundRect">
              <a:avLst>
                <a:gd name="adj" fmla="val 10000"/>
              </a:avLst>
            </a:prstGeom>
            <a:solidFill>
              <a:srgbClr val="C0CCE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210355" y="2212572"/>
              <a:ext cx="1100646" cy="1300352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 txBox="1"/>
            <p:nvPr/>
          </p:nvSpPr>
          <p:spPr>
            <a:xfrm>
              <a:off x="242592" y="2244809"/>
              <a:ext cx="1036172" cy="1235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L1 execute VMPTRLD with VMCS1-2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350"/>
                </a:spcBef>
                <a:spcAft>
                  <a:spcPts val="0"/>
                </a:spcAft>
                <a:buNone/>
              </a:pPr>
              <a:r>
                <a:rPr lang="en-US"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L0 save the VMCS1-2 pointer </a:t>
              </a:r>
              <a:endPara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4"/>
            <p:cNvSpPr/>
            <p:nvPr/>
          </p:nvSpPr>
          <p:spPr>
            <a:xfrm rot="208">
              <a:off x="1359727" y="2037926"/>
              <a:ext cx="212798" cy="2752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1C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 txBox="1"/>
            <p:nvPr/>
          </p:nvSpPr>
          <p:spPr>
            <a:xfrm rot="208">
              <a:off x="1359727" y="2092970"/>
              <a:ext cx="148959" cy="165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1754924" y="1602877"/>
              <a:ext cx="1145433" cy="1145433"/>
            </a:xfrm>
            <a:prstGeom prst="roundRect">
              <a:avLst>
                <a:gd name="adj" fmla="val 10000"/>
              </a:avLst>
            </a:prstGeom>
            <a:solidFill>
              <a:srgbClr val="C0CCE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1921774" y="2212889"/>
              <a:ext cx="1184664" cy="1299929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 txBox="1"/>
            <p:nvPr/>
          </p:nvSpPr>
          <p:spPr>
            <a:xfrm>
              <a:off x="1956472" y="2247587"/>
              <a:ext cx="1115268" cy="1230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L1 execute VMRW with VMCS-12 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350"/>
                </a:spcBef>
                <a:spcAft>
                  <a:spcPts val="0"/>
                </a:spcAft>
                <a:buNone/>
              </a:pPr>
              <a:r>
                <a:rPr lang="en-US"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L0 perform the VMRW on the VMCS1-2</a:t>
              </a:r>
              <a:endPara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4"/>
            <p:cNvSpPr/>
            <p:nvPr/>
          </p:nvSpPr>
          <p:spPr>
            <a:xfrm rot="3586">
              <a:off x="3127858" y="2038932"/>
              <a:ext cx="227501" cy="2752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1C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 txBox="1"/>
            <p:nvPr/>
          </p:nvSpPr>
          <p:spPr>
            <a:xfrm rot="3586">
              <a:off x="3127858" y="2093942"/>
              <a:ext cx="159251" cy="165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3550360" y="1604750"/>
              <a:ext cx="1145433" cy="1145433"/>
            </a:xfrm>
            <a:prstGeom prst="roundRect">
              <a:avLst>
                <a:gd name="adj" fmla="val 10000"/>
              </a:avLst>
            </a:prstGeom>
            <a:solidFill>
              <a:srgbClr val="C0CCE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3689107" y="2218508"/>
              <a:ext cx="1240870" cy="1292438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 txBox="1"/>
            <p:nvPr/>
          </p:nvSpPr>
          <p:spPr>
            <a:xfrm>
              <a:off x="3725451" y="2254852"/>
              <a:ext cx="1168182" cy="1219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L1 execute VMLAUNCH/VMRESUME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350"/>
                </a:spcBef>
                <a:spcAft>
                  <a:spcPts val="0"/>
                </a:spcAft>
                <a:buNone/>
              </a:pPr>
              <a:r>
                <a:rPr lang="en-US"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L0 prepare VMCS0-2 by extracting VMCS12 and VMCS0-1</a:t>
              </a:r>
              <a:endPara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4"/>
            <p:cNvSpPr/>
            <p:nvPr/>
          </p:nvSpPr>
          <p:spPr>
            <a:xfrm rot="16114">
              <a:off x="4933129" y="2044204"/>
              <a:ext cx="237339" cy="2752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1C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 txBox="1"/>
            <p:nvPr/>
          </p:nvSpPr>
          <p:spPr>
            <a:xfrm rot="16114">
              <a:off x="4933129" y="2099083"/>
              <a:ext cx="166137" cy="165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5373900" y="1613298"/>
              <a:ext cx="1145433" cy="1145433"/>
            </a:xfrm>
            <a:prstGeom prst="roundRect">
              <a:avLst>
                <a:gd name="adj" fmla="val 10000"/>
              </a:avLst>
            </a:prstGeom>
            <a:solidFill>
              <a:srgbClr val="C0CCE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5506496" y="2244151"/>
              <a:ext cx="1253172" cy="1258246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 txBox="1"/>
            <p:nvPr/>
          </p:nvSpPr>
          <p:spPr>
            <a:xfrm>
              <a:off x="5543200" y="2280855"/>
              <a:ext cx="1179764" cy="11848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L1 Launch L2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350"/>
                </a:spcBef>
                <a:spcAft>
                  <a:spcPts val="0"/>
                </a:spcAft>
                <a:buNone/>
              </a:pPr>
              <a:r>
                <a:rPr lang="en-US"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L0 virtualizes VM Entry to L2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350"/>
                </a:spcBef>
                <a:spcAft>
                  <a:spcPts val="0"/>
                </a:spcAft>
                <a:buNone/>
              </a:pPr>
              <a:r>
                <a:rPr lang="en-US"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(Physical CPU going to the Guest VMX Mode)</a:t>
              </a:r>
              <a:endPara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4"/>
            <p:cNvSpPr/>
            <p:nvPr/>
          </p:nvSpPr>
          <p:spPr>
            <a:xfrm rot="-47908">
              <a:off x="6758812" y="2035410"/>
              <a:ext cx="239513" cy="2752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1C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 txBox="1"/>
            <p:nvPr/>
          </p:nvSpPr>
          <p:spPr>
            <a:xfrm rot="-47908">
              <a:off x="6758815" y="2090957"/>
              <a:ext cx="167659" cy="165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7203591" y="1587798"/>
              <a:ext cx="1145433" cy="1145433"/>
            </a:xfrm>
            <a:prstGeom prst="roundRect">
              <a:avLst>
                <a:gd name="adj" fmla="val 10000"/>
              </a:avLst>
            </a:prstGeom>
            <a:solidFill>
              <a:srgbClr val="C0CCE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376168" y="2167650"/>
              <a:ext cx="1173209" cy="1360247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 txBox="1"/>
            <p:nvPr/>
          </p:nvSpPr>
          <p:spPr>
            <a:xfrm>
              <a:off x="7410530" y="2202012"/>
              <a:ext cx="1104485" cy="1291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the new l2 state from vmcs02 </a:t>
              </a:r>
              <a:endPara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600">
                <a:solidFill>
                  <a:schemeClr val="accent6"/>
                </a:solidFill>
              </a:rPr>
              <a:t>V</a:t>
            </a:r>
            <a:r>
              <a:rPr lang="en-US">
                <a:solidFill>
                  <a:schemeClr val="accent6"/>
                </a:solidFill>
              </a:rPr>
              <a:t>MExit virtualization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94" name="Google Shape;394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Core Concept</a:t>
            </a:r>
            <a:endParaRPr sz="3600" dirty="0"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600" dirty="0">
                <a:solidFill>
                  <a:schemeClr val="lt1"/>
                </a:solidFill>
              </a:rPr>
              <a:t>Leverage VMRESUME to perform VMEXIT virtualization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Implementation </a:t>
            </a:r>
            <a:endParaRPr sz="3600" dirty="0"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400" dirty="0">
                <a:solidFill>
                  <a:schemeClr val="lt1"/>
                </a:solidFill>
              </a:rPr>
              <a:t>Control the flow by VMCS,  this provide different destinations for the guest (included Guest VMM and OS) </a:t>
            </a:r>
            <a:endParaRPr sz="3200" dirty="0"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400" dirty="0">
                <a:solidFill>
                  <a:schemeClr val="lt1"/>
                </a:solidFill>
              </a:rPr>
              <a:t>Fake “</a:t>
            </a:r>
            <a:r>
              <a:rPr lang="en-US" sz="1400" dirty="0" err="1">
                <a:solidFill>
                  <a:schemeClr val="lt1"/>
                </a:solidFill>
              </a:rPr>
              <a:t>VMExit</a:t>
            </a:r>
            <a:r>
              <a:rPr lang="en-US" sz="1400" dirty="0">
                <a:solidFill>
                  <a:schemeClr val="lt1"/>
                </a:solidFill>
              </a:rPr>
              <a:t>” but L0 hands off the control to L1 along with the VMX mode change (Guest Mode)</a:t>
            </a:r>
            <a:endParaRPr sz="3200" dirty="0"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400" dirty="0">
                <a:solidFill>
                  <a:schemeClr val="lt1"/>
                </a:solidFill>
              </a:rPr>
              <a:t>The fake “</a:t>
            </a:r>
            <a:r>
              <a:rPr lang="en-US" sz="1400" dirty="0" err="1">
                <a:solidFill>
                  <a:schemeClr val="lt1"/>
                </a:solidFill>
              </a:rPr>
              <a:t>VMExit</a:t>
            </a:r>
            <a:r>
              <a:rPr lang="en-US" sz="1400" dirty="0">
                <a:solidFill>
                  <a:schemeClr val="lt1"/>
                </a:solidFill>
              </a:rPr>
              <a:t>” will trigger the L1 VMM trap again, even though L1 think it is already root mode.</a:t>
            </a:r>
            <a:endParaRPr sz="3200" dirty="0"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400" dirty="0">
                <a:solidFill>
                  <a:schemeClr val="lt1"/>
                </a:solidFill>
              </a:rPr>
              <a:t>Finalizing the fake </a:t>
            </a:r>
            <a:r>
              <a:rPr lang="en-US" sz="1400" dirty="0" err="1">
                <a:solidFill>
                  <a:schemeClr val="lt1"/>
                </a:solidFill>
              </a:rPr>
              <a:t>VMExit</a:t>
            </a:r>
            <a:r>
              <a:rPr lang="en-US" sz="1400" dirty="0">
                <a:solidFill>
                  <a:schemeClr val="lt1"/>
                </a:solidFill>
              </a:rPr>
              <a:t> by trapping into L0 again (VMRESUME)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VMCS01 Layout</a:t>
            </a:r>
            <a:endParaRPr sz="3600" dirty="0"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400" dirty="0">
                <a:solidFill>
                  <a:schemeClr val="lt1"/>
                </a:solidFill>
              </a:rPr>
              <a:t>Saved copy of the VMCS0-2 Guest State into VMCS1-2 </a:t>
            </a:r>
            <a:endParaRPr sz="1400" dirty="0">
              <a:solidFill>
                <a:schemeClr val="lt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400" dirty="0">
                <a:solidFill>
                  <a:schemeClr val="lt1"/>
                </a:solidFill>
              </a:rPr>
              <a:t>Saved copy of the VMCS0-2’s exception related context into VMCS1-2</a:t>
            </a:r>
            <a:endParaRPr sz="1400" dirty="0">
              <a:solidFill>
                <a:schemeClr val="lt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400" dirty="0">
                <a:solidFill>
                  <a:schemeClr val="lt1"/>
                </a:solidFill>
              </a:rPr>
              <a:t>Loading the L1 </a:t>
            </a:r>
            <a:r>
              <a:rPr lang="en-US" sz="1400" dirty="0" err="1">
                <a:solidFill>
                  <a:schemeClr val="lt1"/>
                </a:solidFill>
              </a:rPr>
              <a:t>VMExit</a:t>
            </a:r>
            <a:r>
              <a:rPr lang="en-US" sz="1400" dirty="0">
                <a:solidFill>
                  <a:schemeClr val="lt1"/>
                </a:solidFill>
              </a:rPr>
              <a:t> handler in VMCS0-1 Guest Rip field along with its stack, </a:t>
            </a:r>
            <a:r>
              <a:rPr lang="en-US" sz="1400" dirty="0" err="1">
                <a:solidFill>
                  <a:schemeClr val="lt1"/>
                </a:solidFill>
              </a:rPr>
              <a:t>rlfags</a:t>
            </a:r>
            <a:r>
              <a:rPr lang="en-US" sz="1400" dirty="0">
                <a:solidFill>
                  <a:schemeClr val="lt1"/>
                </a:solidFill>
              </a:rPr>
              <a:t>, etc.</a:t>
            </a:r>
            <a:endParaRPr sz="3200" dirty="0"/>
          </a:p>
        </p:txBody>
      </p:sp>
      <p:pic>
        <p:nvPicPr>
          <p:cNvPr id="395" name="Google Shape;395;p35" descr="https://3.bp.blogspot.com/-xWlPqdLrWTU/Wn39Ng4xDdI/AAAAAAAAE9A/gcP1kkRyFxQ0fxY65bkO8M_glhgXnc35gCK4BGAYYCw/s1600/BJ%2529R_OE%257DY%255B1%2529KC35%257DY%257BU9Q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7663" y="5338034"/>
            <a:ext cx="6168680" cy="1272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600">
                <a:solidFill>
                  <a:schemeClr val="accent6"/>
                </a:solidFill>
              </a:rPr>
              <a:t>V</a:t>
            </a:r>
            <a:r>
              <a:rPr lang="en-US">
                <a:solidFill>
                  <a:schemeClr val="accent6"/>
                </a:solidFill>
              </a:rPr>
              <a:t>MExit virtualization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02" name="Google Shape;402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har char="–"/>
            </a:pPr>
            <a:r>
              <a:rPr lang="en-US" sz="1800" dirty="0">
                <a:solidFill>
                  <a:schemeClr val="lt1"/>
                </a:solidFill>
              </a:rPr>
              <a:t>The processor control flow turn to L1 </a:t>
            </a:r>
            <a:r>
              <a:rPr lang="en-US" sz="1800" dirty="0" err="1">
                <a:solidFill>
                  <a:schemeClr val="lt1"/>
                </a:solidFill>
              </a:rPr>
              <a:t>VMExithandler</a:t>
            </a:r>
            <a:r>
              <a:rPr lang="en-US" sz="1800" dirty="0">
                <a:solidFill>
                  <a:schemeClr val="lt1"/>
                </a:solidFill>
              </a:rPr>
              <a:t>.</a:t>
            </a:r>
            <a:endParaRPr dirty="0"/>
          </a:p>
          <a:p>
            <a:pPr>
              <a:buChar char="–"/>
            </a:pPr>
            <a:r>
              <a:rPr lang="en-US" sz="1800" dirty="0">
                <a:solidFill>
                  <a:schemeClr val="lt1"/>
                </a:solidFill>
              </a:rPr>
              <a:t>L1 tries to read / write the information from/to VMCS1-2 which triggers </a:t>
            </a:r>
            <a:r>
              <a:rPr lang="en-US" sz="1800" dirty="0" err="1">
                <a:solidFill>
                  <a:schemeClr val="lt1"/>
                </a:solidFill>
              </a:rPr>
              <a:t>VMExit</a:t>
            </a:r>
            <a:r>
              <a:rPr lang="en-US" sz="1800" dirty="0">
                <a:solidFill>
                  <a:schemeClr val="lt1"/>
                </a:solidFill>
              </a:rPr>
              <a:t> from L1 again</a:t>
            </a:r>
            <a:endParaRPr sz="1800"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403" name="Google Shape;403;p36"/>
          <p:cNvGrpSpPr/>
          <p:nvPr/>
        </p:nvGrpSpPr>
        <p:grpSpPr>
          <a:xfrm>
            <a:off x="1970354" y="2753163"/>
            <a:ext cx="4536025" cy="3597716"/>
            <a:chOff x="454592" y="-19557"/>
            <a:chExt cx="4536025" cy="3597716"/>
          </a:xfrm>
        </p:grpSpPr>
        <p:sp>
          <p:nvSpPr>
            <p:cNvPr id="404" name="Google Shape;404;p36"/>
            <p:cNvSpPr/>
            <p:nvPr/>
          </p:nvSpPr>
          <p:spPr>
            <a:xfrm>
              <a:off x="932814" y="-19557"/>
              <a:ext cx="3579581" cy="357958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8515" y="6707"/>
                  </a:moveTo>
                  <a:lnTo>
                    <a:pt x="78515" y="6707"/>
                  </a:lnTo>
                  <a:cubicBezTo>
                    <a:pt x="102789" y="15140"/>
                    <a:pt x="118297" y="38910"/>
                    <a:pt x="116236" y="64525"/>
                  </a:cubicBezTo>
                  <a:cubicBezTo>
                    <a:pt x="114175" y="90139"/>
                    <a:pt x="95066" y="111125"/>
                    <a:pt x="69756" y="115568"/>
                  </a:cubicBezTo>
                  <a:cubicBezTo>
                    <a:pt x="44446" y="120012"/>
                    <a:pt x="19331" y="106790"/>
                    <a:pt x="8668" y="83410"/>
                  </a:cubicBezTo>
                  <a:cubicBezTo>
                    <a:pt x="-1995" y="60029"/>
                    <a:pt x="4489" y="32397"/>
                    <a:pt x="24439" y="16200"/>
                  </a:cubicBezTo>
                  <a:lnTo>
                    <a:pt x="22450" y="13239"/>
                  </a:lnTo>
                  <a:lnTo>
                    <a:pt x="30398" y="15927"/>
                  </a:lnTo>
                  <a:lnTo>
                    <a:pt x="30154" y="24709"/>
                  </a:lnTo>
                  <a:lnTo>
                    <a:pt x="28166" y="21749"/>
                  </a:lnTo>
                  <a:lnTo>
                    <a:pt x="28166" y="21749"/>
                  </a:lnTo>
                  <a:cubicBezTo>
                    <a:pt x="10786" y="36212"/>
                    <a:pt x="5342" y="60575"/>
                    <a:pt x="14911" y="81061"/>
                  </a:cubicBezTo>
                  <a:cubicBezTo>
                    <a:pt x="24480" y="101547"/>
                    <a:pt x="46657" y="113007"/>
                    <a:pt x="68903" y="108962"/>
                  </a:cubicBezTo>
                  <a:cubicBezTo>
                    <a:pt x="91149" y="104917"/>
                    <a:pt x="107872" y="86384"/>
                    <a:pt x="109617" y="63841"/>
                  </a:cubicBezTo>
                  <a:cubicBezTo>
                    <a:pt x="111362" y="41297"/>
                    <a:pt x="97690" y="20411"/>
                    <a:pt x="76331" y="12991"/>
                  </a:cubicBezTo>
                  <a:close/>
                </a:path>
              </a:pathLst>
            </a:custGeom>
            <a:solidFill>
              <a:srgbClr val="CFD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1906355" y="493"/>
              <a:ext cx="1632499" cy="81624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6"/>
            <p:cNvSpPr txBox="1"/>
            <p:nvPr/>
          </p:nvSpPr>
          <p:spPr>
            <a:xfrm>
              <a:off x="1946201" y="40339"/>
              <a:ext cx="1552807" cy="7365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VMResume to L1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3358118" y="1055260"/>
              <a:ext cx="1632499" cy="81624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6"/>
            <p:cNvSpPr txBox="1"/>
            <p:nvPr/>
          </p:nvSpPr>
          <p:spPr>
            <a:xfrm>
              <a:off x="3397964" y="1095106"/>
              <a:ext cx="1552807" cy="7365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Control flow to L1 VMExit Handler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2803594" y="2761910"/>
              <a:ext cx="1632499" cy="81624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6"/>
            <p:cNvSpPr txBox="1"/>
            <p:nvPr/>
          </p:nvSpPr>
          <p:spPr>
            <a:xfrm>
              <a:off x="2843440" y="2801756"/>
              <a:ext cx="1552807" cy="7365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L1 modify VMCS by VMREAD VMWRITE and get trapped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1009116" y="2761910"/>
              <a:ext cx="1632499" cy="81624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6"/>
            <p:cNvSpPr txBox="1"/>
            <p:nvPr/>
          </p:nvSpPr>
          <p:spPr>
            <a:xfrm>
              <a:off x="1048962" y="2801756"/>
              <a:ext cx="1552807" cy="7365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L1 execute VMResume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6"/>
            <p:cNvSpPr/>
            <p:nvPr/>
          </p:nvSpPr>
          <p:spPr>
            <a:xfrm>
              <a:off x="454592" y="1055260"/>
              <a:ext cx="1632499" cy="81624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6"/>
            <p:cNvSpPr txBox="1"/>
            <p:nvPr/>
          </p:nvSpPr>
          <p:spPr>
            <a:xfrm>
              <a:off x="494438" y="1095106"/>
              <a:ext cx="1552807" cy="7365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L0 perform VMEntry virtualization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Right 2">
            <a:extLst>
              <a:ext uri="{FF2B5EF4-FFF2-40B4-BE49-F238E27FC236}">
                <a16:creationId xmlns:a16="http://schemas.microsoft.com/office/drawing/2014/main" id="{3FFC2500-FA89-4F2B-AEBB-D2A220BD5080}"/>
              </a:ext>
            </a:extLst>
          </p:cNvPr>
          <p:cNvSpPr/>
          <p:nvPr/>
        </p:nvSpPr>
        <p:spPr>
          <a:xfrm>
            <a:off x="4772848" y="5221627"/>
            <a:ext cx="1643544" cy="468416"/>
          </a:xfrm>
          <a:prstGeom prst="rightArrow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EA5BA2D-ADCB-48FD-BDF1-F60A657A2EE5}"/>
              </a:ext>
            </a:extLst>
          </p:cNvPr>
          <p:cNvSpPr/>
          <p:nvPr/>
        </p:nvSpPr>
        <p:spPr>
          <a:xfrm>
            <a:off x="6428643" y="5185811"/>
            <a:ext cx="1452125" cy="526890"/>
          </a:xfrm>
          <a:prstGeom prst="roundRect">
            <a:avLst/>
          </a:prstGeom>
          <a:solidFill>
            <a:srgbClr val="00B0F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D4C1F2C-557D-42FD-B39C-4374BC6B18EE}"/>
              </a:ext>
            </a:extLst>
          </p:cNvPr>
          <p:cNvSpPr/>
          <p:nvPr/>
        </p:nvSpPr>
        <p:spPr>
          <a:xfrm>
            <a:off x="2141119" y="4729564"/>
            <a:ext cx="2654401" cy="1579297"/>
          </a:xfrm>
          <a:prstGeom prst="roundRect">
            <a:avLst/>
          </a:prstGeom>
          <a:solidFill>
            <a:srgbClr val="00B0F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21" name="Google Shape;421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600">
                <a:solidFill>
                  <a:schemeClr val="accent6"/>
                </a:solidFill>
              </a:rPr>
              <a:t>E</a:t>
            </a:r>
            <a:r>
              <a:rPr lang="en-US">
                <a:solidFill>
                  <a:schemeClr val="accent6"/>
                </a:solidFill>
              </a:rPr>
              <a:t>PT virtualization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22" name="Google Shape;422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solidFill>
                  <a:schemeClr val="lt1"/>
                </a:solidFill>
              </a:rPr>
              <a:t>EPT translates Guest Physical Address (GPA) to Host Physical Address (HPA)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solidFill>
                  <a:schemeClr val="lt1"/>
                </a:solidFill>
              </a:rPr>
              <a:t>Processors only accept 2-level address translation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solidFill>
                  <a:schemeClr val="lt1"/>
                </a:solidFill>
              </a:rPr>
              <a:t>Guest EPT are monitored by Level 0 </a:t>
            </a:r>
            <a:endParaRPr sz="3600" dirty="0"/>
          </a:p>
          <a:p>
            <a:pPr marL="0" lvl="0" indent="0">
              <a:buNone/>
            </a:pPr>
            <a:r>
              <a:rPr lang="en-US" sz="1600" dirty="0">
                <a:solidFill>
                  <a:schemeClr val="lt1"/>
                </a:solidFill>
              </a:rPr>
              <a:t>Use Monitor Trap Flag (MTF) for trapping any modification 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solidFill>
                  <a:schemeClr val="lt1"/>
                </a:solidFill>
              </a:rPr>
              <a:t>EPT0-2 = EPT1-2 + EPT0-1, give it to the processor which performs the translation for us</a:t>
            </a:r>
            <a:endParaRPr sz="1200" dirty="0">
              <a:solidFill>
                <a:schemeClr val="lt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</a:pPr>
            <a:endParaRPr sz="1200" dirty="0">
              <a:solidFill>
                <a:schemeClr val="lt1"/>
              </a:solidFill>
            </a:endParaRPr>
          </a:p>
        </p:txBody>
      </p:sp>
      <p:grpSp>
        <p:nvGrpSpPr>
          <p:cNvPr id="424" name="Google Shape;424;p37"/>
          <p:cNvGrpSpPr/>
          <p:nvPr/>
        </p:nvGrpSpPr>
        <p:grpSpPr>
          <a:xfrm>
            <a:off x="917086" y="3189661"/>
            <a:ext cx="3998212" cy="3625534"/>
            <a:chOff x="912968" y="26327"/>
            <a:chExt cx="3998212" cy="3625534"/>
          </a:xfrm>
        </p:grpSpPr>
        <p:sp>
          <p:nvSpPr>
            <p:cNvPr id="425" name="Google Shape;425;p37"/>
            <p:cNvSpPr/>
            <p:nvPr/>
          </p:nvSpPr>
          <p:spPr>
            <a:xfrm rot="5400000">
              <a:off x="1018288" y="466991"/>
              <a:ext cx="397524" cy="45256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FBD2B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912968" y="26327"/>
              <a:ext cx="669197" cy="468416"/>
            </a:xfrm>
            <a:prstGeom prst="roundRect">
              <a:avLst>
                <a:gd name="adj" fmla="val 16670"/>
              </a:avLst>
            </a:prstGeom>
            <a:solidFill>
              <a:srgbClr val="F7954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 txBox="1"/>
            <p:nvPr/>
          </p:nvSpPr>
          <p:spPr>
            <a:xfrm>
              <a:off x="935838" y="49197"/>
              <a:ext cx="623457" cy="422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GVA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1582166" y="71001"/>
              <a:ext cx="486710" cy="378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 rot="5400000">
              <a:off x="1573124" y="993177"/>
              <a:ext cx="397524" cy="45256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FBD2B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1467804" y="552513"/>
              <a:ext cx="669197" cy="468416"/>
            </a:xfrm>
            <a:prstGeom prst="roundRect">
              <a:avLst>
                <a:gd name="adj" fmla="val 16670"/>
              </a:avLst>
            </a:prstGeom>
            <a:solidFill>
              <a:srgbClr val="63242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 txBox="1"/>
            <p:nvPr/>
          </p:nvSpPr>
          <p:spPr>
            <a:xfrm>
              <a:off x="1490674" y="575383"/>
              <a:ext cx="623457" cy="422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Guest CR3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2137001" y="597188"/>
              <a:ext cx="486710" cy="378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 rot="5400000">
              <a:off x="2127960" y="1519364"/>
              <a:ext cx="397524" cy="45256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FBD2B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2022640" y="1078700"/>
              <a:ext cx="669197" cy="468416"/>
            </a:xfrm>
            <a:prstGeom prst="roundRect">
              <a:avLst>
                <a:gd name="adj" fmla="val 16670"/>
              </a:avLst>
            </a:prstGeom>
            <a:solidFill>
              <a:srgbClr val="F7954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 txBox="1"/>
            <p:nvPr/>
          </p:nvSpPr>
          <p:spPr>
            <a:xfrm>
              <a:off x="2045510" y="1101570"/>
              <a:ext cx="623457" cy="422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L2 GPA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2691837" y="1123374"/>
              <a:ext cx="486710" cy="378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 rot="5400000">
              <a:off x="2682796" y="2045550"/>
              <a:ext cx="397524" cy="45256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FBD2B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2577476" y="1604886"/>
              <a:ext cx="669197" cy="468416"/>
            </a:xfrm>
            <a:prstGeom prst="roundRect">
              <a:avLst>
                <a:gd name="adj" fmla="val 16670"/>
              </a:avLst>
            </a:prstGeom>
            <a:solidFill>
              <a:srgbClr val="63242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 txBox="1"/>
            <p:nvPr/>
          </p:nvSpPr>
          <p:spPr>
            <a:xfrm>
              <a:off x="2600346" y="1627756"/>
              <a:ext cx="623457" cy="422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EPT1-2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3246673" y="1649560"/>
              <a:ext cx="486710" cy="378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 rot="5400000">
              <a:off x="3237632" y="2571737"/>
              <a:ext cx="397524" cy="45256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FBD2B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3132312" y="2131073"/>
              <a:ext cx="669197" cy="468416"/>
            </a:xfrm>
            <a:prstGeom prst="roundRect">
              <a:avLst>
                <a:gd name="adj" fmla="val 16670"/>
              </a:avLst>
            </a:prstGeom>
            <a:solidFill>
              <a:srgbClr val="F7954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7"/>
            <p:cNvSpPr txBox="1"/>
            <p:nvPr/>
          </p:nvSpPr>
          <p:spPr>
            <a:xfrm>
              <a:off x="3155182" y="2153943"/>
              <a:ext cx="623457" cy="422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L1 GPA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3801509" y="2175747"/>
              <a:ext cx="486710" cy="378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 rot="5400000">
              <a:off x="3792467" y="3097923"/>
              <a:ext cx="397524" cy="45256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FBD2B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3687148" y="2657259"/>
              <a:ext cx="669197" cy="468416"/>
            </a:xfrm>
            <a:prstGeom prst="roundRect">
              <a:avLst>
                <a:gd name="adj" fmla="val 16670"/>
              </a:avLst>
            </a:prstGeom>
            <a:solidFill>
              <a:srgbClr val="63242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 txBox="1"/>
            <p:nvPr/>
          </p:nvSpPr>
          <p:spPr>
            <a:xfrm>
              <a:off x="3710018" y="2680129"/>
              <a:ext cx="623457" cy="422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EPT0-1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4356345" y="2701933"/>
              <a:ext cx="486710" cy="378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4241983" y="3183445"/>
              <a:ext cx="669197" cy="468416"/>
            </a:xfrm>
            <a:prstGeom prst="roundRect">
              <a:avLst>
                <a:gd name="adj" fmla="val 16670"/>
              </a:avLst>
            </a:prstGeom>
            <a:solidFill>
              <a:srgbClr val="F7954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 txBox="1"/>
            <p:nvPr/>
          </p:nvSpPr>
          <p:spPr>
            <a:xfrm>
              <a:off x="4264853" y="3206315"/>
              <a:ext cx="623457" cy="422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HPA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1" name="Google Shape;451;p37"/>
          <p:cNvGrpSpPr/>
          <p:nvPr/>
        </p:nvGrpSpPr>
        <p:grpSpPr>
          <a:xfrm>
            <a:off x="6240934" y="4684831"/>
            <a:ext cx="1781248" cy="1522824"/>
            <a:chOff x="89678" y="8825"/>
            <a:chExt cx="1781248" cy="1522824"/>
          </a:xfrm>
        </p:grpSpPr>
        <p:sp>
          <p:nvSpPr>
            <p:cNvPr id="452" name="Google Shape;452;p37"/>
            <p:cNvSpPr/>
            <p:nvPr/>
          </p:nvSpPr>
          <p:spPr>
            <a:xfrm rot="5400000">
              <a:off x="195139" y="450079"/>
              <a:ext cx="398056" cy="45317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FBD2B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89678" y="8825"/>
              <a:ext cx="670092" cy="469043"/>
            </a:xfrm>
            <a:prstGeom prst="roundRect">
              <a:avLst>
                <a:gd name="adj" fmla="val 16670"/>
              </a:avLst>
            </a:prstGeom>
            <a:solidFill>
              <a:srgbClr val="F7954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7"/>
            <p:cNvSpPr txBox="1"/>
            <p:nvPr/>
          </p:nvSpPr>
          <p:spPr>
            <a:xfrm>
              <a:off x="112579" y="31726"/>
              <a:ext cx="624290" cy="4232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L2 GPA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759770" y="53559"/>
              <a:ext cx="487361" cy="379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 rot="5400000">
              <a:off x="750716" y="976969"/>
              <a:ext cx="398056" cy="45317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FBD2B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645256" y="535715"/>
              <a:ext cx="670092" cy="469043"/>
            </a:xfrm>
            <a:prstGeom prst="roundRect">
              <a:avLst>
                <a:gd name="adj" fmla="val 16670"/>
              </a:avLst>
            </a:prstGeom>
            <a:solidFill>
              <a:srgbClr val="63242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 txBox="1"/>
            <p:nvPr/>
          </p:nvSpPr>
          <p:spPr>
            <a:xfrm>
              <a:off x="668157" y="558616"/>
              <a:ext cx="624290" cy="4232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EPT0-2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1315348" y="580449"/>
              <a:ext cx="487361" cy="379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1200834" y="1062606"/>
              <a:ext cx="670092" cy="469043"/>
            </a:xfrm>
            <a:prstGeom prst="roundRect">
              <a:avLst>
                <a:gd name="adj" fmla="val 16670"/>
              </a:avLst>
            </a:prstGeom>
            <a:solidFill>
              <a:srgbClr val="F7954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 txBox="1"/>
            <p:nvPr/>
          </p:nvSpPr>
          <p:spPr>
            <a:xfrm>
              <a:off x="1223735" y="1085507"/>
              <a:ext cx="624290" cy="4232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HPA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2" name="Google Shape;462;p37"/>
          <p:cNvSpPr/>
          <p:nvPr/>
        </p:nvSpPr>
        <p:spPr>
          <a:xfrm>
            <a:off x="5115680" y="4242034"/>
            <a:ext cx="667265" cy="2550058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600">
                <a:solidFill>
                  <a:schemeClr val="accent6"/>
                </a:solidFill>
              </a:rPr>
              <a:t>E</a:t>
            </a:r>
            <a:r>
              <a:rPr lang="en-US">
                <a:solidFill>
                  <a:schemeClr val="accent6"/>
                </a:solidFill>
              </a:rPr>
              <a:t>PT virtualization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69" name="Google Shape;469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600" dirty="0">
                <a:solidFill>
                  <a:schemeClr val="lt1"/>
                </a:solidFill>
              </a:rPr>
              <a:t>The page entry of EPT1-2  in EPT0-1 is always mark as read-only</a:t>
            </a:r>
            <a:endParaRPr sz="3600" dirty="0"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600" dirty="0">
                <a:solidFill>
                  <a:schemeClr val="lt1"/>
                </a:solidFill>
              </a:rPr>
              <a:t>Any access to EPT1-2 from L1 will causes EPT violation </a:t>
            </a:r>
            <a:endParaRPr sz="3600" dirty="0"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600" dirty="0">
                <a:solidFill>
                  <a:schemeClr val="lt1"/>
                </a:solidFill>
              </a:rPr>
              <a:t>Set Monitor Trap Flag (MTF) to follow up with those special cases</a:t>
            </a:r>
            <a:endParaRPr sz="3600" dirty="0"/>
          </a:p>
          <a:p>
            <a:pPr lvl="0"/>
            <a:r>
              <a:rPr lang="en-US" sz="1600" dirty="0">
                <a:solidFill>
                  <a:schemeClr val="lt1"/>
                </a:solidFill>
              </a:rPr>
              <a:t>EPT0-2 can be updated by accessing EPT1-2 after a write</a:t>
            </a:r>
          </a:p>
          <a:p>
            <a:pPr lvl="0"/>
            <a:r>
              <a:rPr lang="en-US" sz="1600" dirty="0">
                <a:solidFill>
                  <a:schemeClr val="lt1"/>
                </a:solidFill>
              </a:rPr>
              <a:t>Reset the page attributes and reload the EPT0-2 </a:t>
            </a:r>
            <a:endParaRPr sz="3600" dirty="0"/>
          </a:p>
        </p:txBody>
      </p:sp>
      <p:grpSp>
        <p:nvGrpSpPr>
          <p:cNvPr id="471" name="Google Shape;471;p38"/>
          <p:cNvGrpSpPr/>
          <p:nvPr/>
        </p:nvGrpSpPr>
        <p:grpSpPr>
          <a:xfrm>
            <a:off x="917086" y="3206137"/>
            <a:ext cx="3998212" cy="3625534"/>
            <a:chOff x="912968" y="26327"/>
            <a:chExt cx="3998212" cy="3625534"/>
          </a:xfrm>
        </p:grpSpPr>
        <p:sp>
          <p:nvSpPr>
            <p:cNvPr id="472" name="Google Shape;472;p38"/>
            <p:cNvSpPr/>
            <p:nvPr/>
          </p:nvSpPr>
          <p:spPr>
            <a:xfrm rot="5400000">
              <a:off x="1018288" y="466991"/>
              <a:ext cx="397524" cy="45256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FBD2B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912968" y="26327"/>
              <a:ext cx="669197" cy="468416"/>
            </a:xfrm>
            <a:prstGeom prst="roundRect">
              <a:avLst>
                <a:gd name="adj" fmla="val 16670"/>
              </a:avLst>
            </a:prstGeom>
            <a:solidFill>
              <a:srgbClr val="F7954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 txBox="1"/>
            <p:nvPr/>
          </p:nvSpPr>
          <p:spPr>
            <a:xfrm>
              <a:off x="935838" y="49197"/>
              <a:ext cx="623457" cy="422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GVA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582166" y="71001"/>
              <a:ext cx="486710" cy="378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 rot="5400000">
              <a:off x="1573124" y="993177"/>
              <a:ext cx="397524" cy="45256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FBD2B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1467804" y="552513"/>
              <a:ext cx="669197" cy="468416"/>
            </a:xfrm>
            <a:prstGeom prst="roundRect">
              <a:avLst>
                <a:gd name="adj" fmla="val 16670"/>
              </a:avLst>
            </a:prstGeom>
            <a:solidFill>
              <a:srgbClr val="63242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 txBox="1"/>
            <p:nvPr/>
          </p:nvSpPr>
          <p:spPr>
            <a:xfrm>
              <a:off x="1490674" y="575383"/>
              <a:ext cx="623457" cy="422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Guest CR3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2137001" y="597188"/>
              <a:ext cx="486710" cy="378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 rot="5400000">
              <a:off x="2127960" y="1519364"/>
              <a:ext cx="397524" cy="45256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FBD2B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2022640" y="1078700"/>
              <a:ext cx="669197" cy="468416"/>
            </a:xfrm>
            <a:prstGeom prst="roundRect">
              <a:avLst>
                <a:gd name="adj" fmla="val 16670"/>
              </a:avLst>
            </a:prstGeom>
            <a:solidFill>
              <a:srgbClr val="F7954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 txBox="1"/>
            <p:nvPr/>
          </p:nvSpPr>
          <p:spPr>
            <a:xfrm>
              <a:off x="2045510" y="1101570"/>
              <a:ext cx="623457" cy="422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L2 GPA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2691837" y="1123374"/>
              <a:ext cx="486710" cy="378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 rot="5400000">
              <a:off x="2682796" y="2045550"/>
              <a:ext cx="397524" cy="45256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FBD2B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2577476" y="1604886"/>
              <a:ext cx="669197" cy="468416"/>
            </a:xfrm>
            <a:prstGeom prst="roundRect">
              <a:avLst>
                <a:gd name="adj" fmla="val 16670"/>
              </a:avLst>
            </a:prstGeom>
            <a:solidFill>
              <a:srgbClr val="63242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8"/>
            <p:cNvSpPr txBox="1"/>
            <p:nvPr/>
          </p:nvSpPr>
          <p:spPr>
            <a:xfrm>
              <a:off x="2600346" y="1627756"/>
              <a:ext cx="623457" cy="422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EPT1-2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3246673" y="1649560"/>
              <a:ext cx="486710" cy="378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 rot="5400000">
              <a:off x="3237632" y="2571737"/>
              <a:ext cx="397524" cy="45256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FBD2B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3132312" y="2131073"/>
              <a:ext cx="669197" cy="468416"/>
            </a:xfrm>
            <a:prstGeom prst="roundRect">
              <a:avLst>
                <a:gd name="adj" fmla="val 16670"/>
              </a:avLst>
            </a:prstGeom>
            <a:solidFill>
              <a:srgbClr val="F7954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8"/>
            <p:cNvSpPr txBox="1"/>
            <p:nvPr/>
          </p:nvSpPr>
          <p:spPr>
            <a:xfrm>
              <a:off x="3155182" y="2153943"/>
              <a:ext cx="623457" cy="422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L1 GPA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3801509" y="2175747"/>
              <a:ext cx="486710" cy="378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 rot="5400000">
              <a:off x="3792467" y="3097923"/>
              <a:ext cx="397524" cy="45256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FBD2B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3687148" y="2657259"/>
              <a:ext cx="669197" cy="468416"/>
            </a:xfrm>
            <a:prstGeom prst="roundRect">
              <a:avLst>
                <a:gd name="adj" fmla="val 16670"/>
              </a:avLst>
            </a:prstGeom>
            <a:solidFill>
              <a:srgbClr val="63242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8"/>
            <p:cNvSpPr txBox="1"/>
            <p:nvPr/>
          </p:nvSpPr>
          <p:spPr>
            <a:xfrm>
              <a:off x="3710018" y="2680129"/>
              <a:ext cx="623457" cy="422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EPT0-1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4356345" y="2701933"/>
              <a:ext cx="486710" cy="378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4241983" y="3183445"/>
              <a:ext cx="669197" cy="468416"/>
            </a:xfrm>
            <a:prstGeom prst="roundRect">
              <a:avLst>
                <a:gd name="adj" fmla="val 16670"/>
              </a:avLst>
            </a:prstGeom>
            <a:solidFill>
              <a:srgbClr val="F7954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8"/>
            <p:cNvSpPr txBox="1"/>
            <p:nvPr/>
          </p:nvSpPr>
          <p:spPr>
            <a:xfrm>
              <a:off x="4264853" y="3206315"/>
              <a:ext cx="623457" cy="422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HPA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8" name="Google Shape;498;p38"/>
          <p:cNvGrpSpPr/>
          <p:nvPr/>
        </p:nvGrpSpPr>
        <p:grpSpPr>
          <a:xfrm>
            <a:off x="6128013" y="4572587"/>
            <a:ext cx="1781248" cy="1522824"/>
            <a:chOff x="89678" y="8825"/>
            <a:chExt cx="1781248" cy="1522824"/>
          </a:xfrm>
        </p:grpSpPr>
        <p:sp>
          <p:nvSpPr>
            <p:cNvPr id="499" name="Google Shape;499;p38"/>
            <p:cNvSpPr/>
            <p:nvPr/>
          </p:nvSpPr>
          <p:spPr>
            <a:xfrm rot="5400000">
              <a:off x="195139" y="450079"/>
              <a:ext cx="398056" cy="45317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FBD2B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89678" y="8825"/>
              <a:ext cx="670092" cy="469043"/>
            </a:xfrm>
            <a:prstGeom prst="roundRect">
              <a:avLst>
                <a:gd name="adj" fmla="val 16670"/>
              </a:avLst>
            </a:prstGeom>
            <a:solidFill>
              <a:srgbClr val="F7954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 txBox="1"/>
            <p:nvPr/>
          </p:nvSpPr>
          <p:spPr>
            <a:xfrm>
              <a:off x="112579" y="31726"/>
              <a:ext cx="624290" cy="4232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L2 GPA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759770" y="53559"/>
              <a:ext cx="487361" cy="379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 rot="5400000">
              <a:off x="750716" y="976969"/>
              <a:ext cx="398056" cy="45317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FBD2B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645256" y="535715"/>
              <a:ext cx="670092" cy="469043"/>
            </a:xfrm>
            <a:prstGeom prst="roundRect">
              <a:avLst>
                <a:gd name="adj" fmla="val 16670"/>
              </a:avLst>
            </a:prstGeom>
            <a:solidFill>
              <a:srgbClr val="63242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8"/>
            <p:cNvSpPr txBox="1"/>
            <p:nvPr/>
          </p:nvSpPr>
          <p:spPr>
            <a:xfrm>
              <a:off x="668157" y="558616"/>
              <a:ext cx="624290" cy="4232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EPT0-2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1315348" y="580449"/>
              <a:ext cx="487361" cy="379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1200834" y="1062606"/>
              <a:ext cx="670092" cy="469043"/>
            </a:xfrm>
            <a:prstGeom prst="roundRect">
              <a:avLst>
                <a:gd name="adj" fmla="val 16670"/>
              </a:avLst>
            </a:prstGeom>
            <a:solidFill>
              <a:srgbClr val="F7954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 txBox="1"/>
            <p:nvPr/>
          </p:nvSpPr>
          <p:spPr>
            <a:xfrm>
              <a:off x="1223735" y="1085507"/>
              <a:ext cx="624290" cy="4232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HPA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9" name="Google Shape;509;p38"/>
          <p:cNvSpPr/>
          <p:nvPr/>
        </p:nvSpPr>
        <p:spPr>
          <a:xfrm>
            <a:off x="5115680" y="4164219"/>
            <a:ext cx="667265" cy="2627873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8"/>
          <p:cNvSpPr txBox="1"/>
          <p:nvPr/>
        </p:nvSpPr>
        <p:spPr>
          <a:xfrm>
            <a:off x="70019" y="4664003"/>
            <a:ext cx="154459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8"/>
          <p:cNvSpPr/>
          <p:nvPr/>
        </p:nvSpPr>
        <p:spPr>
          <a:xfrm>
            <a:off x="6940377" y="2537225"/>
            <a:ext cx="2075935" cy="51074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EPT1-2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8"/>
          <p:cNvSpPr/>
          <p:nvPr/>
        </p:nvSpPr>
        <p:spPr>
          <a:xfrm>
            <a:off x="5931243" y="3426927"/>
            <a:ext cx="3105663" cy="51074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EPT</a:t>
            </a:r>
            <a:endParaRPr/>
          </a:p>
        </p:txBody>
      </p:sp>
      <p:sp>
        <p:nvSpPr>
          <p:cNvPr id="513" name="Google Shape;513;p38"/>
          <p:cNvSpPr/>
          <p:nvPr/>
        </p:nvSpPr>
        <p:spPr>
          <a:xfrm>
            <a:off x="6960973" y="3426926"/>
            <a:ext cx="2075933" cy="510746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4" name="Google Shape;514;p38"/>
          <p:cNvCxnSpPr/>
          <p:nvPr/>
        </p:nvCxnSpPr>
        <p:spPr>
          <a:xfrm rot="10800000">
            <a:off x="6960973" y="3039733"/>
            <a:ext cx="0" cy="38719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15" name="Google Shape;515;p38"/>
          <p:cNvCxnSpPr/>
          <p:nvPr/>
        </p:nvCxnSpPr>
        <p:spPr>
          <a:xfrm rot="10800000">
            <a:off x="8991598" y="3039733"/>
            <a:ext cx="1" cy="38719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16" name="Google Shape;516;p38"/>
          <p:cNvSpPr/>
          <p:nvPr/>
        </p:nvSpPr>
        <p:spPr>
          <a:xfrm>
            <a:off x="7367532" y="3426927"/>
            <a:ext cx="13151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read-only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8"/>
          <p:cNvSpPr/>
          <p:nvPr/>
        </p:nvSpPr>
        <p:spPr>
          <a:xfrm>
            <a:off x="7535559" y="1280983"/>
            <a:ext cx="885570" cy="720811"/>
          </a:xfrm>
          <a:prstGeom prst="ellipse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L1 VMM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8" name="Google Shape;518;p38"/>
          <p:cNvCxnSpPr>
            <a:stCxn id="517" idx="4"/>
            <a:endCxn id="511" idx="0"/>
          </p:cNvCxnSpPr>
          <p:nvPr/>
        </p:nvCxnSpPr>
        <p:spPr>
          <a:xfrm>
            <a:off x="7978344" y="2001794"/>
            <a:ext cx="0" cy="535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19" name="Google Shape;519;p38"/>
          <p:cNvSpPr txBox="1"/>
          <p:nvPr/>
        </p:nvSpPr>
        <p:spPr>
          <a:xfrm>
            <a:off x="7978344" y="2072896"/>
            <a:ext cx="7617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600">
                <a:solidFill>
                  <a:schemeClr val="accent6"/>
                </a:solidFill>
              </a:rPr>
              <a:t>E</a:t>
            </a:r>
            <a:r>
              <a:rPr lang="en-US">
                <a:solidFill>
                  <a:schemeClr val="accent6"/>
                </a:solidFill>
              </a:rPr>
              <a:t>PT virtualization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26" name="Google Shape;526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solidFill>
                  <a:schemeClr val="lt1"/>
                </a:solidFill>
              </a:rPr>
              <a:t>EPT-on-EPT, build entry on-the-fly</a:t>
            </a:r>
            <a:endParaRPr/>
          </a:p>
        </p:txBody>
      </p:sp>
      <p:pic>
        <p:nvPicPr>
          <p:cNvPr id="527" name="Google Shape;52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223" y="2092960"/>
            <a:ext cx="7056755" cy="4526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600">
                <a:solidFill>
                  <a:schemeClr val="accent6"/>
                </a:solidFill>
              </a:rPr>
              <a:t>E</a:t>
            </a:r>
            <a:r>
              <a:rPr lang="en-US">
                <a:solidFill>
                  <a:schemeClr val="accent6"/>
                </a:solidFill>
              </a:rPr>
              <a:t>PT virtualization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35" name="Google Shape;535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solidFill>
                  <a:schemeClr val="lt1"/>
                </a:solidFill>
              </a:rPr>
              <a:t>EPT-on-EPT, build entry on-the-fly</a:t>
            </a:r>
            <a:endParaRPr/>
          </a:p>
        </p:txBody>
      </p:sp>
      <p:pic>
        <p:nvPicPr>
          <p:cNvPr id="536" name="Google Shape;53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734" y="2089598"/>
            <a:ext cx="7056755" cy="4526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600">
                <a:solidFill>
                  <a:schemeClr val="accent6"/>
                </a:solidFill>
              </a:rPr>
              <a:t>F</a:t>
            </a:r>
            <a:r>
              <a:rPr lang="en-US">
                <a:solidFill>
                  <a:schemeClr val="accent6"/>
                </a:solidFill>
              </a:rPr>
              <a:t>ull Picture - Review</a:t>
            </a:r>
            <a:endParaRPr/>
          </a:p>
        </p:txBody>
      </p:sp>
      <p:sp>
        <p:nvSpPr>
          <p:cNvPr id="543" name="Google Shape;543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544" name="Google Shape;54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2176" y="1510627"/>
            <a:ext cx="6236043" cy="5074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9600" dirty="0">
                <a:solidFill>
                  <a:schemeClr val="accent6"/>
                </a:solidFill>
              </a:rPr>
              <a:t>Agenda</a:t>
            </a:r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4000" dirty="0">
                <a:solidFill>
                  <a:schemeClr val="lt1"/>
                </a:solidFill>
              </a:rPr>
              <a:t>Project Motivation</a:t>
            </a:r>
            <a:endParaRPr sz="4000" dirty="0">
              <a:solidFill>
                <a:schemeClr val="l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4000" dirty="0">
                <a:solidFill>
                  <a:schemeClr val="lt1"/>
                </a:solidFill>
              </a:rPr>
              <a:t>Common Hypervisor</a:t>
            </a:r>
            <a:endParaRPr sz="5400"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4000" dirty="0">
                <a:solidFill>
                  <a:schemeClr val="lt1"/>
                </a:solidFill>
              </a:rPr>
              <a:t>Nested Virtualization Internals</a:t>
            </a:r>
            <a:endParaRPr sz="5400"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4000" dirty="0">
                <a:solidFill>
                  <a:schemeClr val="lt1"/>
                </a:solidFill>
              </a:rPr>
              <a:t>Future</a:t>
            </a:r>
            <a:endParaRPr sz="5400" dirty="0"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4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600">
                <a:solidFill>
                  <a:schemeClr val="accent6"/>
                </a:solidFill>
              </a:rPr>
              <a:t>U</a:t>
            </a:r>
            <a:r>
              <a:rPr lang="en-US">
                <a:solidFill>
                  <a:schemeClr val="accent6"/>
                </a:solidFill>
              </a:rPr>
              <a:t>se Case</a:t>
            </a:r>
            <a:endParaRPr/>
          </a:p>
        </p:txBody>
      </p:sp>
      <p:sp>
        <p:nvSpPr>
          <p:cNvPr id="551" name="Google Shape;551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Analysis of hypervisor-based rootkits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600" dirty="0">
                <a:solidFill>
                  <a:schemeClr val="lt1"/>
                </a:solidFill>
              </a:rPr>
              <a:t>The hypervisor offers an easy way to trigger exceptions / interrupts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dirty="0" err="1">
                <a:solidFill>
                  <a:schemeClr val="lt1"/>
                </a:solidFill>
              </a:rPr>
              <a:t>kHypervisor</a:t>
            </a:r>
            <a:r>
              <a:rPr lang="en-US" sz="2000" dirty="0">
                <a:solidFill>
                  <a:schemeClr val="lt1"/>
                </a:solidFill>
              </a:rPr>
              <a:t> offers the ability to monitor the redirection of exceptions and interrupts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600" dirty="0">
                <a:solidFill>
                  <a:schemeClr val="lt1"/>
                </a:solidFill>
              </a:rPr>
              <a:t>We are transparent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600" dirty="0">
                <a:solidFill>
                  <a:schemeClr val="lt1"/>
                </a:solidFill>
              </a:rPr>
              <a:t>Rootkits are still functioning as expected.</a:t>
            </a:r>
            <a:endParaRPr dirty="0"/>
          </a:p>
          <a:p>
            <a: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600" dirty="0">
              <a:solidFill>
                <a:schemeClr val="lt1"/>
              </a:solidFill>
            </a:endParaRPr>
          </a:p>
        </p:txBody>
      </p:sp>
      <p:pic>
        <p:nvPicPr>
          <p:cNvPr id="553" name="Google Shape;55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6907" y="3692944"/>
            <a:ext cx="7508789" cy="3519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600">
                <a:solidFill>
                  <a:schemeClr val="accent6"/>
                </a:solidFill>
              </a:rPr>
              <a:t>U</a:t>
            </a:r>
            <a:r>
              <a:rPr lang="en-US">
                <a:solidFill>
                  <a:schemeClr val="accent6"/>
                </a:solidFill>
              </a:rPr>
              <a:t>se Case</a:t>
            </a:r>
            <a:endParaRPr/>
          </a:p>
        </p:txBody>
      </p:sp>
      <p:sp>
        <p:nvSpPr>
          <p:cNvPr id="559" name="Google Shape;559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Monitoring the single stepping exceptions along with hypervisor-based rootkit. 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Monitoring shadow walker</a:t>
            </a:r>
            <a:endParaRPr sz="2000"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200" dirty="0">
              <a:solidFill>
                <a:schemeClr val="lt1"/>
              </a:solidFill>
            </a:endParaRPr>
          </a:p>
        </p:txBody>
      </p:sp>
      <p:pic>
        <p:nvPicPr>
          <p:cNvPr id="561" name="Google Shape;56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5873" y="2794214"/>
            <a:ext cx="7405143" cy="3676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600">
                <a:solidFill>
                  <a:schemeClr val="accent6"/>
                </a:solidFill>
              </a:rPr>
              <a:t>N</a:t>
            </a:r>
            <a:r>
              <a:rPr lang="en-US">
                <a:solidFill>
                  <a:schemeClr val="accent6"/>
                </a:solidFill>
              </a:rPr>
              <a:t>ested debugging</a:t>
            </a:r>
            <a:endParaRPr/>
          </a:p>
        </p:txBody>
      </p:sp>
      <p:sp>
        <p:nvSpPr>
          <p:cNvPr id="567" name="Google Shape;567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Larger scope of debugging!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Nested Virtualization Debugging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Host VMM can take over all of the exceptions and interrupts.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dirty="0" err="1">
                <a:solidFill>
                  <a:schemeClr val="lt1"/>
                </a:solidFill>
              </a:rPr>
              <a:t>VirtIce</a:t>
            </a:r>
            <a:r>
              <a:rPr lang="en-US" sz="2000" dirty="0">
                <a:solidFill>
                  <a:schemeClr val="lt1"/>
                </a:solidFill>
              </a:rPr>
              <a:t> provided the following functions: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600" dirty="0" err="1">
                <a:solidFill>
                  <a:schemeClr val="lt1"/>
                </a:solidFill>
              </a:rPr>
              <a:t>VMExit</a:t>
            </a:r>
            <a:r>
              <a:rPr lang="en-US" sz="1600" dirty="0">
                <a:solidFill>
                  <a:schemeClr val="lt1"/>
                </a:solidFill>
              </a:rPr>
              <a:t> / </a:t>
            </a:r>
            <a:r>
              <a:rPr lang="en-US" sz="1600" dirty="0" err="1">
                <a:solidFill>
                  <a:schemeClr val="lt1"/>
                </a:solidFill>
              </a:rPr>
              <a:t>VMEntry</a:t>
            </a:r>
            <a:r>
              <a:rPr lang="en-US" sz="1600" dirty="0">
                <a:solidFill>
                  <a:schemeClr val="lt1"/>
                </a:solidFill>
              </a:rPr>
              <a:t> breakpoint and tracing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600" dirty="0">
                <a:solidFill>
                  <a:schemeClr val="lt1"/>
                </a:solidFill>
              </a:rPr>
              <a:t>Put the Hyper-malware sample into the debugger 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To be continued…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600">
                <a:solidFill>
                  <a:schemeClr val="accent6"/>
                </a:solidFill>
              </a:rPr>
              <a:t>M</a:t>
            </a:r>
            <a:r>
              <a:rPr lang="en-US">
                <a:solidFill>
                  <a:schemeClr val="accent6"/>
                </a:solidFill>
              </a:rPr>
              <a:t>ore</a:t>
            </a:r>
            <a:r>
              <a:rPr lang="en-US" sz="9600">
                <a:solidFill>
                  <a:schemeClr val="accent6"/>
                </a:solidFill>
              </a:rPr>
              <a:t>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74" name="Google Shape;574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Provide </a:t>
            </a:r>
            <a:r>
              <a:rPr lang="en-US" sz="2000" dirty="0" err="1">
                <a:solidFill>
                  <a:schemeClr val="lt1"/>
                </a:solidFill>
              </a:rPr>
              <a:t>VMExit</a:t>
            </a:r>
            <a:r>
              <a:rPr lang="en-US" sz="2000" dirty="0">
                <a:solidFill>
                  <a:schemeClr val="lt1"/>
                </a:solidFill>
              </a:rPr>
              <a:t> tracing features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Enabling on-the-fly Hypervisor debugging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Malware Analysis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2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600" dirty="0">
                <a:solidFill>
                  <a:schemeClr val="accent6"/>
                </a:solidFill>
              </a:rPr>
              <a:t>Resources</a:t>
            </a:r>
            <a:endParaRPr dirty="0"/>
          </a:p>
        </p:txBody>
      </p:sp>
      <p:sp>
        <p:nvSpPr>
          <p:cNvPr id="581" name="Google Shape;581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dirty="0" err="1">
                <a:solidFill>
                  <a:schemeClr val="lt1"/>
                </a:solidFill>
              </a:rPr>
              <a:t>Github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750" dirty="0">
                <a:solidFill>
                  <a:schemeClr val="lt1"/>
                </a:solidFill>
              </a:rPr>
              <a:t>https://github.com/Kelvinhack/kHypervisor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How does Nested Virtualization Works? (February 2018)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750" dirty="0">
                <a:solidFill>
                  <a:schemeClr val="lt1"/>
                </a:solidFill>
              </a:rPr>
              <a:t> https://kelvinhack127.blogspot.com/2018/02/how-does-nested-virtualization-works.html</a:t>
            </a:r>
            <a:endParaRPr sz="175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600">
                <a:solidFill>
                  <a:schemeClr val="accent6"/>
                </a:solidFill>
              </a:rPr>
              <a:t>F</a:t>
            </a:r>
            <a:r>
              <a:rPr lang="en-US">
                <a:solidFill>
                  <a:schemeClr val="accent6"/>
                </a:solidFill>
              </a:rPr>
              <a:t>urther Research</a:t>
            </a:r>
            <a:endParaRPr/>
          </a:p>
        </p:txBody>
      </p:sp>
      <p:sp>
        <p:nvSpPr>
          <p:cNvPr id="588" name="Google Shape;588;p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APIC virtualization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Windows Debugging features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Nested Hypervisor debugging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600">
                <a:solidFill>
                  <a:schemeClr val="accent6"/>
                </a:solidFill>
              </a:rPr>
              <a:t>C</a:t>
            </a:r>
            <a:r>
              <a:rPr lang="en-US">
                <a:solidFill>
                  <a:schemeClr val="accent6"/>
                </a:solidFill>
              </a:rPr>
              <a:t>onclusion</a:t>
            </a:r>
            <a:endParaRPr/>
          </a:p>
        </p:txBody>
      </p:sp>
      <p:sp>
        <p:nvSpPr>
          <p:cNvPr id="595" name="Google Shape;595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800" dirty="0">
                <a:solidFill>
                  <a:schemeClr val="lt1"/>
                </a:solidFill>
              </a:rPr>
              <a:t>Nested Virtualization Debugging is important for the security researchers especially because of the rise of hypervisor-based malwares and rootkits.</a:t>
            </a:r>
          </a:p>
          <a:p>
            <a:pPr lvl="1">
              <a:buChar char="•"/>
            </a:pPr>
            <a:r>
              <a:rPr lang="en-US" sz="2400" dirty="0">
                <a:solidFill>
                  <a:schemeClr val="lt1"/>
                </a:solidFill>
              </a:rPr>
              <a:t>Those are impossible to debug with traditional debugging, but Nested Virtualization Debugging is a solution to that problem. </a:t>
            </a:r>
            <a:endParaRPr sz="1600"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600">
                <a:solidFill>
                  <a:schemeClr val="accent6"/>
                </a:solidFill>
              </a:rPr>
              <a:t>T</a:t>
            </a:r>
            <a:r>
              <a:rPr lang="en-US">
                <a:solidFill>
                  <a:schemeClr val="accent6"/>
                </a:solidFill>
              </a:rPr>
              <a:t>hanks</a:t>
            </a:r>
            <a:endParaRPr/>
          </a:p>
        </p:txBody>
      </p:sp>
      <p:sp>
        <p:nvSpPr>
          <p:cNvPr id="602" name="Google Shape;602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My teammates </a:t>
            </a:r>
            <a:endParaRPr sz="1800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Satoshi </a:t>
            </a:r>
            <a:r>
              <a:rPr lang="en-US" sz="1800" dirty="0" err="1">
                <a:solidFill>
                  <a:schemeClr val="bg1"/>
                </a:solidFill>
              </a:rPr>
              <a:t>Tanda</a:t>
            </a:r>
            <a:r>
              <a:rPr lang="en-US" sz="1800" dirty="0">
                <a:solidFill>
                  <a:schemeClr val="bg1"/>
                </a:solidFill>
              </a:rPr>
              <a:t> @</a:t>
            </a:r>
            <a:r>
              <a:rPr lang="en-US" sz="1800" dirty="0" err="1">
                <a:solidFill>
                  <a:schemeClr val="bg1"/>
                </a:solidFill>
              </a:rPr>
              <a:t>standa_t</a:t>
            </a:r>
            <a:endParaRPr sz="1800" dirty="0">
              <a:solidFill>
                <a:schemeClr val="bg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575" dirty="0">
                <a:solidFill>
                  <a:schemeClr val="bg1"/>
                </a:solidFill>
              </a:rPr>
              <a:t>Author of </a:t>
            </a:r>
            <a:r>
              <a:rPr lang="en-US" sz="1575" dirty="0" err="1">
                <a:solidFill>
                  <a:schemeClr val="bg1"/>
                </a:solidFill>
              </a:rPr>
              <a:t>HyperPlatform</a:t>
            </a:r>
            <a:endParaRPr sz="1575" dirty="0">
              <a:solidFill>
                <a:schemeClr val="bg1"/>
              </a:solidFill>
            </a:endParaRPr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br>
              <a:rPr lang="en-US" sz="1800" b="1" dirty="0">
                <a:solidFill>
                  <a:schemeClr val="lt1"/>
                </a:solidFill>
              </a:rPr>
            </a:br>
            <a:endParaRPr sz="18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9600">
                <a:solidFill>
                  <a:schemeClr val="accent6"/>
                </a:solidFill>
              </a:rPr>
              <a:t>M</a:t>
            </a:r>
            <a:r>
              <a:rPr lang="en-US">
                <a:solidFill>
                  <a:schemeClr val="accent6"/>
                </a:solidFill>
              </a:rPr>
              <a:t>otivation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800" dirty="0">
                <a:solidFill>
                  <a:schemeClr val="lt1"/>
                </a:solidFill>
              </a:rPr>
              <a:t>Key objective is learning</a:t>
            </a:r>
            <a:endParaRPr sz="4400" dirty="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800" dirty="0">
                <a:solidFill>
                  <a:schemeClr val="lt1"/>
                </a:solidFill>
              </a:rPr>
              <a:t>Providing a detailed and properly documented project</a:t>
            </a:r>
            <a:endParaRPr sz="4400" dirty="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800" dirty="0">
                <a:solidFill>
                  <a:schemeClr val="lt1"/>
                </a:solidFill>
              </a:rPr>
              <a:t>Minimalist and straightforward code based</a:t>
            </a:r>
            <a:endParaRPr sz="4400" dirty="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800" dirty="0">
                <a:solidFill>
                  <a:schemeClr val="lt1"/>
                </a:solidFill>
              </a:rPr>
              <a:t>Focusing on Intel VT-x virtualization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800" dirty="0">
                <a:solidFill>
                  <a:schemeClr val="lt1"/>
                </a:solidFill>
              </a:rPr>
              <a:t>Building a comprehensive hypervisor debugging framework </a:t>
            </a:r>
            <a:endParaRPr sz="4400" dirty="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800" dirty="0">
                <a:solidFill>
                  <a:schemeClr val="lt1"/>
                </a:solidFill>
              </a:rPr>
              <a:t>Portable, Modifiable, Simple</a:t>
            </a:r>
            <a:endParaRPr sz="4400" dirty="0"/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9600">
                <a:solidFill>
                  <a:schemeClr val="accent6"/>
                </a:solidFill>
              </a:rPr>
              <a:t>C</a:t>
            </a:r>
            <a:r>
              <a:rPr lang="en-US">
                <a:solidFill>
                  <a:schemeClr val="accent6"/>
                </a:solidFill>
              </a:rPr>
              <a:t>ommon Hypervisor</a:t>
            </a: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Common hypervisors are too complex for beginners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Nested virtualization is unsupported</a:t>
            </a:r>
            <a:endParaRPr dirty="0"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600" dirty="0">
                <a:solidFill>
                  <a:schemeClr val="lt1"/>
                </a:solidFill>
              </a:rPr>
              <a:t>VirtualBox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Heavy weight, hard to understand.</a:t>
            </a:r>
            <a:endParaRPr dirty="0"/>
          </a:p>
          <a:p>
            <a:pPr marL="8001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600" dirty="0">
                <a:solidFill>
                  <a:schemeClr val="lt1"/>
                </a:solidFill>
              </a:rPr>
              <a:t>KVM, BOCHS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Closed-Source</a:t>
            </a:r>
            <a:endParaRPr dirty="0"/>
          </a:p>
          <a:p>
            <a:pPr marL="8001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600" dirty="0">
                <a:solidFill>
                  <a:schemeClr val="lt1"/>
                </a:solidFill>
              </a:rPr>
              <a:t>VMWare (WorkStation, ESX), Microsoft Hyper-V</a:t>
            </a:r>
            <a:endParaRPr dirty="0"/>
          </a:p>
          <a:p>
            <a:pPr marL="742950" lvl="1" indent="-1841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chemeClr val="lt1"/>
              </a:solidFill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6355" y="3685540"/>
            <a:ext cx="2185670" cy="2185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76620" y="2535555"/>
            <a:ext cx="2559685" cy="79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74745" y="3698875"/>
            <a:ext cx="2381885" cy="2381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9600">
                <a:solidFill>
                  <a:schemeClr val="accent6"/>
                </a:solidFill>
              </a:rPr>
              <a:t>H</a:t>
            </a:r>
            <a:r>
              <a:rPr lang="en-US">
                <a:solidFill>
                  <a:schemeClr val="accent6"/>
                </a:solidFill>
              </a:rPr>
              <a:t>ypervisor Lifecycle</a:t>
            </a:r>
            <a:endParaRPr/>
          </a:p>
        </p:txBody>
      </p:sp>
      <p:grpSp>
        <p:nvGrpSpPr>
          <p:cNvPr id="130" name="Google Shape;130;p18"/>
          <p:cNvGrpSpPr/>
          <p:nvPr/>
        </p:nvGrpSpPr>
        <p:grpSpPr>
          <a:xfrm>
            <a:off x="2136118" y="1588848"/>
            <a:ext cx="4888272" cy="4526642"/>
            <a:chOff x="1670663" y="-3097"/>
            <a:chExt cx="4888272" cy="4526642"/>
          </a:xfrm>
        </p:grpSpPr>
        <p:sp>
          <p:nvSpPr>
            <p:cNvPr id="131" name="Google Shape;131;p18"/>
            <p:cNvSpPr/>
            <p:nvPr/>
          </p:nvSpPr>
          <p:spPr>
            <a:xfrm>
              <a:off x="1857346" y="-3097"/>
              <a:ext cx="4514906" cy="45149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070" y="5451"/>
                  </a:moveTo>
                  <a:lnTo>
                    <a:pt x="75070" y="5451"/>
                  </a:lnTo>
                  <a:cubicBezTo>
                    <a:pt x="100825" y="12566"/>
                    <a:pt x="118094" y="36726"/>
                    <a:pt x="116490" y="63398"/>
                  </a:cubicBezTo>
                  <a:cubicBezTo>
                    <a:pt x="114885" y="90070"/>
                    <a:pt x="94845" y="111985"/>
                    <a:pt x="68422" y="115962"/>
                  </a:cubicBezTo>
                  <a:cubicBezTo>
                    <a:pt x="42000" y="119938"/>
                    <a:pt x="16396" y="104892"/>
                    <a:pt x="7012" y="79874"/>
                  </a:cubicBezTo>
                  <a:cubicBezTo>
                    <a:pt x="-2371" y="54856"/>
                    <a:pt x="7023" y="26683"/>
                    <a:pt x="29543" y="12303"/>
                  </a:cubicBezTo>
                  <a:lnTo>
                    <a:pt x="27967" y="9295"/>
                  </a:lnTo>
                  <a:lnTo>
                    <a:pt x="35212" y="12670"/>
                  </a:lnTo>
                  <a:lnTo>
                    <a:pt x="34066" y="20939"/>
                  </a:lnTo>
                  <a:lnTo>
                    <a:pt x="32491" y="17933"/>
                  </a:lnTo>
                  <a:lnTo>
                    <a:pt x="32491" y="17933"/>
                  </a:lnTo>
                  <a:cubicBezTo>
                    <a:pt x="12672" y="30893"/>
                    <a:pt x="4587" y="55929"/>
                    <a:pt x="13083" y="78033"/>
                  </a:cubicBezTo>
                  <a:cubicBezTo>
                    <a:pt x="21579" y="100138"/>
                    <a:pt x="44352" y="113313"/>
                    <a:pt x="67749" y="109662"/>
                  </a:cubicBezTo>
                  <a:cubicBezTo>
                    <a:pt x="91147" y="106011"/>
                    <a:pt x="108823" y="86524"/>
                    <a:pt x="110181" y="62882"/>
                  </a:cubicBezTo>
                  <a:cubicBezTo>
                    <a:pt x="111538" y="39240"/>
                    <a:pt x="96210" y="17857"/>
                    <a:pt x="73384" y="11552"/>
                  </a:cubicBezTo>
                  <a:close/>
                </a:path>
              </a:pathLst>
            </a:custGeom>
            <a:solidFill>
              <a:srgbClr val="CFD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3256880" y="2416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3298760" y="44296"/>
              <a:ext cx="1632079" cy="774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VMXON</a:t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4843096" y="918219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8"/>
            <p:cNvSpPr txBox="1"/>
            <p:nvPr/>
          </p:nvSpPr>
          <p:spPr>
            <a:xfrm>
              <a:off x="4884976" y="960099"/>
              <a:ext cx="1632079" cy="774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VMCLEAR</a:t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4843096" y="2749824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8"/>
            <p:cNvSpPr txBox="1"/>
            <p:nvPr/>
          </p:nvSpPr>
          <p:spPr>
            <a:xfrm>
              <a:off x="4884976" y="2791704"/>
              <a:ext cx="1632079" cy="774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VMPTRLD/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VMPTRST</a:t>
              </a:r>
              <a:endPara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3256880" y="3665626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8"/>
            <p:cNvSpPr txBox="1"/>
            <p:nvPr/>
          </p:nvSpPr>
          <p:spPr>
            <a:xfrm>
              <a:off x="3298760" y="3707506"/>
              <a:ext cx="1632079" cy="774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VMREAD/VMWRITE</a:t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1670663" y="2749824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712543" y="2791704"/>
              <a:ext cx="1632079" cy="774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VMLAUNCH/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VMRESUME</a:t>
              </a:r>
              <a:endPara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1670663" y="918219"/>
              <a:ext cx="1715839" cy="8579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8"/>
            <p:cNvSpPr txBox="1"/>
            <p:nvPr/>
          </p:nvSpPr>
          <p:spPr>
            <a:xfrm>
              <a:off x="1712543" y="960099"/>
              <a:ext cx="1632079" cy="774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VMXOFF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9600">
                <a:solidFill>
                  <a:schemeClr val="accent6"/>
                </a:solidFill>
              </a:rPr>
              <a:t>H</a:t>
            </a:r>
            <a:r>
              <a:rPr lang="en-US">
                <a:solidFill>
                  <a:schemeClr val="accent6"/>
                </a:solidFill>
              </a:rPr>
              <a:t>ow does it work?</a:t>
            </a: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800" dirty="0">
                <a:solidFill>
                  <a:schemeClr val="lt1"/>
                </a:solidFill>
              </a:rPr>
              <a:t>Overview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800" dirty="0">
                <a:solidFill>
                  <a:schemeClr val="lt1"/>
                </a:solidFill>
              </a:rPr>
              <a:t>Virtualization</a:t>
            </a:r>
            <a:endParaRPr sz="4400" dirty="0"/>
          </a:p>
          <a:p>
            <a:pPr marL="800100" lvl="1">
              <a:buChar char="•"/>
            </a:pPr>
            <a:r>
              <a:rPr lang="en-US" sz="2000" dirty="0">
                <a:solidFill>
                  <a:schemeClr val="lt1"/>
                </a:solidFill>
              </a:rPr>
              <a:t>VM instructions</a:t>
            </a:r>
            <a:endParaRPr sz="4000" dirty="0"/>
          </a:p>
          <a:p>
            <a:pPr marL="800100" lvl="1">
              <a:buChar char="•"/>
            </a:pPr>
            <a:r>
              <a:rPr lang="en-US" sz="2000" dirty="0" err="1">
                <a:solidFill>
                  <a:schemeClr val="lt1"/>
                </a:solidFill>
              </a:rPr>
              <a:t>VMExit</a:t>
            </a:r>
            <a:endParaRPr sz="2000" dirty="0">
              <a:solidFill>
                <a:schemeClr val="lt1"/>
              </a:solidFill>
            </a:endParaRPr>
          </a:p>
          <a:p>
            <a:pPr marL="800100" lvl="1">
              <a:buChar char="•"/>
            </a:pPr>
            <a:r>
              <a:rPr lang="en-US" sz="2000" dirty="0" err="1">
                <a:solidFill>
                  <a:schemeClr val="lt1"/>
                </a:solidFill>
              </a:rPr>
              <a:t>VMEntry</a:t>
            </a:r>
            <a:endParaRPr sz="2000" dirty="0">
              <a:solidFill>
                <a:schemeClr val="lt1"/>
              </a:solidFill>
            </a:endParaRPr>
          </a:p>
          <a:p>
            <a:pPr marL="800100" lvl="1">
              <a:buChar char="•"/>
            </a:pPr>
            <a:r>
              <a:rPr lang="en-US" sz="2000" dirty="0">
                <a:solidFill>
                  <a:schemeClr val="lt1"/>
                </a:solidFill>
              </a:rPr>
              <a:t>VMCS</a:t>
            </a:r>
            <a:endParaRPr sz="4000" dirty="0"/>
          </a:p>
          <a:p>
            <a:pPr marL="800100" lvl="1">
              <a:buChar char="•"/>
            </a:pPr>
            <a:r>
              <a:rPr lang="en-US" sz="2000" dirty="0">
                <a:solidFill>
                  <a:schemeClr val="lt1"/>
                </a:solidFill>
              </a:rPr>
              <a:t>EPT</a:t>
            </a:r>
            <a:endParaRPr sz="4000" dirty="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800" dirty="0">
                <a:solidFill>
                  <a:schemeClr val="lt1"/>
                </a:solidFill>
              </a:rPr>
              <a:t>Goals</a:t>
            </a:r>
            <a:endParaRPr sz="2800" dirty="0">
              <a:solidFill>
                <a:schemeClr val="l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800" dirty="0">
                <a:solidFill>
                  <a:schemeClr val="lt1"/>
                </a:solidFill>
              </a:rPr>
              <a:t>Use cases</a:t>
            </a:r>
            <a:endParaRPr sz="2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600">
                <a:solidFill>
                  <a:schemeClr val="accent6"/>
                </a:solidFill>
              </a:rPr>
              <a:t>O</a:t>
            </a:r>
            <a:r>
              <a:rPr lang="en-US">
                <a:solidFill>
                  <a:schemeClr val="accent6"/>
                </a:solidFill>
              </a:rPr>
              <a:t>verview</a:t>
            </a:r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</a:rPr>
              <a:t>Extending the work of </a:t>
            </a:r>
            <a:r>
              <a:rPr lang="en-US" dirty="0" err="1">
                <a:solidFill>
                  <a:schemeClr val="lt1"/>
                </a:solidFill>
              </a:rPr>
              <a:t>HyperPlatform</a:t>
            </a:r>
            <a:r>
              <a:rPr lang="en-US" dirty="0">
                <a:solidFill>
                  <a:schemeClr val="lt1"/>
                </a:solidFill>
              </a:rPr>
              <a:t>, a simple VT-x framework by </a:t>
            </a:r>
            <a:r>
              <a:rPr lang="en-US" dirty="0">
                <a:solidFill>
                  <a:schemeClr val="bg1"/>
                </a:solidFill>
              </a:rPr>
              <a:t>Satoshi </a:t>
            </a:r>
            <a:r>
              <a:rPr lang="en-US" dirty="0" err="1">
                <a:solidFill>
                  <a:schemeClr val="bg1"/>
                </a:solidFill>
              </a:rPr>
              <a:t>Tanda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lt1"/>
              </a:solidFill>
            </a:endParaRPr>
          </a:p>
          <a:p>
            <a:pPr lvl="1">
              <a:buFont typeface="Arial"/>
              <a:buChar char="•"/>
            </a:pPr>
            <a:r>
              <a:rPr lang="en-US" sz="2400" dirty="0">
                <a:solidFill>
                  <a:schemeClr val="lt1"/>
                </a:solidFill>
              </a:rPr>
              <a:t>https://github.com/tandasat/HyperPlatform</a:t>
            </a:r>
            <a:endParaRPr sz="2400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solidFill>
                  <a:schemeClr val="lt1"/>
                </a:solidFill>
              </a:rPr>
              <a:t>Simple</a:t>
            </a:r>
            <a:endParaRPr sz="4400" dirty="0"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2400" dirty="0">
                <a:solidFill>
                  <a:schemeClr val="lt1"/>
                </a:solidFill>
              </a:rPr>
              <a:t>The Nested Virtualization part is implemented in less than 3500 line of commented code.</a:t>
            </a:r>
            <a:endParaRPr lang="en-US" sz="4400" dirty="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9600" dirty="0">
                <a:solidFill>
                  <a:schemeClr val="accent6"/>
                </a:solidFill>
              </a:rPr>
              <a:t>v</a:t>
            </a:r>
            <a:r>
              <a:rPr lang="en-US" dirty="0">
                <a:solidFill>
                  <a:schemeClr val="accent6"/>
                </a:solidFill>
              </a:rPr>
              <a:t>irtualized instructions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400" dirty="0" err="1">
                <a:solidFill>
                  <a:schemeClr val="lt1"/>
                </a:solidFill>
              </a:rPr>
              <a:t>VmxVmxonvirtualize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endParaRPr sz="2400" dirty="0">
              <a:solidFill>
                <a:schemeClr val="l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400" dirty="0" err="1">
                <a:solidFill>
                  <a:schemeClr val="lt1"/>
                </a:solidFill>
              </a:rPr>
              <a:t>VmxVmxoffvirtualize</a:t>
            </a:r>
            <a:endParaRPr sz="2400" dirty="0">
              <a:solidFill>
                <a:schemeClr val="l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400" dirty="0" err="1">
                <a:solidFill>
                  <a:schemeClr val="lt1"/>
                </a:solidFill>
              </a:rPr>
              <a:t>VmxVmclearvirtualize</a:t>
            </a:r>
            <a:endParaRPr sz="2400" dirty="0">
              <a:solidFill>
                <a:schemeClr val="l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400" dirty="0" err="1">
                <a:solidFill>
                  <a:schemeClr val="lt1"/>
                </a:solidFill>
              </a:rPr>
              <a:t>VmxVmptrldvirtualize</a:t>
            </a:r>
            <a:endParaRPr sz="2400" dirty="0">
              <a:solidFill>
                <a:schemeClr val="l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400" dirty="0" err="1">
                <a:solidFill>
                  <a:schemeClr val="lt1"/>
                </a:solidFill>
              </a:rPr>
              <a:t>VmxVmreadvirtualize</a:t>
            </a:r>
            <a:endParaRPr sz="2400" dirty="0">
              <a:solidFill>
                <a:schemeClr val="l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400" dirty="0" err="1">
                <a:solidFill>
                  <a:schemeClr val="lt1"/>
                </a:solidFill>
              </a:rPr>
              <a:t>VmxVmwritevirtualize</a:t>
            </a:r>
            <a:endParaRPr sz="2400" dirty="0">
              <a:solidFill>
                <a:schemeClr val="l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400" dirty="0" err="1">
                <a:solidFill>
                  <a:schemeClr val="lt1"/>
                </a:solidFill>
              </a:rPr>
              <a:t>VmxVmlaunchvirtualize</a:t>
            </a:r>
            <a:endParaRPr sz="2400" dirty="0">
              <a:solidFill>
                <a:schemeClr val="l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400" dirty="0" err="1">
                <a:solidFill>
                  <a:schemeClr val="lt1"/>
                </a:solidFill>
              </a:rPr>
              <a:t>VmxVmresumevirtualize</a:t>
            </a:r>
            <a:endParaRPr sz="2400" dirty="0">
              <a:solidFill>
                <a:schemeClr val="l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400" dirty="0" err="1">
                <a:solidFill>
                  <a:schemeClr val="lt1"/>
                </a:solidFill>
              </a:rPr>
              <a:t>VmxVmptrstvirtualize</a:t>
            </a:r>
            <a:endParaRPr sz="2400" dirty="0">
              <a:solidFill>
                <a:schemeClr val="l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400" dirty="0" err="1">
                <a:solidFill>
                  <a:schemeClr val="lt1"/>
                </a:solidFill>
              </a:rPr>
              <a:t>VmxVMExitvirtualize</a:t>
            </a:r>
            <a:endParaRPr sz="24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1366</Words>
  <Application>Microsoft Office PowerPoint</Application>
  <PresentationFormat>On-screen Show (4:3)</PresentationFormat>
  <Paragraphs>306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主题​​</vt:lpstr>
      <vt:lpstr> kHypervisor</vt:lpstr>
      <vt:lpstr>Who am I?</vt:lpstr>
      <vt:lpstr>Agenda</vt:lpstr>
      <vt:lpstr>Motivation</vt:lpstr>
      <vt:lpstr>Common Hypervisor</vt:lpstr>
      <vt:lpstr>Hypervisor Lifecycle</vt:lpstr>
      <vt:lpstr>How does it work?</vt:lpstr>
      <vt:lpstr>Overview</vt:lpstr>
      <vt:lpstr>virtualized instructions</vt:lpstr>
      <vt:lpstr>Hypervisor Lifecycle</vt:lpstr>
      <vt:lpstr>VMXON / VMXOFF </vt:lpstr>
      <vt:lpstr>Hypervisor Lifecycle</vt:lpstr>
      <vt:lpstr>VMCLEAR</vt:lpstr>
      <vt:lpstr>Hypervisor Lifecycle</vt:lpstr>
      <vt:lpstr>VMPTRLD/ VMPTRST</vt:lpstr>
      <vt:lpstr>Hypervisor Lifecycle</vt:lpstr>
      <vt:lpstr>VMWRITE / VMREAD</vt:lpstr>
      <vt:lpstr>Hypervisor Lifecycle</vt:lpstr>
      <vt:lpstr>VMLAUNCH/ VMRESUME</vt:lpstr>
      <vt:lpstr>Expected Results</vt:lpstr>
      <vt:lpstr>VMentry virtualization </vt:lpstr>
      <vt:lpstr>Merging VMCS</vt:lpstr>
      <vt:lpstr>VMExit virtualization </vt:lpstr>
      <vt:lpstr>VMExit virtualization </vt:lpstr>
      <vt:lpstr>EPT virtualization</vt:lpstr>
      <vt:lpstr>EPT virtualization</vt:lpstr>
      <vt:lpstr>EPT virtualization</vt:lpstr>
      <vt:lpstr>EPT virtualization</vt:lpstr>
      <vt:lpstr>Full Picture - Review</vt:lpstr>
      <vt:lpstr>Use Case</vt:lpstr>
      <vt:lpstr>Use Case</vt:lpstr>
      <vt:lpstr>Nested debugging</vt:lpstr>
      <vt:lpstr>More </vt:lpstr>
      <vt:lpstr>Resources</vt:lpstr>
      <vt:lpstr>Further Research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kHypervisor</dc:title>
  <cp:lastModifiedBy>Kelvin Chan</cp:lastModifiedBy>
  <cp:revision>27</cp:revision>
  <dcterms:modified xsi:type="dcterms:W3CDTF">2019-11-11T02:59:18Z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msuic@DESKTOP-RSG9EM8</vt:lpwstr>
  </property>
  <property fmtid="{D5CDD505-2E9C-101B-9397-08002B2CF9AE}" pid="5" name="MSIP_Label_f42aa342-8706-4288-bd11-ebb85995028c_SetDate">
    <vt:lpwstr>2019-03-01T16:49:34.9543169Z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e990e702-e84e-4ce8-9d39-c2e4f8945384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