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 id="2147483945" r:id="rId2"/>
  </p:sldMasterIdLst>
  <p:notesMasterIdLst>
    <p:notesMasterId r:id="rId46"/>
  </p:notesMasterIdLst>
  <p:sldIdLst>
    <p:sldId id="325" r:id="rId3"/>
    <p:sldId id="277" r:id="rId4"/>
    <p:sldId id="278" r:id="rId5"/>
    <p:sldId id="319" r:id="rId6"/>
    <p:sldId id="320" r:id="rId7"/>
    <p:sldId id="321" r:id="rId8"/>
    <p:sldId id="280" r:id="rId9"/>
    <p:sldId id="281" r:id="rId10"/>
    <p:sldId id="282" r:id="rId11"/>
    <p:sldId id="283" r:id="rId12"/>
    <p:sldId id="284" r:id="rId13"/>
    <p:sldId id="285" r:id="rId14"/>
    <p:sldId id="286" r:id="rId15"/>
    <p:sldId id="287" r:id="rId16"/>
    <p:sldId id="288" r:id="rId17"/>
    <p:sldId id="327" r:id="rId18"/>
    <p:sldId id="328" r:id="rId19"/>
    <p:sldId id="289" r:id="rId20"/>
    <p:sldId id="290" r:id="rId21"/>
    <p:sldId id="291" r:id="rId22"/>
    <p:sldId id="292" r:id="rId23"/>
    <p:sldId id="293" r:id="rId24"/>
    <p:sldId id="294" r:id="rId25"/>
    <p:sldId id="295" r:id="rId26"/>
    <p:sldId id="296" r:id="rId27"/>
    <p:sldId id="310" r:id="rId28"/>
    <p:sldId id="297" r:id="rId29"/>
    <p:sldId id="298" r:id="rId30"/>
    <p:sldId id="311" r:id="rId31"/>
    <p:sldId id="314" r:id="rId32"/>
    <p:sldId id="313" r:id="rId33"/>
    <p:sldId id="315" r:id="rId34"/>
    <p:sldId id="324" r:id="rId35"/>
    <p:sldId id="316" r:id="rId36"/>
    <p:sldId id="317" r:id="rId37"/>
    <p:sldId id="318" r:id="rId38"/>
    <p:sldId id="299" r:id="rId39"/>
    <p:sldId id="300" r:id="rId40"/>
    <p:sldId id="301" r:id="rId41"/>
    <p:sldId id="308" r:id="rId42"/>
    <p:sldId id="326" r:id="rId43"/>
    <p:sldId id="309" r:id="rId44"/>
    <p:sldId id="32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91" autoAdjust="0"/>
  </p:normalViewPr>
  <p:slideViewPr>
    <p:cSldViewPr>
      <p:cViewPr>
        <p:scale>
          <a:sx n="94" d="100"/>
          <a:sy n="94" d="100"/>
        </p:scale>
        <p:origin x="-127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9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3F3E3-BBC7-4D44-929F-D1BBEEFF2C61}" type="datetimeFigureOut">
              <a:rPr lang="en-US" smtClean="0"/>
              <a:t>3/19/2014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D255DB-0E61-4DAC-A423-932FCC5F7A3D}" type="slidenum">
              <a:rPr lang="en-US" smtClean="0"/>
              <a:t>‹#›</a:t>
            </a:fld>
            <a:endParaRPr lang="en-US"/>
          </a:p>
        </p:txBody>
      </p:sp>
    </p:spTree>
    <p:extLst>
      <p:ext uri="{BB962C8B-B14F-4D97-AF65-F5344CB8AC3E}">
        <p14:creationId xmlns:p14="http://schemas.microsoft.com/office/powerpoint/2010/main" val="434753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255DB-0E61-4DAC-A423-932FCC5F7A3D}" type="slidenum">
              <a:rPr lang="en-US" smtClean="0"/>
              <a:t>3</a:t>
            </a:fld>
            <a:endParaRPr lang="en-US"/>
          </a:p>
        </p:txBody>
      </p:sp>
    </p:spTree>
    <p:extLst>
      <p:ext uri="{BB962C8B-B14F-4D97-AF65-F5344CB8AC3E}">
        <p14:creationId xmlns:p14="http://schemas.microsoft.com/office/powerpoint/2010/main" val="1414667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255DB-0E61-4DAC-A423-932FCC5F7A3D}" type="slidenum">
              <a:rPr lang="en-US" smtClean="0"/>
              <a:t>4</a:t>
            </a:fld>
            <a:endParaRPr lang="en-US"/>
          </a:p>
        </p:txBody>
      </p:sp>
    </p:spTree>
    <p:extLst>
      <p:ext uri="{BB962C8B-B14F-4D97-AF65-F5344CB8AC3E}">
        <p14:creationId xmlns:p14="http://schemas.microsoft.com/office/powerpoint/2010/main" val="230826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A421AB-2FCD-4097-9E37-FDD18CAADD61}" type="slidenum">
              <a:rPr lang="en-US" smtClean="0"/>
              <a:t>14</a:t>
            </a:fld>
            <a:endParaRPr lang="en-US"/>
          </a:p>
        </p:txBody>
      </p:sp>
    </p:spTree>
    <p:extLst>
      <p:ext uri="{BB962C8B-B14F-4D97-AF65-F5344CB8AC3E}">
        <p14:creationId xmlns:p14="http://schemas.microsoft.com/office/powerpoint/2010/main" val="106844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A421AB-2FCD-4097-9E37-FDD18CAADD61}" type="slidenum">
              <a:rPr lang="en-US" smtClean="0"/>
              <a:t>15</a:t>
            </a:fld>
            <a:endParaRPr lang="en-US"/>
          </a:p>
        </p:txBody>
      </p:sp>
    </p:spTree>
    <p:extLst>
      <p:ext uri="{BB962C8B-B14F-4D97-AF65-F5344CB8AC3E}">
        <p14:creationId xmlns:p14="http://schemas.microsoft.com/office/powerpoint/2010/main" val="1345900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E0E1BA-E2F7-43F3-A638-715BE144115E}" type="slidenum">
              <a:rPr lang="en-US" smtClean="0">
                <a:solidFill>
                  <a:prstClr val="black"/>
                </a:solidFill>
              </a:rPr>
              <a:pPr>
                <a:defRPr/>
              </a:pPr>
              <a:t>30</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E0E1BA-E2F7-43F3-A638-715BE144115E}" type="slidenum">
              <a:rPr lang="en-US" smtClean="0">
                <a:solidFill>
                  <a:prstClr val="black"/>
                </a:solidFill>
              </a:rPr>
              <a:pPr>
                <a:defRPr/>
              </a:pPr>
              <a:t>31</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E0E1BA-E2F7-43F3-A638-715BE144115E}" type="slidenum">
              <a:rPr lang="en-US" smtClean="0"/>
              <a:pPr>
                <a:defRPr/>
              </a:pPr>
              <a:t>34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E0E1BA-E2F7-43F3-A638-715BE144115E}" type="slidenum">
              <a:rPr lang="en-US" smtClean="0"/>
              <a:pPr>
                <a:defRPr/>
              </a:pPr>
              <a:t>35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E0E1BA-E2F7-43F3-A638-715BE144115E}" type="slidenum">
              <a:rPr lang="en-US" smtClean="0"/>
              <a:pPr>
                <a:defRPr/>
              </a:pPr>
              <a:t>36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A57249-89C3-40C5-B497-37440F8E60AE}"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57249-89C3-40C5-B497-37440F8E60AE}"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57249-89C3-40C5-B497-37440F8E60AE}"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57249-89C3-40C5-B497-37440F8E60AE}"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A57249-89C3-40C5-B497-37440F8E60AE}"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1BBC7-6ED8-4329-9D40-611C108D02B3}"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42834-192B-44CB-BC99-50DEA309C2C4}" type="slidenum">
              <a:rPr lang="en-US" smtClean="0"/>
              <a:t>‹#›</a:t>
            </a:fld>
            <a:endParaRPr lang="en-US"/>
          </a:p>
        </p:txBody>
      </p:sp>
    </p:spTree>
    <p:extLst>
      <p:ext uri="{BB962C8B-B14F-4D97-AF65-F5344CB8AC3E}">
        <p14:creationId xmlns:p14="http://schemas.microsoft.com/office/powerpoint/2010/main" val="322575845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9" name="Date Placeholder 8"/>
          <p:cNvSpPr>
            <a:spLocks noGrp="1"/>
          </p:cNvSpPr>
          <p:nvPr>
            <p:ph type="dt" sz="half" idx="10"/>
          </p:nvPr>
        </p:nvSpPr>
        <p:spPr/>
        <p:txBody>
          <a:bodyPr/>
          <a:lstStyle/>
          <a:p>
            <a:pPr>
              <a:defRPr/>
            </a:pPr>
            <a:fld id="{CC9A38F8-18F1-41E8-B150-D04052F48026}" type="datetime1">
              <a:rPr lang="en-US" smtClean="0"/>
              <a:pPr>
                <a:defRPr/>
              </a:pPr>
              <a:t>3/19/2014</a:t>
            </a:fld>
            <a:endParaRPr lang="en-US"/>
          </a:p>
        </p:txBody>
      </p:sp>
      <p:sp>
        <p:nvSpPr>
          <p:cNvPr id="10" name="Slide Number Placeholder 9"/>
          <p:cNvSpPr>
            <a:spLocks noGrp="1"/>
          </p:cNvSpPr>
          <p:nvPr>
            <p:ph type="sldNum" sz="quarter" idx="11"/>
          </p:nvPr>
        </p:nvSpPr>
        <p:spPr/>
        <p:txBody>
          <a:bodyPr/>
          <a:lstStyle/>
          <a:p>
            <a:pPr>
              <a:defRPr/>
            </a:pPr>
            <a:fld id="{59430125-6B7E-4D90-A713-F38BBACE2D8D}" type="slidenum">
              <a:rPr lang="en-US" smtClean="0"/>
              <a:pPr>
                <a:defRPr/>
              </a:pPr>
              <a:t>‹#›</a:t>
            </a:fld>
            <a:endParaRPr lang="en-US"/>
          </a:p>
        </p:txBody>
      </p:sp>
      <p:sp>
        <p:nvSpPr>
          <p:cNvPr id="11" name="Footer Placeholder 10"/>
          <p:cNvSpPr>
            <a:spLocks noGrp="1"/>
          </p:cNvSpPr>
          <p:nvPr>
            <p:ph type="ftr" sz="quarter" idx="12"/>
          </p:nvPr>
        </p:nvSpPr>
        <p:spPr/>
        <p:txBody>
          <a:bodyPr/>
          <a:lstStyle/>
          <a:p>
            <a:pPr>
              <a:defRPr/>
            </a:pPr>
            <a:r>
              <a:rPr lang="en-US" smtClean="0"/>
              <a:t>Intel Restricted Secret</a:t>
            </a:r>
            <a:endParaRPr lang="en-US"/>
          </a:p>
        </p:txBody>
      </p:sp>
    </p:spTree>
    <p:extLst>
      <p:ext uri="{BB962C8B-B14F-4D97-AF65-F5344CB8AC3E}">
        <p14:creationId xmlns:p14="http://schemas.microsoft.com/office/powerpoint/2010/main" val="278828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A57249-89C3-40C5-B497-37440F8E60AE}" type="datetimeFigureOut">
              <a:rPr lang="en-US" smtClean="0"/>
              <a:pPr/>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ts val="2400"/>
              </a:lnSpc>
              <a:defRPr/>
            </a:lvl1pPr>
            <a:lvl2pPr>
              <a:lnSpc>
                <a:spcPts val="2400"/>
              </a:lnSpc>
              <a:defRPr/>
            </a:lvl2pPr>
            <a:lvl3pPr>
              <a:lnSpc>
                <a:spcPts val="2400"/>
              </a:lnSpc>
              <a:defRPr/>
            </a:lvl3pPr>
            <a:lvl4pPr>
              <a:lnSpc>
                <a:spcPts val="2400"/>
              </a:lnSpc>
              <a:defRPr sz="1600"/>
            </a:lvl4pPr>
            <a:lvl5pPr>
              <a:lnSpc>
                <a:spcPts val="24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ln/>
        </p:spPr>
        <p:txBody>
          <a:bodyPr/>
          <a:lstStyle>
            <a:lvl1pPr>
              <a:defRPr/>
            </a:lvl1pPr>
          </a:lstStyle>
          <a:p>
            <a:pPr>
              <a:defRPr/>
            </a:pPr>
            <a:fld id="{1BDAD330-AE88-4033-8DDD-B46316E6694A}" type="slidenum">
              <a:rPr lang="en-US"/>
              <a:pPr>
                <a:defRPr/>
              </a:pPr>
              <a:t>‹#›</a:t>
            </a:fld>
            <a:endParaRPr lang="en-US"/>
          </a:p>
        </p:txBody>
      </p:sp>
      <p:sp>
        <p:nvSpPr>
          <p:cNvPr id="7" name="Date Placeholder 6"/>
          <p:cNvSpPr>
            <a:spLocks noGrp="1"/>
          </p:cNvSpPr>
          <p:nvPr>
            <p:ph type="dt" sz="half" idx="13"/>
          </p:nvPr>
        </p:nvSpPr>
        <p:spPr/>
        <p:txBody>
          <a:bodyPr/>
          <a:lstStyle/>
          <a:p>
            <a:pPr>
              <a:defRPr/>
            </a:pPr>
            <a:fld id="{CC9A38F8-18F1-41E8-B150-D04052F48026}" type="datetime1">
              <a:rPr lang="en-US" smtClean="0"/>
              <a:pPr>
                <a:defRPr/>
              </a:pPr>
              <a:t>3/19/2014</a:t>
            </a:fld>
            <a:endParaRPr lang="en-US"/>
          </a:p>
        </p:txBody>
      </p:sp>
      <p:sp>
        <p:nvSpPr>
          <p:cNvPr id="8" name="Footer Placeholder 7"/>
          <p:cNvSpPr>
            <a:spLocks noGrp="1"/>
          </p:cNvSpPr>
          <p:nvPr>
            <p:ph type="ftr" sz="quarter" idx="14"/>
          </p:nvPr>
        </p:nvSpPr>
        <p:spPr/>
        <p:txBody>
          <a:bodyPr/>
          <a:lstStyle/>
          <a:p>
            <a:pPr>
              <a:defRPr/>
            </a:pPr>
            <a:r>
              <a:rPr lang="en-US" smtClean="0"/>
              <a:t>Intel Restricted Secret</a:t>
            </a:r>
            <a:endParaRPr lang="en-US"/>
          </a:p>
        </p:txBody>
      </p:sp>
    </p:spTree>
    <p:extLst>
      <p:ext uri="{BB962C8B-B14F-4D97-AF65-F5344CB8AC3E}">
        <p14:creationId xmlns:p14="http://schemas.microsoft.com/office/powerpoint/2010/main" val="4275126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40631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1825" y="1050925"/>
            <a:ext cx="4041775"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26000" y="1050925"/>
            <a:ext cx="404336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p:cNvSpPr>
            <a:spLocks noGrp="1"/>
          </p:cNvSpPr>
          <p:nvPr>
            <p:ph type="dt" sz="half" idx="10"/>
          </p:nvPr>
        </p:nvSpPr>
        <p:spPr/>
        <p:txBody>
          <a:bodyPr/>
          <a:lstStyle/>
          <a:p>
            <a:pPr>
              <a:defRPr/>
            </a:pPr>
            <a:fld id="{CC9A38F8-18F1-41E8-B150-D04052F48026}" type="datetime1">
              <a:rPr lang="en-US" smtClean="0"/>
              <a:pPr>
                <a:defRPr/>
              </a:pPr>
              <a:t>3/19/2014</a:t>
            </a:fld>
            <a:endParaRPr lang="en-US"/>
          </a:p>
        </p:txBody>
      </p:sp>
      <p:sp>
        <p:nvSpPr>
          <p:cNvPr id="9" name="Slide Number Placeholder 8"/>
          <p:cNvSpPr>
            <a:spLocks noGrp="1"/>
          </p:cNvSpPr>
          <p:nvPr>
            <p:ph type="sldNum" sz="quarter" idx="11"/>
          </p:nvPr>
        </p:nvSpPr>
        <p:spPr/>
        <p:txBody>
          <a:bodyPr/>
          <a:lstStyle/>
          <a:p>
            <a:pPr>
              <a:defRPr/>
            </a:pPr>
            <a:fld id="{59430125-6B7E-4D90-A713-F38BBACE2D8D}"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r>
              <a:rPr lang="en-US" smtClean="0"/>
              <a:t>Intel Restricted Secret</a:t>
            </a:r>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8154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ln/>
        </p:spPr>
        <p:txBody>
          <a:bodyPr/>
          <a:lstStyle>
            <a:lvl1pPr>
              <a:defRPr/>
            </a:lvl1pPr>
          </a:lstStyle>
          <a:p>
            <a:pPr>
              <a:defRPr/>
            </a:pPr>
            <a:fld id="{16A3A089-233C-45E9-95B8-4F5F266BBFAA}" type="datetime1">
              <a:rPr lang="en-US" smtClean="0"/>
              <a:pPr>
                <a:defRPr/>
              </a:pPr>
              <a:t>3/19/2014</a:t>
            </a:fld>
            <a:endParaRPr lang="en-US"/>
          </a:p>
        </p:txBody>
      </p:sp>
      <p:sp>
        <p:nvSpPr>
          <p:cNvPr id="8"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AD22D453-AF56-41E7-B31D-787AAB99A795}" type="slidenum">
              <a:rPr lang="en-US"/>
              <a:pPr>
                <a:defRPr/>
              </a:pPr>
              <a:t>‹#›</a:t>
            </a:fld>
            <a:endParaRPr lang="en-US"/>
          </a:p>
        </p:txBody>
      </p:sp>
    </p:spTree>
    <p:extLst>
      <p:ext uri="{BB962C8B-B14F-4D97-AF65-F5344CB8AC3E}">
        <p14:creationId xmlns:p14="http://schemas.microsoft.com/office/powerpoint/2010/main" val="29487620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ln/>
        </p:spPr>
        <p:txBody>
          <a:bodyPr/>
          <a:lstStyle>
            <a:lvl1pPr>
              <a:defRPr/>
            </a:lvl1pPr>
          </a:lstStyle>
          <a:p>
            <a:pPr>
              <a:defRPr/>
            </a:pPr>
            <a:fld id="{E983EADE-56A1-4E50-9EEA-AC8564E6586A}" type="datetime1">
              <a:rPr lang="en-US" smtClean="0"/>
              <a:pPr>
                <a:defRPr/>
              </a:pPr>
              <a:t>3/19/2014</a:t>
            </a:fld>
            <a:endParaRPr lang="en-US"/>
          </a:p>
        </p:txBody>
      </p:sp>
      <p:sp>
        <p:nvSpPr>
          <p:cNvPr id="4"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38847757-016C-44BB-AB8D-E16373D26B2C}" type="slidenum">
              <a:rPr lang="en-US"/>
              <a:pPr>
                <a:defRPr/>
              </a:pPr>
              <a:t>‹#›</a:t>
            </a:fld>
            <a:endParaRPr lang="en-US"/>
          </a:p>
        </p:txBody>
      </p:sp>
    </p:spTree>
    <p:extLst>
      <p:ext uri="{BB962C8B-B14F-4D97-AF65-F5344CB8AC3E}">
        <p14:creationId xmlns:p14="http://schemas.microsoft.com/office/powerpoint/2010/main" val="11495725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fld id="{EFBC7F48-1F77-4A02-A6A3-8C5AA685C333}" type="datetime1">
              <a:rPr lang="en-US" smtClean="0"/>
              <a:pPr>
                <a:defRPr/>
              </a:pPr>
              <a:t>3/19/2014</a:t>
            </a:fld>
            <a:endParaRPr lang="en-US"/>
          </a:p>
        </p:txBody>
      </p:sp>
      <p:sp>
        <p:nvSpPr>
          <p:cNvPr id="3"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4" name="Slide Number Placeholder 5"/>
          <p:cNvSpPr>
            <a:spLocks noGrp="1"/>
          </p:cNvSpPr>
          <p:nvPr>
            <p:ph type="sldNum" sz="quarter" idx="12"/>
          </p:nvPr>
        </p:nvSpPr>
        <p:spPr>
          <a:ln/>
        </p:spPr>
        <p:txBody>
          <a:bodyPr/>
          <a:lstStyle>
            <a:lvl1pPr>
              <a:defRPr/>
            </a:lvl1pPr>
          </a:lstStyle>
          <a:p>
            <a:pPr>
              <a:defRPr/>
            </a:pPr>
            <a:fld id="{5D7EF64F-EF74-4088-8925-863E5C9F980B}" type="slidenum">
              <a:rPr lang="en-US"/>
              <a:pPr>
                <a:defRPr/>
              </a:pPr>
              <a:t>‹#›</a:t>
            </a:fld>
            <a:endParaRPr lang="en-US"/>
          </a:p>
        </p:txBody>
      </p:sp>
    </p:spTree>
    <p:extLst>
      <p:ext uri="{BB962C8B-B14F-4D97-AF65-F5344CB8AC3E}">
        <p14:creationId xmlns:p14="http://schemas.microsoft.com/office/powerpoint/2010/main" val="2052745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fld id="{96BF5008-B487-47D9-BCF0-D440B988E0A4}" type="datetime1">
              <a:rPr lang="en-US" smtClean="0"/>
              <a:pPr>
                <a:defRPr/>
              </a:pPr>
              <a:t>3/19/2014</a:t>
            </a:fld>
            <a:endParaRPr lang="en-US"/>
          </a:p>
        </p:txBody>
      </p:sp>
      <p:sp>
        <p:nvSpPr>
          <p:cNvPr id="6"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C210383D-C9F5-4144-B2B1-8D4F951E6108}" type="slidenum">
              <a:rPr lang="en-US"/>
              <a:pPr>
                <a:defRPr/>
              </a:pPr>
              <a:t>‹#›</a:t>
            </a:fld>
            <a:endParaRPr lang="en-US"/>
          </a:p>
        </p:txBody>
      </p:sp>
    </p:spTree>
    <p:extLst>
      <p:ext uri="{BB962C8B-B14F-4D97-AF65-F5344CB8AC3E}">
        <p14:creationId xmlns:p14="http://schemas.microsoft.com/office/powerpoint/2010/main" val="3761156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fld id="{014759BA-418D-4DC3-A781-E50D060B32BF}" type="datetime1">
              <a:rPr lang="en-US" smtClean="0"/>
              <a:pPr>
                <a:defRPr/>
              </a:pPr>
              <a:t>3/19/2014</a:t>
            </a:fld>
            <a:endParaRPr lang="en-US"/>
          </a:p>
        </p:txBody>
      </p:sp>
      <p:sp>
        <p:nvSpPr>
          <p:cNvPr id="6"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CE792240-C75A-493D-9709-A368D03A7A66}" type="slidenum">
              <a:rPr lang="en-US"/>
              <a:pPr>
                <a:defRPr/>
              </a:pPr>
              <a:t>‹#›</a:t>
            </a:fld>
            <a:endParaRPr lang="en-US"/>
          </a:p>
        </p:txBody>
      </p:sp>
    </p:spTree>
    <p:extLst>
      <p:ext uri="{BB962C8B-B14F-4D97-AF65-F5344CB8AC3E}">
        <p14:creationId xmlns:p14="http://schemas.microsoft.com/office/powerpoint/2010/main" val="24642263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fld id="{90ACA09C-5983-4910-BAED-EC32C039AAE7}" type="datetime1">
              <a:rPr lang="en-US" smtClean="0"/>
              <a:pPr>
                <a:defRPr/>
              </a:pPr>
              <a:t>3/19/2014</a:t>
            </a:fld>
            <a:endParaRPr lang="en-US"/>
          </a:p>
        </p:txBody>
      </p:sp>
      <p:sp>
        <p:nvSpPr>
          <p:cNvPr id="5"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322BDBFD-063A-4B05-A200-923E986785FA}" type="slidenum">
              <a:rPr lang="en-US"/>
              <a:pPr>
                <a:defRPr/>
              </a:pPr>
              <a:t>‹#›</a:t>
            </a:fld>
            <a:endParaRPr lang="en-US"/>
          </a:p>
        </p:txBody>
      </p:sp>
    </p:spTree>
    <p:extLst>
      <p:ext uri="{BB962C8B-B14F-4D97-AF65-F5344CB8AC3E}">
        <p14:creationId xmlns:p14="http://schemas.microsoft.com/office/powerpoint/2010/main" val="12047141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227013"/>
            <a:ext cx="2105025" cy="5395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9263" y="227013"/>
            <a:ext cx="6162675" cy="5395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fld id="{96A37508-F9A5-49AD-83D6-299FFED030AF}" type="datetime1">
              <a:rPr lang="en-US" smtClean="0"/>
              <a:pPr>
                <a:defRPr/>
              </a:pPr>
              <a:t>3/19/2014</a:t>
            </a:fld>
            <a:endParaRPr lang="en-US"/>
          </a:p>
        </p:txBody>
      </p:sp>
      <p:sp>
        <p:nvSpPr>
          <p:cNvPr id="5"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1A677B27-4DEA-4B00-829F-2C646D841E47}" type="slidenum">
              <a:rPr lang="en-US"/>
              <a:pPr>
                <a:defRPr/>
              </a:pPr>
              <a:t>‹#›</a:t>
            </a:fld>
            <a:endParaRPr lang="en-US"/>
          </a:p>
        </p:txBody>
      </p:sp>
    </p:spTree>
    <p:extLst>
      <p:ext uri="{BB962C8B-B14F-4D97-AF65-F5344CB8AC3E}">
        <p14:creationId xmlns:p14="http://schemas.microsoft.com/office/powerpoint/2010/main" val="60958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A57249-89C3-40C5-B497-37440F8E60AE}" type="datetimeFigureOut">
              <a:rPr lang="en-US" smtClean="0"/>
              <a:pPr/>
              <a:t>3/19/2014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9263" y="227013"/>
            <a:ext cx="8237537" cy="6413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31825" y="1050925"/>
            <a:ext cx="4041775"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26000" y="1050925"/>
            <a:ext cx="4043363"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26000" y="3413125"/>
            <a:ext cx="4043363"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ln/>
        </p:spPr>
        <p:txBody>
          <a:bodyPr/>
          <a:lstStyle>
            <a:lvl1pPr>
              <a:defRPr/>
            </a:lvl1pPr>
          </a:lstStyle>
          <a:p>
            <a:pPr>
              <a:defRPr/>
            </a:pPr>
            <a:fld id="{A3EF1C5C-DF50-4F4C-B72E-A401D8CE9F19}" type="datetime1">
              <a:rPr lang="en-US" smtClean="0"/>
              <a:pPr>
                <a:defRPr/>
              </a:pPr>
              <a:t>3/19/2014</a:t>
            </a:fld>
            <a:endParaRPr lang="en-US"/>
          </a:p>
        </p:txBody>
      </p:sp>
      <p:sp>
        <p:nvSpPr>
          <p:cNvPr id="7"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8" name="Slide Number Placeholder 5"/>
          <p:cNvSpPr>
            <a:spLocks noGrp="1"/>
          </p:cNvSpPr>
          <p:nvPr>
            <p:ph type="sldNum" sz="quarter" idx="12"/>
          </p:nvPr>
        </p:nvSpPr>
        <p:spPr>
          <a:ln/>
        </p:spPr>
        <p:txBody>
          <a:bodyPr/>
          <a:lstStyle>
            <a:lvl1pPr>
              <a:defRPr/>
            </a:lvl1pPr>
          </a:lstStyle>
          <a:p>
            <a:pPr>
              <a:defRPr/>
            </a:pPr>
            <a:fld id="{17285A32-DE62-4F64-A423-C92D8003C589}" type="slidenum">
              <a:rPr lang="en-US"/>
              <a:pPr>
                <a:defRPr/>
              </a:pPr>
              <a:t>‹#›</a:t>
            </a:fld>
            <a:endParaRPr lang="en-US"/>
          </a:p>
        </p:txBody>
      </p:sp>
    </p:spTree>
    <p:extLst>
      <p:ext uri="{BB962C8B-B14F-4D97-AF65-F5344CB8AC3E}">
        <p14:creationId xmlns:p14="http://schemas.microsoft.com/office/powerpoint/2010/main" val="19530887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263" y="227013"/>
            <a:ext cx="8237537" cy="6413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31825" y="1050925"/>
            <a:ext cx="4041775"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26000" y="1050925"/>
            <a:ext cx="4043363"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ln/>
        </p:spPr>
        <p:txBody>
          <a:bodyPr/>
          <a:lstStyle>
            <a:lvl1pPr>
              <a:defRPr/>
            </a:lvl1pPr>
          </a:lstStyle>
          <a:p>
            <a:pPr>
              <a:defRPr/>
            </a:pPr>
            <a:fld id="{57316692-BF75-42B4-BD87-A35AB327059B}" type="datetime1">
              <a:rPr lang="en-US" smtClean="0"/>
              <a:pPr>
                <a:defRPr/>
              </a:pPr>
              <a:t>3/19/2014</a:t>
            </a:fld>
            <a:endParaRPr lang="en-US"/>
          </a:p>
        </p:txBody>
      </p:sp>
      <p:sp>
        <p:nvSpPr>
          <p:cNvPr id="6"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93C728F-DE50-4D8F-B601-09B7F53A9788}" type="slidenum">
              <a:rPr lang="en-US"/>
              <a:pPr>
                <a:defRPr/>
              </a:pPr>
              <a:t>‹#›</a:t>
            </a:fld>
            <a:endParaRPr lang="en-US"/>
          </a:p>
        </p:txBody>
      </p:sp>
    </p:spTree>
    <p:extLst>
      <p:ext uri="{BB962C8B-B14F-4D97-AF65-F5344CB8AC3E}">
        <p14:creationId xmlns:p14="http://schemas.microsoft.com/office/powerpoint/2010/main" val="15646398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162800" cy="427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762000"/>
            <a:ext cx="8382000" cy="5029200"/>
          </a:xfrm>
        </p:spPr>
        <p:txBody>
          <a:bodyPr/>
          <a:lstStyle/>
          <a:p>
            <a:pPr lvl="0"/>
            <a:r>
              <a:rPr lang="en-US" noProof="0" smtClean="0"/>
              <a:t>Click icon to add table</a:t>
            </a:r>
            <a:endParaRPr lang="en-US" noProof="0" dirty="0" smtClean="0"/>
          </a:p>
        </p:txBody>
      </p:sp>
      <p:sp>
        <p:nvSpPr>
          <p:cNvPr id="4" name="Rectangle 13"/>
          <p:cNvSpPr>
            <a:spLocks noGrp="1" noChangeArrowheads="1"/>
          </p:cNvSpPr>
          <p:nvPr>
            <p:ph type="sldNum" sz="quarter" idx="10"/>
          </p:nvPr>
        </p:nvSpPr>
        <p:spPr/>
        <p:txBody>
          <a:bodyPr/>
          <a:lstStyle>
            <a:lvl1pPr>
              <a:defRPr/>
            </a:lvl1pPr>
          </a:lstStyle>
          <a:p>
            <a:pPr>
              <a:defRPr/>
            </a:pPr>
            <a:fld id="{78F6C2E8-24BB-4C46-BEBB-055927F9A9BE}" type="slidenum">
              <a:rPr lang="en-US"/>
              <a:pPr>
                <a:defRPr/>
              </a:pPr>
              <a:t>‹#›</a:t>
            </a:fld>
            <a:endParaRPr lang="en-US" dirty="0"/>
          </a:p>
        </p:txBody>
      </p:sp>
    </p:spTree>
    <p:extLst>
      <p:ext uri="{BB962C8B-B14F-4D97-AF65-F5344CB8AC3E}">
        <p14:creationId xmlns:p14="http://schemas.microsoft.com/office/powerpoint/2010/main" val="31269499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9263" y="227013"/>
            <a:ext cx="8237537" cy="6413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31825" y="1050925"/>
            <a:ext cx="8237538" cy="4572000"/>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ln/>
        </p:spPr>
        <p:txBody>
          <a:bodyPr/>
          <a:lstStyle>
            <a:lvl1pPr>
              <a:defRPr/>
            </a:lvl1pPr>
          </a:lstStyle>
          <a:p>
            <a:pPr>
              <a:defRPr/>
            </a:pPr>
            <a:fld id="{6D315091-4147-47BC-B734-22B20A513CEF}" type="datetime1">
              <a:rPr lang="en-US" smtClean="0"/>
              <a:pPr>
                <a:defRPr/>
              </a:pPr>
              <a:t>3/19/2014</a:t>
            </a:fld>
            <a:endParaRPr lang="en-US"/>
          </a:p>
        </p:txBody>
      </p:sp>
      <p:sp>
        <p:nvSpPr>
          <p:cNvPr id="5" name="Footer Placeholder 4"/>
          <p:cNvSpPr>
            <a:spLocks noGrp="1"/>
          </p:cNvSpPr>
          <p:nvPr>
            <p:ph type="ftr" sz="quarter" idx="11"/>
          </p:nvPr>
        </p:nvSpPr>
        <p:spPr>
          <a:ln/>
        </p:spPr>
        <p:txBody>
          <a:bodyPr/>
          <a:lstStyle>
            <a:lvl1pPr>
              <a:defRPr/>
            </a:lvl1pPr>
          </a:lstStyle>
          <a:p>
            <a:pPr>
              <a:defRPr/>
            </a:pPr>
            <a:r>
              <a:rPr lang="en-US" smtClean="0"/>
              <a:t>Intel Restricted Secret</a:t>
            </a: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76341D1B-CDFD-4AEC-9AF4-946D2AA7514B}" type="slidenum">
              <a:rPr lang="en-US"/>
              <a:pPr>
                <a:defRPr/>
              </a:pPr>
              <a:t>‹#›</a:t>
            </a:fld>
            <a:endParaRPr lang="en-US"/>
          </a:p>
        </p:txBody>
      </p:sp>
    </p:spTree>
    <p:extLst>
      <p:ext uri="{BB962C8B-B14F-4D97-AF65-F5344CB8AC3E}">
        <p14:creationId xmlns:p14="http://schemas.microsoft.com/office/powerpoint/2010/main" val="184662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A57249-89C3-40C5-B497-37440F8E60AE}" type="datetimeFigureOut">
              <a:rPr lang="en-US" smtClean="0"/>
              <a:pPr/>
              <a:t>3/19/2014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57249-89C3-40C5-B497-37440F8E60AE}" type="datetimeFigureOut">
              <a:rPr lang="en-US" smtClean="0"/>
              <a:pPr/>
              <a:t>3/19/2014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57249-89C3-40C5-B497-37440F8E60AE}" type="datetimeFigureOut">
              <a:rPr lang="en-US" smtClean="0"/>
              <a:pPr/>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57249-89C3-40C5-B497-37440F8E60AE}" type="datetimeFigureOut">
              <a:rPr lang="en-US" smtClean="0"/>
              <a:pPr/>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9B6F8-FF55-468F-A551-54344544E8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image" Target="../media/image1.png"/><Relationship Id="rId2" Type="http://schemas.openxmlformats.org/officeDocument/2006/relationships/slideLayout" Target="../slideLayouts/slideLayout40.xml"/><Relationship Id="rId16"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57249-89C3-40C5-B497-37440F8E60AE}" type="datetimeFigureOut">
              <a:rPr lang="en-US" smtClean="0"/>
              <a:pPr/>
              <a:t>3/19/2014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9B6F8-FF55-468F-A551-54344544E81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 id="2147483920" r:id="rId20"/>
    <p:sldLayoutId id="2147483921" r:id="rId21"/>
    <p:sldLayoutId id="2147483922" r:id="rId22"/>
    <p:sldLayoutId id="2147483923" r:id="rId23"/>
    <p:sldLayoutId id="2147483924" r:id="rId24"/>
    <p:sldLayoutId id="2147483925" r:id="rId25"/>
    <p:sldLayoutId id="2147483926" r:id="rId26"/>
    <p:sldLayoutId id="2147483927" r:id="rId27"/>
    <p:sldLayoutId id="2147483928" r:id="rId28"/>
    <p:sldLayoutId id="2147483929" r:id="rId29"/>
    <p:sldLayoutId id="2147483930" r:id="rId30"/>
    <p:sldLayoutId id="2147483931" r:id="rId31"/>
    <p:sldLayoutId id="2147483932" r:id="rId32"/>
    <p:sldLayoutId id="2147483933" r:id="rId33"/>
    <p:sldLayoutId id="2147483934" r:id="rId34"/>
    <p:sldLayoutId id="2147483935" r:id="rId35"/>
    <p:sldLayoutId id="2147483936" r:id="rId36"/>
    <p:sldLayoutId id="2147483943" r:id="rId37"/>
    <p:sldLayoutId id="2147483944" r:id="rId3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32540"/>
            </a:gs>
            <a:gs pos="50000">
              <a:srgbClr val="074F8B"/>
            </a:gs>
            <a:gs pos="100000">
              <a:srgbClr val="032540"/>
            </a:gs>
          </a:gsLst>
          <a:lin ang="18900000" scaled="1"/>
        </a:gra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white">
          <a:xfrm>
            <a:off x="3175" y="6029325"/>
            <a:ext cx="9140825" cy="828675"/>
          </a:xfrm>
          <a:prstGeom prst="rect">
            <a:avLst/>
          </a:prstGeom>
          <a:solidFill>
            <a:srgbClr val="0860A8"/>
          </a:solidFill>
          <a:ln w="9525">
            <a:noFill/>
            <a:miter lim="800000"/>
            <a:headEnd/>
            <a:tailEnd/>
          </a:ln>
          <a:effectLst/>
        </p:spPr>
        <p:txBody>
          <a:bodyPr wrap="none" anchor="ctr"/>
          <a:lstStyle/>
          <a:p>
            <a:pPr algn="ctr" eaLnBrk="0" fontAlgn="base" hangingPunct="0">
              <a:spcBef>
                <a:spcPct val="0"/>
              </a:spcBef>
              <a:spcAft>
                <a:spcPct val="0"/>
              </a:spcAft>
              <a:defRPr/>
            </a:pPr>
            <a:endParaRPr lang="en-US" sz="2400">
              <a:solidFill>
                <a:srgbClr val="FFFFFF"/>
              </a:solidFill>
              <a:latin typeface="Verdana" pitchFamily="34" charset="0"/>
            </a:endParaRPr>
          </a:p>
        </p:txBody>
      </p:sp>
      <p:pic>
        <p:nvPicPr>
          <p:cNvPr id="14339" name="Picture 14" descr="Intel_white"/>
          <p:cNvPicPr>
            <a:picLocks noChangeAspect="1" noChangeArrowheads="1"/>
          </p:cNvPicPr>
          <p:nvPr/>
        </p:nvPicPr>
        <p:blipFill>
          <a:blip r:embed="rId17" cstate="print"/>
          <a:srcRect/>
          <a:stretch>
            <a:fillRect/>
          </a:stretch>
        </p:blipFill>
        <p:spPr bwMode="auto">
          <a:xfrm>
            <a:off x="7889875" y="6169025"/>
            <a:ext cx="811213" cy="541338"/>
          </a:xfrm>
          <a:prstGeom prst="rect">
            <a:avLst/>
          </a:prstGeom>
          <a:noFill/>
          <a:ln w="9525">
            <a:noFill/>
            <a:miter lim="800000"/>
            <a:headEnd/>
            <a:tailEnd/>
          </a:ln>
        </p:spPr>
      </p:pic>
      <p:sp>
        <p:nvSpPr>
          <p:cNvPr id="1048" name="Text Box 24"/>
          <p:cNvSpPr txBox="1">
            <a:spLocks noChangeArrowheads="1"/>
          </p:cNvSpPr>
          <p:nvPr/>
        </p:nvSpPr>
        <p:spPr bwMode="auto">
          <a:xfrm>
            <a:off x="685800" y="6523038"/>
            <a:ext cx="3124200" cy="214312"/>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en-US" sz="800">
                <a:solidFill>
                  <a:srgbClr val="FFFFFF"/>
                </a:solidFill>
              </a:rPr>
              <a:t>Intel Confidential – Internal Only – for discussion purposes</a:t>
            </a:r>
          </a:p>
        </p:txBody>
      </p:sp>
      <p:sp>
        <p:nvSpPr>
          <p:cNvPr id="14341" name="Rectangle 2"/>
          <p:cNvSpPr>
            <a:spLocks noGrp="1" noChangeArrowheads="1"/>
          </p:cNvSpPr>
          <p:nvPr>
            <p:ph type="title"/>
          </p:nvPr>
        </p:nvSpPr>
        <p:spPr bwMode="auto">
          <a:xfrm>
            <a:off x="449263" y="227013"/>
            <a:ext cx="8237537" cy="6413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4342" name="Rectangle 3"/>
          <p:cNvSpPr>
            <a:spLocks noGrp="1" noChangeArrowheads="1"/>
          </p:cNvSpPr>
          <p:nvPr>
            <p:ph type="body" idx="1"/>
          </p:nvPr>
        </p:nvSpPr>
        <p:spPr bwMode="auto">
          <a:xfrm>
            <a:off x="631825" y="1050925"/>
            <a:ext cx="8237538"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First level bullet</a:t>
            </a:r>
          </a:p>
          <a:p>
            <a:pPr lvl="1"/>
            <a:r>
              <a:rPr lang="en-US" smtClean="0"/>
              <a:t>Second level bullet</a:t>
            </a:r>
          </a:p>
          <a:p>
            <a:pPr lvl="2"/>
            <a:r>
              <a:rPr lang="en-US" smtClean="0"/>
              <a:t>asdfasdf</a:t>
            </a:r>
          </a:p>
        </p:txBody>
      </p:sp>
      <p:sp>
        <p:nvSpPr>
          <p:cNvPr id="12" name="Date Placeholder 3"/>
          <p:cNvSpPr>
            <a:spLocks noGrp="1"/>
          </p:cNvSpPr>
          <p:nvPr>
            <p:ph type="dt" sz="half" idx="2"/>
          </p:nvPr>
        </p:nvSpPr>
        <p:spPr bwMode="auto">
          <a:xfrm>
            <a:off x="781050" y="6416675"/>
            <a:ext cx="838200" cy="304800"/>
          </a:xfrm>
          <a:prstGeom prst="rect">
            <a:avLst/>
          </a:prstGeom>
          <a:ln>
            <a:miter lim="800000"/>
            <a:headEnd/>
            <a:tailEnd/>
          </a:ln>
        </p:spPr>
        <p:txBody>
          <a:bodyPr vert="horz" wrap="square" lIns="0" tIns="0" rIns="0" bIns="0" numCol="1" anchor="t" anchorCtr="0" compatLnSpc="1">
            <a:prstTxWarp prst="textNoShape">
              <a:avLst/>
            </a:prstTxWarp>
          </a:bodyPr>
          <a:lstStyle>
            <a:lvl1pPr eaLnBrk="0" hangingPunct="0">
              <a:defRPr sz="800" baseline="0">
                <a:solidFill>
                  <a:srgbClr val="FFFFFF"/>
                </a:solidFill>
                <a:latin typeface="Neo Sans Intel" pitchFamily="34" charset="0"/>
              </a:defRPr>
            </a:lvl1pPr>
          </a:lstStyle>
          <a:p>
            <a:pPr fontAlgn="base">
              <a:spcBef>
                <a:spcPct val="0"/>
              </a:spcBef>
              <a:spcAft>
                <a:spcPct val="0"/>
              </a:spcAft>
              <a:defRPr/>
            </a:pPr>
            <a:fld id="{CC9A38F8-18F1-41E8-B150-D04052F48026}" type="datetime1">
              <a:rPr lang="en-US" b="1" smtClean="0"/>
              <a:pPr fontAlgn="base">
                <a:spcBef>
                  <a:spcPct val="0"/>
                </a:spcBef>
                <a:spcAft>
                  <a:spcPct val="0"/>
                </a:spcAft>
                <a:defRPr/>
              </a:pPr>
              <a:t>3/19/2014</a:t>
            </a:fld>
            <a:endParaRPr lang="en-US" b="1"/>
          </a:p>
        </p:txBody>
      </p:sp>
      <p:sp>
        <p:nvSpPr>
          <p:cNvPr id="13" name="Footer Placeholder 4"/>
          <p:cNvSpPr>
            <a:spLocks noGrp="1"/>
          </p:cNvSpPr>
          <p:nvPr>
            <p:ph type="ftr" sz="quarter" idx="3"/>
          </p:nvPr>
        </p:nvSpPr>
        <p:spPr bwMode="auto">
          <a:xfrm>
            <a:off x="1739900" y="6416675"/>
            <a:ext cx="3119438" cy="304800"/>
          </a:xfrm>
          <a:prstGeom prst="rect">
            <a:avLst/>
          </a:prstGeom>
          <a:ln>
            <a:miter lim="800000"/>
            <a:headEnd/>
            <a:tailEnd/>
          </a:ln>
        </p:spPr>
        <p:txBody>
          <a:bodyPr vert="horz" wrap="square" lIns="0" tIns="0" rIns="0" bIns="0" numCol="1" anchor="t" anchorCtr="0" compatLnSpc="1">
            <a:prstTxWarp prst="textNoShape">
              <a:avLst/>
            </a:prstTxWarp>
          </a:bodyPr>
          <a:lstStyle>
            <a:lvl1pPr eaLnBrk="0" hangingPunct="0">
              <a:defRPr sz="800">
                <a:solidFill>
                  <a:srgbClr val="FFFFFF"/>
                </a:solidFill>
                <a:latin typeface="Neo Sans Intel" pitchFamily="34" charset="0"/>
              </a:defRPr>
            </a:lvl1pPr>
          </a:lstStyle>
          <a:p>
            <a:pPr fontAlgn="base">
              <a:spcBef>
                <a:spcPct val="0"/>
              </a:spcBef>
              <a:spcAft>
                <a:spcPct val="0"/>
              </a:spcAft>
              <a:defRPr/>
            </a:pPr>
            <a:r>
              <a:rPr lang="en-US" b="1" smtClean="0"/>
              <a:t>Intel Restricted Secret</a:t>
            </a:r>
            <a:endParaRPr lang="en-US" b="1"/>
          </a:p>
        </p:txBody>
      </p:sp>
      <p:sp>
        <p:nvSpPr>
          <p:cNvPr id="14" name="Slide Number Placeholder 5"/>
          <p:cNvSpPr>
            <a:spLocks noGrp="1"/>
          </p:cNvSpPr>
          <p:nvPr>
            <p:ph type="sldNum" sz="quarter" idx="4"/>
          </p:nvPr>
        </p:nvSpPr>
        <p:spPr bwMode="auto">
          <a:xfrm>
            <a:off x="458788" y="6357938"/>
            <a:ext cx="303212" cy="304800"/>
          </a:xfrm>
          <a:prstGeom prst="rect">
            <a:avLst/>
          </a:prstGeom>
          <a:ln>
            <a:miter lim="800000"/>
            <a:headEnd/>
            <a:tailEnd/>
          </a:ln>
        </p:spPr>
        <p:txBody>
          <a:bodyPr vert="horz" wrap="square" lIns="0" tIns="0" rIns="0" bIns="0" numCol="1" anchor="t" anchorCtr="0" compatLnSpc="1">
            <a:prstTxWarp prst="textNoShape">
              <a:avLst/>
            </a:prstTxWarp>
          </a:bodyPr>
          <a:lstStyle>
            <a:lvl1pPr eaLnBrk="0" hangingPunct="0">
              <a:defRPr sz="800" b="1" baseline="0">
                <a:solidFill>
                  <a:srgbClr val="FFFFFF"/>
                </a:solidFill>
                <a:latin typeface="Verdana" pitchFamily="34" charset="0"/>
                <a:cs typeface="+mn-cs"/>
              </a:defRPr>
            </a:lvl1pPr>
          </a:lstStyle>
          <a:p>
            <a:pPr fontAlgn="base">
              <a:spcBef>
                <a:spcPct val="0"/>
              </a:spcBef>
              <a:spcAft>
                <a:spcPct val="0"/>
              </a:spcAft>
              <a:defRPr/>
            </a:pPr>
            <a:fld id="{59430125-6B7E-4D90-A713-F38BBACE2D8D}"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3841453747"/>
      </p:ext>
    </p:extLst>
  </p:cSld>
  <p:clrMap bg1="dk2" tx1="lt1" bg2="dk1"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Lst>
  <p:timing>
    <p:tnLst>
      <p:par>
        <p:cTn id="1" dur="indefinite" restart="never" nodeType="tmRoot"/>
      </p:par>
    </p:tnLst>
  </p:timing>
  <p:hf hd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Neo Sans Intel Medium" pitchFamily="34" charset="0"/>
          <a:cs typeface="Arial" charset="0"/>
        </a:defRPr>
      </a:lvl2pPr>
      <a:lvl3pPr algn="ctr" rtl="0" eaLnBrk="0" fontAlgn="base" hangingPunct="0">
        <a:spcBef>
          <a:spcPct val="0"/>
        </a:spcBef>
        <a:spcAft>
          <a:spcPct val="0"/>
        </a:spcAft>
        <a:defRPr sz="3200" b="1">
          <a:solidFill>
            <a:schemeClr val="tx1"/>
          </a:solidFill>
          <a:latin typeface="Neo Sans Intel Medium" pitchFamily="34" charset="0"/>
          <a:cs typeface="Arial" charset="0"/>
        </a:defRPr>
      </a:lvl3pPr>
      <a:lvl4pPr algn="ctr" rtl="0" eaLnBrk="0" fontAlgn="base" hangingPunct="0">
        <a:spcBef>
          <a:spcPct val="0"/>
        </a:spcBef>
        <a:spcAft>
          <a:spcPct val="0"/>
        </a:spcAft>
        <a:defRPr sz="3200" b="1">
          <a:solidFill>
            <a:schemeClr val="tx1"/>
          </a:solidFill>
          <a:latin typeface="Neo Sans Intel Medium" pitchFamily="34" charset="0"/>
          <a:cs typeface="Arial" charset="0"/>
        </a:defRPr>
      </a:lvl4pPr>
      <a:lvl5pPr algn="ctr" rtl="0" eaLnBrk="0" fontAlgn="base" hangingPunct="0">
        <a:spcBef>
          <a:spcPct val="0"/>
        </a:spcBef>
        <a:spcAft>
          <a:spcPct val="0"/>
        </a:spcAft>
        <a:defRPr sz="3200" b="1">
          <a:solidFill>
            <a:schemeClr val="tx1"/>
          </a:solidFill>
          <a:latin typeface="Neo Sans Intel Medium" pitchFamily="34" charset="0"/>
          <a:cs typeface="Arial" charset="0"/>
        </a:defRPr>
      </a:lvl5pPr>
      <a:lvl6pPr marL="457200" algn="ctr" rtl="0" eaLnBrk="1" fontAlgn="base" hangingPunct="1">
        <a:spcBef>
          <a:spcPct val="0"/>
        </a:spcBef>
        <a:spcAft>
          <a:spcPct val="0"/>
        </a:spcAft>
        <a:defRPr sz="3200" b="1">
          <a:solidFill>
            <a:schemeClr val="tx1"/>
          </a:solidFill>
          <a:latin typeface="Neo Sans Intel Medium" pitchFamily="34" charset="0"/>
          <a:cs typeface="Arial" charset="0"/>
        </a:defRPr>
      </a:lvl6pPr>
      <a:lvl7pPr marL="914400" algn="ctr" rtl="0" eaLnBrk="1" fontAlgn="base" hangingPunct="1">
        <a:spcBef>
          <a:spcPct val="0"/>
        </a:spcBef>
        <a:spcAft>
          <a:spcPct val="0"/>
        </a:spcAft>
        <a:defRPr sz="3200" b="1">
          <a:solidFill>
            <a:schemeClr val="tx1"/>
          </a:solidFill>
          <a:latin typeface="Neo Sans Intel Medium" pitchFamily="34" charset="0"/>
          <a:cs typeface="Arial" charset="0"/>
        </a:defRPr>
      </a:lvl7pPr>
      <a:lvl8pPr marL="1371600" algn="ctr" rtl="0" eaLnBrk="1" fontAlgn="base" hangingPunct="1">
        <a:spcBef>
          <a:spcPct val="0"/>
        </a:spcBef>
        <a:spcAft>
          <a:spcPct val="0"/>
        </a:spcAft>
        <a:defRPr sz="3200" b="1">
          <a:solidFill>
            <a:schemeClr val="tx1"/>
          </a:solidFill>
          <a:latin typeface="Neo Sans Intel Medium" pitchFamily="34" charset="0"/>
          <a:cs typeface="Arial" charset="0"/>
        </a:defRPr>
      </a:lvl8pPr>
      <a:lvl9pPr marL="1828800" algn="ctr" rtl="0" eaLnBrk="1" fontAlgn="base" hangingPunct="1">
        <a:spcBef>
          <a:spcPct val="0"/>
        </a:spcBef>
        <a:spcAft>
          <a:spcPct val="0"/>
        </a:spcAft>
        <a:defRPr sz="3200" b="1">
          <a:solidFill>
            <a:schemeClr val="tx1"/>
          </a:solidFill>
          <a:latin typeface="Neo Sans Intel Medium" pitchFamily="34" charset="0"/>
          <a:cs typeface="Arial" charset="0"/>
        </a:defRPr>
      </a:lvl9pPr>
    </p:titleStyle>
    <p:bodyStyle>
      <a:lvl1pPr marL="287338" indent="-287338" algn="l" rtl="0" eaLnBrk="0" fontAlgn="base" hangingPunct="0">
        <a:spcBef>
          <a:spcPct val="60000"/>
        </a:spcBef>
        <a:spcAft>
          <a:spcPct val="0"/>
        </a:spcAft>
        <a:buFont typeface="Wingdings" pitchFamily="2" charset="2"/>
        <a:buChar char="§"/>
        <a:defRPr sz="2400">
          <a:solidFill>
            <a:schemeClr val="tx1"/>
          </a:solidFill>
          <a:latin typeface="+mn-lt"/>
          <a:ea typeface="+mn-ea"/>
          <a:cs typeface="+mn-cs"/>
        </a:defRPr>
      </a:lvl1pPr>
      <a:lvl2pPr marL="682625" indent="-280988" algn="l" rtl="0" eaLnBrk="0" fontAlgn="base" hangingPunct="0">
        <a:spcBef>
          <a:spcPct val="20000"/>
        </a:spcBef>
        <a:spcAft>
          <a:spcPct val="0"/>
        </a:spcAft>
        <a:buFont typeface="Verdana" pitchFamily="34" charset="0"/>
        <a:buChar char="–"/>
        <a:defRPr sz="2000">
          <a:solidFill>
            <a:srgbClr val="DDDDDD"/>
          </a:solidFill>
          <a:latin typeface="+mn-lt"/>
          <a:cs typeface="+mn-cs"/>
        </a:defRPr>
      </a:lvl2pPr>
      <a:lvl3pPr marL="1101725" indent="-304800" algn="l" rtl="0" eaLnBrk="0" fontAlgn="base" hangingPunct="0">
        <a:spcBef>
          <a:spcPct val="20000"/>
        </a:spcBef>
        <a:spcAft>
          <a:spcPct val="0"/>
        </a:spcAft>
        <a:buFont typeface="Verdana" pitchFamily="34" charset="0"/>
        <a:buChar char="•"/>
        <a:defRPr>
          <a:solidFill>
            <a:srgbClr val="DDDDDD"/>
          </a:solidFill>
          <a:latin typeface="Neo Sans Intel" pitchFamily="34" charset="0"/>
          <a:cs typeface="+mn-cs"/>
        </a:defRPr>
      </a:lvl3pPr>
      <a:lvl4pPr marL="1481138" indent="-265113" algn="l" rtl="0" eaLnBrk="0" fontAlgn="base" hangingPunct="0">
        <a:spcBef>
          <a:spcPct val="20000"/>
        </a:spcBef>
        <a:spcAft>
          <a:spcPct val="0"/>
        </a:spcAft>
        <a:buFont typeface="Verdana" pitchFamily="34" charset="0"/>
        <a:buChar char="–"/>
        <a:defRPr sz="2400">
          <a:solidFill>
            <a:srgbClr val="DDDDDD"/>
          </a:solidFill>
          <a:latin typeface="Arial" charset="0"/>
          <a:cs typeface="+mn-cs"/>
        </a:defRPr>
      </a:lvl4pPr>
      <a:lvl5pPr marL="1892300" indent="-296863" algn="l" rtl="0" eaLnBrk="0" fontAlgn="base" hangingPunct="0">
        <a:spcBef>
          <a:spcPct val="20000"/>
        </a:spcBef>
        <a:spcAft>
          <a:spcPct val="0"/>
        </a:spcAft>
        <a:buChar char="–"/>
        <a:defRPr sz="1600">
          <a:solidFill>
            <a:srgbClr val="DDDDDD"/>
          </a:solidFill>
          <a:latin typeface="Verdana" pitchFamily="34" charset="0"/>
          <a:cs typeface="+mn-cs"/>
        </a:defRPr>
      </a:lvl5pPr>
      <a:lvl6pPr marL="2349500" indent="-296863" algn="l" rtl="0" eaLnBrk="1" fontAlgn="base" hangingPunct="1">
        <a:spcBef>
          <a:spcPct val="20000"/>
        </a:spcBef>
        <a:spcAft>
          <a:spcPct val="0"/>
        </a:spcAft>
        <a:buChar char="–"/>
        <a:defRPr sz="1600">
          <a:solidFill>
            <a:srgbClr val="DDDDDD"/>
          </a:solidFill>
          <a:latin typeface="Verdana" pitchFamily="34" charset="0"/>
          <a:cs typeface="+mn-cs"/>
        </a:defRPr>
      </a:lvl6pPr>
      <a:lvl7pPr marL="2806700" indent="-296863" algn="l" rtl="0" eaLnBrk="1" fontAlgn="base" hangingPunct="1">
        <a:spcBef>
          <a:spcPct val="20000"/>
        </a:spcBef>
        <a:spcAft>
          <a:spcPct val="0"/>
        </a:spcAft>
        <a:buChar char="–"/>
        <a:defRPr sz="1600">
          <a:solidFill>
            <a:srgbClr val="DDDDDD"/>
          </a:solidFill>
          <a:latin typeface="Verdana" pitchFamily="34" charset="0"/>
          <a:cs typeface="+mn-cs"/>
        </a:defRPr>
      </a:lvl7pPr>
      <a:lvl8pPr marL="3263900" indent="-296863" algn="l" rtl="0" eaLnBrk="1" fontAlgn="base" hangingPunct="1">
        <a:spcBef>
          <a:spcPct val="20000"/>
        </a:spcBef>
        <a:spcAft>
          <a:spcPct val="0"/>
        </a:spcAft>
        <a:buChar char="–"/>
        <a:defRPr sz="1600">
          <a:solidFill>
            <a:srgbClr val="DDDDDD"/>
          </a:solidFill>
          <a:latin typeface="Verdana" pitchFamily="34" charset="0"/>
          <a:cs typeface="+mn-cs"/>
        </a:defRPr>
      </a:lvl8pPr>
      <a:lvl9pPr marL="3721100" indent="-296863" algn="l" rtl="0" eaLnBrk="1" fontAlgn="base" hangingPunct="1">
        <a:spcBef>
          <a:spcPct val="20000"/>
        </a:spcBef>
        <a:spcAft>
          <a:spcPct val="0"/>
        </a:spcAft>
        <a:buChar char="–"/>
        <a:defRPr sz="1600">
          <a:solidFill>
            <a:srgbClr val="DDDDDD"/>
          </a:solidFill>
          <a:latin typeface="Verdana" pitchFamily="34"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hyperlink" Target="http://software.intel.com/en-us/blogs/2013/09/26/protecting-application-secrets-with-intel-sgx" TargetMode="External"/><Relationship Id="rId2" Type="http://schemas.openxmlformats.org/officeDocument/2006/relationships/hyperlink" Target="http://software.intel.com/en-us/articles/intel-software-development-emulator" TargetMode="Externa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wmf"/><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wmf"/><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7.gif"/><Relationship Id="rId5" Type="http://schemas.openxmlformats.org/officeDocument/2006/relationships/image" Target="../media/image15.png"/><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chipsec/chipsec" TargetMode="Externa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332656"/>
            <a:ext cx="7772400" cy="208823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smtClean="0"/>
              <a:t>Security Analysis of the Computer Architecture *OR*</a:t>
            </a:r>
            <a:br>
              <a:rPr lang="en-US" sz="3600" smtClean="0"/>
            </a:br>
            <a:r>
              <a:rPr lang="en-US" sz="3600" smtClean="0"/>
              <a:t>What a software researcher can teach you about *YOUR* computer</a:t>
            </a:r>
            <a:endParaRPr lang="en-US" sz="3600" dirty="0"/>
          </a:p>
        </p:txBody>
      </p:sp>
      <p:sp>
        <p:nvSpPr>
          <p:cNvPr id="5" name="Subtitle 2"/>
          <p:cNvSpPr txBox="1">
            <a:spLocks/>
          </p:cNvSpPr>
          <p:nvPr/>
        </p:nvSpPr>
        <p:spPr>
          <a:xfrm>
            <a:off x="5436096" y="6147699"/>
            <a:ext cx="2088232" cy="739581"/>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mtClean="0"/>
              <a:t>BSDaemon</a:t>
            </a:r>
            <a:endParaRPr lang="en-US" dirty="0"/>
          </a:p>
        </p:txBody>
      </p:sp>
      <p:pic>
        <p:nvPicPr>
          <p:cNvPr id="6" name="Picture 5" descr="vector.png"/>
          <p:cNvPicPr>
            <a:picLocks noChangeAspect="1"/>
          </p:cNvPicPr>
          <p:nvPr/>
        </p:nvPicPr>
        <p:blipFill>
          <a:blip r:embed="rId2" cstate="print"/>
          <a:stretch>
            <a:fillRect/>
          </a:stretch>
        </p:blipFill>
        <p:spPr>
          <a:xfrm>
            <a:off x="7524328" y="4814134"/>
            <a:ext cx="1619672" cy="2043866"/>
          </a:xfrm>
          <a:prstGeom prst="rect">
            <a:avLst/>
          </a:prstGeom>
        </p:spPr>
      </p:pic>
      <p:pic>
        <p:nvPicPr>
          <p:cNvPr id="7" name="Picture 6" descr="TROOPERS_Badge_white.png"/>
          <p:cNvPicPr>
            <a:picLocks noChangeAspect="1"/>
          </p:cNvPicPr>
          <p:nvPr/>
        </p:nvPicPr>
        <p:blipFill>
          <a:blip r:embed="rId3" cstate="print"/>
          <a:stretch>
            <a:fillRect/>
          </a:stretch>
        </p:blipFill>
        <p:spPr>
          <a:xfrm>
            <a:off x="3203848" y="3621458"/>
            <a:ext cx="2592288" cy="3047902"/>
          </a:xfrm>
          <a:prstGeom prst="rect">
            <a:avLst/>
          </a:prstGeom>
        </p:spPr>
      </p:pic>
      <p:sp>
        <p:nvSpPr>
          <p:cNvPr id="8" name="Subtitle 2"/>
          <p:cNvSpPr txBox="1">
            <a:spLocks/>
          </p:cNvSpPr>
          <p:nvPr/>
        </p:nvSpPr>
        <p:spPr>
          <a:xfrm>
            <a:off x="1388472" y="1988840"/>
            <a:ext cx="6400800" cy="17526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bg1"/>
              </a:solidFill>
            </a:endParaRPr>
          </a:p>
          <a:p>
            <a:endParaRPr lang="en-US" dirty="0" smtClean="0">
              <a:solidFill>
                <a:schemeClr val="bg1"/>
              </a:solidFill>
            </a:endParaRPr>
          </a:p>
          <a:p>
            <a:r>
              <a:rPr lang="en-US" dirty="0" smtClean="0">
                <a:solidFill>
                  <a:schemeClr val="bg1"/>
                </a:solidFill>
              </a:rPr>
              <a:t>Rodrigo </a:t>
            </a:r>
            <a:r>
              <a:rPr lang="en-US" dirty="0" err="1" smtClean="0">
                <a:solidFill>
                  <a:schemeClr val="bg1"/>
                </a:solidFill>
              </a:rPr>
              <a:t>Rubira</a:t>
            </a:r>
            <a:r>
              <a:rPr lang="en-US" dirty="0" smtClean="0">
                <a:solidFill>
                  <a:schemeClr val="bg1"/>
                </a:solidFill>
              </a:rPr>
              <a:t> Branco (</a:t>
            </a:r>
            <a:r>
              <a:rPr lang="en-US" dirty="0" err="1" smtClean="0">
                <a:solidFill>
                  <a:schemeClr val="bg1"/>
                </a:solidFill>
              </a:rPr>
              <a:t>BSDaemon</a:t>
            </a:r>
            <a:r>
              <a:rPr lang="en-US" dirty="0" smtClean="0">
                <a:solidFill>
                  <a:schemeClr val="bg1"/>
                </a:solidFill>
              </a:rPr>
              <a:t>)</a:t>
            </a:r>
          </a:p>
          <a:p>
            <a:r>
              <a:rPr lang="en-US" dirty="0" err="1" smtClean="0">
                <a:solidFill>
                  <a:schemeClr val="bg1"/>
                </a:solidFill>
              </a:rPr>
              <a:t>rodrigo</a:t>
            </a:r>
            <a:r>
              <a:rPr lang="en-US" dirty="0" smtClean="0">
                <a:solidFill>
                  <a:schemeClr val="bg1"/>
                </a:solidFill>
              </a:rPr>
              <a:t> *</a:t>
            </a:r>
            <a:r>
              <a:rPr lang="en-US" dirty="0" err="1" smtClean="0">
                <a:solidFill>
                  <a:schemeClr val="bg1"/>
                </a:solidFill>
              </a:rPr>
              <a:t>noSPAM</a:t>
            </a:r>
            <a:r>
              <a:rPr lang="en-US" dirty="0" smtClean="0">
                <a:solidFill>
                  <a:schemeClr val="bg1"/>
                </a:solidFill>
              </a:rPr>
              <a:t>* kernelhacking.com</a:t>
            </a:r>
          </a:p>
          <a:p>
            <a:r>
              <a:rPr lang="en-US" dirty="0" smtClean="0">
                <a:solidFill>
                  <a:schemeClr val="bg1"/>
                </a:solidFill>
              </a:rPr>
              <a:t>https://twitter.com/bsdaemon</a:t>
            </a:r>
            <a:endParaRPr lang="en-US" dirty="0">
              <a:solidFill>
                <a:schemeClr val="bg1"/>
              </a:solidFill>
            </a:endParaRPr>
          </a:p>
        </p:txBody>
      </p:sp>
    </p:spTree>
    <p:extLst>
      <p:ext uri="{BB962C8B-B14F-4D97-AF65-F5344CB8AC3E}">
        <p14:creationId xmlns:p14="http://schemas.microsoft.com/office/powerpoint/2010/main" val="1937464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Processors…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92500" lnSpcReduction="20000"/>
          </a:bodyPr>
          <a:lstStyle/>
          <a:p>
            <a:r>
              <a:rPr lang="en-US" dirty="0" smtClean="0"/>
              <a:t>PCU (Power Control Unit)</a:t>
            </a:r>
          </a:p>
          <a:p>
            <a:pPr lvl="1"/>
            <a:r>
              <a:rPr lang="en-US" dirty="0" smtClean="0"/>
              <a:t>Pure assembly OS (similar, but not fully compatible x86 ISA)</a:t>
            </a:r>
          </a:p>
          <a:p>
            <a:pPr lvl="1"/>
            <a:r>
              <a:rPr lang="en-US" dirty="0" smtClean="0"/>
              <a:t>Mainly comprises watchdogs for voltage failures (trying to recover or reset)</a:t>
            </a:r>
          </a:p>
          <a:p>
            <a:pPr lvl="1"/>
            <a:r>
              <a:rPr lang="en-US" dirty="0" smtClean="0"/>
              <a:t>Harvard Architecture (separate RAM/ROM)</a:t>
            </a:r>
          </a:p>
          <a:p>
            <a:endParaRPr lang="en-US" dirty="0"/>
          </a:p>
          <a:p>
            <a:r>
              <a:rPr lang="en-US" dirty="0" smtClean="0"/>
              <a:t>PMC (Power Management Controller)</a:t>
            </a:r>
          </a:p>
          <a:p>
            <a:pPr lvl="1"/>
            <a:r>
              <a:rPr lang="en-US" dirty="0" smtClean="0"/>
              <a:t>Your PCH PCU</a:t>
            </a:r>
          </a:p>
          <a:p>
            <a:pPr lvl="1"/>
            <a:endParaRPr lang="en-US" dirty="0"/>
          </a:p>
          <a:p>
            <a:r>
              <a:rPr lang="en-US" dirty="0" smtClean="0"/>
              <a:t>GPCU (Graphics PCU)</a:t>
            </a:r>
          </a:p>
          <a:p>
            <a:pPr marL="457200" lvl="1" indent="0">
              <a:buNone/>
            </a:pPr>
            <a:endParaRPr lang="en-US" dirty="0"/>
          </a:p>
          <a:p>
            <a:endParaRPr lang="en-US" dirty="0"/>
          </a:p>
        </p:txBody>
      </p:sp>
    </p:spTree>
    <p:extLst>
      <p:ext uri="{BB962C8B-B14F-4D97-AF65-F5344CB8AC3E}">
        <p14:creationId xmlns:p14="http://schemas.microsoft.com/office/powerpoint/2010/main" val="379488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Processors…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70000" lnSpcReduction="20000"/>
          </a:bodyPr>
          <a:lstStyle/>
          <a:p>
            <a:r>
              <a:rPr lang="en-US" dirty="0" smtClean="0"/>
              <a:t>Your gigabit card</a:t>
            </a:r>
          </a:p>
          <a:p>
            <a:pPr lvl="1"/>
            <a:r>
              <a:rPr lang="en-US" dirty="0" err="1" smtClean="0"/>
              <a:t>Uops</a:t>
            </a:r>
            <a:r>
              <a:rPr lang="en-US" dirty="0" smtClean="0"/>
              <a:t>, research already done in that [2]</a:t>
            </a:r>
          </a:p>
          <a:p>
            <a:pPr lvl="1"/>
            <a:endParaRPr lang="en-US" dirty="0" smtClean="0"/>
          </a:p>
          <a:p>
            <a:pPr marL="0" indent="0">
              <a:buNone/>
            </a:pPr>
            <a:r>
              <a:rPr lang="en-US" dirty="0" smtClean="0"/>
              <a:t>[2] http://www.alchemistowl.org/arrigo/Papers/Arrigo-Triulzi-PACSEC08-Project-Maux-II.pdf</a:t>
            </a:r>
          </a:p>
          <a:p>
            <a:pPr marL="0" indent="0">
              <a:buNone/>
            </a:pPr>
            <a:endParaRPr lang="en-US" dirty="0"/>
          </a:p>
          <a:p>
            <a:r>
              <a:rPr lang="en-US" dirty="0" smtClean="0"/>
              <a:t>VCU (Validation Control Unit)</a:t>
            </a:r>
          </a:p>
          <a:p>
            <a:pPr marL="0" indent="0">
              <a:buNone/>
            </a:pPr>
            <a:endParaRPr lang="en-US" dirty="0" smtClean="0"/>
          </a:p>
          <a:p>
            <a:r>
              <a:rPr lang="en-US" dirty="0" smtClean="0"/>
              <a:t>BMC (servers)… [3]</a:t>
            </a:r>
          </a:p>
          <a:p>
            <a:endParaRPr lang="en-US" dirty="0"/>
          </a:p>
          <a:p>
            <a:pPr marL="0" indent="0">
              <a:buNone/>
            </a:pPr>
            <a:r>
              <a:rPr lang="en-US" dirty="0" smtClean="0"/>
              <a:t>[3] https://community.rapid7.com/community/metasploit/blog/2013/07/02/a-penetration-testers-guide-to-ipmi</a:t>
            </a:r>
            <a:endParaRPr lang="en-US" dirty="0"/>
          </a:p>
        </p:txBody>
      </p:sp>
    </p:spTree>
    <p:extLst>
      <p:ext uri="{BB962C8B-B14F-4D97-AF65-F5344CB8AC3E}">
        <p14:creationId xmlns:p14="http://schemas.microsoft.com/office/powerpoint/2010/main" val="48887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Tricky?  Lets make it easier then…</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lnSpcReduction="10000"/>
          </a:bodyPr>
          <a:lstStyle/>
          <a:p>
            <a:r>
              <a:rPr lang="en-US" dirty="0" smtClean="0"/>
              <a:t>How many execution modes your processor has?</a:t>
            </a:r>
          </a:p>
          <a:p>
            <a:pPr lvl="1"/>
            <a:r>
              <a:rPr lang="en-US" dirty="0" smtClean="0"/>
              <a:t>Real-mode?</a:t>
            </a:r>
          </a:p>
          <a:p>
            <a:pPr lvl="1"/>
            <a:r>
              <a:rPr lang="en-US" dirty="0" smtClean="0"/>
              <a:t>Virtual-8086 mode?</a:t>
            </a:r>
          </a:p>
          <a:p>
            <a:pPr lvl="1"/>
            <a:r>
              <a:rPr lang="en-US" dirty="0" smtClean="0"/>
              <a:t>Protected mode?</a:t>
            </a:r>
          </a:p>
          <a:p>
            <a:pPr lvl="1"/>
            <a:r>
              <a:rPr lang="en-US" dirty="0" smtClean="0"/>
              <a:t>SMM Mode? [4]</a:t>
            </a:r>
          </a:p>
          <a:p>
            <a:pPr marL="457200" lvl="1" indent="0">
              <a:buNone/>
            </a:pPr>
            <a:endParaRPr lang="en-US" dirty="0" smtClean="0"/>
          </a:p>
          <a:p>
            <a:pPr marL="57150" indent="0">
              <a:buNone/>
            </a:pPr>
            <a:r>
              <a:rPr lang="en-US" dirty="0" smtClean="0"/>
              <a:t>[4] My troopers talk and </a:t>
            </a:r>
            <a:r>
              <a:rPr lang="en-US" dirty="0" err="1" smtClean="0"/>
              <a:t>Phrack</a:t>
            </a:r>
            <a:r>
              <a:rPr lang="en-US" dirty="0" smtClean="0"/>
              <a:t> article on the subject</a:t>
            </a:r>
            <a:endParaRPr lang="en-US" dirty="0"/>
          </a:p>
        </p:txBody>
      </p:sp>
      <p:sp>
        <p:nvSpPr>
          <p:cNvPr id="4" name="Rectangle 3"/>
          <p:cNvSpPr/>
          <p:nvPr/>
        </p:nvSpPr>
        <p:spPr>
          <a:xfrm>
            <a:off x="1676400" y="2743200"/>
            <a:ext cx="51054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POC || GTFO 0x03</a:t>
            </a:r>
          </a:p>
          <a:p>
            <a:pPr algn="ctr"/>
            <a:r>
              <a:rPr lang="en-US" dirty="0" smtClean="0"/>
              <a:t>Net Watch: System Management Mode is not just for Governments</a:t>
            </a:r>
            <a:endParaRPr lang="en-US" dirty="0"/>
          </a:p>
        </p:txBody>
      </p:sp>
    </p:spTree>
    <p:extLst>
      <p:ext uri="{BB962C8B-B14F-4D97-AF65-F5344CB8AC3E}">
        <p14:creationId xmlns:p14="http://schemas.microsoft.com/office/powerpoint/2010/main" val="398833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Modes…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92500" lnSpcReduction="10000"/>
          </a:bodyPr>
          <a:lstStyle/>
          <a:p>
            <a:r>
              <a:rPr lang="en-US" dirty="0" smtClean="0"/>
              <a:t>Where are the x64 folks?</a:t>
            </a:r>
          </a:p>
          <a:p>
            <a:pPr lvl="1"/>
            <a:r>
              <a:rPr lang="en-US" dirty="0" smtClean="0"/>
              <a:t>32e mode?</a:t>
            </a:r>
          </a:p>
          <a:p>
            <a:pPr lvl="1"/>
            <a:r>
              <a:rPr lang="en-US" dirty="0" smtClean="0"/>
              <a:t>64-bit mode?</a:t>
            </a:r>
          </a:p>
          <a:p>
            <a:pPr marL="457200" lvl="1" indent="0">
              <a:buNone/>
            </a:pPr>
            <a:r>
              <a:rPr lang="en-US" dirty="0" smtClean="0"/>
              <a:t>Those are more like ISA-related modes, similar to ARM Thumb I and/or II modes</a:t>
            </a:r>
          </a:p>
          <a:p>
            <a:pPr lvl="1"/>
            <a:endParaRPr lang="en-US" dirty="0"/>
          </a:p>
          <a:p>
            <a:r>
              <a:rPr lang="en-US" dirty="0" smtClean="0"/>
              <a:t>More??</a:t>
            </a:r>
          </a:p>
          <a:p>
            <a:pPr lvl="1"/>
            <a:r>
              <a:rPr lang="en-US" dirty="0" smtClean="0"/>
              <a:t>VT-x anyone?</a:t>
            </a:r>
          </a:p>
          <a:p>
            <a:pPr lvl="1"/>
            <a:r>
              <a:rPr lang="en-US" dirty="0" smtClean="0"/>
              <a:t>SGX (Software Guard Extensions) anyone?</a:t>
            </a:r>
          </a:p>
          <a:p>
            <a:pPr lvl="2"/>
            <a:r>
              <a:rPr lang="en-US" dirty="0" smtClean="0"/>
              <a:t>More on this later</a:t>
            </a:r>
          </a:p>
          <a:p>
            <a:pPr lvl="2"/>
            <a:endParaRPr lang="en-US" dirty="0"/>
          </a:p>
          <a:p>
            <a:pPr marL="914400" lvl="2" indent="0">
              <a:buNone/>
            </a:pPr>
            <a:endParaRPr lang="en-US" dirty="0"/>
          </a:p>
        </p:txBody>
      </p:sp>
    </p:spTree>
    <p:extLst>
      <p:ext uri="{BB962C8B-B14F-4D97-AF65-F5344CB8AC3E}">
        <p14:creationId xmlns:p14="http://schemas.microsoft.com/office/powerpoint/2010/main" val="3340848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Modes…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US" dirty="0" smtClean="0"/>
              <a:t>So, I’m </a:t>
            </a:r>
            <a:r>
              <a:rPr lang="en-US" dirty="0" err="1" smtClean="0"/>
              <a:t>bul</a:t>
            </a:r>
            <a:r>
              <a:rPr lang="en-US" dirty="0" smtClean="0"/>
              <a:t>*********?</a:t>
            </a:r>
          </a:p>
          <a:p>
            <a:pPr lvl="1"/>
            <a:r>
              <a:rPr lang="en-US" dirty="0" smtClean="0"/>
              <a:t>One is new (SGX is not even available yet) and the other is not exactly a mode…</a:t>
            </a:r>
          </a:p>
          <a:p>
            <a:pPr lvl="1"/>
            <a:endParaRPr lang="en-US" dirty="0"/>
          </a:p>
          <a:p>
            <a:r>
              <a:rPr lang="en-US" dirty="0" smtClean="0"/>
              <a:t>What about cram mode then??</a:t>
            </a:r>
          </a:p>
          <a:p>
            <a:pPr lvl="1"/>
            <a:r>
              <a:rPr lang="en-US" dirty="0" smtClean="0"/>
              <a:t>Anyone?  Note:  CRAM != CAR (</a:t>
            </a:r>
            <a:r>
              <a:rPr lang="en-US" dirty="0" err="1" smtClean="0"/>
              <a:t>Yeap</a:t>
            </a:r>
            <a:r>
              <a:rPr lang="en-US" dirty="0" smtClean="0"/>
              <a:t>, I love Intel acronyms)</a:t>
            </a:r>
            <a:endParaRPr lang="en-US" dirty="0"/>
          </a:p>
        </p:txBody>
      </p:sp>
    </p:spTree>
    <p:extLst>
      <p:ext uri="{BB962C8B-B14F-4D97-AF65-F5344CB8AC3E}">
        <p14:creationId xmlns:p14="http://schemas.microsoft.com/office/powerpoint/2010/main" val="1994931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Modes…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47500" lnSpcReduction="20000"/>
          </a:bodyPr>
          <a:lstStyle/>
          <a:p>
            <a:r>
              <a:rPr lang="en-US" dirty="0" smtClean="0"/>
              <a:t>What about TXT? (GETSEC[SENTER]) to execute SINIT ACM -&gt; AMD PRESIDIO?</a:t>
            </a:r>
          </a:p>
          <a:p>
            <a:pPr lvl="1"/>
            <a:r>
              <a:rPr lang="en-US" dirty="0" smtClean="0"/>
              <a:t>I’ll discuss this later as well ;)</a:t>
            </a:r>
          </a:p>
          <a:p>
            <a:pPr lvl="1"/>
            <a:r>
              <a:rPr lang="en-US" dirty="0" smtClean="0"/>
              <a:t>ACM (Authenticated Code Modules) run in CRAM mode</a:t>
            </a:r>
          </a:p>
          <a:p>
            <a:pPr lvl="1"/>
            <a:r>
              <a:rPr lang="en-US" dirty="0" smtClean="0"/>
              <a:t>Memory Areas protected by VT-d  PMR or DPR (DMA Protected Region)</a:t>
            </a:r>
          </a:p>
          <a:p>
            <a:pPr lvl="1"/>
            <a:r>
              <a:rPr lang="en-US" dirty="0" smtClean="0"/>
              <a:t>Any code can be called and execute a MLE (Measured Launch Environment)</a:t>
            </a:r>
          </a:p>
          <a:p>
            <a:pPr lvl="1"/>
            <a:r>
              <a:rPr lang="en-US" dirty="0" smtClean="0"/>
              <a:t>BTW:  Interesting ACM to have a look at: SCLEAN (clean system memory)</a:t>
            </a:r>
          </a:p>
          <a:p>
            <a:pPr lvl="1"/>
            <a:endParaRPr lang="en-US" dirty="0"/>
          </a:p>
          <a:p>
            <a:r>
              <a:rPr lang="en-US" dirty="0" smtClean="0"/>
              <a:t>Probe mode anyone?</a:t>
            </a:r>
          </a:p>
          <a:p>
            <a:pPr lvl="1"/>
            <a:r>
              <a:rPr lang="en-US" dirty="0" smtClean="0"/>
              <a:t>For debugging with hardware debugger (ITP – In-Target Probe)</a:t>
            </a:r>
          </a:p>
          <a:p>
            <a:pPr lvl="1"/>
            <a:r>
              <a:rPr lang="en-US" dirty="0" smtClean="0"/>
              <a:t>Supports JTAG standard/protocol</a:t>
            </a:r>
          </a:p>
          <a:p>
            <a:pPr lvl="1"/>
            <a:r>
              <a:rPr lang="en-US" dirty="0" smtClean="0"/>
              <a:t>No regular instruction fetch (IP register not in use)</a:t>
            </a:r>
          </a:p>
          <a:p>
            <a:pPr lvl="2"/>
            <a:r>
              <a:rPr lang="en-US" dirty="0" smtClean="0"/>
              <a:t>PIR (Probe Mode Instruction Register)</a:t>
            </a:r>
          </a:p>
          <a:p>
            <a:pPr lvl="2"/>
            <a:r>
              <a:rPr lang="en-US" dirty="0" smtClean="0"/>
              <a:t>PDR (Probe Mode Data Register)</a:t>
            </a:r>
          </a:p>
          <a:p>
            <a:pPr lvl="2"/>
            <a:r>
              <a:rPr lang="en-US" dirty="0" smtClean="0"/>
              <a:t>Probe-mode special instructions</a:t>
            </a:r>
          </a:p>
          <a:p>
            <a:pPr lvl="4"/>
            <a:r>
              <a:rPr lang="en-US" dirty="0" smtClean="0"/>
              <a:t>PROBEMODE (to specify each core in PM or NOT)</a:t>
            </a:r>
          </a:p>
          <a:p>
            <a:pPr lvl="4"/>
            <a:r>
              <a:rPr lang="en-US" dirty="0" smtClean="0"/>
              <a:t>WRSUBPIR (to send instruction to CPU)</a:t>
            </a:r>
          </a:p>
          <a:p>
            <a:pPr lvl="4"/>
            <a:r>
              <a:rPr lang="en-US" dirty="0" smtClean="0"/>
              <a:t>READPDRT (read PDR)</a:t>
            </a:r>
          </a:p>
          <a:p>
            <a:pPr lvl="2"/>
            <a:r>
              <a:rPr lang="en-US" dirty="0" smtClean="0"/>
              <a:t>MSRs exclusive to probe mode (not real hardware register, only </a:t>
            </a:r>
            <a:r>
              <a:rPr lang="en-US" dirty="0" err="1" smtClean="0"/>
              <a:t>ucode</a:t>
            </a:r>
            <a:r>
              <a:rPr lang="en-US" dirty="0" smtClean="0"/>
              <a:t> functions)</a:t>
            </a:r>
          </a:p>
          <a:p>
            <a:pPr lvl="4"/>
            <a:r>
              <a:rPr lang="en-US" dirty="0" err="1" smtClean="0"/>
              <a:t>prob_lt_sp_cyc</a:t>
            </a:r>
            <a:r>
              <a:rPr lang="en-US" dirty="0" smtClean="0"/>
              <a:t> – Access LT private space </a:t>
            </a:r>
          </a:p>
          <a:p>
            <a:pPr lvl="4"/>
            <a:r>
              <a:rPr lang="en-US" dirty="0" err="1" smtClean="0"/>
              <a:t>prob_change_pg_bit</a:t>
            </a:r>
            <a:r>
              <a:rPr lang="en-US" dirty="0" smtClean="0"/>
              <a:t> – Disable/enable paging in 64 bit mode</a:t>
            </a:r>
          </a:p>
          <a:p>
            <a:pPr marL="1828800" lvl="4" indent="0">
              <a:buNone/>
            </a:pPr>
            <a:endParaRPr lang="en-US" dirty="0" smtClean="0"/>
          </a:p>
          <a:p>
            <a:pPr lvl="1"/>
            <a:r>
              <a:rPr lang="en-US" dirty="0" smtClean="0"/>
              <a:t>SMM special relation (Enter Probe mode thru Redirection)</a:t>
            </a:r>
          </a:p>
          <a:p>
            <a:pPr lvl="4"/>
            <a:r>
              <a:rPr lang="en-US" dirty="0" smtClean="0"/>
              <a:t>ICECTLPMR (redirection configuration bits) – MSR available in probe mode</a:t>
            </a:r>
          </a:p>
          <a:p>
            <a:pPr lvl="4"/>
            <a:r>
              <a:rPr lang="en-US" dirty="0" smtClean="0"/>
              <a:t>SMM_ENTER, SMM_EXIT, MC_ENTER, INIT, IR (interrupt)</a:t>
            </a:r>
            <a:endParaRPr lang="en-US" dirty="0"/>
          </a:p>
        </p:txBody>
      </p:sp>
    </p:spTree>
    <p:extLst>
      <p:ext uri="{BB962C8B-B14F-4D97-AF65-F5344CB8AC3E}">
        <p14:creationId xmlns:p14="http://schemas.microsoft.com/office/powerpoint/2010/main" val="3968504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774912192"/>
              </p:ext>
            </p:extLst>
          </p:nvPr>
        </p:nvGraphicFramePr>
        <p:xfrm>
          <a:off x="1763688" y="1412776"/>
          <a:ext cx="5791200" cy="4090988"/>
        </p:xfrm>
        <a:graphic>
          <a:graphicData uri="http://schemas.openxmlformats.org/presentationml/2006/ole">
            <mc:AlternateContent xmlns:mc="http://schemas.openxmlformats.org/markup-compatibility/2006">
              <mc:Choice xmlns:v="urn:schemas-microsoft-com:vml" Requires="v">
                <p:oleObj spid="_x0000_s1032" name="Visio" r:id="rId3" imgW="7435291" imgH="5255057" progId="Visio.Drawing.6">
                  <p:embed/>
                </p:oleObj>
              </mc:Choice>
              <mc:Fallback>
                <p:oleObj name="Visio" r:id="rId3" imgW="7435291" imgH="5255057" progId="Visio.Drawing.6">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412776"/>
                        <a:ext cx="5791200" cy="409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Yeap</a:t>
            </a:r>
            <a:r>
              <a:rPr lang="en-US" dirty="0" smtClean="0"/>
              <a:t>, life was easy… ;)</a:t>
            </a:r>
            <a:endParaRPr lang="en-US" dirty="0"/>
          </a:p>
        </p:txBody>
      </p:sp>
    </p:spTree>
    <p:extLst>
      <p:ext uri="{BB962C8B-B14F-4D97-AF65-F5344CB8AC3E}">
        <p14:creationId xmlns:p14="http://schemas.microsoft.com/office/powerpoint/2010/main" val="2505314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hema.jpg"/>
          <p:cNvPicPr>
            <a:picLocks noChangeAspect="1"/>
          </p:cNvPicPr>
          <p:nvPr/>
        </p:nvPicPr>
        <p:blipFill>
          <a:blip r:embed="rId2" cstate="print"/>
          <a:stretch>
            <a:fillRect/>
          </a:stretch>
        </p:blipFill>
        <p:spPr>
          <a:xfrm>
            <a:off x="1259632" y="1276325"/>
            <a:ext cx="6905625" cy="3952875"/>
          </a:xfrm>
          <a:prstGeom prst="rect">
            <a:avLst/>
          </a:prstGeom>
        </p:spPr>
      </p:pic>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Still missing a few we discusse</a:t>
            </a:r>
            <a:r>
              <a:rPr lang="en-US" dirty="0"/>
              <a:t>d</a:t>
            </a:r>
          </a:p>
        </p:txBody>
      </p:sp>
    </p:spTree>
    <p:extLst>
      <p:ext uri="{BB962C8B-B14F-4D97-AF65-F5344CB8AC3E}">
        <p14:creationId xmlns:p14="http://schemas.microsoft.com/office/powerpoint/2010/main" val="304409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Now it is very clear</a:t>
            </a:r>
            <a:endParaRPr lang="en-US" dirty="0"/>
          </a:p>
        </p:txBody>
      </p:sp>
      <p:pic>
        <p:nvPicPr>
          <p:cNvPr id="2050" name="Picture 2" descr="Embedded image perma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71" y="1295400"/>
            <a:ext cx="6934200" cy="51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081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Software, software, software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US" dirty="0" smtClean="0"/>
              <a:t>That gets even better…:</a:t>
            </a:r>
          </a:p>
          <a:p>
            <a:pPr lvl="1"/>
            <a:r>
              <a:rPr lang="en-US" dirty="0" smtClean="0"/>
              <a:t>How much of your hardware is actually software?</a:t>
            </a:r>
          </a:p>
          <a:p>
            <a:pPr lvl="2"/>
            <a:r>
              <a:rPr lang="en-US" dirty="0" smtClean="0"/>
              <a:t>The ‘exported’ ISA is not exactly the same behind the wheels</a:t>
            </a:r>
          </a:p>
          <a:p>
            <a:pPr lvl="2"/>
            <a:r>
              <a:rPr lang="en-US" dirty="0" smtClean="0"/>
              <a:t>What about </a:t>
            </a:r>
            <a:r>
              <a:rPr lang="en-US" dirty="0" err="1" smtClean="0"/>
              <a:t>uCode</a:t>
            </a:r>
            <a:r>
              <a:rPr lang="en-US" dirty="0" smtClean="0"/>
              <a:t> patches? (who here don’t love </a:t>
            </a:r>
            <a:r>
              <a:rPr lang="en-US" dirty="0" err="1" smtClean="0"/>
              <a:t>cpu</a:t>
            </a:r>
            <a:r>
              <a:rPr lang="en-US" dirty="0" smtClean="0"/>
              <a:t> </a:t>
            </a:r>
            <a:r>
              <a:rPr lang="en-US" dirty="0" err="1" smtClean="0"/>
              <a:t>erratas</a:t>
            </a:r>
            <a:r>
              <a:rPr lang="en-US" dirty="0" smtClean="0"/>
              <a:t>?)</a:t>
            </a:r>
          </a:p>
          <a:p>
            <a:pPr lvl="2"/>
            <a:r>
              <a:rPr lang="en-US" dirty="0" smtClean="0"/>
              <a:t>Your ISA is translated to </a:t>
            </a:r>
            <a:r>
              <a:rPr lang="en-US" dirty="0" err="1" smtClean="0"/>
              <a:t>uCode</a:t>
            </a:r>
            <a:r>
              <a:rPr lang="en-US" dirty="0" smtClean="0"/>
              <a:t>, which has </a:t>
            </a:r>
            <a:r>
              <a:rPr lang="en-US" dirty="0" err="1" smtClean="0"/>
              <a:t>uInstructions</a:t>
            </a:r>
            <a:r>
              <a:rPr lang="en-US" dirty="0" smtClean="0"/>
              <a:t> that depend on the </a:t>
            </a:r>
            <a:r>
              <a:rPr lang="en-US" dirty="0" err="1" smtClean="0"/>
              <a:t>uArch</a:t>
            </a:r>
            <a:r>
              <a:rPr lang="en-US" dirty="0" smtClean="0"/>
              <a:t> (and parts of the process are bare metal)</a:t>
            </a:r>
            <a:endParaRPr lang="en-US" dirty="0"/>
          </a:p>
        </p:txBody>
      </p:sp>
    </p:spTree>
    <p:extLst>
      <p:ext uri="{BB962C8B-B14F-4D97-AF65-F5344CB8AC3E}">
        <p14:creationId xmlns:p14="http://schemas.microsoft.com/office/powerpoint/2010/main" val="3097504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Disclaimers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92500" lnSpcReduction="20000"/>
          </a:bodyPr>
          <a:lstStyle/>
          <a:p>
            <a:r>
              <a:rPr lang="en-US" dirty="0" smtClean="0"/>
              <a:t>I don’t speak for my employer.  All the opinions and information here are of my responsibility (actually no one ever saw this talk before);</a:t>
            </a:r>
          </a:p>
          <a:p>
            <a:r>
              <a:rPr lang="en-US" dirty="0" smtClean="0"/>
              <a:t>The talk focus mostly in Intel </a:t>
            </a:r>
            <a:r>
              <a:rPr lang="en-US" dirty="0" err="1" smtClean="0"/>
              <a:t>Skylake</a:t>
            </a:r>
            <a:r>
              <a:rPr lang="en-US" dirty="0" smtClean="0"/>
              <a:t> Architecture (Wikipedia says it will be released 2015-2016).  I’ll try to generalize as much as I can though – in that, probably many mistakes might happen, so…</a:t>
            </a:r>
          </a:p>
          <a:p>
            <a:r>
              <a:rPr lang="en-US" dirty="0" smtClean="0"/>
              <a:t>Interrupt me if you have questions or important comments at any point.</a:t>
            </a:r>
          </a:p>
          <a:p>
            <a:pPr lvl="2"/>
            <a:r>
              <a:rPr lang="en-US" dirty="0" smtClean="0">
                <a:solidFill>
                  <a:srgbClr val="FF0000"/>
                </a:solidFill>
              </a:rPr>
              <a:t>IMPORTANT:  No, I’m not part of the Intel Security Group (</a:t>
            </a:r>
            <a:r>
              <a:rPr lang="en-US" dirty="0" err="1" smtClean="0">
                <a:solidFill>
                  <a:srgbClr val="FF0000"/>
                </a:solidFill>
              </a:rPr>
              <a:t>Mcafee</a:t>
            </a:r>
            <a:r>
              <a:rPr lang="en-US" dirty="0" smtClean="0">
                <a:solidFill>
                  <a:srgbClr val="FF0000"/>
                </a:solidFill>
              </a:rPr>
              <a:t>)</a:t>
            </a:r>
          </a:p>
          <a:p>
            <a:endParaRPr lang="en-US" dirty="0"/>
          </a:p>
        </p:txBody>
      </p:sp>
    </p:spTree>
    <p:extLst>
      <p:ext uri="{BB962C8B-B14F-4D97-AF65-F5344CB8AC3E}">
        <p14:creationId xmlns:p14="http://schemas.microsoft.com/office/powerpoint/2010/main" val="17163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So, there are any backdoors?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US" dirty="0" smtClean="0"/>
              <a:t>Fair response (which I once heard but don’t remember the author to give the proper credits):</a:t>
            </a:r>
          </a:p>
          <a:p>
            <a:pPr lvl="1"/>
            <a:r>
              <a:rPr lang="en-US" dirty="0" smtClean="0">
                <a:solidFill>
                  <a:srgbClr val="FF0000"/>
                </a:solidFill>
              </a:rPr>
              <a:t>None that I’m aware of</a:t>
            </a:r>
            <a:r>
              <a:rPr lang="en-US" dirty="0" smtClean="0"/>
              <a:t> (in my case I actually read the entire </a:t>
            </a:r>
            <a:r>
              <a:rPr lang="en-US" dirty="0" err="1" smtClean="0"/>
              <a:t>mov</a:t>
            </a:r>
            <a:r>
              <a:rPr lang="en-US" dirty="0" smtClean="0"/>
              <a:t> implementation)… </a:t>
            </a:r>
            <a:r>
              <a:rPr lang="en-US" dirty="0" smtClean="0">
                <a:solidFill>
                  <a:srgbClr val="FF0000"/>
                </a:solidFill>
              </a:rPr>
              <a:t>but if you ask me again next Troopers</a:t>
            </a:r>
            <a:r>
              <a:rPr lang="en-US" dirty="0" smtClean="0"/>
              <a:t> (I’m sure you will not want to miss the next one after coming to this one, do you?) </a:t>
            </a:r>
            <a:r>
              <a:rPr lang="en-US" dirty="0" smtClean="0">
                <a:solidFill>
                  <a:srgbClr val="FF0000"/>
                </a:solidFill>
              </a:rPr>
              <a:t>and I say I prefer to not comment, you might take your own conclusions ;)</a:t>
            </a:r>
            <a:endParaRPr lang="en-US" dirty="0">
              <a:solidFill>
                <a:srgbClr val="FF0000"/>
              </a:solidFill>
            </a:endParaRPr>
          </a:p>
        </p:txBody>
      </p:sp>
    </p:spTree>
    <p:extLst>
      <p:ext uri="{BB962C8B-B14F-4D97-AF65-F5344CB8AC3E}">
        <p14:creationId xmlns:p14="http://schemas.microsoft.com/office/powerpoint/2010/main" val="3321855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The feeling about security?</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239000"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4502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TCB (Trusted Computing Base)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lnSpcReduction="10000"/>
          </a:bodyPr>
          <a:lstStyle/>
          <a:p>
            <a:r>
              <a:rPr lang="en-US" dirty="0" smtClean="0"/>
              <a:t>I don’t think considering vendor backdoors in Hardware by the big players should be in any TCB since:</a:t>
            </a:r>
          </a:p>
          <a:p>
            <a:pPr lvl="1"/>
            <a:r>
              <a:rPr lang="en-US" dirty="0" smtClean="0"/>
              <a:t>There are other (easier) ways to get access without involving a complex and difficult to hide and change hardware component</a:t>
            </a:r>
          </a:p>
          <a:p>
            <a:pPr lvl="2"/>
            <a:r>
              <a:rPr lang="en-US" dirty="0" smtClean="0"/>
              <a:t>Logistics interception</a:t>
            </a:r>
          </a:p>
          <a:p>
            <a:pPr lvl="2"/>
            <a:r>
              <a:rPr lang="en-US" dirty="0" smtClean="0"/>
              <a:t>Exploiting vulnerabilities (at this point I believe everyone agree that giving the complexity, the number of issues published is *SUPER* small – </a:t>
            </a:r>
            <a:r>
              <a:rPr lang="en-US" dirty="0" err="1" smtClean="0"/>
              <a:t>yeap</a:t>
            </a:r>
            <a:r>
              <a:rPr lang="en-US" dirty="0" smtClean="0"/>
              <a:t>, the teams at the companies are doing a good job, but still)</a:t>
            </a:r>
          </a:p>
        </p:txBody>
      </p:sp>
    </p:spTree>
    <p:extLst>
      <p:ext uri="{BB962C8B-B14F-4D97-AF65-F5344CB8AC3E}">
        <p14:creationId xmlns:p14="http://schemas.microsoft.com/office/powerpoint/2010/main" val="1598021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What you can do to improve?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85000" lnSpcReduction="20000"/>
          </a:bodyPr>
          <a:lstStyle/>
          <a:p>
            <a:r>
              <a:rPr lang="en-US" dirty="0" smtClean="0"/>
              <a:t>Work on validating your systems using FREE and WIDELY available technologies:</a:t>
            </a:r>
          </a:p>
          <a:p>
            <a:pPr lvl="1"/>
            <a:r>
              <a:rPr lang="en-US" dirty="0" smtClean="0"/>
              <a:t>TXT to get an image of what you have and compare with other companies that use different supply chains and are in different countries (this protects you against supply chain hijacks)</a:t>
            </a:r>
          </a:p>
          <a:p>
            <a:pPr lvl="1"/>
            <a:r>
              <a:rPr lang="en-US" dirty="0" smtClean="0"/>
              <a:t>Intel has a software called </a:t>
            </a:r>
            <a:r>
              <a:rPr lang="en-US" dirty="0" err="1" smtClean="0"/>
              <a:t>MtWilson</a:t>
            </a:r>
            <a:r>
              <a:rPr lang="en-US" dirty="0" smtClean="0"/>
              <a:t> that helps you do that (it also integrates with VM-based environments to collect data on kernel components of it) -&gt; Honestly, I don’t even know what (if any) is the cost of it, but there are an open-source version (also made by Intel) [5]</a:t>
            </a:r>
          </a:p>
          <a:p>
            <a:pPr lvl="1"/>
            <a:endParaRPr lang="en-US" dirty="0"/>
          </a:p>
          <a:p>
            <a:pPr marL="457200" lvl="1" indent="0">
              <a:buNone/>
            </a:pPr>
            <a:r>
              <a:rPr lang="en-US" dirty="0" smtClean="0"/>
              <a:t>[5] https://github.com/OpenAttestation/</a:t>
            </a:r>
            <a:endParaRPr lang="en-US" dirty="0"/>
          </a:p>
        </p:txBody>
      </p:sp>
    </p:spTree>
    <p:extLst>
      <p:ext uri="{BB962C8B-B14F-4D97-AF65-F5344CB8AC3E}">
        <p14:creationId xmlns:p14="http://schemas.microsoft.com/office/powerpoint/2010/main" val="1925953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Suggestion for a Project</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92500"/>
          </a:bodyPr>
          <a:lstStyle/>
          <a:p>
            <a:r>
              <a:rPr lang="en-US" dirty="0" smtClean="0"/>
              <a:t>Maybe a nice project to have is to share integrity values around the world, like nowadays people starting to share IOCs?</a:t>
            </a:r>
          </a:p>
          <a:p>
            <a:pPr lvl="1"/>
            <a:r>
              <a:rPr lang="en-US" dirty="0" smtClean="0"/>
              <a:t>Different </a:t>
            </a:r>
            <a:r>
              <a:rPr lang="en-US" dirty="0" err="1" smtClean="0"/>
              <a:t>BIOSes</a:t>
            </a:r>
            <a:r>
              <a:rPr lang="en-US" dirty="0" smtClean="0"/>
              <a:t> integrity values</a:t>
            </a:r>
          </a:p>
          <a:p>
            <a:pPr lvl="1"/>
            <a:r>
              <a:rPr lang="en-US" dirty="0" smtClean="0"/>
              <a:t>Different VMMs</a:t>
            </a:r>
          </a:p>
          <a:p>
            <a:pPr lvl="1"/>
            <a:endParaRPr lang="en-US" dirty="0"/>
          </a:p>
          <a:p>
            <a:r>
              <a:rPr lang="en-US" dirty="0" smtClean="0"/>
              <a:t>This helps everyone finding already compromised systems, force the manufactures to publish such information and avoids supply chains hijacks ;)</a:t>
            </a:r>
            <a:endParaRPr lang="en-US" dirty="0"/>
          </a:p>
        </p:txBody>
      </p:sp>
    </p:spTree>
    <p:extLst>
      <p:ext uri="{BB962C8B-B14F-4D97-AF65-F5344CB8AC3E}">
        <p14:creationId xmlns:p14="http://schemas.microsoft.com/office/powerpoint/2010/main" val="4242476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And what about the future?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70000" lnSpcReduction="20000"/>
          </a:bodyPr>
          <a:lstStyle/>
          <a:p>
            <a:r>
              <a:rPr lang="en-US" dirty="0" smtClean="0"/>
              <a:t>Pointer Lookout</a:t>
            </a:r>
          </a:p>
          <a:p>
            <a:pPr lvl="1"/>
            <a:r>
              <a:rPr lang="en-US" dirty="0" smtClean="0"/>
              <a:t>SDE (Software Development Emulator) [6]</a:t>
            </a:r>
          </a:p>
          <a:p>
            <a:pPr lvl="1"/>
            <a:r>
              <a:rPr lang="en-US" dirty="0" smtClean="0"/>
              <a:t>Patch already available on GCC</a:t>
            </a:r>
          </a:p>
          <a:p>
            <a:pPr marL="0" indent="0">
              <a:buNone/>
            </a:pPr>
            <a:r>
              <a:rPr lang="en-US" dirty="0" smtClean="0"/>
              <a:t>[6] </a:t>
            </a:r>
            <a:r>
              <a:rPr lang="en-US" dirty="0" smtClean="0">
                <a:hlinkClick r:id="rId2"/>
              </a:rPr>
              <a:t>http://software.intel.com/en-us/articles/intel-software-development-emulator</a:t>
            </a:r>
            <a:endParaRPr lang="en-US" dirty="0" smtClean="0"/>
          </a:p>
          <a:p>
            <a:pPr marL="0" indent="0">
              <a:buNone/>
            </a:pPr>
            <a:endParaRPr lang="en-US" dirty="0"/>
          </a:p>
          <a:p>
            <a:r>
              <a:rPr lang="en-US" dirty="0" smtClean="0"/>
              <a:t>SGX (Software Guard Extensions) [7] [8]</a:t>
            </a:r>
          </a:p>
          <a:p>
            <a:pPr lvl="1"/>
            <a:r>
              <a:rPr lang="en-US" dirty="0" smtClean="0"/>
              <a:t>Secure Enclaves</a:t>
            </a:r>
          </a:p>
          <a:p>
            <a:pPr marL="457200" lvl="1" indent="0">
              <a:buNone/>
            </a:pPr>
            <a:endParaRPr lang="en-US" dirty="0" smtClean="0"/>
          </a:p>
          <a:p>
            <a:pPr marL="57150" indent="0">
              <a:buNone/>
            </a:pPr>
            <a:r>
              <a:rPr lang="en-US" dirty="0" smtClean="0"/>
              <a:t>[7] </a:t>
            </a:r>
            <a:r>
              <a:rPr lang="en-US" dirty="0" smtClean="0">
                <a:hlinkClick r:id="rId3"/>
              </a:rPr>
              <a:t>http://software.intel.com/en-us/blogs/2013/09/26/protecting-application-secrets-with-intel-sgx</a:t>
            </a:r>
            <a:endParaRPr lang="en-US" dirty="0" smtClean="0"/>
          </a:p>
          <a:p>
            <a:pPr marL="57150" indent="0">
              <a:buNone/>
            </a:pPr>
            <a:r>
              <a:rPr lang="en-US" dirty="0" smtClean="0"/>
              <a:t>[8] https://sites.google.com/site/haspworkshop2013/workshop-program</a:t>
            </a:r>
            <a:endParaRPr lang="en-US" dirty="0"/>
          </a:p>
        </p:txBody>
      </p:sp>
    </p:spTree>
    <p:extLst>
      <p:ext uri="{BB962C8B-B14F-4D97-AF65-F5344CB8AC3E}">
        <p14:creationId xmlns:p14="http://schemas.microsoft.com/office/powerpoint/2010/main" val="2957129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651922" y="1291206"/>
            <a:ext cx="2895600" cy="12954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r>
              <a:rPr lang="en-US" sz="2400" dirty="0">
                <a:solidFill>
                  <a:prstClr val="white"/>
                </a:solidFill>
                <a:effectLst>
                  <a:outerShdw blurRad="38100" dist="38100" dir="2700000" algn="tl">
                    <a:srgbClr val="000000">
                      <a:alpha val="43137"/>
                    </a:srgbClr>
                  </a:outerShdw>
                </a:effectLst>
                <a:latin typeface="Neo Sans Intel" pitchFamily="34" charset="0"/>
              </a:rPr>
              <a:t>App</a:t>
            </a:r>
          </a:p>
        </p:txBody>
      </p:sp>
      <p:sp>
        <p:nvSpPr>
          <p:cNvPr id="3" name="Rectangle 2"/>
          <p:cNvSpPr/>
          <p:nvPr/>
        </p:nvSpPr>
        <p:spPr bwMode="auto">
          <a:xfrm>
            <a:off x="4662839" y="1320582"/>
            <a:ext cx="2794715" cy="1214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r>
              <a:rPr lang="en-US" sz="2400" dirty="0" smtClean="0">
                <a:solidFill>
                  <a:prstClr val="white"/>
                </a:solidFill>
                <a:effectLst>
                  <a:outerShdw blurRad="38100" dist="38100" dir="2700000" algn="tl">
                    <a:srgbClr val="000000">
                      <a:alpha val="43137"/>
                    </a:srgbClr>
                  </a:outerShdw>
                </a:effectLst>
                <a:latin typeface="Neo Sans Intel" pitchFamily="34" charset="0"/>
              </a:rPr>
              <a:t>Malicious</a:t>
            </a:r>
          </a:p>
          <a:p>
            <a:pPr algn="ctr">
              <a:lnSpc>
                <a:spcPct val="85000"/>
              </a:lnSpc>
              <a:defRPr/>
            </a:pPr>
            <a:r>
              <a:rPr lang="en-US" sz="2400" dirty="0" smtClean="0">
                <a:solidFill>
                  <a:prstClr val="white"/>
                </a:solidFill>
                <a:effectLst>
                  <a:outerShdw blurRad="38100" dist="38100" dir="2700000" algn="tl">
                    <a:srgbClr val="000000">
                      <a:alpha val="43137"/>
                    </a:srgbClr>
                  </a:outerShdw>
                </a:effectLst>
                <a:latin typeface="Neo Sans Intel" pitchFamily="34" charset="0"/>
              </a:rPr>
              <a:t>App</a:t>
            </a:r>
            <a:endParaRPr lang="en-US" sz="2400" dirty="0">
              <a:solidFill>
                <a:prstClr val="white"/>
              </a:solidFill>
              <a:effectLst>
                <a:outerShdw blurRad="38100" dist="38100" dir="2700000" algn="tl">
                  <a:srgbClr val="000000">
                    <a:alpha val="43137"/>
                  </a:srgbClr>
                </a:outerShdw>
              </a:effectLst>
              <a:latin typeface="Neo Sans Intel" pitchFamily="34" charset="0"/>
            </a:endParaRPr>
          </a:p>
        </p:txBody>
      </p:sp>
      <p:sp>
        <p:nvSpPr>
          <p:cNvPr id="4" name="Rectangle 3"/>
          <p:cNvSpPr/>
          <p:nvPr/>
        </p:nvSpPr>
        <p:spPr bwMode="auto">
          <a:xfrm>
            <a:off x="1182581" y="3424806"/>
            <a:ext cx="6364941" cy="9144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lnSpc>
                <a:spcPct val="85000"/>
              </a:lnSpc>
              <a:defRPr/>
            </a:pPr>
            <a:r>
              <a:rPr lang="en-US" sz="2400" dirty="0">
                <a:solidFill>
                  <a:prstClr val="white"/>
                </a:solidFill>
                <a:effectLst>
                  <a:outerShdw blurRad="38100" dist="38100" dir="2700000" algn="tl">
                    <a:srgbClr val="000000">
                      <a:alpha val="43137"/>
                    </a:srgbClr>
                  </a:outerShdw>
                </a:effectLst>
                <a:latin typeface="Neo Sans Intel" pitchFamily="34" charset="0"/>
              </a:rPr>
              <a:t>OS</a:t>
            </a:r>
          </a:p>
        </p:txBody>
      </p:sp>
      <p:sp>
        <p:nvSpPr>
          <p:cNvPr id="5" name="Rectangle 4"/>
          <p:cNvSpPr/>
          <p:nvPr/>
        </p:nvSpPr>
        <p:spPr bwMode="auto">
          <a:xfrm>
            <a:off x="1237058" y="2815206"/>
            <a:ext cx="6234264" cy="424328"/>
          </a:xfrm>
          <a:prstGeom prst="rect">
            <a:avLst/>
          </a:prstGeom>
          <a:solidFill>
            <a:schemeClr val="accent5">
              <a:lumMod val="25000"/>
            </a:schemeClr>
          </a:solidFill>
          <a:ln>
            <a:no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prstMaterial="metal">
            <a:bevelT prst="angle"/>
          </a:sp3d>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sz="2400" b="0" dirty="0">
              <a:solidFill>
                <a:prstClr val="white"/>
              </a:solidFill>
              <a:latin typeface="Neo Sans Intel" pitchFamily="34" charset="0"/>
              <a:cs typeface="Arial" pitchFamily="34" charset="0"/>
            </a:endParaRPr>
          </a:p>
        </p:txBody>
      </p:sp>
      <p:sp>
        <p:nvSpPr>
          <p:cNvPr id="6" name="Rectangle 5"/>
          <p:cNvSpPr/>
          <p:nvPr/>
        </p:nvSpPr>
        <p:spPr bwMode="auto">
          <a:xfrm>
            <a:off x="1222922" y="1291206"/>
            <a:ext cx="2779059" cy="12954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t" anchorCtr="0"/>
          <a:lstStyle/>
          <a:p>
            <a:pPr>
              <a:lnSpc>
                <a:spcPct val="85000"/>
              </a:lnSpc>
              <a:defRPr/>
            </a:pPr>
            <a:r>
              <a:rPr lang="en-US" sz="2400" dirty="0">
                <a:solidFill>
                  <a:prstClr val="white"/>
                </a:solidFill>
                <a:effectLst>
                  <a:outerShdw blurRad="38100" dist="38100" dir="2700000" algn="tl">
                    <a:srgbClr val="000000">
                      <a:alpha val="43137"/>
                    </a:srgbClr>
                  </a:outerShdw>
                </a:effectLst>
                <a:latin typeface="Neo Sans Intel" pitchFamily="34" charset="0"/>
              </a:rPr>
              <a:t>App</a:t>
            </a:r>
          </a:p>
        </p:txBody>
      </p:sp>
      <p:sp>
        <p:nvSpPr>
          <p:cNvPr id="7" name="Rectangle 6"/>
          <p:cNvSpPr/>
          <p:nvPr/>
        </p:nvSpPr>
        <p:spPr bwMode="auto">
          <a:xfrm>
            <a:off x="4154381" y="1367406"/>
            <a:ext cx="304800" cy="1143000"/>
          </a:xfrm>
          <a:prstGeom prst="rect">
            <a:avLst/>
          </a:prstGeom>
          <a:solidFill>
            <a:schemeClr val="accent5">
              <a:lumMod val="25000"/>
            </a:schemeClr>
          </a:solidFill>
          <a:ln>
            <a:no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prstMaterial="metal">
            <a:bevelT prst="angle"/>
          </a:sp3d>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sz="2400" b="0" dirty="0">
              <a:solidFill>
                <a:srgbClr val="FFFF00"/>
              </a:solidFill>
              <a:latin typeface="Neo Sans Intel" pitchFamily="34" charset="0"/>
              <a:cs typeface="Arial" pitchFamily="34" charset="0"/>
            </a:endParaRPr>
          </a:p>
        </p:txBody>
      </p:sp>
      <p:sp>
        <p:nvSpPr>
          <p:cNvPr id="8" name="TextBox 7"/>
          <p:cNvSpPr txBox="1">
            <a:spLocks noChangeArrowheads="1"/>
          </p:cNvSpPr>
          <p:nvPr/>
        </p:nvSpPr>
        <p:spPr bwMode="auto">
          <a:xfrm>
            <a:off x="1433940" y="4435809"/>
            <a:ext cx="3505200" cy="369332"/>
          </a:xfrm>
          <a:prstGeom prst="rect">
            <a:avLst/>
          </a:prstGeom>
          <a:noFill/>
          <a:ln w="9525">
            <a:noFill/>
            <a:miter lim="800000"/>
            <a:headEnd/>
            <a:tailEnd/>
          </a:ln>
        </p:spPr>
        <p:txBody>
          <a:bodyPr>
            <a:spAutoFit/>
          </a:bodyPr>
          <a:lstStyle/>
          <a:p>
            <a:r>
              <a:rPr lang="en-US" b="0" dirty="0">
                <a:latin typeface="Neo Sans Intel" pitchFamily="34" charset="0"/>
              </a:rPr>
              <a:t>… and apps from each other …</a:t>
            </a:r>
          </a:p>
        </p:txBody>
      </p:sp>
      <p:sp>
        <p:nvSpPr>
          <p:cNvPr id="9" name="Down Arrow 8"/>
          <p:cNvSpPr/>
          <p:nvPr/>
        </p:nvSpPr>
        <p:spPr bwMode="auto">
          <a:xfrm>
            <a:off x="1375322" y="2129406"/>
            <a:ext cx="533400" cy="609600"/>
          </a:xfrm>
          <a:prstGeom prst="downArrow">
            <a:avLst/>
          </a:prstGeom>
          <a:solidFill>
            <a:srgbClr val="E1CE0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r>
              <a:rPr lang="en-US" sz="1600" b="0" dirty="0">
                <a:solidFill>
                  <a:srgbClr val="000000"/>
                </a:solidFill>
                <a:effectLst>
                  <a:outerShdw blurRad="38100" dist="38100" dir="2700000" algn="tl">
                    <a:srgbClr val="000000">
                      <a:alpha val="43137"/>
                    </a:srgbClr>
                  </a:outerShdw>
                </a:effectLst>
                <a:latin typeface="Neo Sans Intel" pitchFamily="34" charset="0"/>
                <a:cs typeface="Arial" pitchFamily="34" charset="0"/>
              </a:rPr>
              <a:t>X</a:t>
            </a:r>
          </a:p>
        </p:txBody>
      </p:sp>
      <p:sp>
        <p:nvSpPr>
          <p:cNvPr id="10" name="Up Arrow 9"/>
          <p:cNvSpPr/>
          <p:nvPr/>
        </p:nvSpPr>
        <p:spPr bwMode="auto">
          <a:xfrm>
            <a:off x="1957212" y="2323370"/>
            <a:ext cx="533400" cy="1330036"/>
          </a:xfrm>
          <a:prstGeom prst="upArrow">
            <a:avLst/>
          </a:prstGeom>
          <a:solidFill>
            <a:srgbClr val="E1CE0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r>
              <a:rPr lang="en-US" sz="1600" b="0" dirty="0">
                <a:solidFill>
                  <a:srgbClr val="000000"/>
                </a:solidFill>
                <a:effectLst>
                  <a:outerShdw blurRad="38100" dist="38100" dir="2700000" algn="tl">
                    <a:srgbClr val="000000">
                      <a:alpha val="43137"/>
                    </a:srgbClr>
                  </a:outerShdw>
                </a:effectLst>
                <a:latin typeface="Neo Sans Intel" pitchFamily="34" charset="0"/>
                <a:cs typeface="Arial" pitchFamily="34" charset="0"/>
              </a:rPr>
              <a:t>OK</a:t>
            </a:r>
          </a:p>
        </p:txBody>
      </p:sp>
      <p:sp>
        <p:nvSpPr>
          <p:cNvPr id="11" name="Right Arrow 10"/>
          <p:cNvSpPr/>
          <p:nvPr/>
        </p:nvSpPr>
        <p:spPr bwMode="auto">
          <a:xfrm>
            <a:off x="3503506" y="1592831"/>
            <a:ext cx="574675" cy="460375"/>
          </a:xfrm>
          <a:prstGeom prst="rightArrow">
            <a:avLst>
              <a:gd name="adj1" fmla="val 50000"/>
              <a:gd name="adj2" fmla="val 50000"/>
            </a:avLst>
          </a:prstGeom>
          <a:solidFill>
            <a:srgbClr val="E1CE0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r>
              <a:rPr lang="en-US" sz="1600" b="0" dirty="0">
                <a:solidFill>
                  <a:srgbClr val="000000"/>
                </a:solidFill>
                <a:effectLst>
                  <a:outerShdw blurRad="38100" dist="38100" dir="2700000" algn="tl">
                    <a:srgbClr val="000000">
                      <a:alpha val="43137"/>
                    </a:srgbClr>
                  </a:outerShdw>
                </a:effectLst>
                <a:latin typeface="Neo Sans Intel" pitchFamily="34" charset="0"/>
                <a:cs typeface="Arial" pitchFamily="34" charset="0"/>
              </a:rPr>
              <a:t>X</a:t>
            </a:r>
          </a:p>
        </p:txBody>
      </p:sp>
      <p:sp>
        <p:nvSpPr>
          <p:cNvPr id="12" name="Left Arrow 11"/>
          <p:cNvSpPr/>
          <p:nvPr/>
        </p:nvSpPr>
        <p:spPr bwMode="auto">
          <a:xfrm>
            <a:off x="4575722" y="1596006"/>
            <a:ext cx="609600" cy="457200"/>
          </a:xfrm>
          <a:prstGeom prst="leftArrow">
            <a:avLst/>
          </a:prstGeom>
          <a:solidFill>
            <a:srgbClr val="E1CE0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r>
              <a:rPr lang="en-US" sz="1600" b="0" dirty="0">
                <a:solidFill>
                  <a:srgbClr val="000000"/>
                </a:solidFill>
                <a:effectLst>
                  <a:outerShdw blurRad="38100" dist="38100" dir="2700000" algn="tl">
                    <a:srgbClr val="000000">
                      <a:alpha val="43137"/>
                    </a:srgbClr>
                  </a:outerShdw>
                </a:effectLst>
                <a:latin typeface="Neo Sans Intel" pitchFamily="34" charset="0"/>
                <a:cs typeface="Arial" pitchFamily="34" charset="0"/>
              </a:rPr>
              <a:t>X</a:t>
            </a:r>
          </a:p>
        </p:txBody>
      </p:sp>
      <p:sp>
        <p:nvSpPr>
          <p:cNvPr id="13" name="TextBox 12"/>
          <p:cNvSpPr txBox="1">
            <a:spLocks noChangeArrowheads="1"/>
          </p:cNvSpPr>
          <p:nvPr/>
        </p:nvSpPr>
        <p:spPr bwMode="auto">
          <a:xfrm>
            <a:off x="2348340" y="4808537"/>
            <a:ext cx="6629400" cy="646331"/>
          </a:xfrm>
          <a:prstGeom prst="rect">
            <a:avLst/>
          </a:prstGeom>
          <a:noFill/>
          <a:ln w="9525">
            <a:noFill/>
            <a:miter lim="800000"/>
            <a:headEnd/>
            <a:tailEnd/>
          </a:ln>
        </p:spPr>
        <p:txBody>
          <a:bodyPr wrap="square">
            <a:spAutoFit/>
          </a:bodyPr>
          <a:lstStyle/>
          <a:p>
            <a:r>
              <a:rPr lang="en-US" b="0" dirty="0">
                <a:latin typeface="Neo Sans Intel" pitchFamily="34" charset="0"/>
              </a:rPr>
              <a:t>… UNTIL  </a:t>
            </a:r>
            <a:r>
              <a:rPr lang="en-US" b="0" dirty="0" smtClean="0">
                <a:latin typeface="Neo Sans Intel" pitchFamily="34" charset="0"/>
              </a:rPr>
              <a:t>a malicious attacker gains full privileges and then tampers with the OS or other apps</a:t>
            </a:r>
            <a:endParaRPr lang="en-US" b="0" dirty="0">
              <a:latin typeface="Neo Sans Intel" pitchFamily="34" charset="0"/>
            </a:endParaRPr>
          </a:p>
        </p:txBody>
      </p:sp>
      <p:sp>
        <p:nvSpPr>
          <p:cNvPr id="14" name="Rectangle 54"/>
          <p:cNvSpPr>
            <a:spLocks noChangeArrowheads="1"/>
          </p:cNvSpPr>
          <p:nvPr/>
        </p:nvSpPr>
        <p:spPr bwMode="auto">
          <a:xfrm>
            <a:off x="593618" y="5550402"/>
            <a:ext cx="8171198" cy="636711"/>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w="9525">
            <a:noFill/>
            <a:miter lim="800000"/>
            <a:headEnd/>
            <a:tailEnd/>
          </a:ln>
          <a:effectLst>
            <a:outerShdw blurRad="241300" dist="165100" dir="7320000" algn="t" rotWithShape="0">
              <a:prstClr val="black">
                <a:alpha val="60000"/>
              </a:prstClr>
            </a:outerShdw>
          </a:effectLst>
          <a:scene3d>
            <a:camera prst="orthographicFront">
              <a:rot lat="0" lon="0" rev="0"/>
            </a:camera>
            <a:lightRig rig="contrasting" dir="t">
              <a:rot lat="0" lon="0" rev="1500000"/>
            </a:lightRig>
          </a:scene3d>
          <a:sp3d prstMaterial="metal">
            <a:bevelT w="88900" h="88900"/>
          </a:sp3d>
        </p:spPr>
        <p:txBody>
          <a:bodyPr vert="horz" wrap="square" lIns="91904" tIns="45953" rIns="91904" bIns="45953" numCol="1" anchor="ctr" anchorCtr="0" compatLnSpc="1">
            <a:prstTxWarp prst="textNoShape">
              <a:avLst/>
            </a:prstTxWarp>
          </a:bodyPr>
          <a:lstStyle/>
          <a:p>
            <a:pPr algn="ctr" defTabSz="913175">
              <a:lnSpc>
                <a:spcPct val="85000"/>
              </a:lnSpc>
              <a:buSzPct val="125000"/>
              <a:defRPr/>
            </a:pPr>
            <a:r>
              <a:rPr lang="en-US" sz="2800" kern="0" dirty="0" smtClean="0">
                <a:solidFill>
                  <a:prstClr val="white"/>
                </a:solidFill>
                <a:effectLst>
                  <a:outerShdw blurRad="38100" dist="38100" dir="2700000" algn="tl">
                    <a:srgbClr val="000000">
                      <a:alpha val="43137"/>
                    </a:srgbClr>
                  </a:outerShdw>
                </a:effectLst>
                <a:latin typeface="Book Antiqua"/>
              </a:rPr>
              <a:t>Apps not protected from privileged code attacks</a:t>
            </a:r>
          </a:p>
        </p:txBody>
      </p:sp>
      <p:sp>
        <p:nvSpPr>
          <p:cNvPr id="15" name="Oval 14"/>
          <p:cNvSpPr/>
          <p:nvPr/>
        </p:nvSpPr>
        <p:spPr bwMode="auto">
          <a:xfrm>
            <a:off x="6355435" y="3527510"/>
            <a:ext cx="1060174" cy="689113"/>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52500"/>
            <a:r>
              <a:rPr lang="en-US" sz="1400" b="0" dirty="0" smtClean="0">
                <a:latin typeface="Book Antiqua"/>
                <a:cs typeface="Arial" pitchFamily="34" charset="0"/>
              </a:rPr>
              <a:t>Attack</a:t>
            </a:r>
          </a:p>
        </p:txBody>
      </p:sp>
      <p:grpSp>
        <p:nvGrpSpPr>
          <p:cNvPr id="16" name="Group 39"/>
          <p:cNvGrpSpPr/>
          <p:nvPr/>
        </p:nvGrpSpPr>
        <p:grpSpPr>
          <a:xfrm>
            <a:off x="6342182" y="2157119"/>
            <a:ext cx="1090036" cy="1489662"/>
            <a:chOff x="5791200" y="2618513"/>
            <a:chExt cx="1090036" cy="1489662"/>
          </a:xfrm>
        </p:grpSpPr>
        <p:sp>
          <p:nvSpPr>
            <p:cNvPr id="17" name="Right Arrow 16"/>
            <p:cNvSpPr/>
            <p:nvPr/>
          </p:nvSpPr>
          <p:spPr bwMode="auto">
            <a:xfrm rot="5400000">
              <a:off x="5591387" y="2818326"/>
              <a:ext cx="1489662" cy="1090036"/>
            </a:xfrm>
            <a:prstGeom prst="rightArrow">
              <a:avLst/>
            </a:prstGeom>
            <a:solidFill>
              <a:srgbClr val="C00000">
                <a:alpha val="70000"/>
              </a:srgbClr>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wordArtVert" wrap="none" anchor="ctr"/>
            <a:lstStyle/>
            <a:p>
              <a:pPr defTabSz="952500">
                <a:defRPr/>
              </a:pPr>
              <a:endParaRPr lang="en-US" sz="2400" b="0" dirty="0" smtClean="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18" name="TextBox 17"/>
            <p:cNvSpPr txBox="1"/>
            <p:nvPr/>
          </p:nvSpPr>
          <p:spPr bwMode="auto">
            <a:xfrm>
              <a:off x="5989134" y="2879071"/>
              <a:ext cx="666977" cy="646331"/>
            </a:xfrm>
            <a:prstGeom prst="rect">
              <a:avLst/>
            </a:prstGeom>
            <a:noFill/>
          </p:spPr>
          <p:txBody>
            <a:bodyPr wrap="none">
              <a:spAutoFit/>
            </a:bodyPr>
            <a:lstStyle/>
            <a:p>
              <a:pPr algn="ctr">
                <a:defRPr/>
              </a:pPr>
              <a:r>
                <a:rPr lang="en-US" sz="1800" b="0" dirty="0" smtClean="0">
                  <a:solidFill>
                    <a:srgbClr val="FFFF00"/>
                  </a:solidFill>
                  <a:effectLst>
                    <a:outerShdw blurRad="38100" dist="38100" dir="2700000" algn="tl">
                      <a:srgbClr val="000000">
                        <a:alpha val="43137"/>
                      </a:srgbClr>
                    </a:outerShdw>
                  </a:effectLst>
                  <a:latin typeface="Neo Sans Intel" pitchFamily="34" charset="0"/>
                </a:rPr>
                <a:t>Bad</a:t>
              </a:r>
            </a:p>
            <a:p>
              <a:pPr algn="ctr">
                <a:defRPr/>
              </a:pPr>
              <a:r>
                <a:rPr lang="en-US" sz="1800" b="0" dirty="0" smtClean="0">
                  <a:solidFill>
                    <a:srgbClr val="FFFF00"/>
                  </a:solidFill>
                  <a:effectLst>
                    <a:outerShdw blurRad="38100" dist="38100" dir="2700000" algn="tl">
                      <a:srgbClr val="000000">
                        <a:alpha val="43137"/>
                      </a:srgbClr>
                    </a:outerShdw>
                  </a:effectLst>
                  <a:latin typeface="Neo Sans Intel" pitchFamily="34" charset="0"/>
                </a:rPr>
                <a:t>Code</a:t>
              </a:r>
              <a:endParaRPr lang="en-US" sz="2400" b="0" dirty="0">
                <a:solidFill>
                  <a:srgbClr val="FFFF00"/>
                </a:solidFill>
                <a:effectLst>
                  <a:outerShdw blurRad="38100" dist="38100" dir="2700000" algn="tl">
                    <a:srgbClr val="000000">
                      <a:alpha val="43137"/>
                    </a:srgbClr>
                  </a:outerShdw>
                </a:effectLst>
                <a:latin typeface="Neo Sans Intel" pitchFamily="34" charset="0"/>
              </a:endParaRPr>
            </a:p>
          </p:txBody>
        </p:sp>
      </p:grpSp>
      <p:grpSp>
        <p:nvGrpSpPr>
          <p:cNvPr id="19" name="Group 41"/>
          <p:cNvGrpSpPr/>
          <p:nvPr/>
        </p:nvGrpSpPr>
        <p:grpSpPr>
          <a:xfrm>
            <a:off x="2504467" y="2198678"/>
            <a:ext cx="3865421" cy="1939633"/>
            <a:chOff x="2119745" y="2660072"/>
            <a:chExt cx="3865421" cy="1939633"/>
          </a:xfrm>
        </p:grpSpPr>
        <p:sp>
          <p:nvSpPr>
            <p:cNvPr id="20" name="Bent Arrow 19"/>
            <p:cNvSpPr/>
            <p:nvPr/>
          </p:nvSpPr>
          <p:spPr bwMode="auto">
            <a:xfrm rot="16200000">
              <a:off x="3082639" y="1697178"/>
              <a:ext cx="1939633" cy="3865421"/>
            </a:xfrm>
            <a:prstGeom prst="bentArrow">
              <a:avLst>
                <a:gd name="adj1" fmla="val 25671"/>
                <a:gd name="adj2" fmla="val 21892"/>
                <a:gd name="adj3" fmla="val 25000"/>
                <a:gd name="adj4" fmla="val 43750"/>
              </a:avLst>
            </a:prstGeom>
            <a:solidFill>
              <a:srgbClr val="C00000">
                <a:alpha val="70000"/>
              </a:srgbClr>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wordArtVert" wrap="none" anchor="ctr"/>
            <a:lstStyle/>
            <a:p>
              <a:pPr defTabSz="952500">
                <a:defRPr/>
              </a:pPr>
              <a:endParaRPr lang="en-US" sz="2400" b="0" dirty="0" smtClean="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21" name="TextBox 20"/>
            <p:cNvSpPr txBox="1"/>
            <p:nvPr/>
          </p:nvSpPr>
          <p:spPr bwMode="auto">
            <a:xfrm>
              <a:off x="4804717" y="4153692"/>
              <a:ext cx="888705" cy="400110"/>
            </a:xfrm>
            <a:prstGeom prst="rect">
              <a:avLst/>
            </a:prstGeom>
            <a:noFill/>
          </p:spPr>
          <p:txBody>
            <a:bodyPr wrap="none">
              <a:spAutoFit/>
            </a:bodyPr>
            <a:lstStyle/>
            <a:p>
              <a:pPr algn="ctr">
                <a:defRPr/>
              </a:pPr>
              <a:r>
                <a:rPr lang="en-US" b="0" dirty="0">
                  <a:solidFill>
                    <a:srgbClr val="FFFF00"/>
                  </a:solidFill>
                  <a:effectLst>
                    <a:outerShdw blurRad="38100" dist="38100" dir="2700000" algn="tl">
                      <a:srgbClr val="000000">
                        <a:alpha val="43137"/>
                      </a:srgbClr>
                    </a:outerShdw>
                  </a:effectLst>
                  <a:latin typeface="Neo Sans Intel" pitchFamily="34" charset="0"/>
                </a:rPr>
                <a:t>Attack</a:t>
              </a:r>
              <a:endParaRPr lang="en-US" sz="2800" b="0" dirty="0">
                <a:solidFill>
                  <a:srgbClr val="FFFF00"/>
                </a:solidFill>
                <a:effectLst>
                  <a:outerShdw blurRad="38100" dist="38100" dir="2700000" algn="tl">
                    <a:srgbClr val="000000">
                      <a:alpha val="43137"/>
                    </a:srgbClr>
                  </a:outerShdw>
                </a:effectLst>
                <a:latin typeface="Neo Sans Intel" pitchFamily="34" charset="0"/>
              </a:endParaRPr>
            </a:p>
          </p:txBody>
        </p:sp>
      </p:grpSp>
      <p:sp>
        <p:nvSpPr>
          <p:cNvPr id="2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SGX and what it tries to solve</a:t>
            </a:r>
            <a:endParaRPr lang="en-US" dirty="0"/>
          </a:p>
        </p:txBody>
      </p:sp>
    </p:spTree>
    <p:extLst>
      <p:ext uri="{BB962C8B-B14F-4D97-AF65-F5344CB8AC3E}">
        <p14:creationId xmlns:p14="http://schemas.microsoft.com/office/powerpoint/2010/main" val="337251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par>
                          <p:cTn id="20" fill="hold">
                            <p:stCondLst>
                              <p:cond delay="500"/>
                            </p:stCondLst>
                            <p:childTnLst>
                              <p:par>
                                <p:cTn id="21" presetID="4" presetClass="entr" presetSubtype="32"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out)">
                                      <p:cBhvr>
                                        <p:cTn id="23" dur="500"/>
                                        <p:tgtEl>
                                          <p:spTgt spid="7"/>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1500"/>
                            </p:stCondLst>
                            <p:childTnLst>
                              <p:par>
                                <p:cTn id="29" presetID="22" presetClass="entr" presetSubtype="2"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par>
                                <p:cTn id="40" presetID="22" presetClass="entr" presetSubtype="1"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par>
                          <p:cTn id="43" fill="hold">
                            <p:stCondLst>
                              <p:cond delay="500"/>
                            </p:stCondLst>
                            <p:childTnLst>
                              <p:par>
                                <p:cTn id="44" presetID="53"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childTnLst>
                          </p:cTn>
                        </p:par>
                        <p:par>
                          <p:cTn id="49" fill="hold">
                            <p:stCondLst>
                              <p:cond delay="1000"/>
                            </p:stCondLst>
                            <p:childTnLst>
                              <p:par>
                                <p:cTn id="50" presetID="22" presetClass="entr" presetSubtype="2" fill="hold" nodeType="afterEffect">
                                  <p:stCondLst>
                                    <p:cond delay="1000"/>
                                  </p:stCondLst>
                                  <p:childTnLst>
                                    <p:set>
                                      <p:cBhvr>
                                        <p:cTn id="51" dur="1" fill="hold">
                                          <p:stCondLst>
                                            <p:cond delay="0"/>
                                          </p:stCondLst>
                                        </p:cTn>
                                        <p:tgtEl>
                                          <p:spTgt spid="19"/>
                                        </p:tgtEl>
                                        <p:attrNameLst>
                                          <p:attrName>style.visibility</p:attrName>
                                        </p:attrNameLst>
                                      </p:cBhvr>
                                      <p:to>
                                        <p:strVal val="visible"/>
                                      </p:to>
                                    </p:set>
                                    <p:animEffect transition="in" filter="wipe(right)">
                                      <p:cBhvr>
                                        <p:cTn id="52" dur="500"/>
                                        <p:tgtEl>
                                          <p:spTgt spid="19"/>
                                        </p:tgtEl>
                                      </p:cBhvr>
                                    </p:animEffect>
                                  </p:childTnLst>
                                </p:cTn>
                              </p:par>
                            </p:childTnLst>
                          </p:cTn>
                        </p:par>
                        <p:par>
                          <p:cTn id="53" fill="hold">
                            <p:stCondLst>
                              <p:cond delay="2500"/>
                            </p:stCondLst>
                            <p:childTnLst>
                              <p:par>
                                <p:cTn id="54" presetID="10" presetClass="entr" presetSubtype="0" fill="hold" grpId="0" nodeType="afterEffect">
                                  <p:stCondLst>
                                    <p:cond delay="150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p:bldP spid="9" grpId="0" animBg="1"/>
      <p:bldP spid="10" grpId="0" animBg="1"/>
      <p:bldP spid="11" grpId="0" animBg="1"/>
      <p:bldP spid="12" grpId="0" animBg="1"/>
      <p:bldP spid="13" grpId="0"/>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SGX details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lnSpcReduction="10000"/>
          </a:bodyPr>
          <a:lstStyle/>
          <a:p>
            <a:r>
              <a:rPr lang="en-US" dirty="0" smtClean="0"/>
              <a:t>Very different architecture (compared to ARM’s </a:t>
            </a:r>
            <a:r>
              <a:rPr lang="en-US" dirty="0" err="1" smtClean="0"/>
              <a:t>TrustZone</a:t>
            </a:r>
            <a:r>
              <a:rPr lang="en-US" dirty="0" smtClean="0"/>
              <a:t>):</a:t>
            </a:r>
          </a:p>
          <a:p>
            <a:pPr lvl="1"/>
            <a:r>
              <a:rPr lang="en-US" dirty="0" smtClean="0"/>
              <a:t>A Memory Encryption Engine (MEE) exists to encrypt memory data</a:t>
            </a:r>
          </a:p>
          <a:p>
            <a:pPr lvl="1"/>
            <a:r>
              <a:rPr lang="en-US" dirty="0" smtClean="0"/>
              <a:t>This protects a given memory region from hardware-based access</a:t>
            </a:r>
          </a:p>
          <a:p>
            <a:pPr lvl="1"/>
            <a:r>
              <a:rPr lang="en-US" dirty="0" smtClean="0"/>
              <a:t>Even with Intel privileged access, the keys are not exposed (they are erased if an unlock happens)</a:t>
            </a:r>
          </a:p>
          <a:p>
            <a:pPr lvl="1"/>
            <a:r>
              <a:rPr lang="en-US" dirty="0" smtClean="0"/>
              <a:t>OS is part of the TCB and thus seem as a malicious element</a:t>
            </a:r>
          </a:p>
          <a:p>
            <a:pPr lvl="1"/>
            <a:endParaRPr lang="en-US" dirty="0"/>
          </a:p>
        </p:txBody>
      </p:sp>
    </p:spTree>
    <p:extLst>
      <p:ext uri="{BB962C8B-B14F-4D97-AF65-F5344CB8AC3E}">
        <p14:creationId xmlns:p14="http://schemas.microsoft.com/office/powerpoint/2010/main" val="85007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SGX</a:t>
            </a:r>
            <a:endParaRPr lang="en-US" dirty="0"/>
          </a:p>
        </p:txBody>
      </p:sp>
      <p:sp>
        <p:nvSpPr>
          <p:cNvPr id="4" name="Rounded Rectangle 3"/>
          <p:cNvSpPr/>
          <p:nvPr/>
        </p:nvSpPr>
        <p:spPr bwMode="auto">
          <a:xfrm>
            <a:off x="431800" y="2519362"/>
            <a:ext cx="1371600" cy="3729038"/>
          </a:xfrm>
          <a:prstGeom prst="roundRect">
            <a:avLst/>
          </a:prstGeom>
          <a:solidFill>
            <a:schemeClr val="bg1">
              <a:lumMod val="20000"/>
              <a:lumOff val="80000"/>
            </a:schemeClr>
          </a:solidFill>
          <a:ln w="50800" cap="flat" cmpd="sng" algn="ctr">
            <a:solidFill>
              <a:schemeClr val="tx1"/>
            </a:solidFill>
            <a:prstDash val="solid"/>
            <a:round/>
            <a:headEnd type="none" w="med" len="med"/>
            <a:tailEnd type="none" w="med" len="med"/>
          </a:ln>
          <a:effectLst/>
        </p:spPr>
        <p:txBody>
          <a:bodyPr/>
          <a:lstStyle/>
          <a:p>
            <a:pPr>
              <a:defRPr/>
            </a:pPr>
            <a:endParaRPr lang="en-US" sz="1800" b="0" dirty="0"/>
          </a:p>
        </p:txBody>
      </p:sp>
      <p:grpSp>
        <p:nvGrpSpPr>
          <p:cNvPr id="5" name="Group 26"/>
          <p:cNvGrpSpPr>
            <a:grpSpLocks/>
          </p:cNvGrpSpPr>
          <p:nvPr/>
        </p:nvGrpSpPr>
        <p:grpSpPr bwMode="auto">
          <a:xfrm>
            <a:off x="479425" y="4270375"/>
            <a:ext cx="1279525" cy="642937"/>
            <a:chOff x="1281112" y="3348037"/>
            <a:chExt cx="1280160" cy="641666"/>
          </a:xfrm>
        </p:grpSpPr>
        <p:sp>
          <p:nvSpPr>
            <p:cNvPr id="6" name="Rounded Rectangle 5"/>
            <p:cNvSpPr/>
            <p:nvPr/>
          </p:nvSpPr>
          <p:spPr bwMode="auto">
            <a:xfrm>
              <a:off x="1281112" y="3348037"/>
              <a:ext cx="1280160" cy="640082"/>
            </a:xfrm>
            <a:prstGeom prst="roundRect">
              <a:avLst/>
            </a:prstGeom>
            <a:solidFill>
              <a:schemeClr val="accent6">
                <a:lumMod val="60000"/>
                <a:lumOff val="40000"/>
              </a:schemeClr>
            </a:solidFill>
            <a:ln w="25400" cap="flat" cmpd="sng" algn="ctr">
              <a:solidFill>
                <a:schemeClr val="tx1"/>
              </a:solidFill>
              <a:prstDash val="solid"/>
              <a:round/>
              <a:headEnd type="none" w="med" len="med"/>
              <a:tailEnd type="none" w="med" len="med"/>
            </a:ln>
            <a:effectLst/>
          </p:spPr>
          <p:txBody>
            <a:bodyPr anchor="ctr" anchorCtr="1"/>
            <a:lstStyle/>
            <a:p>
              <a:pPr algn="ctr">
                <a:defRPr/>
              </a:pPr>
              <a:endParaRPr lang="en-US" sz="1800" b="0" dirty="0"/>
            </a:p>
          </p:txBody>
        </p:sp>
        <p:sp>
          <p:nvSpPr>
            <p:cNvPr id="7" name="Rounded Rectangle 25"/>
            <p:cNvSpPr>
              <a:spLocks noChangeArrowheads="1"/>
            </p:cNvSpPr>
            <p:nvPr/>
          </p:nvSpPr>
          <p:spPr bwMode="auto">
            <a:xfrm>
              <a:off x="1281112" y="3349621"/>
              <a:ext cx="1280160" cy="640082"/>
            </a:xfrm>
            <a:prstGeom prst="roundRect">
              <a:avLst>
                <a:gd name="adj" fmla="val 16667"/>
              </a:avLst>
            </a:prstGeom>
            <a:noFill/>
            <a:ln w="25400" algn="ctr">
              <a:noFill/>
              <a:round/>
              <a:headEnd/>
              <a:tailEnd/>
            </a:ln>
          </p:spPr>
          <p:txBody>
            <a:bodyPr anchor="ctr" anchorCtr="1"/>
            <a:lstStyle/>
            <a:p>
              <a:pPr algn="ctr"/>
              <a:r>
                <a:rPr lang="en-US" sz="1800" b="0"/>
                <a:t>Enclave</a:t>
              </a:r>
            </a:p>
          </p:txBody>
        </p:sp>
      </p:grpSp>
      <p:sp>
        <p:nvSpPr>
          <p:cNvPr id="8" name="Rounded Rectangle 7"/>
          <p:cNvSpPr>
            <a:spLocks noChangeArrowheads="1"/>
          </p:cNvSpPr>
          <p:nvPr/>
        </p:nvSpPr>
        <p:spPr bwMode="auto">
          <a:xfrm>
            <a:off x="479425" y="4275137"/>
            <a:ext cx="1279525" cy="641350"/>
          </a:xfrm>
          <a:prstGeom prst="roundRect">
            <a:avLst>
              <a:gd name="adj" fmla="val 16667"/>
            </a:avLst>
          </a:prstGeom>
          <a:solidFill>
            <a:schemeClr val="folHlink"/>
          </a:solidFill>
          <a:ln w="25400" algn="ctr">
            <a:solidFill>
              <a:schemeClr val="tx1"/>
            </a:solidFill>
            <a:round/>
            <a:headEnd/>
            <a:tailEnd/>
          </a:ln>
        </p:spPr>
        <p:txBody>
          <a:bodyPr anchor="ctr" anchorCtr="1"/>
          <a:lstStyle/>
          <a:p>
            <a:pPr algn="ctr"/>
            <a:endParaRPr lang="en-US" sz="1800" b="0"/>
          </a:p>
        </p:txBody>
      </p:sp>
      <p:sp>
        <p:nvSpPr>
          <p:cNvPr id="9" name="Rounded Rectangle 8"/>
          <p:cNvSpPr>
            <a:spLocks noChangeArrowheads="1"/>
          </p:cNvSpPr>
          <p:nvPr/>
        </p:nvSpPr>
        <p:spPr bwMode="auto">
          <a:xfrm>
            <a:off x="479425" y="4267200"/>
            <a:ext cx="1279525" cy="641350"/>
          </a:xfrm>
          <a:prstGeom prst="roundRect">
            <a:avLst>
              <a:gd name="adj" fmla="val 16667"/>
            </a:avLst>
          </a:prstGeom>
          <a:noFill/>
          <a:ln w="25400" algn="ctr">
            <a:noFill/>
            <a:round/>
            <a:headEnd/>
            <a:tailEnd/>
          </a:ln>
        </p:spPr>
        <p:txBody>
          <a:bodyPr anchor="ctr" anchorCtr="1"/>
          <a:lstStyle/>
          <a:p>
            <a:pPr algn="ctr"/>
            <a:r>
              <a:rPr lang="en-US" sz="1800" b="0"/>
              <a:t>Enclave</a:t>
            </a:r>
          </a:p>
          <a:p>
            <a:pPr algn="ctr"/>
            <a:r>
              <a:rPr lang="en-US" sz="1800" b="0"/>
              <a:t>Blob (dll)</a:t>
            </a:r>
          </a:p>
        </p:txBody>
      </p:sp>
      <p:sp>
        <p:nvSpPr>
          <p:cNvPr id="10" name="Content Placeholder 2"/>
          <p:cNvSpPr>
            <a:spLocks noGrp="1"/>
          </p:cNvSpPr>
          <p:nvPr>
            <p:ph idx="4294967295"/>
          </p:nvPr>
        </p:nvSpPr>
        <p:spPr>
          <a:xfrm>
            <a:off x="751840" y="1477962"/>
            <a:ext cx="8407400" cy="889000"/>
          </a:xfrm>
          <a:prstGeom prst="rect">
            <a:avLst/>
          </a:prstGeom>
        </p:spPr>
        <p:txBody>
          <a:bodyPr>
            <a:normAutofit fontScale="92500" lnSpcReduction="20000"/>
          </a:bodyPr>
          <a:lstStyle/>
          <a:p>
            <a:pPr marL="0" indent="0" eaLnBrk="1" hangingPunct="1">
              <a:buFont typeface="Wingdings" pitchFamily="2" charset="2"/>
              <a:buNone/>
            </a:pPr>
            <a:r>
              <a:rPr lang="en-US" dirty="0" smtClean="0"/>
              <a:t>Protected execution environment embedded in a process.</a:t>
            </a:r>
          </a:p>
        </p:txBody>
      </p:sp>
      <p:sp>
        <p:nvSpPr>
          <p:cNvPr id="11" name="Rounded Rectangle 10"/>
          <p:cNvSpPr/>
          <p:nvPr/>
        </p:nvSpPr>
        <p:spPr bwMode="auto">
          <a:xfrm>
            <a:off x="479425" y="5562600"/>
            <a:ext cx="1279525" cy="598487"/>
          </a:xfrm>
          <a:prstGeom prst="roundRect">
            <a:avLst/>
          </a:prstGeom>
          <a:solidFill>
            <a:schemeClr val="accent3">
              <a:lumMod val="75000"/>
            </a:schemeClr>
          </a:solidFill>
          <a:ln w="25400" cap="flat" cmpd="sng" algn="ctr">
            <a:solidFill>
              <a:schemeClr val="tx1"/>
            </a:solidFill>
            <a:prstDash val="solid"/>
            <a:round/>
            <a:headEnd type="none" w="med" len="med"/>
            <a:tailEnd type="none" w="med" len="med"/>
          </a:ln>
          <a:effectLst/>
        </p:spPr>
        <p:txBody>
          <a:bodyPr anchor="ctr" anchorCtr="1"/>
          <a:lstStyle/>
          <a:p>
            <a:pPr algn="ctr">
              <a:defRPr/>
            </a:pPr>
            <a:r>
              <a:rPr lang="en-US" sz="1800" b="0" dirty="0"/>
              <a:t>App Code</a:t>
            </a:r>
          </a:p>
        </p:txBody>
      </p:sp>
      <p:sp>
        <p:nvSpPr>
          <p:cNvPr id="12" name="Rounded Rectangle 11"/>
          <p:cNvSpPr/>
          <p:nvPr/>
        </p:nvSpPr>
        <p:spPr bwMode="auto">
          <a:xfrm>
            <a:off x="479425" y="4914900"/>
            <a:ext cx="1279525" cy="649287"/>
          </a:xfrm>
          <a:prstGeom prst="roundRect">
            <a:avLst/>
          </a:prstGeom>
          <a:solidFill>
            <a:schemeClr val="accent3">
              <a:lumMod val="75000"/>
            </a:schemeClr>
          </a:solidFill>
          <a:ln w="25400" cap="flat" cmpd="sng" algn="ctr">
            <a:solidFill>
              <a:schemeClr val="tx1"/>
            </a:solidFill>
            <a:prstDash val="solid"/>
            <a:round/>
            <a:headEnd type="none" w="med" len="med"/>
            <a:tailEnd type="none" w="med" len="med"/>
          </a:ln>
          <a:effectLst/>
        </p:spPr>
        <p:txBody>
          <a:bodyPr anchor="ctr" anchorCtr="1"/>
          <a:lstStyle/>
          <a:p>
            <a:pPr algn="ctr">
              <a:defRPr/>
            </a:pPr>
            <a:r>
              <a:rPr lang="en-US" sz="1800" b="0" dirty="0"/>
              <a:t>App Data</a:t>
            </a:r>
          </a:p>
        </p:txBody>
      </p:sp>
      <p:sp>
        <p:nvSpPr>
          <p:cNvPr id="13" name="Rounded Rectangle 12"/>
          <p:cNvSpPr/>
          <p:nvPr/>
        </p:nvSpPr>
        <p:spPr bwMode="auto">
          <a:xfrm>
            <a:off x="479425" y="2595562"/>
            <a:ext cx="1279525" cy="649288"/>
          </a:xfrm>
          <a:prstGeom prst="roundRect">
            <a:avLst/>
          </a:prstGeom>
          <a:solidFill>
            <a:schemeClr val="accent3">
              <a:lumMod val="75000"/>
            </a:schemeClr>
          </a:solidFill>
          <a:ln w="25400" cap="flat" cmpd="sng" algn="ctr">
            <a:solidFill>
              <a:schemeClr val="tx1"/>
            </a:solidFill>
            <a:prstDash val="solid"/>
            <a:round/>
            <a:headEnd type="none" w="med" len="med"/>
            <a:tailEnd type="none" w="med" len="med"/>
          </a:ln>
          <a:effectLst/>
        </p:spPr>
        <p:txBody>
          <a:bodyPr anchor="ctr" anchorCtr="1"/>
          <a:lstStyle/>
          <a:p>
            <a:pPr algn="ctr">
              <a:defRPr/>
            </a:pPr>
            <a:r>
              <a:rPr lang="en-US" sz="1800" b="0" dirty="0"/>
              <a:t>OS</a:t>
            </a:r>
          </a:p>
        </p:txBody>
      </p:sp>
      <p:sp>
        <p:nvSpPr>
          <p:cNvPr id="14" name="Rounded Rectangle 13"/>
          <p:cNvSpPr/>
          <p:nvPr/>
        </p:nvSpPr>
        <p:spPr bwMode="auto">
          <a:xfrm>
            <a:off x="2249488" y="3048000"/>
            <a:ext cx="1371600" cy="3200400"/>
          </a:xfrm>
          <a:prstGeom prst="roundRect">
            <a:avLst/>
          </a:prstGeom>
          <a:solidFill>
            <a:schemeClr val="accent6">
              <a:lumMod val="60000"/>
              <a:lumOff val="40000"/>
            </a:schemeClr>
          </a:solidFill>
          <a:ln w="50800" cap="flat" cmpd="sng" algn="ctr">
            <a:solidFill>
              <a:schemeClr val="tx1"/>
            </a:solidFill>
            <a:prstDash val="solid"/>
            <a:round/>
            <a:headEnd type="none" w="med" len="med"/>
            <a:tailEnd type="none" w="med" len="med"/>
          </a:ln>
          <a:effectLst/>
        </p:spPr>
        <p:txBody>
          <a:bodyPr/>
          <a:lstStyle/>
          <a:p>
            <a:pPr>
              <a:defRPr/>
            </a:pPr>
            <a:endParaRPr lang="en-US" sz="1800" b="0" dirty="0"/>
          </a:p>
        </p:txBody>
      </p:sp>
      <p:sp>
        <p:nvSpPr>
          <p:cNvPr id="15" name="Rounded Rectangle 14"/>
          <p:cNvSpPr>
            <a:spLocks noChangeArrowheads="1"/>
          </p:cNvSpPr>
          <p:nvPr/>
        </p:nvSpPr>
        <p:spPr bwMode="auto">
          <a:xfrm>
            <a:off x="2300288" y="3128962"/>
            <a:ext cx="1279525" cy="598488"/>
          </a:xfrm>
          <a:prstGeom prst="roundRect">
            <a:avLst>
              <a:gd name="adj" fmla="val 16667"/>
            </a:avLst>
          </a:prstGeom>
          <a:solidFill>
            <a:schemeClr val="folHlink"/>
          </a:solidFill>
          <a:ln w="25400" algn="ctr">
            <a:solidFill>
              <a:schemeClr val="tx1"/>
            </a:solidFill>
            <a:round/>
            <a:headEnd/>
            <a:tailEnd/>
          </a:ln>
        </p:spPr>
        <p:txBody>
          <a:bodyPr anchor="ctr" anchorCtr="1"/>
          <a:lstStyle/>
          <a:p>
            <a:pPr algn="ctr"/>
            <a:r>
              <a:rPr lang="en-US" sz="1800" b="0" dirty="0"/>
              <a:t>Enclave Code</a:t>
            </a:r>
          </a:p>
        </p:txBody>
      </p:sp>
      <p:sp>
        <p:nvSpPr>
          <p:cNvPr id="16" name="Rounded Rectangle 15"/>
          <p:cNvSpPr>
            <a:spLocks noChangeArrowheads="1"/>
          </p:cNvSpPr>
          <p:nvPr/>
        </p:nvSpPr>
        <p:spPr bwMode="auto">
          <a:xfrm>
            <a:off x="2300288" y="3738562"/>
            <a:ext cx="1279525" cy="649288"/>
          </a:xfrm>
          <a:prstGeom prst="roundRect">
            <a:avLst>
              <a:gd name="adj" fmla="val 16667"/>
            </a:avLst>
          </a:prstGeom>
          <a:solidFill>
            <a:schemeClr val="folHlink"/>
          </a:solidFill>
          <a:ln w="25400" algn="ctr">
            <a:solidFill>
              <a:schemeClr val="tx1"/>
            </a:solidFill>
            <a:round/>
            <a:headEnd/>
            <a:tailEnd/>
          </a:ln>
        </p:spPr>
        <p:txBody>
          <a:bodyPr anchor="ctr" anchorCtr="1"/>
          <a:lstStyle/>
          <a:p>
            <a:pPr algn="ctr"/>
            <a:r>
              <a:rPr lang="en-US" sz="1800" b="0" dirty="0"/>
              <a:t>Enclave Data</a:t>
            </a:r>
          </a:p>
        </p:txBody>
      </p:sp>
      <p:sp>
        <p:nvSpPr>
          <p:cNvPr id="17" name="Content Placeholder 2"/>
          <p:cNvSpPr txBox="1">
            <a:spLocks/>
          </p:cNvSpPr>
          <p:nvPr/>
        </p:nvSpPr>
        <p:spPr bwMode="auto">
          <a:xfrm>
            <a:off x="3814763" y="3021012"/>
            <a:ext cx="5613400" cy="473075"/>
          </a:xfrm>
          <a:prstGeom prst="rect">
            <a:avLst/>
          </a:prstGeom>
          <a:noFill/>
          <a:ln w="9525">
            <a:noFill/>
            <a:miter lim="800000"/>
            <a:headEnd/>
            <a:tailEnd/>
          </a:ln>
          <a:effectLst/>
        </p:spPr>
        <p:txBody>
          <a:bodyPr lIns="91400" tIns="45702" rIns="91400" bIns="45702"/>
          <a:lstStyle/>
          <a:p>
            <a:r>
              <a:rPr lang="en-US" sz="2400" dirty="0" smtClean="0"/>
              <a:t>With its own code and data</a:t>
            </a:r>
          </a:p>
        </p:txBody>
      </p:sp>
      <p:sp>
        <p:nvSpPr>
          <p:cNvPr id="18" name="Content Placeholder 2"/>
          <p:cNvSpPr txBox="1">
            <a:spLocks/>
          </p:cNvSpPr>
          <p:nvPr/>
        </p:nvSpPr>
        <p:spPr bwMode="auto">
          <a:xfrm>
            <a:off x="3814763" y="3549650"/>
            <a:ext cx="5613400" cy="485775"/>
          </a:xfrm>
          <a:prstGeom prst="rect">
            <a:avLst/>
          </a:prstGeom>
          <a:noFill/>
          <a:ln w="9525">
            <a:noFill/>
            <a:miter lim="800000"/>
            <a:headEnd/>
            <a:tailEnd/>
          </a:ln>
          <a:effectLst/>
        </p:spPr>
        <p:txBody>
          <a:bodyPr lIns="91400" tIns="45702" rIns="91400" bIns="45702"/>
          <a:lstStyle/>
          <a:p>
            <a:r>
              <a:rPr lang="en-US" sz="2400" dirty="0" smtClean="0"/>
              <a:t>Provide Confidentiality</a:t>
            </a:r>
          </a:p>
        </p:txBody>
      </p:sp>
      <p:sp>
        <p:nvSpPr>
          <p:cNvPr id="19" name="Content Placeholder 2"/>
          <p:cNvSpPr txBox="1">
            <a:spLocks/>
          </p:cNvSpPr>
          <p:nvPr/>
        </p:nvSpPr>
        <p:spPr bwMode="auto">
          <a:xfrm>
            <a:off x="3814763" y="4090987"/>
            <a:ext cx="5613400" cy="485775"/>
          </a:xfrm>
          <a:prstGeom prst="rect">
            <a:avLst/>
          </a:prstGeom>
          <a:noFill/>
          <a:ln w="9525">
            <a:noFill/>
            <a:miter lim="800000"/>
            <a:headEnd/>
            <a:tailEnd/>
          </a:ln>
          <a:effectLst/>
        </p:spPr>
        <p:txBody>
          <a:bodyPr lIns="91400" tIns="45702" rIns="91400" bIns="45702"/>
          <a:lstStyle/>
          <a:p>
            <a:r>
              <a:rPr lang="en-US" sz="2400" dirty="0" smtClean="0"/>
              <a:t>Provide Integrity</a:t>
            </a:r>
          </a:p>
        </p:txBody>
      </p:sp>
      <p:sp>
        <p:nvSpPr>
          <p:cNvPr id="20" name="Content Placeholder 2"/>
          <p:cNvSpPr txBox="1">
            <a:spLocks/>
          </p:cNvSpPr>
          <p:nvPr/>
        </p:nvSpPr>
        <p:spPr bwMode="auto">
          <a:xfrm>
            <a:off x="3814763" y="4632325"/>
            <a:ext cx="5613400" cy="485775"/>
          </a:xfrm>
          <a:prstGeom prst="rect">
            <a:avLst/>
          </a:prstGeom>
          <a:noFill/>
          <a:ln w="9525">
            <a:noFill/>
            <a:miter lim="800000"/>
            <a:headEnd/>
            <a:tailEnd/>
          </a:ln>
          <a:effectLst/>
        </p:spPr>
        <p:txBody>
          <a:bodyPr lIns="91400" tIns="45702" rIns="91400" bIns="45702"/>
          <a:lstStyle/>
          <a:p>
            <a:r>
              <a:rPr lang="en-US" sz="2400" dirty="0" smtClean="0"/>
              <a:t>Controlled </a:t>
            </a:r>
            <a:r>
              <a:rPr lang="en-US" sz="2400" dirty="0" err="1" smtClean="0"/>
              <a:t>Entrypoints</a:t>
            </a:r>
            <a:endParaRPr lang="en-US" sz="2400" dirty="0" smtClean="0"/>
          </a:p>
        </p:txBody>
      </p:sp>
      <p:sp>
        <p:nvSpPr>
          <p:cNvPr id="21" name="Content Placeholder 2"/>
          <p:cNvSpPr txBox="1">
            <a:spLocks/>
          </p:cNvSpPr>
          <p:nvPr/>
        </p:nvSpPr>
        <p:spPr bwMode="auto">
          <a:xfrm>
            <a:off x="3838575" y="5715000"/>
            <a:ext cx="5305425" cy="484187"/>
          </a:xfrm>
          <a:prstGeom prst="rect">
            <a:avLst/>
          </a:prstGeom>
          <a:noFill/>
          <a:ln w="9525">
            <a:noFill/>
            <a:miter lim="800000"/>
            <a:headEnd/>
            <a:tailEnd/>
          </a:ln>
          <a:effectLst/>
        </p:spPr>
        <p:txBody>
          <a:bodyPr lIns="91400" tIns="45702" rIns="91400" bIns="45702"/>
          <a:lstStyle/>
          <a:p>
            <a:r>
              <a:rPr lang="en-US" sz="2400" dirty="0" smtClean="0"/>
              <a:t>With full access to app memory</a:t>
            </a:r>
          </a:p>
        </p:txBody>
      </p:sp>
      <p:sp>
        <p:nvSpPr>
          <p:cNvPr id="22" name="Rounded Rectangle 21"/>
          <p:cNvSpPr>
            <a:spLocks noChangeArrowheads="1"/>
          </p:cNvSpPr>
          <p:nvPr/>
        </p:nvSpPr>
        <p:spPr bwMode="auto">
          <a:xfrm>
            <a:off x="2295525" y="5186362"/>
            <a:ext cx="1279525" cy="338138"/>
          </a:xfrm>
          <a:prstGeom prst="roundRect">
            <a:avLst>
              <a:gd name="adj" fmla="val 16667"/>
            </a:avLst>
          </a:prstGeom>
          <a:solidFill>
            <a:schemeClr val="folHlink"/>
          </a:solidFill>
          <a:ln w="25400" algn="ctr">
            <a:solidFill>
              <a:schemeClr val="tx1"/>
            </a:solidFill>
            <a:round/>
            <a:headEnd/>
            <a:tailEnd/>
          </a:ln>
        </p:spPr>
        <p:txBody>
          <a:bodyPr anchor="ctr" anchorCtr="1"/>
          <a:lstStyle/>
          <a:p>
            <a:pPr algn="ctr"/>
            <a:r>
              <a:rPr lang="en-US" sz="1800" b="0"/>
              <a:t>TCS (*n)</a:t>
            </a:r>
          </a:p>
        </p:txBody>
      </p:sp>
      <p:sp>
        <p:nvSpPr>
          <p:cNvPr id="23" name="Content Placeholder 2"/>
          <p:cNvSpPr txBox="1">
            <a:spLocks/>
          </p:cNvSpPr>
          <p:nvPr/>
        </p:nvSpPr>
        <p:spPr bwMode="auto">
          <a:xfrm>
            <a:off x="3814763" y="5173662"/>
            <a:ext cx="5613400" cy="485775"/>
          </a:xfrm>
          <a:prstGeom prst="rect">
            <a:avLst/>
          </a:prstGeom>
          <a:noFill/>
          <a:ln w="9525">
            <a:noFill/>
            <a:miter lim="800000"/>
            <a:headEnd/>
            <a:tailEnd/>
          </a:ln>
          <a:effectLst/>
        </p:spPr>
        <p:txBody>
          <a:bodyPr lIns="91400" tIns="45702" rIns="91400" bIns="45702"/>
          <a:lstStyle/>
          <a:p>
            <a:pPr marL="225425" indent="-225425" eaLnBrk="0" hangingPunct="0">
              <a:lnSpc>
                <a:spcPct val="95000"/>
              </a:lnSpc>
              <a:spcBef>
                <a:spcPct val="30000"/>
              </a:spcBef>
              <a:buClr>
                <a:schemeClr val="tx1"/>
              </a:buClr>
              <a:defRPr/>
            </a:pPr>
            <a:r>
              <a:rPr lang="en-US" sz="2400" dirty="0" smtClean="0"/>
              <a:t>Supports multi-threading</a:t>
            </a:r>
            <a:endParaRPr lang="en-US" sz="2400" b="0" dirty="0">
              <a:solidFill>
                <a:srgbClr val="FFFFFF"/>
              </a:solidFill>
              <a:effectLst>
                <a:outerShdw blurRad="38100" dist="38100" dir="2700000" algn="tl">
                  <a:srgbClr val="000000"/>
                </a:outerShdw>
              </a:effectLst>
            </a:endParaRPr>
          </a:p>
        </p:txBody>
      </p:sp>
      <p:sp>
        <p:nvSpPr>
          <p:cNvPr id="24" name="Rounded Rectangle 23"/>
          <p:cNvSpPr>
            <a:spLocks noChangeArrowheads="1"/>
          </p:cNvSpPr>
          <p:nvPr/>
        </p:nvSpPr>
        <p:spPr bwMode="auto">
          <a:xfrm>
            <a:off x="2286000" y="2366962"/>
            <a:ext cx="1279525" cy="649288"/>
          </a:xfrm>
          <a:prstGeom prst="roundRect">
            <a:avLst>
              <a:gd name="adj" fmla="val 16667"/>
            </a:avLst>
          </a:prstGeom>
          <a:solidFill>
            <a:schemeClr val="folHlink"/>
          </a:solidFill>
          <a:ln w="25400" algn="ctr">
            <a:solidFill>
              <a:schemeClr val="tx1"/>
            </a:solidFill>
            <a:round/>
            <a:headEnd/>
            <a:tailEnd/>
          </a:ln>
        </p:spPr>
        <p:txBody>
          <a:bodyPr anchor="ctr" anchorCtr="1"/>
          <a:lstStyle/>
          <a:p>
            <a:pPr algn="ctr"/>
            <a:r>
              <a:rPr lang="en-US" sz="1800" b="0" dirty="0" smtClean="0"/>
              <a:t>SECS</a:t>
            </a:r>
            <a:endParaRPr lang="en-US" sz="1800" b="0" dirty="0"/>
          </a:p>
        </p:txBody>
      </p:sp>
    </p:spTree>
    <p:extLst>
      <p:ext uri="{BB962C8B-B14F-4D97-AF65-F5344CB8AC3E}">
        <p14:creationId xmlns:p14="http://schemas.microsoft.com/office/powerpoint/2010/main" val="108899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SGX – Attack Surface</a:t>
            </a:r>
            <a:endParaRPr lang="en-US" dirty="0"/>
          </a:p>
        </p:txBody>
      </p:sp>
      <p:sp>
        <p:nvSpPr>
          <p:cNvPr id="25" name="Rectangle 4"/>
          <p:cNvSpPr>
            <a:spLocks noChangeArrowheads="1"/>
          </p:cNvSpPr>
          <p:nvPr/>
        </p:nvSpPr>
        <p:spPr bwMode="auto">
          <a:xfrm>
            <a:off x="2836009" y="2761352"/>
            <a:ext cx="990600" cy="457200"/>
          </a:xfrm>
          <a:prstGeom prst="rect">
            <a:avLst/>
          </a:prstGeom>
          <a:solidFill>
            <a:schemeClr val="accent1"/>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800" b="0" dirty="0">
                <a:solidFill>
                  <a:srgbClr val="FFFF00"/>
                </a:solidFill>
                <a:latin typeface="Neo Sans Intel" pitchFamily="34" charset="0"/>
              </a:rPr>
              <a:t>Proxy</a:t>
            </a:r>
          </a:p>
        </p:txBody>
      </p:sp>
      <p:sp>
        <p:nvSpPr>
          <p:cNvPr id="26" name="Rectangle 5"/>
          <p:cNvSpPr>
            <a:spLocks noChangeArrowheads="1"/>
          </p:cNvSpPr>
          <p:nvPr/>
        </p:nvSpPr>
        <p:spPr bwMode="auto">
          <a:xfrm>
            <a:off x="3902809" y="2761352"/>
            <a:ext cx="990600" cy="457200"/>
          </a:xfrm>
          <a:prstGeom prst="rect">
            <a:avLst/>
          </a:prstGeom>
          <a:solidFill>
            <a:schemeClr val="accent1"/>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800" b="0" dirty="0">
                <a:solidFill>
                  <a:srgbClr val="FFFF00"/>
                </a:solidFill>
                <a:latin typeface="Neo Sans Intel" pitchFamily="34" charset="0"/>
              </a:rPr>
              <a:t>Proxy</a:t>
            </a:r>
          </a:p>
        </p:txBody>
      </p:sp>
      <p:sp>
        <p:nvSpPr>
          <p:cNvPr id="27" name="Rectangle 6"/>
          <p:cNvSpPr>
            <a:spLocks noChangeArrowheads="1"/>
          </p:cNvSpPr>
          <p:nvPr/>
        </p:nvSpPr>
        <p:spPr bwMode="auto">
          <a:xfrm>
            <a:off x="4969609" y="2761352"/>
            <a:ext cx="990600" cy="457200"/>
          </a:xfrm>
          <a:prstGeom prst="rect">
            <a:avLst/>
          </a:prstGeom>
          <a:solidFill>
            <a:schemeClr val="accent1"/>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800" b="0" dirty="0">
                <a:solidFill>
                  <a:srgbClr val="FFFF00"/>
                </a:solidFill>
                <a:latin typeface="Neo Sans Intel" pitchFamily="34" charset="0"/>
              </a:rPr>
              <a:t>Proxy</a:t>
            </a:r>
          </a:p>
        </p:txBody>
      </p:sp>
      <p:sp>
        <p:nvSpPr>
          <p:cNvPr id="28" name="Rectangle 8"/>
          <p:cNvSpPr>
            <a:spLocks noChangeArrowheads="1"/>
          </p:cNvSpPr>
          <p:nvPr/>
        </p:nvSpPr>
        <p:spPr bwMode="auto">
          <a:xfrm>
            <a:off x="2912209" y="4556814"/>
            <a:ext cx="29718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a:lnSpc>
                <a:spcPct val="85000"/>
              </a:lnSpc>
              <a:defRPr/>
            </a:pPr>
            <a:r>
              <a:rPr lang="en-US" sz="2400" dirty="0">
                <a:solidFill>
                  <a:prstClr val="white"/>
                </a:solidFill>
                <a:effectLst>
                  <a:outerShdw blurRad="38100" dist="38100" dir="2700000" algn="tl">
                    <a:srgbClr val="000000">
                      <a:alpha val="43137"/>
                    </a:srgbClr>
                  </a:outerShdw>
                </a:effectLst>
                <a:latin typeface="Neo Sans Intel" pitchFamily="34" charset="0"/>
              </a:rPr>
              <a:t>Hardware</a:t>
            </a:r>
          </a:p>
        </p:txBody>
      </p:sp>
      <p:sp>
        <p:nvSpPr>
          <p:cNvPr id="29" name="Rectangle 9"/>
          <p:cNvSpPr>
            <a:spLocks noChangeArrowheads="1"/>
          </p:cNvSpPr>
          <p:nvPr/>
        </p:nvSpPr>
        <p:spPr bwMode="auto">
          <a:xfrm>
            <a:off x="2912209" y="4023414"/>
            <a:ext cx="2971800" cy="457200"/>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a:lnSpc>
                <a:spcPct val="85000"/>
              </a:lnSpc>
              <a:defRPr/>
            </a:pPr>
            <a:r>
              <a:rPr lang="en-US" sz="2400" dirty="0">
                <a:solidFill>
                  <a:prstClr val="white"/>
                </a:solidFill>
                <a:effectLst>
                  <a:outerShdw blurRad="38100" dist="38100" dir="2700000" algn="tl">
                    <a:srgbClr val="000000">
                      <a:alpha val="43137"/>
                    </a:srgbClr>
                  </a:outerShdw>
                </a:effectLst>
                <a:latin typeface="Neo Sans Intel" pitchFamily="34" charset="0"/>
              </a:rPr>
              <a:t>VMM</a:t>
            </a:r>
          </a:p>
        </p:txBody>
      </p:sp>
      <p:sp>
        <p:nvSpPr>
          <p:cNvPr id="30" name="Rectangle 11"/>
          <p:cNvSpPr>
            <a:spLocks noChangeArrowheads="1"/>
          </p:cNvSpPr>
          <p:nvPr/>
        </p:nvSpPr>
        <p:spPr bwMode="auto">
          <a:xfrm>
            <a:off x="2912209" y="3370952"/>
            <a:ext cx="2971800" cy="576262"/>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lnSpc>
                <a:spcPct val="85000"/>
              </a:lnSpc>
              <a:defRPr/>
            </a:pPr>
            <a:r>
              <a:rPr lang="en-US" sz="2400" dirty="0" smtClean="0">
                <a:solidFill>
                  <a:prstClr val="white"/>
                </a:solidFill>
                <a:effectLst>
                  <a:outerShdw blurRad="38100" dist="38100" dir="2700000" algn="tl">
                    <a:srgbClr val="000000">
                      <a:alpha val="43137"/>
                    </a:srgbClr>
                  </a:outerShdw>
                </a:effectLst>
                <a:latin typeface="Neo Sans Intel" pitchFamily="34" charset="0"/>
              </a:rPr>
              <a:t>OS</a:t>
            </a:r>
            <a:endParaRPr lang="en-US" sz="2400" dirty="0">
              <a:solidFill>
                <a:prstClr val="white"/>
              </a:solidFill>
              <a:effectLst>
                <a:outerShdw blurRad="38100" dist="38100" dir="2700000" algn="tl">
                  <a:srgbClr val="000000">
                    <a:alpha val="43137"/>
                  </a:srgbClr>
                </a:outerShdw>
              </a:effectLst>
              <a:latin typeface="Neo Sans Intel" pitchFamily="34" charset="0"/>
            </a:endParaRPr>
          </a:p>
        </p:txBody>
      </p:sp>
      <p:sp>
        <p:nvSpPr>
          <p:cNvPr id="31" name="Rectangle 15"/>
          <p:cNvSpPr>
            <a:spLocks noChangeArrowheads="1"/>
          </p:cNvSpPr>
          <p:nvPr/>
        </p:nvSpPr>
        <p:spPr bwMode="auto">
          <a:xfrm>
            <a:off x="2836009" y="2761352"/>
            <a:ext cx="990600" cy="4572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r>
              <a:rPr lang="en-US" sz="2400" dirty="0">
                <a:solidFill>
                  <a:prstClr val="white"/>
                </a:solidFill>
                <a:effectLst>
                  <a:outerShdw blurRad="38100" dist="38100" dir="2700000" algn="tl">
                    <a:srgbClr val="000000">
                      <a:alpha val="43137"/>
                    </a:srgbClr>
                  </a:outerShdw>
                </a:effectLst>
                <a:latin typeface="Neo Sans Intel" pitchFamily="34" charset="0"/>
              </a:rPr>
              <a:t>App</a:t>
            </a:r>
          </a:p>
        </p:txBody>
      </p:sp>
      <p:sp>
        <p:nvSpPr>
          <p:cNvPr id="32" name="Rectangle 16"/>
          <p:cNvSpPr>
            <a:spLocks noChangeArrowheads="1"/>
          </p:cNvSpPr>
          <p:nvPr/>
        </p:nvSpPr>
        <p:spPr bwMode="auto">
          <a:xfrm>
            <a:off x="3902809" y="2761352"/>
            <a:ext cx="990600" cy="4572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r>
              <a:rPr lang="en-US" sz="2400" dirty="0">
                <a:solidFill>
                  <a:prstClr val="white"/>
                </a:solidFill>
                <a:effectLst>
                  <a:outerShdw blurRad="38100" dist="38100" dir="2700000" algn="tl">
                    <a:srgbClr val="000000">
                      <a:alpha val="43137"/>
                    </a:srgbClr>
                  </a:outerShdw>
                </a:effectLst>
                <a:latin typeface="Neo Sans Intel" pitchFamily="34" charset="0"/>
              </a:rPr>
              <a:t>App</a:t>
            </a:r>
          </a:p>
        </p:txBody>
      </p:sp>
      <p:sp>
        <p:nvSpPr>
          <p:cNvPr id="33" name="Rectangle 17"/>
          <p:cNvSpPr>
            <a:spLocks noChangeArrowheads="1"/>
          </p:cNvSpPr>
          <p:nvPr/>
        </p:nvSpPr>
        <p:spPr bwMode="auto">
          <a:xfrm>
            <a:off x="4969609" y="2761352"/>
            <a:ext cx="990600" cy="4572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r>
              <a:rPr lang="en-US" sz="2400" dirty="0">
                <a:solidFill>
                  <a:prstClr val="white"/>
                </a:solidFill>
                <a:effectLst>
                  <a:outerShdw blurRad="38100" dist="38100" dir="2700000" algn="tl">
                    <a:srgbClr val="000000">
                      <a:alpha val="43137"/>
                    </a:srgbClr>
                  </a:outerShdw>
                </a:effectLst>
                <a:latin typeface="Neo Sans Intel" pitchFamily="34" charset="0"/>
              </a:rPr>
              <a:t>App</a:t>
            </a:r>
          </a:p>
        </p:txBody>
      </p:sp>
      <p:sp>
        <p:nvSpPr>
          <p:cNvPr id="34" name="Rectangle 21"/>
          <p:cNvSpPr>
            <a:spLocks noChangeArrowheads="1"/>
          </p:cNvSpPr>
          <p:nvPr/>
        </p:nvSpPr>
        <p:spPr bwMode="auto">
          <a:xfrm>
            <a:off x="4893409" y="2685152"/>
            <a:ext cx="1143000" cy="609600"/>
          </a:xfrm>
          <a:prstGeom prst="rect">
            <a:avLst/>
          </a:prstGeom>
          <a:noFill/>
          <a:ln w="25400">
            <a:solidFill>
              <a:srgbClr val="FFFF00"/>
            </a:solidFill>
            <a:prstDash val="dash"/>
            <a:miter lim="800000"/>
            <a:headEnd/>
            <a:tailEnd/>
          </a:ln>
          <a:effectLst>
            <a:prstShdw prst="shdw17" dist="17961" dir="2700000">
              <a:schemeClr val="bg2">
                <a:gamma/>
                <a:shade val="60000"/>
                <a:invGamma/>
              </a:schemeClr>
            </a:prstShdw>
          </a:effectLst>
        </p:spPr>
        <p:txBody>
          <a:bodyPr wrap="none" anchor="ctr"/>
          <a:lstStyle/>
          <a:p>
            <a:pPr algn="ctr">
              <a:defRPr/>
            </a:pPr>
            <a:endParaRPr lang="en-US" sz="2800" b="0" dirty="0">
              <a:solidFill>
                <a:srgbClr val="FFFF00"/>
              </a:solidFill>
              <a:latin typeface="Neo Sans Intel" pitchFamily="34" charset="0"/>
            </a:endParaRPr>
          </a:p>
        </p:txBody>
      </p:sp>
      <p:sp>
        <p:nvSpPr>
          <p:cNvPr id="35" name="Rectangle 50"/>
          <p:cNvSpPr>
            <a:spLocks noChangeArrowheads="1"/>
          </p:cNvSpPr>
          <p:nvPr/>
        </p:nvSpPr>
        <p:spPr bwMode="auto">
          <a:xfrm>
            <a:off x="2759809" y="3294752"/>
            <a:ext cx="3279775" cy="1477774"/>
          </a:xfrm>
          <a:prstGeom prst="rect">
            <a:avLst/>
          </a:prstGeom>
          <a:noFill/>
          <a:ln w="25400">
            <a:solidFill>
              <a:srgbClr val="FFFF00"/>
            </a:solidFill>
            <a:prstDash val="dash"/>
            <a:miter lim="800000"/>
            <a:headEnd/>
            <a:tailEnd/>
          </a:ln>
          <a:effectLst>
            <a:prstShdw prst="shdw17" dist="17961" dir="2700000">
              <a:schemeClr val="bg2">
                <a:gamma/>
                <a:shade val="60000"/>
                <a:invGamma/>
              </a:schemeClr>
            </a:prstShdw>
          </a:effectLst>
        </p:spPr>
        <p:txBody>
          <a:bodyPr wrap="none" anchor="ctr"/>
          <a:lstStyle/>
          <a:p>
            <a:pPr algn="ctr">
              <a:defRPr/>
            </a:pPr>
            <a:endParaRPr lang="en-US" sz="2800" b="0" dirty="0">
              <a:solidFill>
                <a:srgbClr val="FFFF00"/>
              </a:solidFill>
              <a:latin typeface="Neo Sans Intel" pitchFamily="34" charset="0"/>
            </a:endParaRPr>
          </a:p>
        </p:txBody>
      </p:sp>
      <p:sp>
        <p:nvSpPr>
          <p:cNvPr id="36" name="Rectangle 51"/>
          <p:cNvSpPr>
            <a:spLocks noChangeArrowheads="1"/>
          </p:cNvSpPr>
          <p:nvPr/>
        </p:nvSpPr>
        <p:spPr bwMode="auto">
          <a:xfrm>
            <a:off x="4920397" y="3237602"/>
            <a:ext cx="1087437" cy="106362"/>
          </a:xfrm>
          <a:prstGeom prst="rect">
            <a:avLst/>
          </a:prstGeom>
          <a:solidFill>
            <a:schemeClr val="bg1"/>
          </a:solidFill>
          <a:ln w="9525">
            <a:noFill/>
            <a:miter lim="800000"/>
            <a:headEnd/>
            <a:tailEnd/>
          </a:ln>
        </p:spPr>
        <p:txBody>
          <a:bodyPr wrap="none" anchor="ctr"/>
          <a:lstStyle/>
          <a:p>
            <a:pPr algn="ctr"/>
            <a:endParaRPr lang="en-US" sz="2800" b="0" dirty="0">
              <a:solidFill>
                <a:srgbClr val="FFFF00"/>
              </a:solidFill>
              <a:latin typeface="Neo Sans Intel" pitchFamily="34" charset="0"/>
            </a:endParaRPr>
          </a:p>
        </p:txBody>
      </p:sp>
      <p:sp>
        <p:nvSpPr>
          <p:cNvPr id="37" name="Rectangle 24"/>
          <p:cNvSpPr>
            <a:spLocks noChangeArrowheads="1"/>
          </p:cNvSpPr>
          <p:nvPr/>
        </p:nvSpPr>
        <p:spPr bwMode="auto">
          <a:xfrm>
            <a:off x="2899509" y="4551864"/>
            <a:ext cx="3022600" cy="114300"/>
          </a:xfrm>
          <a:prstGeom prst="rect">
            <a:avLst/>
          </a:prstGeom>
          <a:noFill/>
          <a:ln>
            <a:solidFill>
              <a:schemeClr val="bg2">
                <a:lumMod val="60000"/>
                <a:lumOff val="40000"/>
              </a:schemeClr>
            </a:solidFill>
            <a:prstDash val="dash"/>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sz="2800" b="0" dirty="0">
              <a:solidFill>
                <a:srgbClr val="FFFF00"/>
              </a:solidFill>
              <a:latin typeface="Neo Sans Intel" pitchFamily="34" charset="0"/>
              <a:cs typeface="Arial" pitchFamily="34" charset="0"/>
            </a:endParaRPr>
          </a:p>
        </p:txBody>
      </p:sp>
      <p:sp>
        <p:nvSpPr>
          <p:cNvPr id="39" name="Up Arrow 38"/>
          <p:cNvSpPr/>
          <p:nvPr/>
        </p:nvSpPr>
        <p:spPr bwMode="auto">
          <a:xfrm>
            <a:off x="5594236" y="3109014"/>
            <a:ext cx="533400" cy="1143000"/>
          </a:xfrm>
          <a:prstGeom prst="upArrow">
            <a:avLst/>
          </a:prstGeom>
          <a:solidFill>
            <a:srgbClr val="E1CE0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r>
              <a:rPr lang="en-US" sz="2400" b="0" dirty="0">
                <a:solidFill>
                  <a:srgbClr val="000000"/>
                </a:solidFill>
                <a:effectLst>
                  <a:outerShdw blurRad="38100" dist="38100" dir="2700000" algn="tl">
                    <a:srgbClr val="000000">
                      <a:alpha val="43137"/>
                    </a:srgbClr>
                  </a:outerShdw>
                </a:effectLst>
                <a:latin typeface="Neo Sans Intel" pitchFamily="34" charset="0"/>
                <a:cs typeface="Arial" pitchFamily="34" charset="0"/>
              </a:rPr>
              <a:t>X</a:t>
            </a:r>
          </a:p>
        </p:txBody>
      </p:sp>
      <p:sp>
        <p:nvSpPr>
          <p:cNvPr id="40" name="Up Arrow 39"/>
          <p:cNvSpPr/>
          <p:nvPr/>
        </p:nvSpPr>
        <p:spPr bwMode="auto">
          <a:xfrm>
            <a:off x="4829014" y="3185214"/>
            <a:ext cx="533400" cy="685800"/>
          </a:xfrm>
          <a:prstGeom prst="upArrow">
            <a:avLst/>
          </a:prstGeom>
          <a:solidFill>
            <a:srgbClr val="E1CE0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r>
              <a:rPr lang="en-US" sz="2400" b="0" dirty="0">
                <a:solidFill>
                  <a:srgbClr val="000000"/>
                </a:solidFill>
                <a:effectLst>
                  <a:outerShdw blurRad="38100" dist="38100" dir="2700000" algn="tl">
                    <a:srgbClr val="000000">
                      <a:alpha val="43137"/>
                    </a:srgbClr>
                  </a:outerShdw>
                </a:effectLst>
                <a:latin typeface="Neo Sans Intel" pitchFamily="34" charset="0"/>
                <a:cs typeface="Arial" pitchFamily="34" charset="0"/>
              </a:rPr>
              <a:t>X</a:t>
            </a:r>
          </a:p>
        </p:txBody>
      </p:sp>
      <p:sp>
        <p:nvSpPr>
          <p:cNvPr id="41" name="Rectangle 24"/>
          <p:cNvSpPr>
            <a:spLocks noChangeArrowheads="1"/>
          </p:cNvSpPr>
          <p:nvPr/>
        </p:nvSpPr>
        <p:spPr bwMode="auto">
          <a:xfrm>
            <a:off x="4669618" y="2800390"/>
            <a:ext cx="129638" cy="171182"/>
          </a:xfrm>
          <a:prstGeom prst="rect">
            <a:avLst/>
          </a:prstGeom>
          <a:noFill/>
          <a:ln w="19050">
            <a:solidFill>
              <a:schemeClr val="bg2">
                <a:lumMod val="60000"/>
                <a:lumOff val="40000"/>
              </a:schemeClr>
            </a:solidFill>
            <a:prstDash val="sysDash"/>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sz="2800" b="0" dirty="0">
              <a:solidFill>
                <a:srgbClr val="FFFF00"/>
              </a:solidFill>
              <a:latin typeface="Neo Sans Intel" pitchFamily="34" charset="0"/>
              <a:cs typeface="Arial" pitchFamily="34" charset="0"/>
            </a:endParaRPr>
          </a:p>
        </p:txBody>
      </p:sp>
      <p:sp>
        <p:nvSpPr>
          <p:cNvPr id="42" name="Rectangle 24"/>
          <p:cNvSpPr>
            <a:spLocks noChangeArrowheads="1"/>
          </p:cNvSpPr>
          <p:nvPr/>
        </p:nvSpPr>
        <p:spPr bwMode="auto">
          <a:xfrm>
            <a:off x="5775054" y="2785364"/>
            <a:ext cx="129638" cy="171182"/>
          </a:xfrm>
          <a:prstGeom prst="rect">
            <a:avLst/>
          </a:prstGeom>
          <a:noFill/>
          <a:ln w="19050">
            <a:solidFill>
              <a:schemeClr val="bg2">
                <a:lumMod val="60000"/>
                <a:lumOff val="40000"/>
              </a:schemeClr>
            </a:solidFill>
            <a:prstDash val="sysDash"/>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sz="2800" b="0" dirty="0">
              <a:solidFill>
                <a:srgbClr val="FFFF00"/>
              </a:solidFill>
              <a:latin typeface="Neo Sans Intel" pitchFamily="34" charset="0"/>
              <a:cs typeface="Arial" pitchFamily="34" charset="0"/>
            </a:endParaRPr>
          </a:p>
        </p:txBody>
      </p:sp>
      <p:sp>
        <p:nvSpPr>
          <p:cNvPr id="43" name="Rectangle 24"/>
          <p:cNvSpPr>
            <a:spLocks noChangeArrowheads="1"/>
          </p:cNvSpPr>
          <p:nvPr/>
        </p:nvSpPr>
        <p:spPr bwMode="auto">
          <a:xfrm>
            <a:off x="5028080" y="2965670"/>
            <a:ext cx="129638" cy="171182"/>
          </a:xfrm>
          <a:prstGeom prst="rect">
            <a:avLst/>
          </a:prstGeom>
          <a:noFill/>
          <a:ln w="19050">
            <a:solidFill>
              <a:schemeClr val="bg2">
                <a:lumMod val="60000"/>
                <a:lumOff val="40000"/>
              </a:schemeClr>
            </a:solidFill>
            <a:prstDash val="sysDash"/>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sz="2800" b="0" dirty="0">
              <a:solidFill>
                <a:srgbClr val="FFFF00"/>
              </a:solidFill>
              <a:latin typeface="Neo Sans Intel" pitchFamily="34" charset="0"/>
              <a:cs typeface="Arial" pitchFamily="34" charset="0"/>
            </a:endParaRPr>
          </a:p>
        </p:txBody>
      </p:sp>
      <p:sp>
        <p:nvSpPr>
          <p:cNvPr id="44" name="Rectangle 24"/>
          <p:cNvSpPr>
            <a:spLocks noChangeArrowheads="1"/>
          </p:cNvSpPr>
          <p:nvPr/>
        </p:nvSpPr>
        <p:spPr bwMode="auto">
          <a:xfrm>
            <a:off x="3933376" y="2824001"/>
            <a:ext cx="129638" cy="171182"/>
          </a:xfrm>
          <a:prstGeom prst="rect">
            <a:avLst/>
          </a:prstGeom>
          <a:noFill/>
          <a:ln w="19050">
            <a:solidFill>
              <a:schemeClr val="bg2">
                <a:lumMod val="60000"/>
                <a:lumOff val="40000"/>
              </a:schemeClr>
            </a:solidFill>
            <a:prstDash val="sysDash"/>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sz="2800" b="0" dirty="0">
              <a:solidFill>
                <a:srgbClr val="FFFF00"/>
              </a:solidFill>
              <a:latin typeface="Neo Sans Intel" pitchFamily="34" charset="0"/>
              <a:cs typeface="Arial" pitchFamily="34" charset="0"/>
            </a:endParaRPr>
          </a:p>
        </p:txBody>
      </p:sp>
      <p:sp>
        <p:nvSpPr>
          <p:cNvPr id="45" name="Rectangle 50"/>
          <p:cNvSpPr>
            <a:spLocks noChangeArrowheads="1"/>
          </p:cNvSpPr>
          <p:nvPr/>
        </p:nvSpPr>
        <p:spPr bwMode="auto">
          <a:xfrm>
            <a:off x="6009104" y="5153526"/>
            <a:ext cx="579120" cy="288925"/>
          </a:xfrm>
          <a:prstGeom prst="rect">
            <a:avLst/>
          </a:prstGeom>
          <a:noFill/>
          <a:ln w="25400">
            <a:solidFill>
              <a:srgbClr val="FFFF00"/>
            </a:solidFill>
            <a:prstDash val="dash"/>
            <a:miter lim="800000"/>
            <a:headEnd/>
            <a:tailEnd/>
          </a:ln>
          <a:effectLst>
            <a:prstShdw prst="shdw17" dist="17961" dir="2700000">
              <a:schemeClr val="bg2">
                <a:gamma/>
                <a:shade val="60000"/>
                <a:invGamma/>
              </a:schemeClr>
            </a:prstShdw>
          </a:effectLst>
        </p:spPr>
        <p:txBody>
          <a:bodyPr wrap="none" anchor="ctr"/>
          <a:lstStyle/>
          <a:p>
            <a:pPr>
              <a:defRPr/>
            </a:pPr>
            <a:endParaRPr lang="en-US" sz="2800" b="0" dirty="0">
              <a:solidFill>
                <a:srgbClr val="FFFF00"/>
              </a:solidFill>
              <a:latin typeface="Neo Sans Intel" pitchFamily="34" charset="0"/>
            </a:endParaRPr>
          </a:p>
        </p:txBody>
      </p:sp>
      <p:sp>
        <p:nvSpPr>
          <p:cNvPr id="46" name="TextBox 45"/>
          <p:cNvSpPr txBox="1"/>
          <p:nvPr/>
        </p:nvSpPr>
        <p:spPr>
          <a:xfrm>
            <a:off x="3753584" y="5153526"/>
            <a:ext cx="2124043" cy="338554"/>
          </a:xfrm>
          <a:prstGeom prst="rect">
            <a:avLst/>
          </a:prstGeom>
          <a:noFill/>
        </p:spPr>
        <p:txBody>
          <a:bodyPr wrap="none" rtlCol="0">
            <a:spAutoFit/>
          </a:bodyPr>
          <a:lstStyle/>
          <a:p>
            <a:r>
              <a:rPr lang="en-US" sz="1600" b="0" dirty="0" smtClean="0">
                <a:latin typeface="Neo Sans Intel Medium" pitchFamily="34" charset="0"/>
              </a:rPr>
              <a:t>Attack Surface today</a:t>
            </a:r>
            <a:endParaRPr lang="en-US" sz="1600" b="0" dirty="0">
              <a:latin typeface="Neo Sans Intel Medium" pitchFamily="34" charset="0"/>
            </a:endParaRPr>
          </a:p>
        </p:txBody>
      </p:sp>
      <p:sp>
        <p:nvSpPr>
          <p:cNvPr id="47" name="U-Turn Arrow 46"/>
          <p:cNvSpPr/>
          <p:nvPr/>
        </p:nvSpPr>
        <p:spPr>
          <a:xfrm>
            <a:off x="5277584" y="2105526"/>
            <a:ext cx="658149" cy="877824"/>
          </a:xfrm>
          <a:prstGeom prst="uturnArrow">
            <a:avLst>
              <a:gd name="adj1" fmla="val 37488"/>
              <a:gd name="adj2" fmla="val 25000"/>
              <a:gd name="adj3" fmla="val 31244"/>
              <a:gd name="adj4" fmla="val 42189"/>
              <a:gd name="adj5" fmla="val 75000"/>
            </a:avLst>
          </a:prstGeom>
          <a:solidFill>
            <a:srgbClr val="E1CE0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r>
              <a:rPr lang="en-US" sz="2400" dirty="0" smtClean="0">
                <a:solidFill>
                  <a:srgbClr val="000000"/>
                </a:solidFill>
                <a:effectLst>
                  <a:outerShdw blurRad="38100" dist="38100" dir="2700000" algn="tl">
                    <a:srgbClr val="000000">
                      <a:alpha val="43137"/>
                    </a:srgbClr>
                  </a:outerShdw>
                </a:effectLst>
                <a:latin typeface="Neo Sans Intel" pitchFamily="34" charset="0"/>
                <a:cs typeface="Arial" pitchFamily="34" charset="0"/>
              </a:rPr>
              <a:t>    X</a:t>
            </a:r>
            <a:endParaRPr lang="en-US" sz="2400" dirty="0">
              <a:solidFill>
                <a:srgbClr val="0000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48" name="Rectangle 50"/>
          <p:cNvSpPr>
            <a:spLocks noChangeArrowheads="1"/>
          </p:cNvSpPr>
          <p:nvPr/>
        </p:nvSpPr>
        <p:spPr bwMode="auto">
          <a:xfrm>
            <a:off x="6009104" y="5610726"/>
            <a:ext cx="579120" cy="288925"/>
          </a:xfrm>
          <a:prstGeom prst="rect">
            <a:avLst/>
          </a:prstGeom>
          <a:noFill/>
          <a:ln w="25400">
            <a:solidFill>
              <a:schemeClr val="bg2">
                <a:lumMod val="60000"/>
                <a:lumOff val="40000"/>
              </a:schemeClr>
            </a:solidFill>
            <a:prstDash val="dash"/>
            <a:miter lim="800000"/>
            <a:headEnd/>
            <a:tailEnd/>
          </a:ln>
          <a:effectLst>
            <a:prstShdw prst="shdw17" dist="17961" dir="2700000">
              <a:schemeClr val="bg2">
                <a:gamma/>
                <a:shade val="60000"/>
                <a:invGamma/>
              </a:schemeClr>
            </a:prstShdw>
          </a:effectLst>
        </p:spPr>
        <p:txBody>
          <a:bodyPr wrap="none" anchor="ctr"/>
          <a:lstStyle/>
          <a:p>
            <a:pPr>
              <a:defRPr/>
            </a:pPr>
            <a:endParaRPr lang="en-US" sz="2800" b="0" dirty="0">
              <a:solidFill>
                <a:srgbClr val="FFFF00"/>
              </a:solidFill>
              <a:latin typeface="Neo Sans Intel" pitchFamily="34" charset="0"/>
            </a:endParaRPr>
          </a:p>
        </p:txBody>
      </p:sp>
      <p:sp>
        <p:nvSpPr>
          <p:cNvPr id="49" name="TextBox 48"/>
          <p:cNvSpPr txBox="1"/>
          <p:nvPr/>
        </p:nvSpPr>
        <p:spPr>
          <a:xfrm>
            <a:off x="3524984" y="5610726"/>
            <a:ext cx="2287742" cy="338554"/>
          </a:xfrm>
          <a:prstGeom prst="rect">
            <a:avLst/>
          </a:prstGeom>
          <a:noFill/>
        </p:spPr>
        <p:txBody>
          <a:bodyPr wrap="none" rtlCol="0">
            <a:spAutoFit/>
          </a:bodyPr>
          <a:lstStyle/>
          <a:p>
            <a:r>
              <a:rPr lang="en-US" sz="1600" b="0" dirty="0" smtClean="0">
                <a:latin typeface="Neo Sans Intel Medium" pitchFamily="34" charset="0"/>
              </a:rPr>
              <a:t>Attack Surface with SE</a:t>
            </a:r>
            <a:endParaRPr lang="en-US" sz="1600" b="0" dirty="0">
              <a:latin typeface="Neo Sans Intel Medium" pitchFamily="34" charset="0"/>
            </a:endParaRPr>
          </a:p>
        </p:txBody>
      </p:sp>
    </p:spTree>
    <p:extLst>
      <p:ext uri="{BB962C8B-B14F-4D97-AF65-F5344CB8AC3E}">
        <p14:creationId xmlns:p14="http://schemas.microsoft.com/office/powerpoint/2010/main" val="117330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35"/>
                                        </p:tgtEl>
                                      </p:cBhvr>
                                      <p:by x="15000" y="15000"/>
                                    </p:animScale>
                                  </p:childTnLst>
                                </p:cTn>
                              </p:par>
                              <p:par>
                                <p:cTn id="7" presetID="56" presetClass="path" presetSubtype="0" accel="50000" decel="50000" fill="hold" grpId="1" nodeType="withEffect">
                                  <p:stCondLst>
                                    <p:cond delay="0"/>
                                  </p:stCondLst>
                                  <p:childTnLst>
                                    <p:animMotion origin="layout" path="M -3.05556E-6 -3.23774E-6 L 0.15157 -0.14639 " pathEditMode="relative" rAng="0" ptsTypes="AA">
                                      <p:cBhvr>
                                        <p:cTn id="8" dur="2000" fill="hold"/>
                                        <p:tgtEl>
                                          <p:spTgt spid="35"/>
                                        </p:tgtEl>
                                        <p:attrNameLst>
                                          <p:attrName>ppt_x</p:attrName>
                                          <p:attrName>ppt_y</p:attrName>
                                        </p:attrNameLst>
                                      </p:cBhvr>
                                      <p:rCtr x="7600" y="-7300"/>
                                    </p:animMotion>
                                  </p:childTnLst>
                                </p:cTn>
                              </p:par>
                              <p:par>
                                <p:cTn id="9" presetID="10" presetClass="exit" presetSubtype="0" fill="hold" grpId="0" nodeType="withEffect">
                                  <p:stCondLst>
                                    <p:cond delay="0"/>
                                  </p:stCondLst>
                                  <p:childTnLst>
                                    <p:animEffect transition="out" filter="fade">
                                      <p:cBhvr>
                                        <p:cTn id="10" dur="2000"/>
                                        <p:tgtEl>
                                          <p:spTgt spid="34"/>
                                        </p:tgtEl>
                                      </p:cBhvr>
                                    </p:animEffect>
                                    <p:set>
                                      <p:cBhvr>
                                        <p:cTn id="11" dur="1" fill="hold">
                                          <p:stCondLst>
                                            <p:cond delay="1999"/>
                                          </p:stCondLst>
                                        </p:cTn>
                                        <p:tgtEl>
                                          <p:spTgt spid="34"/>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nodeType="afterEffect">
                                  <p:stCondLst>
                                    <p:cond delay="0"/>
                                  </p:stCondLst>
                                  <p:childTnLst>
                                    <p:animEffect transition="out" filter="fade">
                                      <p:cBhvr>
                                        <p:cTn id="14" dur="500"/>
                                        <p:tgtEl>
                                          <p:spTgt spid="35"/>
                                        </p:tgtEl>
                                      </p:cBhvr>
                                    </p:animEffect>
                                    <p:set>
                                      <p:cBhvr>
                                        <p:cTn id="15" dur="1" fill="hold">
                                          <p:stCondLst>
                                            <p:cond delay="499"/>
                                          </p:stCondLst>
                                        </p:cTn>
                                        <p:tgtEl>
                                          <p:spTgt spid="3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6"/>
                                        </p:tgtEl>
                                      </p:cBhvr>
                                    </p:animEffect>
                                    <p:set>
                                      <p:cBhvr>
                                        <p:cTn id="18" dur="1" fill="hold">
                                          <p:stCondLst>
                                            <p:cond delay="499"/>
                                          </p:stCondLst>
                                        </p:cTn>
                                        <p:tgtEl>
                                          <p:spTgt spid="36"/>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down)">
                                      <p:cBhvr>
                                        <p:cTn id="41" dur="500"/>
                                        <p:tgtEl>
                                          <p:spTgt spid="39"/>
                                        </p:tgtEl>
                                      </p:cBhvr>
                                    </p:animEffect>
                                  </p:childTnLst>
                                </p:cTn>
                              </p:par>
                            </p:childTnLst>
                          </p:cTn>
                        </p:par>
                        <p:par>
                          <p:cTn id="42" fill="hold">
                            <p:stCondLst>
                              <p:cond delay="3500"/>
                            </p:stCondLst>
                            <p:childTnLst>
                              <p:par>
                                <p:cTn id="43" presetID="22" presetClass="entr" presetSubtype="4"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down)">
                                      <p:cBhvr>
                                        <p:cTn id="4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5" grpId="1" animBg="1"/>
      <p:bldP spid="39" grpId="0" animBg="1"/>
      <p:bldP spid="40"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Start answering questions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92500" lnSpcReduction="20000"/>
          </a:bodyPr>
          <a:lstStyle/>
          <a:p>
            <a:r>
              <a:rPr lang="en-US" dirty="0" smtClean="0"/>
              <a:t>I already anticipate a few questions:</a:t>
            </a:r>
          </a:p>
          <a:p>
            <a:pPr lvl="1"/>
            <a:r>
              <a:rPr lang="en-US" dirty="0" smtClean="0"/>
              <a:t>RNG -&gt; I have no idea how strong it is, I believe it is not as strong as a specialized hardware but probably stronger than usual random generation mechanisms existent in the platform</a:t>
            </a:r>
          </a:p>
          <a:p>
            <a:pPr lvl="1"/>
            <a:r>
              <a:rPr lang="en-US" dirty="0" smtClean="0"/>
              <a:t>AMT -&gt; I’ll talk a bit about the ME, but I’ll let the AMT research by Insinuator [0] to continue ;)</a:t>
            </a:r>
          </a:p>
          <a:p>
            <a:pPr lvl="1"/>
            <a:endParaRPr lang="en-US" dirty="0"/>
          </a:p>
          <a:p>
            <a:pPr marL="57150" indent="0">
              <a:buNone/>
            </a:pPr>
            <a:r>
              <a:rPr lang="en-US" dirty="0" smtClean="0"/>
              <a:t>[0] http://www.insinuator.net/2014/03/how-to-use-intel-amt-and-have-some-fun-with-mainboards/</a:t>
            </a:r>
            <a:endParaRPr lang="en-US" dirty="0"/>
          </a:p>
        </p:txBody>
      </p:sp>
    </p:spTree>
    <p:extLst>
      <p:ext uri="{BB962C8B-B14F-4D97-AF65-F5344CB8AC3E}">
        <p14:creationId xmlns:p14="http://schemas.microsoft.com/office/powerpoint/2010/main" val="895854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6372"/>
            <a:ext cx="9141142" cy="769907"/>
          </a:xfrm>
        </p:spPr>
        <p:txBody>
          <a:bodyPr>
            <a:normAutofit/>
          </a:bodyPr>
          <a:lstStyle/>
          <a:p>
            <a:r>
              <a:rPr lang="en-US" sz="3200" b="1" dirty="0" smtClean="0">
                <a:latin typeface="+mj-lt"/>
              </a:rPr>
              <a:t>How SE Works:  Protection vs. Software Attack</a:t>
            </a:r>
            <a:endParaRPr lang="en-US" sz="3200" b="1" dirty="0">
              <a:latin typeface="+mj-lt"/>
            </a:endParaRPr>
          </a:p>
        </p:txBody>
      </p:sp>
      <p:sp>
        <p:nvSpPr>
          <p:cNvPr id="5" name="Rectangle 4"/>
          <p:cNvSpPr/>
          <p:nvPr/>
        </p:nvSpPr>
        <p:spPr bwMode="auto">
          <a:xfrm>
            <a:off x="457200" y="1295400"/>
            <a:ext cx="5486400" cy="42672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endParaRPr lang="en-US" sz="2800" dirty="0">
              <a:solidFill>
                <a:prstClr val="white"/>
              </a:solidFill>
              <a:effectLst>
                <a:outerShdw blurRad="38100" dist="38100" dir="2700000" algn="tl">
                  <a:srgbClr val="000000">
                    <a:alpha val="43137"/>
                  </a:srgbClr>
                </a:outerShdw>
              </a:effectLst>
              <a:latin typeface="Neo Sans Intel" pitchFamily="34" charset="0"/>
            </a:endParaRPr>
          </a:p>
        </p:txBody>
      </p:sp>
      <p:sp>
        <p:nvSpPr>
          <p:cNvPr id="6" name="Rectangle 5"/>
          <p:cNvSpPr/>
          <p:nvPr/>
        </p:nvSpPr>
        <p:spPr bwMode="auto">
          <a:xfrm>
            <a:off x="762000" y="2057400"/>
            <a:ext cx="2286000" cy="32766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endParaRPr lang="en-US" sz="2800" dirty="0">
              <a:solidFill>
                <a:prstClr val="white"/>
              </a:solidFill>
              <a:effectLst>
                <a:outerShdw blurRad="38100" dist="38100" dir="2700000" algn="tl">
                  <a:srgbClr val="000000">
                    <a:alpha val="43137"/>
                  </a:srgbClr>
                </a:outerShdw>
              </a:effectLst>
              <a:latin typeface="Neo Sans Intel" pitchFamily="34" charset="0"/>
            </a:endParaRPr>
          </a:p>
        </p:txBody>
      </p:sp>
      <p:sp>
        <p:nvSpPr>
          <p:cNvPr id="7" name="Rectangle 6"/>
          <p:cNvSpPr/>
          <p:nvPr/>
        </p:nvSpPr>
        <p:spPr bwMode="auto">
          <a:xfrm>
            <a:off x="3810000" y="2057400"/>
            <a:ext cx="1828800" cy="22860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endParaRPr lang="en-US" sz="2800" dirty="0">
              <a:solidFill>
                <a:prstClr val="white"/>
              </a:solidFill>
              <a:effectLst>
                <a:outerShdw blurRad="38100" dist="38100" dir="2700000" algn="tl">
                  <a:srgbClr val="000000">
                    <a:alpha val="43137"/>
                  </a:srgbClr>
                </a:outerShdw>
              </a:effectLst>
              <a:latin typeface="Neo Sans Intel" pitchFamily="34" charset="0"/>
            </a:endParaRPr>
          </a:p>
        </p:txBody>
      </p:sp>
      <p:sp>
        <p:nvSpPr>
          <p:cNvPr id="8" name="TextBox 7"/>
          <p:cNvSpPr txBox="1"/>
          <p:nvPr/>
        </p:nvSpPr>
        <p:spPr bwMode="auto">
          <a:xfrm>
            <a:off x="1011223" y="1295400"/>
            <a:ext cx="1801454" cy="707886"/>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Untrusted Part</a:t>
            </a:r>
            <a:br>
              <a:rPr lang="en-US" b="0" dirty="0" smtClean="0">
                <a:solidFill>
                  <a:prstClr val="white"/>
                </a:solidFill>
                <a:latin typeface="Neo Sans Intel" pitchFamily="34" charset="0"/>
              </a:rPr>
            </a:br>
            <a:r>
              <a:rPr lang="en-US" b="0" dirty="0" smtClean="0">
                <a:solidFill>
                  <a:prstClr val="white"/>
                </a:solidFill>
                <a:latin typeface="Neo Sans Intel" pitchFamily="34" charset="0"/>
              </a:rPr>
              <a:t>of App</a:t>
            </a:r>
          </a:p>
        </p:txBody>
      </p:sp>
      <p:sp>
        <p:nvSpPr>
          <p:cNvPr id="10" name="TextBox 9"/>
          <p:cNvSpPr txBox="1"/>
          <p:nvPr/>
        </p:nvSpPr>
        <p:spPr bwMode="auto">
          <a:xfrm>
            <a:off x="3886200" y="1295400"/>
            <a:ext cx="1549206" cy="707886"/>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Trusted Part</a:t>
            </a:r>
          </a:p>
          <a:p>
            <a:pPr algn="ctr"/>
            <a:r>
              <a:rPr lang="en-US" b="0" dirty="0" smtClean="0">
                <a:solidFill>
                  <a:prstClr val="white"/>
                </a:solidFill>
                <a:latin typeface="Neo Sans Intel" pitchFamily="34" charset="0"/>
              </a:rPr>
              <a:t>of App</a:t>
            </a:r>
          </a:p>
        </p:txBody>
      </p:sp>
      <p:sp>
        <p:nvSpPr>
          <p:cNvPr id="11" name="Rectangle 10"/>
          <p:cNvSpPr/>
          <p:nvPr/>
        </p:nvSpPr>
        <p:spPr bwMode="auto">
          <a:xfrm>
            <a:off x="3581400" y="22098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12" name="Rectangle 11"/>
          <p:cNvSpPr/>
          <p:nvPr/>
        </p:nvSpPr>
        <p:spPr bwMode="auto">
          <a:xfrm>
            <a:off x="3581400" y="24384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13" name="Rectangle 12"/>
          <p:cNvSpPr/>
          <p:nvPr/>
        </p:nvSpPr>
        <p:spPr bwMode="auto">
          <a:xfrm>
            <a:off x="3581400" y="26670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14" name="Rectangle 13"/>
          <p:cNvSpPr/>
          <p:nvPr/>
        </p:nvSpPr>
        <p:spPr bwMode="auto">
          <a:xfrm>
            <a:off x="3581400" y="28956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15" name="Rectangle 14"/>
          <p:cNvSpPr/>
          <p:nvPr/>
        </p:nvSpPr>
        <p:spPr bwMode="auto">
          <a:xfrm>
            <a:off x="3581400" y="31242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23" name="Freeform 22"/>
          <p:cNvSpPr/>
          <p:nvPr/>
        </p:nvSpPr>
        <p:spPr bwMode="auto">
          <a:xfrm>
            <a:off x="1790700" y="2118360"/>
            <a:ext cx="133597" cy="365760"/>
          </a:xfrm>
          <a:custGeom>
            <a:avLst/>
            <a:gdLst>
              <a:gd name="connsiteX0" fmla="*/ 93023 w 166254"/>
              <a:gd name="connsiteY0" fmla="*/ 0 h 748146"/>
              <a:gd name="connsiteX1" fmla="*/ 9896 w 166254"/>
              <a:gd name="connsiteY1" fmla="*/ 118754 h 748146"/>
              <a:gd name="connsiteX2" fmla="*/ 152400 w 166254"/>
              <a:gd name="connsiteY2" fmla="*/ 178130 h 748146"/>
              <a:gd name="connsiteX3" fmla="*/ 45522 w 166254"/>
              <a:gd name="connsiteY3" fmla="*/ 320634 h 748146"/>
              <a:gd name="connsiteX4" fmla="*/ 164275 w 166254"/>
              <a:gd name="connsiteY4" fmla="*/ 391886 h 748146"/>
              <a:gd name="connsiteX5" fmla="*/ 57397 w 166254"/>
              <a:gd name="connsiteY5" fmla="*/ 570016 h 748146"/>
              <a:gd name="connsiteX6" fmla="*/ 116774 w 166254"/>
              <a:gd name="connsiteY6" fmla="*/ 629393 h 748146"/>
              <a:gd name="connsiteX7" fmla="*/ 116774 w 166254"/>
              <a:gd name="connsiteY7" fmla="*/ 748146 h 74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54" h="748146">
                <a:moveTo>
                  <a:pt x="93023" y="0"/>
                </a:moveTo>
                <a:cubicBezTo>
                  <a:pt x="46511" y="44533"/>
                  <a:pt x="0" y="89066"/>
                  <a:pt x="9896" y="118754"/>
                </a:cubicBezTo>
                <a:cubicBezTo>
                  <a:pt x="19792" y="148442"/>
                  <a:pt x="146462" y="144483"/>
                  <a:pt x="152400" y="178130"/>
                </a:cubicBezTo>
                <a:cubicBezTo>
                  <a:pt x="158338" y="211777"/>
                  <a:pt x="43543" y="285008"/>
                  <a:pt x="45522" y="320634"/>
                </a:cubicBezTo>
                <a:cubicBezTo>
                  <a:pt x="47501" y="356260"/>
                  <a:pt x="162296" y="350322"/>
                  <a:pt x="164275" y="391886"/>
                </a:cubicBezTo>
                <a:cubicBezTo>
                  <a:pt x="166254" y="433450"/>
                  <a:pt x="65314" y="530432"/>
                  <a:pt x="57397" y="570016"/>
                </a:cubicBezTo>
                <a:cubicBezTo>
                  <a:pt x="49480" y="609600"/>
                  <a:pt x="106878" y="599705"/>
                  <a:pt x="116774" y="629393"/>
                </a:cubicBezTo>
                <a:cubicBezTo>
                  <a:pt x="126670" y="659081"/>
                  <a:pt x="121722" y="703613"/>
                  <a:pt x="116774" y="748146"/>
                </a:cubicBezTo>
              </a:path>
            </a:pathLst>
          </a:custGeom>
          <a:noFill/>
          <a:ln w="508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sz="2400" b="0" dirty="0" smtClean="0">
              <a:solidFill>
                <a:prstClr val="white"/>
              </a:solidFill>
            </a:endParaRPr>
          </a:p>
        </p:txBody>
      </p:sp>
      <p:sp>
        <p:nvSpPr>
          <p:cNvPr id="24" name="Freeform 23"/>
          <p:cNvSpPr/>
          <p:nvPr/>
        </p:nvSpPr>
        <p:spPr bwMode="auto">
          <a:xfrm>
            <a:off x="1790700" y="2819400"/>
            <a:ext cx="133597" cy="640080"/>
          </a:xfrm>
          <a:custGeom>
            <a:avLst/>
            <a:gdLst>
              <a:gd name="connsiteX0" fmla="*/ 93023 w 166254"/>
              <a:gd name="connsiteY0" fmla="*/ 0 h 748146"/>
              <a:gd name="connsiteX1" fmla="*/ 9896 w 166254"/>
              <a:gd name="connsiteY1" fmla="*/ 118754 h 748146"/>
              <a:gd name="connsiteX2" fmla="*/ 152400 w 166254"/>
              <a:gd name="connsiteY2" fmla="*/ 178130 h 748146"/>
              <a:gd name="connsiteX3" fmla="*/ 45522 w 166254"/>
              <a:gd name="connsiteY3" fmla="*/ 320634 h 748146"/>
              <a:gd name="connsiteX4" fmla="*/ 164275 w 166254"/>
              <a:gd name="connsiteY4" fmla="*/ 391886 h 748146"/>
              <a:gd name="connsiteX5" fmla="*/ 57397 w 166254"/>
              <a:gd name="connsiteY5" fmla="*/ 570016 h 748146"/>
              <a:gd name="connsiteX6" fmla="*/ 116774 w 166254"/>
              <a:gd name="connsiteY6" fmla="*/ 629393 h 748146"/>
              <a:gd name="connsiteX7" fmla="*/ 116774 w 166254"/>
              <a:gd name="connsiteY7" fmla="*/ 748146 h 74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54" h="748146">
                <a:moveTo>
                  <a:pt x="93023" y="0"/>
                </a:moveTo>
                <a:cubicBezTo>
                  <a:pt x="46511" y="44533"/>
                  <a:pt x="0" y="89066"/>
                  <a:pt x="9896" y="118754"/>
                </a:cubicBezTo>
                <a:cubicBezTo>
                  <a:pt x="19792" y="148442"/>
                  <a:pt x="146462" y="144483"/>
                  <a:pt x="152400" y="178130"/>
                </a:cubicBezTo>
                <a:cubicBezTo>
                  <a:pt x="158338" y="211777"/>
                  <a:pt x="43543" y="285008"/>
                  <a:pt x="45522" y="320634"/>
                </a:cubicBezTo>
                <a:cubicBezTo>
                  <a:pt x="47501" y="356260"/>
                  <a:pt x="162296" y="350322"/>
                  <a:pt x="164275" y="391886"/>
                </a:cubicBezTo>
                <a:cubicBezTo>
                  <a:pt x="166254" y="433450"/>
                  <a:pt x="65314" y="530432"/>
                  <a:pt x="57397" y="570016"/>
                </a:cubicBezTo>
                <a:cubicBezTo>
                  <a:pt x="49480" y="609600"/>
                  <a:pt x="106878" y="599705"/>
                  <a:pt x="116774" y="629393"/>
                </a:cubicBezTo>
                <a:cubicBezTo>
                  <a:pt x="126670" y="659081"/>
                  <a:pt x="121722" y="703613"/>
                  <a:pt x="116774" y="748146"/>
                </a:cubicBezTo>
              </a:path>
            </a:pathLst>
          </a:custGeom>
          <a:noFill/>
          <a:ln w="508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sz="2400" b="0" dirty="0" smtClean="0">
              <a:solidFill>
                <a:prstClr val="white"/>
              </a:solidFill>
            </a:endParaRPr>
          </a:p>
        </p:txBody>
      </p:sp>
      <p:sp>
        <p:nvSpPr>
          <p:cNvPr id="26" name="Freeform 25"/>
          <p:cNvSpPr/>
          <p:nvPr/>
        </p:nvSpPr>
        <p:spPr bwMode="auto">
          <a:xfrm>
            <a:off x="4648200" y="2743200"/>
            <a:ext cx="152400" cy="533400"/>
          </a:xfrm>
          <a:custGeom>
            <a:avLst/>
            <a:gdLst>
              <a:gd name="connsiteX0" fmla="*/ 93023 w 166254"/>
              <a:gd name="connsiteY0" fmla="*/ 0 h 748146"/>
              <a:gd name="connsiteX1" fmla="*/ 9896 w 166254"/>
              <a:gd name="connsiteY1" fmla="*/ 118754 h 748146"/>
              <a:gd name="connsiteX2" fmla="*/ 152400 w 166254"/>
              <a:gd name="connsiteY2" fmla="*/ 178130 h 748146"/>
              <a:gd name="connsiteX3" fmla="*/ 45522 w 166254"/>
              <a:gd name="connsiteY3" fmla="*/ 320634 h 748146"/>
              <a:gd name="connsiteX4" fmla="*/ 164275 w 166254"/>
              <a:gd name="connsiteY4" fmla="*/ 391886 h 748146"/>
              <a:gd name="connsiteX5" fmla="*/ 57397 w 166254"/>
              <a:gd name="connsiteY5" fmla="*/ 570016 h 748146"/>
              <a:gd name="connsiteX6" fmla="*/ 116774 w 166254"/>
              <a:gd name="connsiteY6" fmla="*/ 629393 h 748146"/>
              <a:gd name="connsiteX7" fmla="*/ 116774 w 166254"/>
              <a:gd name="connsiteY7" fmla="*/ 748146 h 74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54" h="748146">
                <a:moveTo>
                  <a:pt x="93023" y="0"/>
                </a:moveTo>
                <a:cubicBezTo>
                  <a:pt x="46511" y="44533"/>
                  <a:pt x="0" y="89066"/>
                  <a:pt x="9896" y="118754"/>
                </a:cubicBezTo>
                <a:cubicBezTo>
                  <a:pt x="19792" y="148442"/>
                  <a:pt x="146462" y="144483"/>
                  <a:pt x="152400" y="178130"/>
                </a:cubicBezTo>
                <a:cubicBezTo>
                  <a:pt x="158338" y="211777"/>
                  <a:pt x="43543" y="285008"/>
                  <a:pt x="45522" y="320634"/>
                </a:cubicBezTo>
                <a:cubicBezTo>
                  <a:pt x="47501" y="356260"/>
                  <a:pt x="162296" y="350322"/>
                  <a:pt x="164275" y="391886"/>
                </a:cubicBezTo>
                <a:cubicBezTo>
                  <a:pt x="166254" y="433450"/>
                  <a:pt x="65314" y="530432"/>
                  <a:pt x="57397" y="570016"/>
                </a:cubicBezTo>
                <a:cubicBezTo>
                  <a:pt x="49480" y="609600"/>
                  <a:pt x="106878" y="599705"/>
                  <a:pt x="116774" y="629393"/>
                </a:cubicBezTo>
                <a:cubicBezTo>
                  <a:pt x="126670" y="659081"/>
                  <a:pt x="121722" y="703613"/>
                  <a:pt x="116774" y="748146"/>
                </a:cubicBezTo>
              </a:path>
            </a:pathLst>
          </a:custGeom>
          <a:noFill/>
          <a:ln w="508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sz="2400" b="0" dirty="0" smtClean="0">
              <a:solidFill>
                <a:prstClr val="white"/>
              </a:solidFill>
            </a:endParaRPr>
          </a:p>
        </p:txBody>
      </p:sp>
      <p:sp>
        <p:nvSpPr>
          <p:cNvPr id="29" name="TextBox 28"/>
          <p:cNvSpPr txBox="1"/>
          <p:nvPr/>
        </p:nvSpPr>
        <p:spPr bwMode="auto">
          <a:xfrm>
            <a:off x="1026821" y="2438400"/>
            <a:ext cx="1781578" cy="400110"/>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Create Enclave</a:t>
            </a:r>
          </a:p>
        </p:txBody>
      </p:sp>
      <p:sp>
        <p:nvSpPr>
          <p:cNvPr id="30" name="TextBox 29"/>
          <p:cNvSpPr txBox="1"/>
          <p:nvPr/>
        </p:nvSpPr>
        <p:spPr bwMode="auto">
          <a:xfrm>
            <a:off x="972913" y="3352800"/>
            <a:ext cx="1845442" cy="369332"/>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CallTrusted Func.</a:t>
            </a:r>
          </a:p>
        </p:txBody>
      </p:sp>
      <p:cxnSp>
        <p:nvCxnSpPr>
          <p:cNvPr id="32" name="Straight Arrow Connector 31"/>
          <p:cNvCxnSpPr>
            <a:stCxn id="30" idx="3"/>
            <a:endCxn id="12" idx="1"/>
          </p:cNvCxnSpPr>
          <p:nvPr/>
        </p:nvCxnSpPr>
        <p:spPr bwMode="auto">
          <a:xfrm flipV="1">
            <a:off x="2818355" y="2552700"/>
            <a:ext cx="763045" cy="984766"/>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cxnSp>
        <p:nvCxnSpPr>
          <p:cNvPr id="35" name="Straight Arrow Connector 34"/>
          <p:cNvCxnSpPr>
            <a:stCxn id="12" idx="3"/>
            <a:endCxn id="36" idx="1"/>
          </p:cNvCxnSpPr>
          <p:nvPr/>
        </p:nvCxnSpPr>
        <p:spPr bwMode="auto">
          <a:xfrm>
            <a:off x="3810000" y="2552700"/>
            <a:ext cx="381000" cy="9555"/>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sp>
        <p:nvSpPr>
          <p:cNvPr id="36" name="TextBox 35"/>
          <p:cNvSpPr txBox="1"/>
          <p:nvPr/>
        </p:nvSpPr>
        <p:spPr bwMode="auto">
          <a:xfrm>
            <a:off x="4191000" y="2362200"/>
            <a:ext cx="1060290" cy="400110"/>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Execute</a:t>
            </a:r>
          </a:p>
        </p:txBody>
      </p:sp>
      <p:sp>
        <p:nvSpPr>
          <p:cNvPr id="43" name="TextBox 42"/>
          <p:cNvSpPr txBox="1"/>
          <p:nvPr/>
        </p:nvSpPr>
        <p:spPr bwMode="auto">
          <a:xfrm>
            <a:off x="2332767" y="762000"/>
            <a:ext cx="1619610" cy="461665"/>
          </a:xfrm>
          <a:prstGeom prst="rect">
            <a:avLst/>
          </a:prstGeom>
          <a:noFill/>
          <a:ln w="9525">
            <a:noFill/>
            <a:miter lim="800000"/>
            <a:headEnd/>
            <a:tailEnd/>
          </a:ln>
        </p:spPr>
        <p:txBody>
          <a:bodyPr wrap="none" rtlCol="0">
            <a:spAutoFit/>
          </a:bodyPr>
          <a:lstStyle/>
          <a:p>
            <a:pPr algn="ctr"/>
            <a:r>
              <a:rPr lang="en-US" sz="2400" dirty="0" smtClean="0">
                <a:latin typeface="Neo Sans Intel" pitchFamily="34" charset="0"/>
              </a:rPr>
              <a:t>Application</a:t>
            </a:r>
            <a:endParaRPr lang="en-US" sz="2400" dirty="0">
              <a:latin typeface="Neo Sans Intel" pitchFamily="34" charset="0"/>
            </a:endParaRPr>
          </a:p>
        </p:txBody>
      </p:sp>
      <p:sp>
        <p:nvSpPr>
          <p:cNvPr id="48" name="Rectangle 47"/>
          <p:cNvSpPr/>
          <p:nvPr/>
        </p:nvSpPr>
        <p:spPr bwMode="auto">
          <a:xfrm>
            <a:off x="457200" y="5638800"/>
            <a:ext cx="5486400" cy="7620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lnSpc>
                <a:spcPct val="85000"/>
              </a:lnSpc>
              <a:defRPr/>
            </a:pPr>
            <a:r>
              <a:rPr lang="en-US" dirty="0" smtClean="0">
                <a:solidFill>
                  <a:prstClr val="white"/>
                </a:solidFill>
                <a:effectLst>
                  <a:outerShdw blurRad="38100" dist="38100" dir="2700000" algn="tl">
                    <a:srgbClr val="000000">
                      <a:alpha val="43137"/>
                    </a:srgbClr>
                  </a:outerShdw>
                </a:effectLst>
                <a:latin typeface="Arial Narrow" pitchFamily="34" charset="0"/>
              </a:rPr>
              <a:t>Other SW</a:t>
            </a:r>
            <a:endParaRPr lang="en-US" dirty="0">
              <a:solidFill>
                <a:prstClr val="white"/>
              </a:solidFill>
              <a:effectLst>
                <a:outerShdw blurRad="38100" dist="38100" dir="2700000" algn="tl">
                  <a:srgbClr val="000000">
                    <a:alpha val="43137"/>
                  </a:srgbClr>
                </a:outerShdw>
              </a:effectLst>
              <a:latin typeface="Arial Narrow" pitchFamily="34" charset="0"/>
            </a:endParaRPr>
          </a:p>
        </p:txBody>
      </p:sp>
      <p:sp>
        <p:nvSpPr>
          <p:cNvPr id="49" name="TextBox 48"/>
          <p:cNvSpPr txBox="1"/>
          <p:nvPr/>
        </p:nvSpPr>
        <p:spPr bwMode="auto">
          <a:xfrm>
            <a:off x="3285937" y="1905000"/>
            <a:ext cx="935577" cy="338554"/>
          </a:xfrm>
          <a:prstGeom prst="rect">
            <a:avLst/>
          </a:prstGeom>
          <a:noFill/>
          <a:ln w="9525">
            <a:noFill/>
            <a:miter lim="800000"/>
            <a:headEnd/>
            <a:tailEnd/>
          </a:ln>
        </p:spPr>
        <p:txBody>
          <a:bodyPr wrap="none" rtlCol="0">
            <a:spAutoFit/>
          </a:bodyPr>
          <a:lstStyle/>
          <a:p>
            <a:pPr algn="ctr"/>
            <a:r>
              <a:rPr lang="en-US" sz="1600" b="0" dirty="0" smtClean="0">
                <a:solidFill>
                  <a:prstClr val="white"/>
                </a:solidFill>
                <a:latin typeface="Neo Sans Intel" pitchFamily="34" charset="0"/>
              </a:rPr>
              <a:t>Call Gate</a:t>
            </a:r>
          </a:p>
        </p:txBody>
      </p:sp>
      <p:sp>
        <p:nvSpPr>
          <p:cNvPr id="60" name="TextBox 59"/>
          <p:cNvSpPr txBox="1"/>
          <p:nvPr/>
        </p:nvSpPr>
        <p:spPr bwMode="auto">
          <a:xfrm>
            <a:off x="5943600" y="1828800"/>
            <a:ext cx="3200400" cy="3962400"/>
          </a:xfrm>
          <a:prstGeom prst="rect">
            <a:avLst/>
          </a:prstGeom>
          <a:noFill/>
          <a:ln w="9525">
            <a:noFill/>
            <a:miter lim="800000"/>
            <a:headEnd/>
            <a:tailEnd/>
          </a:ln>
        </p:spPr>
        <p:txBody>
          <a:bodyPr wrap="square" lIns="91440" rtlCol="0">
            <a:noAutofit/>
          </a:bodyPr>
          <a:lstStyle/>
          <a:p>
            <a:pPr marL="285750" indent="-285750">
              <a:buFont typeface="+mj-lt"/>
              <a:buAutoNum type="arabicPeriod"/>
            </a:pPr>
            <a:r>
              <a:rPr lang="en-US" b="0" dirty="0" smtClean="0">
                <a:latin typeface="Neo Sans Intel" pitchFamily="34" charset="0"/>
              </a:rPr>
              <a:t>App is built with trusted and untrusted parts</a:t>
            </a:r>
          </a:p>
          <a:p>
            <a:pPr marL="285750" indent="-285750">
              <a:buFont typeface="+mj-lt"/>
              <a:buAutoNum type="arabicPeriod"/>
            </a:pPr>
            <a:r>
              <a:rPr lang="en-US" b="0" dirty="0" smtClean="0">
                <a:latin typeface="Neo Sans Intel" pitchFamily="34" charset="0"/>
              </a:rPr>
              <a:t>App runs &amp; creates enclave which is placed in trusted memory</a:t>
            </a:r>
          </a:p>
          <a:p>
            <a:pPr marL="285750" indent="-285750">
              <a:buFont typeface="+mj-lt"/>
              <a:buAutoNum type="arabicPeriod"/>
            </a:pPr>
            <a:r>
              <a:rPr lang="en-US" b="0" dirty="0" smtClean="0">
                <a:latin typeface="Neo Sans Intel" pitchFamily="34" charset="0"/>
              </a:rPr>
              <a:t>Trusted function is called; code running inside enclave sees data in clear; external access to data is denied</a:t>
            </a:r>
          </a:p>
        </p:txBody>
      </p:sp>
      <p:sp>
        <p:nvSpPr>
          <p:cNvPr id="37" name="TextBox 36"/>
          <p:cNvSpPr txBox="1"/>
          <p:nvPr/>
        </p:nvSpPr>
        <p:spPr bwMode="auto">
          <a:xfrm>
            <a:off x="3886200" y="3733800"/>
            <a:ext cx="1635384" cy="307777"/>
          </a:xfrm>
          <a:prstGeom prst="rect">
            <a:avLst/>
          </a:prstGeom>
          <a:noFill/>
          <a:ln w="9525">
            <a:noFill/>
            <a:miter lim="800000"/>
            <a:headEnd/>
            <a:tailEnd/>
          </a:ln>
        </p:spPr>
        <p:txBody>
          <a:bodyPr wrap="none" rtlCol="0">
            <a:spAutoFit/>
          </a:bodyPr>
          <a:lstStyle/>
          <a:p>
            <a:r>
              <a:rPr lang="en-US" sz="1400" b="0" dirty="0" smtClean="0">
                <a:solidFill>
                  <a:prstClr val="white"/>
                </a:solidFill>
                <a:latin typeface="Neo Sans Intel" pitchFamily="34" charset="0"/>
              </a:rPr>
              <a:t>SSN: 999-84-2611</a:t>
            </a:r>
            <a:endParaRPr lang="en-US" sz="1400" b="0" dirty="0">
              <a:solidFill>
                <a:prstClr val="white"/>
              </a:solidFill>
              <a:latin typeface="Neo Sans Intel" pitchFamily="34" charset="0"/>
            </a:endParaRPr>
          </a:p>
        </p:txBody>
      </p:sp>
      <p:pic>
        <p:nvPicPr>
          <p:cNvPr id="1026" name="Picture 2" descr="C:\Documents and Settings\SJTolopk\Local Settings\Temporary Internet Files\Content.IE5\WT0VN1O0\MCj04415000000[1].png"/>
          <p:cNvPicPr>
            <a:picLocks noChangeAspect="1" noChangeArrowheads="1"/>
          </p:cNvPicPr>
          <p:nvPr/>
        </p:nvPicPr>
        <p:blipFill>
          <a:blip r:embed="rId3" cstate="print"/>
          <a:srcRect/>
          <a:stretch>
            <a:fillRect/>
          </a:stretch>
        </p:blipFill>
        <p:spPr bwMode="auto">
          <a:xfrm>
            <a:off x="5029200" y="1981200"/>
            <a:ext cx="661987" cy="661987"/>
          </a:xfrm>
          <a:prstGeom prst="rect">
            <a:avLst/>
          </a:prstGeom>
          <a:noFill/>
        </p:spPr>
      </p:pic>
      <p:pic>
        <p:nvPicPr>
          <p:cNvPr id="1027" name="Picture 3" descr="C:\Documents and Settings\SJTolopk\Local Settings\Temporary Internet Files\Content.IE5\B9PKG60E\MCj04414990000[1].png"/>
          <p:cNvPicPr>
            <a:picLocks noChangeAspect="1" noChangeArrowheads="1"/>
          </p:cNvPicPr>
          <p:nvPr/>
        </p:nvPicPr>
        <p:blipFill>
          <a:blip r:embed="rId4" cstate="print"/>
          <a:srcRect/>
          <a:stretch>
            <a:fillRect/>
          </a:stretch>
        </p:blipFill>
        <p:spPr bwMode="auto">
          <a:xfrm>
            <a:off x="5029200" y="1981200"/>
            <a:ext cx="661987" cy="661987"/>
          </a:xfrm>
          <a:prstGeom prst="rect">
            <a:avLst/>
          </a:prstGeom>
          <a:noFill/>
        </p:spPr>
      </p:pic>
      <p:grpSp>
        <p:nvGrpSpPr>
          <p:cNvPr id="3" name="Group 52"/>
          <p:cNvGrpSpPr/>
          <p:nvPr/>
        </p:nvGrpSpPr>
        <p:grpSpPr>
          <a:xfrm>
            <a:off x="4038600" y="4267200"/>
            <a:ext cx="1295400" cy="1371599"/>
            <a:chOff x="4038600" y="4267200"/>
            <a:chExt cx="1295400" cy="1371599"/>
          </a:xfrm>
        </p:grpSpPr>
        <p:sp>
          <p:nvSpPr>
            <p:cNvPr id="47" name="Right Arrow 46"/>
            <p:cNvSpPr/>
            <p:nvPr/>
          </p:nvSpPr>
          <p:spPr bwMode="auto">
            <a:xfrm rot="16200000">
              <a:off x="4000500" y="4305300"/>
              <a:ext cx="1371599" cy="1295400"/>
            </a:xfrm>
            <a:prstGeom prst="rightArrow">
              <a:avLst/>
            </a:prstGeom>
            <a:solidFill>
              <a:srgbClr val="E1CE0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sz="2400" b="0" dirty="0">
                <a:solidFill>
                  <a:srgbClr val="000000"/>
                </a:solidFill>
                <a:effectLst>
                  <a:outerShdw blurRad="38100" dist="38100" dir="2700000" algn="tl">
                    <a:srgbClr val="000000">
                      <a:alpha val="43137"/>
                    </a:srgbClr>
                  </a:outerShdw>
                </a:effectLst>
                <a:latin typeface="Neo Sans Intel" pitchFamily="34" charset="0"/>
                <a:cs typeface="Arial" pitchFamily="34" charset="0"/>
              </a:endParaRPr>
            </a:p>
          </p:txBody>
        </p:sp>
        <p:pic>
          <p:nvPicPr>
            <p:cNvPr id="50" name="Picture 5" descr="C:\Documents and Settings\SJTolopk\Local Settings\Temporary Internet Files\Content.IE5\3IAZLS7K\MCj03036750000[1].wmf"/>
            <p:cNvPicPr>
              <a:picLocks noChangeAspect="1" noChangeArrowheads="1"/>
            </p:cNvPicPr>
            <p:nvPr/>
          </p:nvPicPr>
          <p:blipFill>
            <a:blip r:embed="rId5" cstate="print"/>
            <a:srcRect/>
            <a:stretch>
              <a:fillRect/>
            </a:stretch>
          </p:blipFill>
          <p:spPr bwMode="auto">
            <a:xfrm>
              <a:off x="4343400" y="4720722"/>
              <a:ext cx="685800" cy="689478"/>
            </a:xfrm>
            <a:prstGeom prst="rect">
              <a:avLst/>
            </a:prstGeom>
            <a:noFill/>
            <a:effectLst>
              <a:outerShdw blurRad="50800" dist="88900" dir="2700000" algn="tl" rotWithShape="0">
                <a:prstClr val="black">
                  <a:alpha val="40000"/>
                </a:prstClr>
              </a:outerShdw>
            </a:effectLst>
          </p:spPr>
        </p:pic>
      </p:grpSp>
    </p:spTree>
    <p:extLst>
      <p:ext uri="{BB962C8B-B14F-4D97-AF65-F5344CB8AC3E}">
        <p14:creationId xmlns:p14="http://schemas.microsoft.com/office/powerpoint/2010/main" val="318795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wipe(up)">
                                      <p:cBhvr>
                                        <p:cTn id="7" dur="1000"/>
                                        <p:tgtEl>
                                          <p:spTgt spid="60">
                                            <p:txEl>
                                              <p:pRg st="0" end="0"/>
                                            </p:txEl>
                                          </p:spTgt>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0">
                                            <p:txEl>
                                              <p:pRg st="1" end="1"/>
                                            </p:txEl>
                                          </p:spTgt>
                                        </p:tgtEl>
                                        <p:attrNameLst>
                                          <p:attrName>style.visibility</p:attrName>
                                        </p:attrNameLst>
                                      </p:cBhvr>
                                      <p:to>
                                        <p:strVal val="visible"/>
                                      </p:to>
                                    </p:set>
                                    <p:animEffect transition="in" filter="wipe(up)">
                                      <p:cBhvr>
                                        <p:cTn id="25" dur="1000"/>
                                        <p:tgtEl>
                                          <p:spTgt spid="60">
                                            <p:txEl>
                                              <p:pRg st="1" end="1"/>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par>
                          <p:cTn id="30" fill="hold">
                            <p:stCondLst>
                              <p:cond delay="1500"/>
                            </p:stCondLst>
                            <p:childTnLst>
                              <p:par>
                                <p:cTn id="31" presetID="9"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childTnLst>
                          </p:cTn>
                        </p:par>
                        <p:par>
                          <p:cTn id="34" fill="hold">
                            <p:stCondLst>
                              <p:cond delay="2000"/>
                            </p:stCondLst>
                            <p:childTnLst>
                              <p:par>
                                <p:cTn id="35" presetID="1" presetClass="emph" presetSubtype="2" fill="hold" nodeType="afterEffect">
                                  <p:stCondLst>
                                    <p:cond delay="0"/>
                                  </p:stCondLst>
                                  <p:childTnLst>
                                    <p:animClr clrSpc="rgb" dir="cw">
                                      <p:cBhvr>
                                        <p:cTn id="36" dur="2000" fill="hold"/>
                                        <p:tgtEl>
                                          <p:spTgt spid="7"/>
                                        </p:tgtEl>
                                        <p:attrNameLst>
                                          <p:attrName>fillcolor</p:attrName>
                                        </p:attrNameLst>
                                      </p:cBhvr>
                                      <p:to>
                                        <a:srgbClr val="080808"/>
                                      </p:to>
                                    </p:animClr>
                                    <p:set>
                                      <p:cBhvr>
                                        <p:cTn id="37" dur="2000" fill="hold"/>
                                        <p:tgtEl>
                                          <p:spTgt spid="7"/>
                                        </p:tgtEl>
                                        <p:attrNameLst>
                                          <p:attrName>fill.type</p:attrName>
                                        </p:attrNameLst>
                                      </p:cBhvr>
                                      <p:to>
                                        <p:strVal val="solid"/>
                                      </p:to>
                                    </p:set>
                                    <p:set>
                                      <p:cBhvr>
                                        <p:cTn id="38" dur="2000" fill="hold"/>
                                        <p:tgtEl>
                                          <p:spTgt spid="7"/>
                                        </p:tgtEl>
                                        <p:attrNameLst>
                                          <p:attrName>fill.on</p:attrName>
                                        </p:attrNameLst>
                                      </p:cBhvr>
                                      <p:to>
                                        <p:strVal val="true"/>
                                      </p:to>
                                    </p:set>
                                  </p:childTnLst>
                                </p:cTn>
                              </p:par>
                              <p:par>
                                <p:cTn id="39" presetID="23" presetClass="entr" presetSubtype="16"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 calcmode="lin" valueType="num">
                                      <p:cBhvr>
                                        <p:cTn id="41" dur="500" fill="hold"/>
                                        <p:tgtEl>
                                          <p:spTgt spid="1026"/>
                                        </p:tgtEl>
                                        <p:attrNameLst>
                                          <p:attrName>ppt_w</p:attrName>
                                        </p:attrNameLst>
                                      </p:cBhvr>
                                      <p:tavLst>
                                        <p:tav tm="0">
                                          <p:val>
                                            <p:fltVal val="0"/>
                                          </p:val>
                                        </p:tav>
                                        <p:tav tm="100000">
                                          <p:val>
                                            <p:strVal val="#ppt_w"/>
                                          </p:val>
                                        </p:tav>
                                      </p:tavLst>
                                    </p:anim>
                                    <p:anim calcmode="lin" valueType="num">
                                      <p:cBhvr>
                                        <p:cTn id="42" dur="500" fill="hold"/>
                                        <p:tgtEl>
                                          <p:spTgt spid="1026"/>
                                        </p:tgtEl>
                                        <p:attrNameLst>
                                          <p:attrName>ppt_h</p:attrName>
                                        </p:attrNameLst>
                                      </p:cBhvr>
                                      <p:tavLst>
                                        <p:tav tm="0">
                                          <p:val>
                                            <p:fltVal val="0"/>
                                          </p:val>
                                        </p:tav>
                                        <p:tav tm="100000">
                                          <p:val>
                                            <p:strVal val="#ppt_h"/>
                                          </p:val>
                                        </p:tav>
                                      </p:tavLst>
                                    </p:anim>
                                  </p:childTnLst>
                                </p:cTn>
                              </p:par>
                            </p:childTnLst>
                          </p:cTn>
                        </p:par>
                        <p:par>
                          <p:cTn id="43" fill="hold">
                            <p:stCondLst>
                              <p:cond delay="4000"/>
                            </p:stCondLst>
                            <p:childTnLst>
                              <p:par>
                                <p:cTn id="44" presetID="12" presetClass="entr" presetSubtype="2"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slide(fromRight)">
                                      <p:cBhvr>
                                        <p:cTn id="46" dur="500"/>
                                        <p:tgtEl>
                                          <p:spTgt spid="11"/>
                                        </p:tgtEl>
                                      </p:cBhvr>
                                    </p:animEffect>
                                  </p:childTnLst>
                                </p:cTn>
                              </p:par>
                              <p:par>
                                <p:cTn id="47" presetID="12" presetClass="entr" presetSubtype="2"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slide(fromRight)">
                                      <p:cBhvr>
                                        <p:cTn id="49" dur="500"/>
                                        <p:tgtEl>
                                          <p:spTgt spid="12"/>
                                        </p:tgtEl>
                                      </p:cBhvr>
                                    </p:animEffect>
                                  </p:childTnLst>
                                </p:cTn>
                              </p:par>
                              <p:par>
                                <p:cTn id="50" presetID="12" presetClass="entr" presetSubtype="2"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Right)">
                                      <p:cBhvr>
                                        <p:cTn id="52" dur="500"/>
                                        <p:tgtEl>
                                          <p:spTgt spid="13"/>
                                        </p:tgtEl>
                                      </p:cBhvr>
                                    </p:animEffect>
                                  </p:childTnLst>
                                </p:cTn>
                              </p:par>
                              <p:par>
                                <p:cTn id="53" presetID="12" presetClass="entr" presetSubtype="2"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slide(fromRight)">
                                      <p:cBhvr>
                                        <p:cTn id="55" dur="500"/>
                                        <p:tgtEl>
                                          <p:spTgt spid="14"/>
                                        </p:tgtEl>
                                      </p:cBhvr>
                                    </p:animEffect>
                                  </p:childTnLst>
                                </p:cTn>
                              </p:par>
                              <p:par>
                                <p:cTn id="56" presetID="12" presetClass="entr" presetSubtype="2"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slide(fromRight)">
                                      <p:cBhvr>
                                        <p:cTn id="58" dur="500"/>
                                        <p:tgtEl>
                                          <p:spTgt spid="15"/>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slide(fromRight)">
                                      <p:cBhvr>
                                        <p:cTn id="61" dur="500"/>
                                        <p:tgtEl>
                                          <p:spTgt spid="49"/>
                                        </p:tgtEl>
                                      </p:cBhvr>
                                    </p:animEffect>
                                  </p:childTnLst>
                                </p:cTn>
                              </p:par>
                              <p:par>
                                <p:cTn id="62" presetID="22" presetClass="entr" presetSubtype="4" fill="hold"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down)">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0">
                                            <p:txEl>
                                              <p:pRg st="2" end="2"/>
                                            </p:txEl>
                                          </p:spTgt>
                                        </p:tgtEl>
                                        <p:attrNameLst>
                                          <p:attrName>style.visibility</p:attrName>
                                        </p:attrNameLst>
                                      </p:cBhvr>
                                      <p:to>
                                        <p:strVal val="visible"/>
                                      </p:to>
                                    </p:set>
                                    <p:animEffect transition="in" filter="wipe(up)">
                                      <p:cBhvr>
                                        <p:cTn id="69" dur="1000"/>
                                        <p:tgtEl>
                                          <p:spTgt spid="60">
                                            <p:txEl>
                                              <p:pRg st="2" end="2"/>
                                            </p:txEl>
                                          </p:spTgt>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up)">
                                      <p:cBhvr>
                                        <p:cTn id="73" dur="500"/>
                                        <p:tgtEl>
                                          <p:spTgt spid="24"/>
                                        </p:tgtEl>
                                      </p:cBhvr>
                                    </p:animEffect>
                                  </p:childTnLst>
                                </p:cTn>
                              </p:par>
                            </p:childTnLst>
                          </p:cTn>
                        </p:par>
                        <p:par>
                          <p:cTn id="74" fill="hold">
                            <p:stCondLst>
                              <p:cond delay="1500"/>
                            </p:stCondLst>
                            <p:childTnLst>
                              <p:par>
                                <p:cTn id="75" presetID="9" presetClass="entr" presetSubtype="0"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dissolve">
                                      <p:cBhvr>
                                        <p:cTn id="77" dur="500"/>
                                        <p:tgtEl>
                                          <p:spTgt spid="30"/>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left)">
                                      <p:cBhvr>
                                        <p:cTn id="81" dur="500"/>
                                        <p:tgtEl>
                                          <p:spTgt spid="32"/>
                                        </p:tgtEl>
                                      </p:cBhvr>
                                    </p:animEffect>
                                  </p:childTnLst>
                                </p:cTn>
                              </p:par>
                            </p:childTnLst>
                          </p:cTn>
                        </p:par>
                        <p:par>
                          <p:cTn id="82" fill="hold">
                            <p:stCondLst>
                              <p:cond delay="2500"/>
                            </p:stCondLst>
                            <p:childTnLst>
                              <p:par>
                                <p:cTn id="83" presetID="22" presetClass="entr" presetSubtype="8" fill="hold" nodeType="after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childTnLst>
                          </p:cTn>
                        </p:par>
                        <p:par>
                          <p:cTn id="86" fill="hold">
                            <p:stCondLst>
                              <p:cond delay="3000"/>
                            </p:stCondLst>
                            <p:childTnLst>
                              <p:par>
                                <p:cTn id="87" presetID="1" presetClass="emph" presetSubtype="2" fill="hold" nodeType="afterEffect">
                                  <p:stCondLst>
                                    <p:cond delay="0"/>
                                  </p:stCondLst>
                                  <p:childTnLst>
                                    <p:animClr clrSpc="rgb" dir="cw">
                                      <p:cBhvr>
                                        <p:cTn id="88" dur="2000" fill="hold"/>
                                        <p:tgtEl>
                                          <p:spTgt spid="7"/>
                                        </p:tgtEl>
                                        <p:attrNameLst>
                                          <p:attrName>fillcolor</p:attrName>
                                        </p:attrNameLst>
                                      </p:cBhvr>
                                      <p:to>
                                        <a:schemeClr val="accent1"/>
                                      </p:to>
                                    </p:animClr>
                                    <p:set>
                                      <p:cBhvr>
                                        <p:cTn id="89" dur="2000" fill="hold"/>
                                        <p:tgtEl>
                                          <p:spTgt spid="7"/>
                                        </p:tgtEl>
                                        <p:attrNameLst>
                                          <p:attrName>fill.type</p:attrName>
                                        </p:attrNameLst>
                                      </p:cBhvr>
                                      <p:to>
                                        <p:strVal val="solid"/>
                                      </p:to>
                                    </p:set>
                                    <p:set>
                                      <p:cBhvr>
                                        <p:cTn id="90" dur="2000" fill="hold"/>
                                        <p:tgtEl>
                                          <p:spTgt spid="7"/>
                                        </p:tgtEl>
                                        <p:attrNameLst>
                                          <p:attrName>fill.on</p:attrName>
                                        </p:attrNameLst>
                                      </p:cBhvr>
                                      <p:to>
                                        <p:strVal val="true"/>
                                      </p:to>
                                    </p:set>
                                  </p:childTnLst>
                                </p:cTn>
                              </p:par>
                              <p:par>
                                <p:cTn id="91" presetID="1" presetClass="exit" presetSubtype="0" fill="hold" nodeType="withEffect">
                                  <p:stCondLst>
                                    <p:cond delay="0"/>
                                  </p:stCondLst>
                                  <p:childTnLst>
                                    <p:set>
                                      <p:cBhvr>
                                        <p:cTn id="92" dur="1" fill="hold">
                                          <p:stCondLst>
                                            <p:cond delay="0"/>
                                          </p:stCondLst>
                                        </p:cTn>
                                        <p:tgtEl>
                                          <p:spTgt spid="1026"/>
                                        </p:tgtEl>
                                        <p:attrNameLst>
                                          <p:attrName>style.visibility</p:attrName>
                                        </p:attrNameLst>
                                      </p:cBhvr>
                                      <p:to>
                                        <p:strVal val="hidden"/>
                                      </p:to>
                                    </p:set>
                                  </p:childTnLst>
                                </p:cTn>
                              </p:par>
                              <p:par>
                                <p:cTn id="93" presetID="23" presetClass="entr" presetSubtype="16" fill="hold" nodeType="withEffect">
                                  <p:stCondLst>
                                    <p:cond delay="0"/>
                                  </p:stCondLst>
                                  <p:childTnLst>
                                    <p:set>
                                      <p:cBhvr>
                                        <p:cTn id="94" dur="1" fill="hold">
                                          <p:stCondLst>
                                            <p:cond delay="0"/>
                                          </p:stCondLst>
                                        </p:cTn>
                                        <p:tgtEl>
                                          <p:spTgt spid="1027"/>
                                        </p:tgtEl>
                                        <p:attrNameLst>
                                          <p:attrName>style.visibility</p:attrName>
                                        </p:attrNameLst>
                                      </p:cBhvr>
                                      <p:to>
                                        <p:strVal val="visible"/>
                                      </p:to>
                                    </p:set>
                                    <p:anim calcmode="lin" valueType="num">
                                      <p:cBhvr>
                                        <p:cTn id="95" dur="500" fill="hold"/>
                                        <p:tgtEl>
                                          <p:spTgt spid="1027"/>
                                        </p:tgtEl>
                                        <p:attrNameLst>
                                          <p:attrName>ppt_w</p:attrName>
                                        </p:attrNameLst>
                                      </p:cBhvr>
                                      <p:tavLst>
                                        <p:tav tm="0">
                                          <p:val>
                                            <p:fltVal val="0"/>
                                          </p:val>
                                        </p:tav>
                                        <p:tav tm="100000">
                                          <p:val>
                                            <p:strVal val="#ppt_w"/>
                                          </p:val>
                                        </p:tav>
                                      </p:tavLst>
                                    </p:anim>
                                    <p:anim calcmode="lin" valueType="num">
                                      <p:cBhvr>
                                        <p:cTn id="96" dur="500" fill="hold"/>
                                        <p:tgtEl>
                                          <p:spTgt spid="1027"/>
                                        </p:tgtEl>
                                        <p:attrNameLst>
                                          <p:attrName>ppt_h</p:attrName>
                                        </p:attrNameLst>
                                      </p:cBhvr>
                                      <p:tavLst>
                                        <p:tav tm="0">
                                          <p:val>
                                            <p:fltVal val="0"/>
                                          </p:val>
                                        </p:tav>
                                        <p:tav tm="100000">
                                          <p:val>
                                            <p:strVal val="#ppt_h"/>
                                          </p:val>
                                        </p:tav>
                                      </p:tavLst>
                                    </p:anim>
                                  </p:childTnLst>
                                </p:cTn>
                              </p:par>
                              <p:par>
                                <p:cTn id="97" presetID="9" presetClass="entr" presetSubtype="0" fill="hold"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dissolve">
                                      <p:cBhvr>
                                        <p:cTn id="99" dur="500"/>
                                        <p:tgtEl>
                                          <p:spTgt spid="37"/>
                                        </p:tgtEl>
                                      </p:cBhvr>
                                    </p:animEffect>
                                  </p:childTnLst>
                                </p:cTn>
                              </p:par>
                            </p:childTnLst>
                          </p:cTn>
                        </p:par>
                        <p:par>
                          <p:cTn id="100" fill="hold">
                            <p:stCondLst>
                              <p:cond delay="5000"/>
                            </p:stCondLst>
                            <p:childTnLst>
                              <p:par>
                                <p:cTn id="101" presetID="9" presetClass="entr" presetSubtype="0" fill="hold" grpId="0"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childTnLst>
                          </p:cTn>
                        </p:par>
                        <p:par>
                          <p:cTn id="104" fill="hold">
                            <p:stCondLst>
                              <p:cond delay="5500"/>
                            </p:stCondLst>
                            <p:childTnLst>
                              <p:par>
                                <p:cTn id="105" presetID="22" presetClass="entr" presetSubtype="1" fill="hold" grpId="0" nodeType="after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wipe(up)">
                                      <p:cBhvr>
                                        <p:cTn id="10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p:bldP spid="11" grpId="0" animBg="1"/>
      <p:bldP spid="12" grpId="0" animBg="1"/>
      <p:bldP spid="13" grpId="0" animBg="1"/>
      <p:bldP spid="14" grpId="0" animBg="1"/>
      <p:bldP spid="15" grpId="0" animBg="1"/>
      <p:bldP spid="23" grpId="0" animBg="1"/>
      <p:bldP spid="24" grpId="0" animBg="1"/>
      <p:bldP spid="26" grpId="0" animBg="1"/>
      <p:bldP spid="29" grpId="0"/>
      <p:bldP spid="30" grpId="0"/>
      <p:bldP spid="36" grpId="0"/>
      <p:bldP spid="49" grpId="0"/>
      <p:bldP spid="6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6372"/>
            <a:ext cx="9141142" cy="769907"/>
          </a:xfrm>
        </p:spPr>
        <p:txBody>
          <a:bodyPr>
            <a:normAutofit/>
          </a:bodyPr>
          <a:lstStyle/>
          <a:p>
            <a:r>
              <a:rPr lang="en-US" sz="3200" b="1" dirty="0" smtClean="0">
                <a:latin typeface="+mj-lt"/>
              </a:rPr>
              <a:t>How SE Works:  Protection vs. Software Attack</a:t>
            </a:r>
            <a:endParaRPr lang="en-US" sz="3200" b="1" dirty="0">
              <a:latin typeface="+mj-lt"/>
            </a:endParaRPr>
          </a:p>
        </p:txBody>
      </p:sp>
      <p:sp>
        <p:nvSpPr>
          <p:cNvPr id="5" name="Rectangle 4"/>
          <p:cNvSpPr/>
          <p:nvPr/>
        </p:nvSpPr>
        <p:spPr bwMode="auto">
          <a:xfrm>
            <a:off x="457200" y="1295400"/>
            <a:ext cx="5486400" cy="42672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endParaRPr lang="en-US" sz="2800" dirty="0">
              <a:solidFill>
                <a:prstClr val="white"/>
              </a:solidFill>
              <a:effectLst>
                <a:outerShdw blurRad="38100" dist="38100" dir="2700000" algn="tl">
                  <a:srgbClr val="000000">
                    <a:alpha val="43137"/>
                  </a:srgbClr>
                </a:outerShdw>
              </a:effectLst>
              <a:latin typeface="Neo Sans Intel" pitchFamily="34" charset="0"/>
            </a:endParaRPr>
          </a:p>
        </p:txBody>
      </p:sp>
      <p:sp>
        <p:nvSpPr>
          <p:cNvPr id="6" name="Rectangle 5"/>
          <p:cNvSpPr/>
          <p:nvPr/>
        </p:nvSpPr>
        <p:spPr bwMode="auto">
          <a:xfrm>
            <a:off x="762000" y="2057400"/>
            <a:ext cx="2286000" cy="32766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endParaRPr lang="en-US" sz="2800" dirty="0">
              <a:solidFill>
                <a:prstClr val="white"/>
              </a:solidFill>
              <a:effectLst>
                <a:outerShdw blurRad="38100" dist="38100" dir="2700000" algn="tl">
                  <a:srgbClr val="000000">
                    <a:alpha val="43137"/>
                  </a:srgbClr>
                </a:outerShdw>
              </a:effectLst>
              <a:latin typeface="Neo Sans Intel" pitchFamily="34" charset="0"/>
            </a:endParaRPr>
          </a:p>
        </p:txBody>
      </p:sp>
      <p:sp>
        <p:nvSpPr>
          <p:cNvPr id="7" name="Rectangle 6"/>
          <p:cNvSpPr/>
          <p:nvPr/>
        </p:nvSpPr>
        <p:spPr bwMode="auto">
          <a:xfrm>
            <a:off x="3810000" y="2057400"/>
            <a:ext cx="1828800" cy="22860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ctr">
              <a:lnSpc>
                <a:spcPct val="85000"/>
              </a:lnSpc>
              <a:defRPr/>
            </a:pPr>
            <a:endParaRPr lang="en-US" sz="2800" dirty="0">
              <a:solidFill>
                <a:prstClr val="white"/>
              </a:solidFill>
              <a:effectLst>
                <a:outerShdw blurRad="38100" dist="38100" dir="2700000" algn="tl">
                  <a:srgbClr val="000000">
                    <a:alpha val="43137"/>
                  </a:srgbClr>
                </a:outerShdw>
              </a:effectLst>
              <a:latin typeface="Neo Sans Intel" pitchFamily="34" charset="0"/>
            </a:endParaRPr>
          </a:p>
        </p:txBody>
      </p:sp>
      <p:sp>
        <p:nvSpPr>
          <p:cNvPr id="8" name="TextBox 7"/>
          <p:cNvSpPr txBox="1"/>
          <p:nvPr/>
        </p:nvSpPr>
        <p:spPr bwMode="auto">
          <a:xfrm>
            <a:off x="1011223" y="1295400"/>
            <a:ext cx="1801454" cy="707886"/>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Untrusted Part</a:t>
            </a:r>
            <a:br>
              <a:rPr lang="en-US" b="0" dirty="0" smtClean="0">
                <a:solidFill>
                  <a:prstClr val="white"/>
                </a:solidFill>
                <a:latin typeface="Neo Sans Intel" pitchFamily="34" charset="0"/>
              </a:rPr>
            </a:br>
            <a:r>
              <a:rPr lang="en-US" b="0" dirty="0" smtClean="0">
                <a:solidFill>
                  <a:prstClr val="white"/>
                </a:solidFill>
                <a:latin typeface="Neo Sans Intel" pitchFamily="34" charset="0"/>
              </a:rPr>
              <a:t>of App</a:t>
            </a:r>
          </a:p>
        </p:txBody>
      </p:sp>
      <p:sp>
        <p:nvSpPr>
          <p:cNvPr id="10" name="TextBox 9"/>
          <p:cNvSpPr txBox="1"/>
          <p:nvPr/>
        </p:nvSpPr>
        <p:spPr bwMode="auto">
          <a:xfrm>
            <a:off x="3886200" y="1295400"/>
            <a:ext cx="1549206" cy="707886"/>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Trusted Part</a:t>
            </a:r>
          </a:p>
          <a:p>
            <a:pPr algn="ctr"/>
            <a:r>
              <a:rPr lang="en-US" b="0" dirty="0" smtClean="0">
                <a:solidFill>
                  <a:prstClr val="white"/>
                </a:solidFill>
                <a:latin typeface="Neo Sans Intel" pitchFamily="34" charset="0"/>
              </a:rPr>
              <a:t>of App</a:t>
            </a:r>
          </a:p>
        </p:txBody>
      </p:sp>
      <p:sp>
        <p:nvSpPr>
          <p:cNvPr id="11" name="Rectangle 10"/>
          <p:cNvSpPr/>
          <p:nvPr/>
        </p:nvSpPr>
        <p:spPr bwMode="auto">
          <a:xfrm>
            <a:off x="3581400" y="22098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12" name="Rectangle 11"/>
          <p:cNvSpPr/>
          <p:nvPr/>
        </p:nvSpPr>
        <p:spPr bwMode="auto">
          <a:xfrm>
            <a:off x="3581400" y="24384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13" name="Rectangle 12"/>
          <p:cNvSpPr/>
          <p:nvPr/>
        </p:nvSpPr>
        <p:spPr bwMode="auto">
          <a:xfrm>
            <a:off x="3581400" y="26670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14" name="Rectangle 13"/>
          <p:cNvSpPr/>
          <p:nvPr/>
        </p:nvSpPr>
        <p:spPr bwMode="auto">
          <a:xfrm>
            <a:off x="3581400" y="28956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15" name="Rectangle 14"/>
          <p:cNvSpPr/>
          <p:nvPr/>
        </p:nvSpPr>
        <p:spPr bwMode="auto">
          <a:xfrm>
            <a:off x="3581400" y="3124200"/>
            <a:ext cx="228600" cy="228600"/>
          </a:xfrm>
          <a:prstGeom prst="rect">
            <a:avLst/>
          </a:prstGeom>
          <a:solidFill>
            <a:srgbClr val="FF33C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endParaRPr lang="en-US" sz="2400" b="0" dirty="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20" name="Freeform 19"/>
          <p:cNvSpPr/>
          <p:nvPr/>
        </p:nvSpPr>
        <p:spPr bwMode="auto">
          <a:xfrm>
            <a:off x="1828800" y="3733800"/>
            <a:ext cx="133597" cy="1371600"/>
          </a:xfrm>
          <a:custGeom>
            <a:avLst/>
            <a:gdLst>
              <a:gd name="connsiteX0" fmla="*/ 93023 w 166254"/>
              <a:gd name="connsiteY0" fmla="*/ 0 h 748146"/>
              <a:gd name="connsiteX1" fmla="*/ 9896 w 166254"/>
              <a:gd name="connsiteY1" fmla="*/ 118754 h 748146"/>
              <a:gd name="connsiteX2" fmla="*/ 152400 w 166254"/>
              <a:gd name="connsiteY2" fmla="*/ 178130 h 748146"/>
              <a:gd name="connsiteX3" fmla="*/ 45522 w 166254"/>
              <a:gd name="connsiteY3" fmla="*/ 320634 h 748146"/>
              <a:gd name="connsiteX4" fmla="*/ 164275 w 166254"/>
              <a:gd name="connsiteY4" fmla="*/ 391886 h 748146"/>
              <a:gd name="connsiteX5" fmla="*/ 57397 w 166254"/>
              <a:gd name="connsiteY5" fmla="*/ 570016 h 748146"/>
              <a:gd name="connsiteX6" fmla="*/ 116774 w 166254"/>
              <a:gd name="connsiteY6" fmla="*/ 629393 h 748146"/>
              <a:gd name="connsiteX7" fmla="*/ 116774 w 166254"/>
              <a:gd name="connsiteY7" fmla="*/ 748146 h 74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54" h="748146">
                <a:moveTo>
                  <a:pt x="93023" y="0"/>
                </a:moveTo>
                <a:cubicBezTo>
                  <a:pt x="46511" y="44533"/>
                  <a:pt x="0" y="89066"/>
                  <a:pt x="9896" y="118754"/>
                </a:cubicBezTo>
                <a:cubicBezTo>
                  <a:pt x="19792" y="148442"/>
                  <a:pt x="146462" y="144483"/>
                  <a:pt x="152400" y="178130"/>
                </a:cubicBezTo>
                <a:cubicBezTo>
                  <a:pt x="158338" y="211777"/>
                  <a:pt x="43543" y="285008"/>
                  <a:pt x="45522" y="320634"/>
                </a:cubicBezTo>
                <a:cubicBezTo>
                  <a:pt x="47501" y="356260"/>
                  <a:pt x="162296" y="350322"/>
                  <a:pt x="164275" y="391886"/>
                </a:cubicBezTo>
                <a:cubicBezTo>
                  <a:pt x="166254" y="433450"/>
                  <a:pt x="65314" y="530432"/>
                  <a:pt x="57397" y="570016"/>
                </a:cubicBezTo>
                <a:cubicBezTo>
                  <a:pt x="49480" y="609600"/>
                  <a:pt x="106878" y="599705"/>
                  <a:pt x="116774" y="629393"/>
                </a:cubicBezTo>
                <a:cubicBezTo>
                  <a:pt x="126670" y="659081"/>
                  <a:pt x="121722" y="703613"/>
                  <a:pt x="116774" y="748146"/>
                </a:cubicBezTo>
              </a:path>
            </a:pathLst>
          </a:custGeom>
          <a:noFill/>
          <a:ln w="508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sz="2400" b="0" dirty="0" smtClean="0">
              <a:solidFill>
                <a:prstClr val="white"/>
              </a:solidFill>
            </a:endParaRPr>
          </a:p>
        </p:txBody>
      </p:sp>
      <p:sp>
        <p:nvSpPr>
          <p:cNvPr id="23" name="Freeform 22"/>
          <p:cNvSpPr/>
          <p:nvPr/>
        </p:nvSpPr>
        <p:spPr bwMode="auto">
          <a:xfrm>
            <a:off x="1790700" y="2118360"/>
            <a:ext cx="133597" cy="365760"/>
          </a:xfrm>
          <a:custGeom>
            <a:avLst/>
            <a:gdLst>
              <a:gd name="connsiteX0" fmla="*/ 93023 w 166254"/>
              <a:gd name="connsiteY0" fmla="*/ 0 h 748146"/>
              <a:gd name="connsiteX1" fmla="*/ 9896 w 166254"/>
              <a:gd name="connsiteY1" fmla="*/ 118754 h 748146"/>
              <a:gd name="connsiteX2" fmla="*/ 152400 w 166254"/>
              <a:gd name="connsiteY2" fmla="*/ 178130 h 748146"/>
              <a:gd name="connsiteX3" fmla="*/ 45522 w 166254"/>
              <a:gd name="connsiteY3" fmla="*/ 320634 h 748146"/>
              <a:gd name="connsiteX4" fmla="*/ 164275 w 166254"/>
              <a:gd name="connsiteY4" fmla="*/ 391886 h 748146"/>
              <a:gd name="connsiteX5" fmla="*/ 57397 w 166254"/>
              <a:gd name="connsiteY5" fmla="*/ 570016 h 748146"/>
              <a:gd name="connsiteX6" fmla="*/ 116774 w 166254"/>
              <a:gd name="connsiteY6" fmla="*/ 629393 h 748146"/>
              <a:gd name="connsiteX7" fmla="*/ 116774 w 166254"/>
              <a:gd name="connsiteY7" fmla="*/ 748146 h 74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54" h="748146">
                <a:moveTo>
                  <a:pt x="93023" y="0"/>
                </a:moveTo>
                <a:cubicBezTo>
                  <a:pt x="46511" y="44533"/>
                  <a:pt x="0" y="89066"/>
                  <a:pt x="9896" y="118754"/>
                </a:cubicBezTo>
                <a:cubicBezTo>
                  <a:pt x="19792" y="148442"/>
                  <a:pt x="146462" y="144483"/>
                  <a:pt x="152400" y="178130"/>
                </a:cubicBezTo>
                <a:cubicBezTo>
                  <a:pt x="158338" y="211777"/>
                  <a:pt x="43543" y="285008"/>
                  <a:pt x="45522" y="320634"/>
                </a:cubicBezTo>
                <a:cubicBezTo>
                  <a:pt x="47501" y="356260"/>
                  <a:pt x="162296" y="350322"/>
                  <a:pt x="164275" y="391886"/>
                </a:cubicBezTo>
                <a:cubicBezTo>
                  <a:pt x="166254" y="433450"/>
                  <a:pt x="65314" y="530432"/>
                  <a:pt x="57397" y="570016"/>
                </a:cubicBezTo>
                <a:cubicBezTo>
                  <a:pt x="49480" y="609600"/>
                  <a:pt x="106878" y="599705"/>
                  <a:pt x="116774" y="629393"/>
                </a:cubicBezTo>
                <a:cubicBezTo>
                  <a:pt x="126670" y="659081"/>
                  <a:pt x="121722" y="703613"/>
                  <a:pt x="116774" y="748146"/>
                </a:cubicBezTo>
              </a:path>
            </a:pathLst>
          </a:custGeom>
          <a:noFill/>
          <a:ln w="508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sz="2400" b="0" dirty="0" smtClean="0">
              <a:solidFill>
                <a:prstClr val="white"/>
              </a:solidFill>
            </a:endParaRPr>
          </a:p>
        </p:txBody>
      </p:sp>
      <p:sp>
        <p:nvSpPr>
          <p:cNvPr id="24" name="Freeform 23"/>
          <p:cNvSpPr/>
          <p:nvPr/>
        </p:nvSpPr>
        <p:spPr bwMode="auto">
          <a:xfrm>
            <a:off x="1790700" y="2819400"/>
            <a:ext cx="133597" cy="640080"/>
          </a:xfrm>
          <a:custGeom>
            <a:avLst/>
            <a:gdLst>
              <a:gd name="connsiteX0" fmla="*/ 93023 w 166254"/>
              <a:gd name="connsiteY0" fmla="*/ 0 h 748146"/>
              <a:gd name="connsiteX1" fmla="*/ 9896 w 166254"/>
              <a:gd name="connsiteY1" fmla="*/ 118754 h 748146"/>
              <a:gd name="connsiteX2" fmla="*/ 152400 w 166254"/>
              <a:gd name="connsiteY2" fmla="*/ 178130 h 748146"/>
              <a:gd name="connsiteX3" fmla="*/ 45522 w 166254"/>
              <a:gd name="connsiteY3" fmla="*/ 320634 h 748146"/>
              <a:gd name="connsiteX4" fmla="*/ 164275 w 166254"/>
              <a:gd name="connsiteY4" fmla="*/ 391886 h 748146"/>
              <a:gd name="connsiteX5" fmla="*/ 57397 w 166254"/>
              <a:gd name="connsiteY5" fmla="*/ 570016 h 748146"/>
              <a:gd name="connsiteX6" fmla="*/ 116774 w 166254"/>
              <a:gd name="connsiteY6" fmla="*/ 629393 h 748146"/>
              <a:gd name="connsiteX7" fmla="*/ 116774 w 166254"/>
              <a:gd name="connsiteY7" fmla="*/ 748146 h 74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54" h="748146">
                <a:moveTo>
                  <a:pt x="93023" y="0"/>
                </a:moveTo>
                <a:cubicBezTo>
                  <a:pt x="46511" y="44533"/>
                  <a:pt x="0" y="89066"/>
                  <a:pt x="9896" y="118754"/>
                </a:cubicBezTo>
                <a:cubicBezTo>
                  <a:pt x="19792" y="148442"/>
                  <a:pt x="146462" y="144483"/>
                  <a:pt x="152400" y="178130"/>
                </a:cubicBezTo>
                <a:cubicBezTo>
                  <a:pt x="158338" y="211777"/>
                  <a:pt x="43543" y="285008"/>
                  <a:pt x="45522" y="320634"/>
                </a:cubicBezTo>
                <a:cubicBezTo>
                  <a:pt x="47501" y="356260"/>
                  <a:pt x="162296" y="350322"/>
                  <a:pt x="164275" y="391886"/>
                </a:cubicBezTo>
                <a:cubicBezTo>
                  <a:pt x="166254" y="433450"/>
                  <a:pt x="65314" y="530432"/>
                  <a:pt x="57397" y="570016"/>
                </a:cubicBezTo>
                <a:cubicBezTo>
                  <a:pt x="49480" y="609600"/>
                  <a:pt x="106878" y="599705"/>
                  <a:pt x="116774" y="629393"/>
                </a:cubicBezTo>
                <a:cubicBezTo>
                  <a:pt x="126670" y="659081"/>
                  <a:pt x="121722" y="703613"/>
                  <a:pt x="116774" y="748146"/>
                </a:cubicBezTo>
              </a:path>
            </a:pathLst>
          </a:custGeom>
          <a:noFill/>
          <a:ln w="508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sz="2400" b="0" dirty="0" smtClean="0">
              <a:solidFill>
                <a:prstClr val="white"/>
              </a:solidFill>
            </a:endParaRPr>
          </a:p>
        </p:txBody>
      </p:sp>
      <p:sp>
        <p:nvSpPr>
          <p:cNvPr id="26" name="Freeform 25"/>
          <p:cNvSpPr/>
          <p:nvPr/>
        </p:nvSpPr>
        <p:spPr bwMode="auto">
          <a:xfrm>
            <a:off x="4648200" y="2743200"/>
            <a:ext cx="152400" cy="533400"/>
          </a:xfrm>
          <a:custGeom>
            <a:avLst/>
            <a:gdLst>
              <a:gd name="connsiteX0" fmla="*/ 93023 w 166254"/>
              <a:gd name="connsiteY0" fmla="*/ 0 h 748146"/>
              <a:gd name="connsiteX1" fmla="*/ 9896 w 166254"/>
              <a:gd name="connsiteY1" fmla="*/ 118754 h 748146"/>
              <a:gd name="connsiteX2" fmla="*/ 152400 w 166254"/>
              <a:gd name="connsiteY2" fmla="*/ 178130 h 748146"/>
              <a:gd name="connsiteX3" fmla="*/ 45522 w 166254"/>
              <a:gd name="connsiteY3" fmla="*/ 320634 h 748146"/>
              <a:gd name="connsiteX4" fmla="*/ 164275 w 166254"/>
              <a:gd name="connsiteY4" fmla="*/ 391886 h 748146"/>
              <a:gd name="connsiteX5" fmla="*/ 57397 w 166254"/>
              <a:gd name="connsiteY5" fmla="*/ 570016 h 748146"/>
              <a:gd name="connsiteX6" fmla="*/ 116774 w 166254"/>
              <a:gd name="connsiteY6" fmla="*/ 629393 h 748146"/>
              <a:gd name="connsiteX7" fmla="*/ 116774 w 166254"/>
              <a:gd name="connsiteY7" fmla="*/ 748146 h 74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54" h="748146">
                <a:moveTo>
                  <a:pt x="93023" y="0"/>
                </a:moveTo>
                <a:cubicBezTo>
                  <a:pt x="46511" y="44533"/>
                  <a:pt x="0" y="89066"/>
                  <a:pt x="9896" y="118754"/>
                </a:cubicBezTo>
                <a:cubicBezTo>
                  <a:pt x="19792" y="148442"/>
                  <a:pt x="146462" y="144483"/>
                  <a:pt x="152400" y="178130"/>
                </a:cubicBezTo>
                <a:cubicBezTo>
                  <a:pt x="158338" y="211777"/>
                  <a:pt x="43543" y="285008"/>
                  <a:pt x="45522" y="320634"/>
                </a:cubicBezTo>
                <a:cubicBezTo>
                  <a:pt x="47501" y="356260"/>
                  <a:pt x="162296" y="350322"/>
                  <a:pt x="164275" y="391886"/>
                </a:cubicBezTo>
                <a:cubicBezTo>
                  <a:pt x="166254" y="433450"/>
                  <a:pt x="65314" y="530432"/>
                  <a:pt x="57397" y="570016"/>
                </a:cubicBezTo>
                <a:cubicBezTo>
                  <a:pt x="49480" y="609600"/>
                  <a:pt x="106878" y="599705"/>
                  <a:pt x="116774" y="629393"/>
                </a:cubicBezTo>
                <a:cubicBezTo>
                  <a:pt x="126670" y="659081"/>
                  <a:pt x="121722" y="703613"/>
                  <a:pt x="116774" y="748146"/>
                </a:cubicBezTo>
              </a:path>
            </a:pathLst>
          </a:custGeom>
          <a:noFill/>
          <a:ln w="508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sz="2400" b="0" dirty="0" smtClean="0">
              <a:solidFill>
                <a:prstClr val="white"/>
              </a:solidFill>
            </a:endParaRPr>
          </a:p>
        </p:txBody>
      </p:sp>
      <p:sp>
        <p:nvSpPr>
          <p:cNvPr id="29" name="TextBox 28"/>
          <p:cNvSpPr txBox="1"/>
          <p:nvPr/>
        </p:nvSpPr>
        <p:spPr bwMode="auto">
          <a:xfrm>
            <a:off x="1026821" y="2438400"/>
            <a:ext cx="1781578" cy="400110"/>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Create Enclave</a:t>
            </a:r>
          </a:p>
        </p:txBody>
      </p:sp>
      <p:sp>
        <p:nvSpPr>
          <p:cNvPr id="30" name="TextBox 29"/>
          <p:cNvSpPr txBox="1"/>
          <p:nvPr/>
        </p:nvSpPr>
        <p:spPr bwMode="auto">
          <a:xfrm>
            <a:off x="972913" y="3352800"/>
            <a:ext cx="1845442" cy="369332"/>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CallTrusted Func.</a:t>
            </a:r>
          </a:p>
        </p:txBody>
      </p:sp>
      <p:cxnSp>
        <p:nvCxnSpPr>
          <p:cNvPr id="32" name="Straight Arrow Connector 31"/>
          <p:cNvCxnSpPr>
            <a:stCxn id="30" idx="3"/>
            <a:endCxn id="12" idx="1"/>
          </p:cNvCxnSpPr>
          <p:nvPr/>
        </p:nvCxnSpPr>
        <p:spPr bwMode="auto">
          <a:xfrm flipV="1">
            <a:off x="2818355" y="2552700"/>
            <a:ext cx="763045" cy="984766"/>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cxnSp>
        <p:nvCxnSpPr>
          <p:cNvPr id="35" name="Straight Arrow Connector 34"/>
          <p:cNvCxnSpPr>
            <a:stCxn id="12" idx="3"/>
            <a:endCxn id="36" idx="1"/>
          </p:cNvCxnSpPr>
          <p:nvPr/>
        </p:nvCxnSpPr>
        <p:spPr bwMode="auto">
          <a:xfrm>
            <a:off x="3810000" y="2552700"/>
            <a:ext cx="381000" cy="9555"/>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sp>
        <p:nvSpPr>
          <p:cNvPr id="36" name="TextBox 35"/>
          <p:cNvSpPr txBox="1"/>
          <p:nvPr/>
        </p:nvSpPr>
        <p:spPr bwMode="auto">
          <a:xfrm>
            <a:off x="4191000" y="2362200"/>
            <a:ext cx="1060290" cy="400110"/>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Execute</a:t>
            </a:r>
          </a:p>
        </p:txBody>
      </p:sp>
      <p:sp>
        <p:nvSpPr>
          <p:cNvPr id="39" name="TextBox 38"/>
          <p:cNvSpPr txBox="1"/>
          <p:nvPr/>
        </p:nvSpPr>
        <p:spPr bwMode="auto">
          <a:xfrm>
            <a:off x="4191000" y="3181290"/>
            <a:ext cx="924357" cy="400110"/>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Return</a:t>
            </a:r>
          </a:p>
        </p:txBody>
      </p:sp>
      <p:cxnSp>
        <p:nvCxnSpPr>
          <p:cNvPr id="41" name="Straight Arrow Connector 40"/>
          <p:cNvCxnSpPr>
            <a:stCxn id="39" idx="1"/>
          </p:cNvCxnSpPr>
          <p:nvPr/>
        </p:nvCxnSpPr>
        <p:spPr bwMode="auto">
          <a:xfrm rot="10800000" flipV="1">
            <a:off x="3048000" y="3381344"/>
            <a:ext cx="1143000" cy="200055"/>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sp>
        <p:nvSpPr>
          <p:cNvPr id="42" name="TextBox 41"/>
          <p:cNvSpPr txBox="1"/>
          <p:nvPr/>
        </p:nvSpPr>
        <p:spPr bwMode="auto">
          <a:xfrm>
            <a:off x="1066800" y="3962400"/>
            <a:ext cx="713529" cy="400110"/>
          </a:xfrm>
          <a:prstGeom prst="rect">
            <a:avLst/>
          </a:prstGeom>
          <a:noFill/>
          <a:ln w="9525">
            <a:noFill/>
            <a:miter lim="800000"/>
            <a:headEnd/>
            <a:tailEnd/>
          </a:ln>
        </p:spPr>
        <p:txBody>
          <a:bodyPr wrap="none" rtlCol="0">
            <a:spAutoFit/>
          </a:bodyPr>
          <a:lstStyle/>
          <a:p>
            <a:pPr algn="ctr"/>
            <a:r>
              <a:rPr lang="en-US" b="0" dirty="0" smtClean="0">
                <a:solidFill>
                  <a:prstClr val="white"/>
                </a:solidFill>
                <a:latin typeface="Neo Sans Intel" pitchFamily="34" charset="0"/>
              </a:rPr>
              <a:t>(etc.)</a:t>
            </a:r>
          </a:p>
        </p:txBody>
      </p:sp>
      <p:sp>
        <p:nvSpPr>
          <p:cNvPr id="43" name="TextBox 42"/>
          <p:cNvSpPr txBox="1"/>
          <p:nvPr/>
        </p:nvSpPr>
        <p:spPr bwMode="auto">
          <a:xfrm>
            <a:off x="2332767" y="762000"/>
            <a:ext cx="1619610" cy="461665"/>
          </a:xfrm>
          <a:prstGeom prst="rect">
            <a:avLst/>
          </a:prstGeom>
          <a:noFill/>
          <a:ln w="9525">
            <a:noFill/>
            <a:miter lim="800000"/>
            <a:headEnd/>
            <a:tailEnd/>
          </a:ln>
        </p:spPr>
        <p:txBody>
          <a:bodyPr wrap="none" rtlCol="0">
            <a:spAutoFit/>
          </a:bodyPr>
          <a:lstStyle/>
          <a:p>
            <a:pPr algn="ctr"/>
            <a:r>
              <a:rPr lang="en-US" sz="2400" dirty="0" smtClean="0">
                <a:latin typeface="Neo Sans Intel" pitchFamily="34" charset="0"/>
              </a:rPr>
              <a:t>Application</a:t>
            </a:r>
            <a:endParaRPr lang="en-US" sz="2400" dirty="0">
              <a:latin typeface="Neo Sans Intel" pitchFamily="34" charset="0"/>
            </a:endParaRPr>
          </a:p>
        </p:txBody>
      </p:sp>
      <p:sp>
        <p:nvSpPr>
          <p:cNvPr id="48" name="Rectangle 47"/>
          <p:cNvSpPr/>
          <p:nvPr/>
        </p:nvSpPr>
        <p:spPr bwMode="auto">
          <a:xfrm>
            <a:off x="457200" y="5638800"/>
            <a:ext cx="5486400" cy="7620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lnSpc>
                <a:spcPct val="85000"/>
              </a:lnSpc>
              <a:defRPr/>
            </a:pPr>
            <a:r>
              <a:rPr lang="en-US" dirty="0" smtClean="0">
                <a:solidFill>
                  <a:prstClr val="white"/>
                </a:solidFill>
                <a:effectLst>
                  <a:outerShdw blurRad="38100" dist="38100" dir="2700000" algn="tl">
                    <a:srgbClr val="000000">
                      <a:alpha val="43137"/>
                    </a:srgbClr>
                  </a:outerShdw>
                </a:effectLst>
                <a:latin typeface="Arial Narrow" pitchFamily="34" charset="0"/>
              </a:rPr>
              <a:t>Other SW</a:t>
            </a:r>
            <a:endParaRPr lang="en-US" dirty="0">
              <a:solidFill>
                <a:prstClr val="white"/>
              </a:solidFill>
              <a:effectLst>
                <a:outerShdw blurRad="38100" dist="38100" dir="2700000" algn="tl">
                  <a:srgbClr val="000000">
                    <a:alpha val="43137"/>
                  </a:srgbClr>
                </a:outerShdw>
              </a:effectLst>
              <a:latin typeface="Arial Narrow" pitchFamily="34" charset="0"/>
            </a:endParaRPr>
          </a:p>
        </p:txBody>
      </p:sp>
      <p:sp>
        <p:nvSpPr>
          <p:cNvPr id="49" name="TextBox 48"/>
          <p:cNvSpPr txBox="1"/>
          <p:nvPr/>
        </p:nvSpPr>
        <p:spPr bwMode="auto">
          <a:xfrm>
            <a:off x="3285937" y="1905000"/>
            <a:ext cx="935577" cy="338554"/>
          </a:xfrm>
          <a:prstGeom prst="rect">
            <a:avLst/>
          </a:prstGeom>
          <a:noFill/>
          <a:ln w="9525">
            <a:noFill/>
            <a:miter lim="800000"/>
            <a:headEnd/>
            <a:tailEnd/>
          </a:ln>
        </p:spPr>
        <p:txBody>
          <a:bodyPr wrap="none" rtlCol="0">
            <a:spAutoFit/>
          </a:bodyPr>
          <a:lstStyle/>
          <a:p>
            <a:pPr algn="ctr"/>
            <a:r>
              <a:rPr lang="en-US" sz="1600" b="0" dirty="0" smtClean="0">
                <a:solidFill>
                  <a:prstClr val="white"/>
                </a:solidFill>
                <a:latin typeface="Neo Sans Intel" pitchFamily="34" charset="0"/>
              </a:rPr>
              <a:t>Call Gate</a:t>
            </a:r>
          </a:p>
        </p:txBody>
      </p:sp>
      <p:sp>
        <p:nvSpPr>
          <p:cNvPr id="60" name="TextBox 59"/>
          <p:cNvSpPr txBox="1"/>
          <p:nvPr/>
        </p:nvSpPr>
        <p:spPr bwMode="auto">
          <a:xfrm>
            <a:off x="5943600" y="1828800"/>
            <a:ext cx="3200400" cy="3962400"/>
          </a:xfrm>
          <a:prstGeom prst="rect">
            <a:avLst/>
          </a:prstGeom>
          <a:noFill/>
          <a:ln w="9525">
            <a:noFill/>
            <a:miter lim="800000"/>
            <a:headEnd/>
            <a:tailEnd/>
          </a:ln>
        </p:spPr>
        <p:txBody>
          <a:bodyPr wrap="square" lIns="91440" rtlCol="0">
            <a:noAutofit/>
          </a:bodyPr>
          <a:lstStyle/>
          <a:p>
            <a:pPr marL="285750" indent="-285750">
              <a:buFont typeface="+mj-lt"/>
              <a:buAutoNum type="arabicPeriod"/>
            </a:pPr>
            <a:r>
              <a:rPr lang="en-US" b="0" dirty="0" smtClean="0">
                <a:latin typeface="Neo Sans Intel" pitchFamily="34" charset="0"/>
              </a:rPr>
              <a:t>App is built with trusted and untrusted parts</a:t>
            </a:r>
          </a:p>
          <a:p>
            <a:pPr marL="285750" indent="-285750">
              <a:buFont typeface="+mj-lt"/>
              <a:buAutoNum type="arabicPeriod"/>
            </a:pPr>
            <a:r>
              <a:rPr lang="en-US" b="0" dirty="0" smtClean="0">
                <a:latin typeface="Neo Sans Intel" pitchFamily="34" charset="0"/>
              </a:rPr>
              <a:t>App runs &amp; creates enclave which is placed in trusted memory</a:t>
            </a:r>
          </a:p>
          <a:p>
            <a:pPr marL="285750" indent="-285750">
              <a:buFont typeface="+mj-lt"/>
              <a:buAutoNum type="arabicPeriod"/>
            </a:pPr>
            <a:r>
              <a:rPr lang="en-US" b="0" dirty="0" smtClean="0">
                <a:latin typeface="Neo Sans Intel" pitchFamily="34" charset="0"/>
              </a:rPr>
              <a:t>Trusted function is called; code running inside enclave sees data in clear; external access to data is denied</a:t>
            </a:r>
          </a:p>
          <a:p>
            <a:pPr marL="285750" indent="-285750">
              <a:buFont typeface="+mj-lt"/>
              <a:buAutoNum type="arabicPeriod"/>
            </a:pPr>
            <a:r>
              <a:rPr lang="en-US" b="0" dirty="0" smtClean="0">
                <a:latin typeface="Neo Sans Intel" pitchFamily="34" charset="0"/>
              </a:rPr>
              <a:t>Function returns; enclave data remains in trusted memory</a:t>
            </a:r>
          </a:p>
        </p:txBody>
      </p:sp>
      <p:sp>
        <p:nvSpPr>
          <p:cNvPr id="38" name="TextBox 37"/>
          <p:cNvSpPr txBox="1"/>
          <p:nvPr/>
        </p:nvSpPr>
        <p:spPr bwMode="auto">
          <a:xfrm>
            <a:off x="4038600" y="3730823"/>
            <a:ext cx="1561646" cy="307777"/>
          </a:xfrm>
          <a:prstGeom prst="rect">
            <a:avLst/>
          </a:prstGeom>
          <a:noFill/>
          <a:ln w="9525">
            <a:noFill/>
            <a:miter lim="800000"/>
            <a:headEnd/>
            <a:tailEnd/>
          </a:ln>
        </p:spPr>
        <p:txBody>
          <a:bodyPr wrap="none" rtlCol="0">
            <a:spAutoFit/>
          </a:bodyPr>
          <a:lstStyle/>
          <a:p>
            <a:r>
              <a:rPr lang="en-US" sz="1400" b="0" dirty="0" smtClean="0">
                <a:solidFill>
                  <a:prstClr val="white"/>
                </a:solidFill>
                <a:latin typeface="Neo Sans Intel" pitchFamily="34" charset="0"/>
              </a:rPr>
              <a:t>m8U3bcV#zP49Q</a:t>
            </a:r>
            <a:endParaRPr lang="en-US" sz="1400" b="0" dirty="0">
              <a:solidFill>
                <a:prstClr val="white"/>
              </a:solidFill>
              <a:latin typeface="Neo Sans Intel" pitchFamily="34" charset="0"/>
            </a:endParaRPr>
          </a:p>
        </p:txBody>
      </p:sp>
      <p:pic>
        <p:nvPicPr>
          <p:cNvPr id="1026" name="Picture 2" descr="C:\Documents and Settings\SJTolopk\Local Settings\Temporary Internet Files\Content.IE5\WT0VN1O0\MCj04415000000[1].png"/>
          <p:cNvPicPr>
            <a:picLocks noChangeAspect="1" noChangeArrowheads="1"/>
          </p:cNvPicPr>
          <p:nvPr/>
        </p:nvPicPr>
        <p:blipFill>
          <a:blip r:embed="rId3" cstate="print"/>
          <a:srcRect/>
          <a:stretch>
            <a:fillRect/>
          </a:stretch>
        </p:blipFill>
        <p:spPr bwMode="auto">
          <a:xfrm>
            <a:off x="5029200" y="1981200"/>
            <a:ext cx="661987" cy="661987"/>
          </a:xfrm>
          <a:prstGeom prst="rect">
            <a:avLst/>
          </a:prstGeom>
          <a:noFill/>
        </p:spPr>
      </p:pic>
      <p:pic>
        <p:nvPicPr>
          <p:cNvPr id="1027" name="Picture 3" descr="C:\Documents and Settings\SJTolopk\Local Settings\Temporary Internet Files\Content.IE5\B9PKG60E\MCj04414990000[1].png"/>
          <p:cNvPicPr>
            <a:picLocks noChangeAspect="1" noChangeArrowheads="1"/>
          </p:cNvPicPr>
          <p:nvPr/>
        </p:nvPicPr>
        <p:blipFill>
          <a:blip r:embed="rId4" cstate="print"/>
          <a:srcRect/>
          <a:stretch>
            <a:fillRect/>
          </a:stretch>
        </p:blipFill>
        <p:spPr bwMode="auto">
          <a:xfrm>
            <a:off x="5029200" y="1981200"/>
            <a:ext cx="661987" cy="661987"/>
          </a:xfrm>
          <a:prstGeom prst="rect">
            <a:avLst/>
          </a:prstGeom>
          <a:noFill/>
        </p:spPr>
      </p:pic>
      <p:grpSp>
        <p:nvGrpSpPr>
          <p:cNvPr id="3" name="Group 52"/>
          <p:cNvGrpSpPr/>
          <p:nvPr/>
        </p:nvGrpSpPr>
        <p:grpSpPr>
          <a:xfrm>
            <a:off x="4038600" y="4267200"/>
            <a:ext cx="1295400" cy="1371599"/>
            <a:chOff x="4038600" y="4267200"/>
            <a:chExt cx="1295400" cy="1371599"/>
          </a:xfrm>
        </p:grpSpPr>
        <p:sp>
          <p:nvSpPr>
            <p:cNvPr id="47" name="Right Arrow 46"/>
            <p:cNvSpPr/>
            <p:nvPr/>
          </p:nvSpPr>
          <p:spPr bwMode="auto">
            <a:xfrm rot="16200000">
              <a:off x="4000500" y="4305300"/>
              <a:ext cx="1371599" cy="1295400"/>
            </a:xfrm>
            <a:prstGeom prst="rightArrow">
              <a:avLst/>
            </a:prstGeom>
            <a:solidFill>
              <a:srgbClr val="E1CE0C"/>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sz="2400" b="0" dirty="0">
                <a:solidFill>
                  <a:srgbClr val="000000"/>
                </a:solidFill>
                <a:effectLst>
                  <a:outerShdw blurRad="38100" dist="38100" dir="2700000" algn="tl">
                    <a:srgbClr val="000000">
                      <a:alpha val="43137"/>
                    </a:srgbClr>
                  </a:outerShdw>
                </a:effectLst>
                <a:latin typeface="Neo Sans Intel" pitchFamily="34" charset="0"/>
                <a:cs typeface="Arial" pitchFamily="34" charset="0"/>
              </a:endParaRPr>
            </a:p>
          </p:txBody>
        </p:sp>
        <p:pic>
          <p:nvPicPr>
            <p:cNvPr id="50" name="Picture 5" descr="C:\Documents and Settings\SJTolopk\Local Settings\Temporary Internet Files\Content.IE5\3IAZLS7K\MCj03036750000[1].wmf"/>
            <p:cNvPicPr>
              <a:picLocks noChangeAspect="1" noChangeArrowheads="1"/>
            </p:cNvPicPr>
            <p:nvPr/>
          </p:nvPicPr>
          <p:blipFill>
            <a:blip r:embed="rId5" cstate="print"/>
            <a:srcRect/>
            <a:stretch>
              <a:fillRect/>
            </a:stretch>
          </p:blipFill>
          <p:spPr bwMode="auto">
            <a:xfrm>
              <a:off x="4343400" y="4720722"/>
              <a:ext cx="685800" cy="689478"/>
            </a:xfrm>
            <a:prstGeom prst="rect">
              <a:avLst/>
            </a:prstGeom>
            <a:noFill/>
            <a:effectLst>
              <a:outerShdw blurRad="50800" dist="88900" dir="2700000" algn="tl" rotWithShape="0">
                <a:prstClr val="black">
                  <a:alpha val="40000"/>
                </a:prstClr>
              </a:outerShdw>
            </a:effectLst>
          </p:spPr>
        </p:pic>
      </p:grpSp>
    </p:spTree>
    <p:extLst>
      <p:ext uri="{BB962C8B-B14F-4D97-AF65-F5344CB8AC3E}">
        <p14:creationId xmlns:p14="http://schemas.microsoft.com/office/powerpoint/2010/main" val="3344210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right)">
                                      <p:cBhvr>
                                        <p:cTn id="11" dur="500"/>
                                        <p:tgtEl>
                                          <p:spTgt spid="41"/>
                                        </p:tgtEl>
                                      </p:cBhvr>
                                    </p:animEffect>
                                  </p:childTnLst>
                                </p:cTn>
                              </p:par>
                              <p:par>
                                <p:cTn id="12" presetID="1" presetClass="emph" presetSubtype="2" fill="hold" nodeType="withEffect">
                                  <p:stCondLst>
                                    <p:cond delay="0"/>
                                  </p:stCondLst>
                                  <p:childTnLst>
                                    <p:animClr clrSpc="rgb" dir="cw">
                                      <p:cBhvr>
                                        <p:cTn id="13" dur="2000" fill="hold"/>
                                        <p:tgtEl>
                                          <p:spTgt spid="7"/>
                                        </p:tgtEl>
                                        <p:attrNameLst>
                                          <p:attrName>fillcolor</p:attrName>
                                        </p:attrNameLst>
                                      </p:cBhvr>
                                      <p:to>
                                        <a:srgbClr val="080808"/>
                                      </p:to>
                                    </p:animClr>
                                    <p:set>
                                      <p:cBhvr>
                                        <p:cTn id="14" dur="2000" fill="hold"/>
                                        <p:tgtEl>
                                          <p:spTgt spid="7"/>
                                        </p:tgtEl>
                                        <p:attrNameLst>
                                          <p:attrName>fill.type</p:attrName>
                                        </p:attrNameLst>
                                      </p:cBhvr>
                                      <p:to>
                                        <p:strVal val="solid"/>
                                      </p:to>
                                    </p:set>
                                    <p:set>
                                      <p:cBhvr>
                                        <p:cTn id="15" dur="2000" fill="hold"/>
                                        <p:tgtEl>
                                          <p:spTgt spid="7"/>
                                        </p:tgtEl>
                                        <p:attrNameLst>
                                          <p:attrName>fill.on</p:attrName>
                                        </p:attrNameLst>
                                      </p:cBhvr>
                                      <p:to>
                                        <p:strVal val="true"/>
                                      </p:to>
                                    </p:set>
                                  </p:childTnLst>
                                </p:cTn>
                              </p:par>
                              <p:par>
                                <p:cTn id="16" presetID="1" presetClass="exit" presetSubtype="0" fill="hold" nodeType="withEffect">
                                  <p:stCondLst>
                                    <p:cond delay="0"/>
                                  </p:stCondLst>
                                  <p:childTnLst>
                                    <p:set>
                                      <p:cBhvr>
                                        <p:cTn id="17" dur="1" fill="hold">
                                          <p:stCondLst>
                                            <p:cond delay="0"/>
                                          </p:stCondLst>
                                        </p:cTn>
                                        <p:tgtEl>
                                          <p:spTgt spid="1027"/>
                                        </p:tgtEl>
                                        <p:attrNameLst>
                                          <p:attrName>style.visibility</p:attrName>
                                        </p:attrNameLst>
                                      </p:cBhvr>
                                      <p:to>
                                        <p:strVal val="hidden"/>
                                      </p:to>
                                    </p:set>
                                  </p:childTnLst>
                                </p:cTn>
                              </p:par>
                              <p:par>
                                <p:cTn id="18" presetID="23" presetClass="entr" presetSubtype="16"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 calcmode="lin" valueType="num">
                                      <p:cBhvr>
                                        <p:cTn id="20" dur="500" fill="hold"/>
                                        <p:tgtEl>
                                          <p:spTgt spid="1026"/>
                                        </p:tgtEl>
                                        <p:attrNameLst>
                                          <p:attrName>ppt_w</p:attrName>
                                        </p:attrNameLst>
                                      </p:cBhvr>
                                      <p:tavLst>
                                        <p:tav tm="0">
                                          <p:val>
                                            <p:fltVal val="0"/>
                                          </p:val>
                                        </p:tav>
                                        <p:tav tm="100000">
                                          <p:val>
                                            <p:strVal val="#ppt_w"/>
                                          </p:val>
                                        </p:tav>
                                      </p:tavLst>
                                    </p:anim>
                                    <p:anim calcmode="lin" valueType="num">
                                      <p:cBhvr>
                                        <p:cTn id="21" dur="500" fill="hold"/>
                                        <p:tgtEl>
                                          <p:spTgt spid="1026"/>
                                        </p:tgtEl>
                                        <p:attrNameLst>
                                          <p:attrName>ppt_h</p:attrName>
                                        </p:attrNameLst>
                                      </p:cBhvr>
                                      <p:tavLst>
                                        <p:tav tm="0">
                                          <p:val>
                                            <p:fltVal val="0"/>
                                          </p:val>
                                        </p:tav>
                                        <p:tav tm="100000">
                                          <p:val>
                                            <p:strVal val="#ppt_h"/>
                                          </p:val>
                                        </p:tav>
                                      </p:tavLst>
                                    </p:anim>
                                  </p:childTnLst>
                                </p:cTn>
                              </p:par>
                              <p:par>
                                <p:cTn id="22" presetID="9"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dissolve">
                                      <p:cBhvr>
                                        <p:cTn id="24" dur="500"/>
                                        <p:tgtEl>
                                          <p:spTgt spid="38"/>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500"/>
                                        <p:tgtEl>
                                          <p:spTgt spid="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dissolve">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9" grpId="0"/>
      <p:bldP spid="42" grpId="0"/>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SGX - MEE</a:t>
            </a:r>
            <a:endParaRPr lang="en-US" dirty="0"/>
          </a:p>
        </p:txBody>
      </p:sp>
      <p:cxnSp>
        <p:nvCxnSpPr>
          <p:cNvPr id="3" name="Straight Connector 2"/>
          <p:cNvCxnSpPr/>
          <p:nvPr/>
        </p:nvCxnSpPr>
        <p:spPr>
          <a:xfrm>
            <a:off x="2514600" y="3352800"/>
            <a:ext cx="1295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356260" y="1923803"/>
            <a:ext cx="2196935" cy="2778826"/>
          </a:xfrm>
          <a:prstGeom prst="rect">
            <a:avLst/>
          </a:prstGeom>
          <a:solidFill>
            <a:schemeClr val="bg2"/>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defTabSz="952500"/>
            <a:endParaRPr lang="en-US" sz="3100" b="0" dirty="0" smtClean="0">
              <a:solidFill>
                <a:prstClr val="white"/>
              </a:solidFill>
              <a:latin typeface="Neo Sans Intel Medium" pitchFamily="34" charset="0"/>
              <a:cs typeface="Arial" pitchFamily="34" charset="0"/>
            </a:endParaRPr>
          </a:p>
        </p:txBody>
      </p:sp>
      <p:sp>
        <p:nvSpPr>
          <p:cNvPr id="5" name="TextBox 4"/>
          <p:cNvSpPr txBox="1"/>
          <p:nvPr/>
        </p:nvSpPr>
        <p:spPr bwMode="auto">
          <a:xfrm>
            <a:off x="5943600" y="1600200"/>
            <a:ext cx="3200400" cy="3352800"/>
          </a:xfrm>
          <a:prstGeom prst="rect">
            <a:avLst/>
          </a:prstGeom>
          <a:noFill/>
          <a:ln w="9525">
            <a:noFill/>
            <a:miter lim="800000"/>
            <a:headEnd/>
            <a:tailEnd/>
          </a:ln>
        </p:spPr>
        <p:txBody>
          <a:bodyPr wrap="square" lIns="91440" rtlCol="0">
            <a:noAutofit/>
          </a:bodyPr>
          <a:lstStyle/>
          <a:p>
            <a:pPr marL="285750" indent="-285750" fontAlgn="auto">
              <a:spcBef>
                <a:spcPts val="0"/>
              </a:spcBef>
              <a:spcAft>
                <a:spcPts val="0"/>
              </a:spcAft>
              <a:buFont typeface="+mj-lt"/>
              <a:buAutoNum type="arabicPeriod"/>
            </a:pPr>
            <a:r>
              <a:rPr lang="en-US" sz="1800" b="0" dirty="0" smtClean="0">
                <a:latin typeface="Neo Sans Intel" pitchFamily="34" charset="0"/>
              </a:rPr>
              <a:t>Security perimeter is the CPU package boundary</a:t>
            </a:r>
          </a:p>
          <a:p>
            <a:pPr marL="285750" indent="-285750" fontAlgn="auto">
              <a:spcBef>
                <a:spcPts val="0"/>
              </a:spcBef>
              <a:spcAft>
                <a:spcPts val="0"/>
              </a:spcAft>
              <a:buFont typeface="+mj-lt"/>
              <a:buAutoNum type="arabicPeriod"/>
            </a:pPr>
            <a:r>
              <a:rPr lang="en-US" sz="1800" b="0" dirty="0" smtClean="0">
                <a:latin typeface="Neo Sans Intel" pitchFamily="34" charset="0"/>
              </a:rPr>
              <a:t>Data and code unencrypted inside CPU package</a:t>
            </a:r>
          </a:p>
          <a:p>
            <a:pPr marL="285750" indent="-285750" fontAlgn="auto">
              <a:spcBef>
                <a:spcPts val="0"/>
              </a:spcBef>
              <a:spcAft>
                <a:spcPts val="0"/>
              </a:spcAft>
              <a:buFont typeface="+mj-lt"/>
              <a:buAutoNum type="arabicPeriod"/>
            </a:pPr>
            <a:r>
              <a:rPr lang="en-US" sz="1800" b="0" dirty="0" smtClean="0">
                <a:latin typeface="Neo Sans Intel" pitchFamily="34" charset="0"/>
              </a:rPr>
              <a:t>Data and code outside CPU package is encrypted and integrity checked with replay protection</a:t>
            </a:r>
          </a:p>
          <a:p>
            <a:pPr marL="285750" indent="-285750" fontAlgn="auto">
              <a:spcBef>
                <a:spcPts val="0"/>
              </a:spcBef>
              <a:spcAft>
                <a:spcPts val="0"/>
              </a:spcAft>
              <a:buFont typeface="+mj-lt"/>
              <a:buAutoNum type="arabicPeriod"/>
            </a:pPr>
            <a:r>
              <a:rPr lang="en-US" sz="1800" b="0" dirty="0" smtClean="0">
                <a:latin typeface="Neo Sans Intel" pitchFamily="34" charset="0"/>
              </a:rPr>
              <a:t>External memory reads and bus snoops see only encrypted data</a:t>
            </a:r>
          </a:p>
          <a:p>
            <a:pPr marL="285750" indent="-285750" fontAlgn="auto">
              <a:spcBef>
                <a:spcPts val="0"/>
              </a:spcBef>
              <a:spcAft>
                <a:spcPts val="0"/>
              </a:spcAft>
              <a:buFont typeface="+mj-lt"/>
              <a:buAutoNum type="arabicPeriod"/>
            </a:pPr>
            <a:r>
              <a:rPr lang="en-US" sz="1800" dirty="0" smtClean="0">
                <a:solidFill>
                  <a:srgbClr val="FFFFFF"/>
                </a:solidFill>
                <a:latin typeface="Neo Sans Intel" pitchFamily="34" charset="0"/>
              </a:rPr>
              <a:t>Attempts to modify memory will be detected</a:t>
            </a:r>
          </a:p>
        </p:txBody>
      </p:sp>
      <p:sp>
        <p:nvSpPr>
          <p:cNvPr id="6" name="Rectangle 13" descr="Horizontal brick"/>
          <p:cNvSpPr>
            <a:spLocks noChangeArrowheads="1"/>
          </p:cNvSpPr>
          <p:nvPr/>
        </p:nvSpPr>
        <p:spPr bwMode="auto">
          <a:xfrm>
            <a:off x="438151" y="1981200"/>
            <a:ext cx="2041525" cy="2590800"/>
          </a:xfrm>
          <a:prstGeom prst="rect">
            <a:avLst/>
          </a:prstGeom>
          <a:pattFill prst="horzBrick">
            <a:fgClr>
              <a:schemeClr val="tx1"/>
            </a:fgClr>
            <a:bgClr>
              <a:srgbClr val="CC6600"/>
            </a:bgClr>
          </a:pattFill>
          <a:ln w="12700" algn="ctr">
            <a:solidFill>
              <a:schemeClr val="tx1"/>
            </a:solidFill>
            <a:miter lim="800000"/>
            <a:headEnd/>
            <a:tailEnd/>
          </a:ln>
        </p:spPr>
        <p:txBody>
          <a:bodyPr wrap="none" anchor="ctr"/>
          <a:lstStyle/>
          <a:p>
            <a:pPr fontAlgn="auto">
              <a:spcAft>
                <a:spcPts val="0"/>
              </a:spcAft>
            </a:pPr>
            <a:endParaRPr lang="en-US" sz="1800" b="0" baseline="30000" dirty="0">
              <a:solidFill>
                <a:srgbClr val="FFFFFF"/>
              </a:solidFill>
              <a:latin typeface="Neo Sans Intel" pitchFamily="34" charset="0"/>
            </a:endParaRPr>
          </a:p>
        </p:txBody>
      </p:sp>
      <p:sp>
        <p:nvSpPr>
          <p:cNvPr id="7" name="AutoShape 14"/>
          <p:cNvSpPr>
            <a:spLocks noChangeArrowheads="1"/>
          </p:cNvSpPr>
          <p:nvPr/>
        </p:nvSpPr>
        <p:spPr bwMode="auto">
          <a:xfrm>
            <a:off x="833438" y="2208213"/>
            <a:ext cx="1254125" cy="652462"/>
          </a:xfrm>
          <a:prstGeom prst="roundRect">
            <a:avLst>
              <a:gd name="adj" fmla="val 16667"/>
            </a:avLst>
          </a:prstGeom>
          <a:solidFill>
            <a:schemeClr val="accent5">
              <a:lumMod val="25000"/>
            </a:schemeClr>
          </a:solidFill>
          <a:ln/>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fontAlgn="auto">
              <a:lnSpc>
                <a:spcPct val="85000"/>
              </a:lnSpc>
              <a:spcAft>
                <a:spcPts val="0"/>
              </a:spcAft>
              <a:defRPr/>
            </a:pPr>
            <a:r>
              <a:rPr lang="en-US" sz="1800" dirty="0">
                <a:solidFill>
                  <a:srgbClr val="FFFFFF"/>
                </a:solidFill>
                <a:effectLst>
                  <a:outerShdw blurRad="38100" dist="38100" dir="2700000" algn="tl">
                    <a:srgbClr val="000000">
                      <a:alpha val="43137"/>
                    </a:srgbClr>
                  </a:outerShdw>
                </a:effectLst>
                <a:latin typeface="Neo Sans Intel" pitchFamily="34" charset="0"/>
              </a:rPr>
              <a:t>Cores</a:t>
            </a:r>
          </a:p>
        </p:txBody>
      </p:sp>
      <p:sp>
        <p:nvSpPr>
          <p:cNvPr id="8" name="TextBox 7"/>
          <p:cNvSpPr txBox="1">
            <a:spLocks noChangeArrowheads="1"/>
          </p:cNvSpPr>
          <p:nvPr/>
        </p:nvSpPr>
        <p:spPr bwMode="auto">
          <a:xfrm>
            <a:off x="1981200" y="3211513"/>
            <a:ext cx="3505200" cy="293688"/>
          </a:xfrm>
          <a:prstGeom prst="rect">
            <a:avLst/>
          </a:prstGeom>
          <a:solidFill>
            <a:schemeClr val="tx1"/>
          </a:solidFill>
          <a:ln w="9525">
            <a:noFill/>
            <a:miter lim="800000"/>
            <a:headEnd/>
            <a:tailEnd/>
          </a:ln>
        </p:spPr>
        <p:txBody>
          <a:bodyPr anchor="ctr" anchorCtr="0">
            <a:noAutofit/>
          </a:bodyPr>
          <a:lstStyle/>
          <a:p>
            <a:pPr algn="r" fontAlgn="auto">
              <a:spcAft>
                <a:spcPts val="0"/>
              </a:spcAft>
            </a:pPr>
            <a:r>
              <a:rPr lang="en-US" sz="1800" baseline="30000" dirty="0" smtClean="0">
                <a:solidFill>
                  <a:schemeClr val="bg1"/>
                </a:solidFill>
                <a:latin typeface="Neo Sans Intel" pitchFamily="34" charset="0"/>
              </a:rPr>
              <a:t>Jco3lks937weu0cwejpoi9987v80we</a:t>
            </a:r>
            <a:endParaRPr lang="en-US" sz="1800" baseline="30000" dirty="0">
              <a:solidFill>
                <a:schemeClr val="bg1"/>
              </a:solidFill>
              <a:latin typeface="Neo Sans Intel" pitchFamily="34" charset="0"/>
            </a:endParaRPr>
          </a:p>
        </p:txBody>
      </p:sp>
      <p:sp>
        <p:nvSpPr>
          <p:cNvPr id="9" name="AutoShape 14"/>
          <p:cNvSpPr>
            <a:spLocks noChangeArrowheads="1"/>
          </p:cNvSpPr>
          <p:nvPr/>
        </p:nvSpPr>
        <p:spPr bwMode="auto">
          <a:xfrm>
            <a:off x="833438" y="3095625"/>
            <a:ext cx="1254125" cy="654050"/>
          </a:xfrm>
          <a:prstGeom prst="roundRect">
            <a:avLst>
              <a:gd name="adj" fmla="val 16667"/>
            </a:avLst>
          </a:prstGeom>
          <a:solidFill>
            <a:schemeClr val="accent5">
              <a:lumMod val="25000"/>
            </a:schemeClr>
          </a:solidFill>
          <a:ln/>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fontAlgn="auto">
              <a:lnSpc>
                <a:spcPct val="85000"/>
              </a:lnSpc>
              <a:spcAft>
                <a:spcPts val="0"/>
              </a:spcAft>
              <a:defRPr/>
            </a:pPr>
            <a:r>
              <a:rPr lang="en-US" sz="1800" dirty="0">
                <a:solidFill>
                  <a:srgbClr val="FFFFFF"/>
                </a:solidFill>
                <a:effectLst>
                  <a:outerShdw blurRad="38100" dist="38100" dir="2700000" algn="tl">
                    <a:srgbClr val="000000">
                      <a:alpha val="43137"/>
                    </a:srgbClr>
                  </a:outerShdw>
                </a:effectLst>
                <a:latin typeface="Neo Sans Intel" pitchFamily="34" charset="0"/>
              </a:rPr>
              <a:t>Cache</a:t>
            </a:r>
          </a:p>
        </p:txBody>
      </p:sp>
      <p:sp>
        <p:nvSpPr>
          <p:cNvPr id="10" name="AutoShape 14"/>
          <p:cNvSpPr>
            <a:spLocks noChangeArrowheads="1"/>
          </p:cNvSpPr>
          <p:nvPr/>
        </p:nvSpPr>
        <p:spPr bwMode="auto">
          <a:xfrm>
            <a:off x="3817938" y="2112963"/>
            <a:ext cx="1668462" cy="1695450"/>
          </a:xfrm>
          <a:prstGeom prst="roundRect">
            <a:avLst>
              <a:gd name="adj" fmla="val 16667"/>
            </a:avLst>
          </a:prstGeom>
          <a:solidFill>
            <a:schemeClr val="accent5">
              <a:lumMod val="25000"/>
            </a:schemeClr>
          </a:solidFill>
          <a:ln/>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fontAlgn="auto">
              <a:lnSpc>
                <a:spcPct val="85000"/>
              </a:lnSpc>
              <a:spcAft>
                <a:spcPts val="0"/>
              </a:spcAft>
              <a:defRPr/>
            </a:pPr>
            <a:r>
              <a:rPr lang="en-US" sz="1800" dirty="0">
                <a:solidFill>
                  <a:srgbClr val="FFFFFF"/>
                </a:solidFill>
                <a:effectLst>
                  <a:outerShdw blurRad="38100" dist="38100" dir="2700000" algn="tl">
                    <a:srgbClr val="000000">
                      <a:alpha val="43137"/>
                    </a:srgbClr>
                  </a:outerShdw>
                </a:effectLst>
                <a:latin typeface="Neo Sans Intel" pitchFamily="34" charset="0"/>
              </a:rPr>
              <a:t>System Memory</a:t>
            </a:r>
          </a:p>
        </p:txBody>
      </p:sp>
      <p:sp>
        <p:nvSpPr>
          <p:cNvPr id="11" name="TextBox 10"/>
          <p:cNvSpPr txBox="1">
            <a:spLocks noChangeArrowheads="1"/>
          </p:cNvSpPr>
          <p:nvPr/>
        </p:nvSpPr>
        <p:spPr bwMode="auto">
          <a:xfrm>
            <a:off x="971551" y="3810000"/>
            <a:ext cx="1052512" cy="762000"/>
          </a:xfrm>
          <a:prstGeom prst="rect">
            <a:avLst/>
          </a:prstGeom>
          <a:solidFill>
            <a:schemeClr val="tx1"/>
          </a:solidFill>
          <a:ln w="9525">
            <a:noFill/>
            <a:miter lim="800000"/>
            <a:headEnd/>
            <a:tailEnd/>
          </a:ln>
        </p:spPr>
        <p:txBody>
          <a:bodyPr wrap="square">
            <a:noAutofit/>
          </a:bodyPr>
          <a:lstStyle/>
          <a:p>
            <a:pPr fontAlgn="auto">
              <a:spcAft>
                <a:spcPts val="0"/>
              </a:spcAft>
            </a:pPr>
            <a:r>
              <a:rPr lang="en-US" sz="1600" b="0" baseline="30000" dirty="0">
                <a:solidFill>
                  <a:srgbClr val="0860A8"/>
                </a:solidFill>
                <a:latin typeface="Neo Sans Intel" pitchFamily="34" charset="0"/>
              </a:rPr>
              <a:t>AMEX: 3234-134584-26864</a:t>
            </a:r>
            <a:endParaRPr lang="en-US" sz="1100" b="0" baseline="30000" dirty="0">
              <a:solidFill>
                <a:srgbClr val="0860A8"/>
              </a:solidFill>
              <a:latin typeface="Neo Sans Intel" pitchFamily="34" charset="0"/>
            </a:endParaRPr>
          </a:p>
        </p:txBody>
      </p:sp>
      <p:sp>
        <p:nvSpPr>
          <p:cNvPr id="12" name="Rectangle 13" descr="Horizontal brick"/>
          <p:cNvSpPr>
            <a:spLocks noChangeArrowheads="1"/>
          </p:cNvSpPr>
          <p:nvPr/>
        </p:nvSpPr>
        <p:spPr bwMode="auto">
          <a:xfrm>
            <a:off x="466726" y="2020888"/>
            <a:ext cx="352425" cy="2532155"/>
          </a:xfrm>
          <a:prstGeom prst="rect">
            <a:avLst/>
          </a:prstGeom>
          <a:pattFill prst="horzBrick">
            <a:fgClr>
              <a:schemeClr val="tx1"/>
            </a:fgClr>
            <a:bgClr>
              <a:srgbClr val="CC6600"/>
            </a:bgClr>
          </a:pattFill>
          <a:ln w="12700" algn="ctr">
            <a:noFill/>
            <a:miter lim="800000"/>
            <a:headEnd/>
            <a:tailEnd/>
          </a:ln>
        </p:spPr>
        <p:txBody>
          <a:bodyPr wrap="none" anchor="ctr"/>
          <a:lstStyle/>
          <a:p>
            <a:pPr fontAlgn="auto">
              <a:spcAft>
                <a:spcPts val="0"/>
              </a:spcAft>
            </a:pPr>
            <a:endParaRPr lang="en-US" sz="1800" b="0" baseline="30000" dirty="0">
              <a:solidFill>
                <a:srgbClr val="FFFFFF"/>
              </a:solidFill>
              <a:latin typeface="Neo Sans Intel" pitchFamily="34" charset="0"/>
            </a:endParaRPr>
          </a:p>
        </p:txBody>
      </p:sp>
      <p:sp>
        <p:nvSpPr>
          <p:cNvPr id="13" name="Rectangle 13" descr="Horizontal brick"/>
          <p:cNvSpPr>
            <a:spLocks noChangeArrowheads="1"/>
          </p:cNvSpPr>
          <p:nvPr/>
        </p:nvSpPr>
        <p:spPr bwMode="auto">
          <a:xfrm flipH="1">
            <a:off x="866776" y="3775075"/>
            <a:ext cx="1163637" cy="165100"/>
          </a:xfrm>
          <a:prstGeom prst="rect">
            <a:avLst/>
          </a:prstGeom>
          <a:pattFill prst="horzBrick">
            <a:fgClr>
              <a:schemeClr val="tx1"/>
            </a:fgClr>
            <a:bgClr>
              <a:srgbClr val="CC6600"/>
            </a:bgClr>
          </a:pattFill>
          <a:ln w="12700" algn="ctr">
            <a:noFill/>
            <a:miter lim="800000"/>
            <a:headEnd/>
            <a:tailEnd/>
          </a:ln>
        </p:spPr>
        <p:txBody>
          <a:bodyPr wrap="none" anchor="ctr"/>
          <a:lstStyle/>
          <a:p>
            <a:pPr fontAlgn="auto">
              <a:spcAft>
                <a:spcPts val="0"/>
              </a:spcAft>
            </a:pPr>
            <a:endParaRPr lang="en-US" sz="1800" b="0" baseline="30000" dirty="0">
              <a:solidFill>
                <a:srgbClr val="FFFFFF"/>
              </a:solidFill>
              <a:latin typeface="Neo Sans Intel" pitchFamily="34" charset="0"/>
            </a:endParaRPr>
          </a:p>
        </p:txBody>
      </p:sp>
      <p:cxnSp>
        <p:nvCxnSpPr>
          <p:cNvPr id="14" name="Straight Connector 24"/>
          <p:cNvCxnSpPr>
            <a:cxnSpLocks noChangeShapeType="1"/>
          </p:cNvCxnSpPr>
          <p:nvPr/>
        </p:nvCxnSpPr>
        <p:spPr bwMode="auto">
          <a:xfrm>
            <a:off x="663576" y="3944938"/>
            <a:ext cx="1511300" cy="1587"/>
          </a:xfrm>
          <a:prstGeom prst="line">
            <a:avLst/>
          </a:prstGeom>
          <a:noFill/>
          <a:ln w="12700" algn="ctr">
            <a:solidFill>
              <a:schemeClr val="tx1"/>
            </a:solidFill>
            <a:round/>
            <a:headEnd/>
            <a:tailEnd/>
          </a:ln>
        </p:spPr>
      </p:cxnSp>
      <p:sp>
        <p:nvSpPr>
          <p:cNvPr id="15" name="Rectangle 13" descr="Horizontal brick"/>
          <p:cNvSpPr>
            <a:spLocks noChangeArrowheads="1"/>
          </p:cNvSpPr>
          <p:nvPr/>
        </p:nvSpPr>
        <p:spPr bwMode="auto">
          <a:xfrm flipH="1">
            <a:off x="890588" y="2908300"/>
            <a:ext cx="1163638" cy="165100"/>
          </a:xfrm>
          <a:prstGeom prst="rect">
            <a:avLst/>
          </a:prstGeom>
          <a:pattFill prst="horzBrick">
            <a:fgClr>
              <a:schemeClr val="tx1"/>
            </a:fgClr>
            <a:bgClr>
              <a:srgbClr val="CC6600"/>
            </a:bgClr>
          </a:pattFill>
          <a:ln w="12700" algn="ctr">
            <a:noFill/>
            <a:miter lim="800000"/>
            <a:headEnd/>
            <a:tailEnd/>
          </a:ln>
        </p:spPr>
        <p:txBody>
          <a:bodyPr wrap="none" anchor="ctr"/>
          <a:lstStyle/>
          <a:p>
            <a:pPr fontAlgn="auto">
              <a:spcAft>
                <a:spcPts val="0"/>
              </a:spcAft>
            </a:pPr>
            <a:endParaRPr lang="en-US" sz="1800" b="0" baseline="30000" dirty="0">
              <a:solidFill>
                <a:srgbClr val="FFFFFF"/>
              </a:solidFill>
              <a:latin typeface="Neo Sans Intel" pitchFamily="34" charset="0"/>
            </a:endParaRPr>
          </a:p>
        </p:txBody>
      </p:sp>
      <p:sp>
        <p:nvSpPr>
          <p:cNvPr id="16" name="Rectangle 13" descr="Horizontal brick"/>
          <p:cNvSpPr>
            <a:spLocks noChangeArrowheads="1"/>
          </p:cNvSpPr>
          <p:nvPr/>
        </p:nvSpPr>
        <p:spPr bwMode="auto">
          <a:xfrm>
            <a:off x="442913" y="3810000"/>
            <a:ext cx="2041525" cy="762000"/>
          </a:xfrm>
          <a:prstGeom prst="rect">
            <a:avLst/>
          </a:prstGeom>
          <a:pattFill prst="horzBrick">
            <a:fgClr>
              <a:schemeClr val="tx1"/>
            </a:fgClr>
            <a:bgClr>
              <a:srgbClr val="CC6600"/>
            </a:bgClr>
          </a:pattFill>
          <a:ln w="12700" algn="ctr">
            <a:noFill/>
            <a:miter lim="800000"/>
            <a:headEnd/>
            <a:tailEnd/>
          </a:ln>
        </p:spPr>
        <p:txBody>
          <a:bodyPr wrap="none" anchor="ctr"/>
          <a:lstStyle/>
          <a:p>
            <a:pPr fontAlgn="auto">
              <a:spcAft>
                <a:spcPts val="0"/>
              </a:spcAft>
            </a:pPr>
            <a:endParaRPr lang="en-US" sz="1800" b="0" baseline="30000" dirty="0">
              <a:solidFill>
                <a:srgbClr val="FFFFFF"/>
              </a:solidFill>
              <a:latin typeface="Neo Sans Intel" pitchFamily="34" charset="0"/>
            </a:endParaRPr>
          </a:p>
        </p:txBody>
      </p:sp>
      <p:sp>
        <p:nvSpPr>
          <p:cNvPr id="17" name="TextBox 16"/>
          <p:cNvSpPr txBox="1"/>
          <p:nvPr/>
        </p:nvSpPr>
        <p:spPr bwMode="auto">
          <a:xfrm>
            <a:off x="754344" y="1447800"/>
            <a:ext cx="1448602" cy="369332"/>
          </a:xfrm>
          <a:prstGeom prst="rect">
            <a:avLst/>
          </a:prstGeom>
          <a:noFill/>
          <a:ln w="9525">
            <a:noFill/>
            <a:miter lim="800000"/>
            <a:headEnd/>
            <a:tailEnd/>
          </a:ln>
        </p:spPr>
        <p:txBody>
          <a:bodyPr wrap="none" rtlCol="0">
            <a:spAutoFit/>
          </a:bodyPr>
          <a:lstStyle/>
          <a:p>
            <a:pPr algn="ctr" fontAlgn="auto">
              <a:spcBef>
                <a:spcPts val="0"/>
              </a:spcBef>
              <a:spcAft>
                <a:spcPts val="0"/>
              </a:spcAft>
            </a:pPr>
            <a:r>
              <a:rPr lang="en-US" b="0" dirty="0" smtClean="0">
                <a:latin typeface="Neo Sans Intel" pitchFamily="34" charset="0"/>
              </a:rPr>
              <a:t>CPU Package</a:t>
            </a:r>
            <a:endParaRPr lang="en-US" b="0" dirty="0">
              <a:latin typeface="Neo Sans Intel" pitchFamily="34" charset="0"/>
            </a:endParaRPr>
          </a:p>
        </p:txBody>
      </p:sp>
      <p:grpSp>
        <p:nvGrpSpPr>
          <p:cNvPr id="18" name="Group 40"/>
          <p:cNvGrpSpPr/>
          <p:nvPr/>
        </p:nvGrpSpPr>
        <p:grpSpPr>
          <a:xfrm>
            <a:off x="4194958" y="3823856"/>
            <a:ext cx="1725239" cy="1332861"/>
            <a:chOff x="4194958" y="3823856"/>
            <a:chExt cx="1725239" cy="1332861"/>
          </a:xfrm>
        </p:grpSpPr>
        <p:grpSp>
          <p:nvGrpSpPr>
            <p:cNvPr id="19" name="Group 28"/>
            <p:cNvGrpSpPr/>
            <p:nvPr/>
          </p:nvGrpSpPr>
          <p:grpSpPr>
            <a:xfrm>
              <a:off x="4194958" y="3823856"/>
              <a:ext cx="1725239" cy="1332861"/>
              <a:chOff x="2119748" y="2660072"/>
              <a:chExt cx="4167457" cy="2134316"/>
            </a:xfrm>
          </p:grpSpPr>
          <p:sp>
            <p:nvSpPr>
              <p:cNvPr id="21" name="Bent Arrow 20"/>
              <p:cNvSpPr/>
              <p:nvPr/>
            </p:nvSpPr>
            <p:spPr bwMode="auto">
              <a:xfrm rot="16200000">
                <a:off x="3006579" y="1773241"/>
                <a:ext cx="2091759" cy="3865421"/>
              </a:xfrm>
              <a:prstGeom prst="bentArrow">
                <a:avLst>
                  <a:gd name="adj1" fmla="val 25671"/>
                  <a:gd name="adj2" fmla="val 21892"/>
                  <a:gd name="adj3" fmla="val 25000"/>
                  <a:gd name="adj4" fmla="val 43750"/>
                </a:avLst>
              </a:prstGeom>
              <a:solidFill>
                <a:srgbClr val="C00000">
                  <a:alpha val="70000"/>
                </a:srgbClr>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wordArtVert" wrap="none" anchor="ctr"/>
              <a:lstStyle/>
              <a:p>
                <a:pPr defTabSz="952500">
                  <a:defRPr/>
                </a:pPr>
                <a:endParaRPr lang="en-US" sz="2400" b="0" dirty="0" smtClean="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22" name="TextBox 21"/>
              <p:cNvSpPr txBox="1"/>
              <p:nvPr/>
            </p:nvSpPr>
            <p:spPr bwMode="auto">
              <a:xfrm>
                <a:off x="4210937" y="4153690"/>
                <a:ext cx="2076268" cy="640698"/>
              </a:xfrm>
              <a:prstGeom prst="rect">
                <a:avLst/>
              </a:prstGeom>
              <a:noFill/>
            </p:spPr>
            <p:txBody>
              <a:bodyPr wrap="none">
                <a:spAutoFit/>
              </a:bodyPr>
              <a:lstStyle/>
              <a:p>
                <a:pPr algn="ctr">
                  <a:defRPr/>
                </a:pPr>
                <a:r>
                  <a:rPr lang="en-US" b="0" dirty="0" smtClean="0">
                    <a:solidFill>
                      <a:srgbClr val="FFFF00"/>
                    </a:solidFill>
                    <a:effectLst>
                      <a:outerShdw blurRad="38100" dist="38100" dir="2700000" algn="tl">
                        <a:srgbClr val="000000">
                          <a:alpha val="43137"/>
                        </a:srgbClr>
                      </a:outerShdw>
                    </a:effectLst>
                    <a:latin typeface="Neo Sans Intel" pitchFamily="34" charset="0"/>
                  </a:rPr>
                  <a:t>Snoop</a:t>
                </a:r>
                <a:endParaRPr lang="en-US" sz="2800" b="0" dirty="0">
                  <a:solidFill>
                    <a:srgbClr val="FFFF00"/>
                  </a:solidFill>
                  <a:effectLst>
                    <a:outerShdw blurRad="38100" dist="38100" dir="2700000" algn="tl">
                      <a:srgbClr val="000000">
                        <a:alpha val="43137"/>
                      </a:srgbClr>
                    </a:outerShdw>
                  </a:effectLst>
                  <a:latin typeface="Neo Sans Intel" pitchFamily="34" charset="0"/>
                </a:endParaRPr>
              </a:p>
            </p:txBody>
          </p:sp>
        </p:grpSp>
        <p:pic>
          <p:nvPicPr>
            <p:cNvPr id="20" name="Picture 5" descr="C:\Documents and Settings\SJTolopk\Local Settings\Temporary Internet Files\Content.IE5\3IAZLS7K\MCj03036750000[1].wmf"/>
            <p:cNvPicPr>
              <a:picLocks noChangeAspect="1" noChangeArrowheads="1"/>
            </p:cNvPicPr>
            <p:nvPr/>
          </p:nvPicPr>
          <p:blipFill>
            <a:blip r:embed="rId2" cstate="print">
              <a:duotone>
                <a:schemeClr val="accent4">
                  <a:shade val="45000"/>
                  <a:satMod val="135000"/>
                </a:schemeClr>
                <a:prstClr val="white"/>
              </a:duotone>
            </a:blip>
            <a:srcRect/>
            <a:stretch>
              <a:fillRect/>
            </a:stretch>
          </p:blipFill>
          <p:spPr bwMode="auto">
            <a:xfrm>
              <a:off x="4441371" y="4560123"/>
              <a:ext cx="584694" cy="587829"/>
            </a:xfrm>
            <a:prstGeom prst="rect">
              <a:avLst/>
            </a:prstGeom>
            <a:noFill/>
            <a:effectLst>
              <a:outerShdw blurRad="50800" dist="88900" dir="2700000" algn="tl" rotWithShape="0">
                <a:prstClr val="black">
                  <a:alpha val="40000"/>
                </a:prstClr>
              </a:outerShdw>
            </a:effectLst>
          </p:spPr>
        </p:pic>
      </p:grpSp>
      <p:grpSp>
        <p:nvGrpSpPr>
          <p:cNvPr id="23" name="Group 41"/>
          <p:cNvGrpSpPr/>
          <p:nvPr/>
        </p:nvGrpSpPr>
        <p:grpSpPr>
          <a:xfrm>
            <a:off x="2707574" y="3693227"/>
            <a:ext cx="3189516" cy="2747158"/>
            <a:chOff x="2707574" y="3693227"/>
            <a:chExt cx="3189516" cy="2747158"/>
          </a:xfrm>
        </p:grpSpPr>
        <p:grpSp>
          <p:nvGrpSpPr>
            <p:cNvPr id="24" name="Group 34"/>
            <p:cNvGrpSpPr/>
            <p:nvPr/>
          </p:nvGrpSpPr>
          <p:grpSpPr>
            <a:xfrm>
              <a:off x="2707574" y="3693227"/>
              <a:ext cx="3189516" cy="2472034"/>
              <a:chOff x="2119745" y="2660072"/>
              <a:chExt cx="3865421" cy="1939633"/>
            </a:xfrm>
          </p:grpSpPr>
          <p:sp>
            <p:nvSpPr>
              <p:cNvPr id="26" name="Bent Arrow 25"/>
              <p:cNvSpPr/>
              <p:nvPr/>
            </p:nvSpPr>
            <p:spPr bwMode="auto">
              <a:xfrm rot="16200000">
                <a:off x="3082639" y="1697178"/>
                <a:ext cx="1939633" cy="3865421"/>
              </a:xfrm>
              <a:prstGeom prst="bentArrow">
                <a:avLst>
                  <a:gd name="adj1" fmla="val 25671"/>
                  <a:gd name="adj2" fmla="val 21651"/>
                  <a:gd name="adj3" fmla="val 25000"/>
                  <a:gd name="adj4" fmla="val 43750"/>
                </a:avLst>
              </a:prstGeom>
              <a:solidFill>
                <a:srgbClr val="C00000">
                  <a:alpha val="70000"/>
                </a:srgbClr>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wordArtVert" wrap="none" anchor="ctr"/>
              <a:lstStyle/>
              <a:p>
                <a:pPr defTabSz="952500">
                  <a:defRPr/>
                </a:pPr>
                <a:endParaRPr lang="en-US" sz="2400" b="0" dirty="0" smtClean="0">
                  <a:solidFill>
                    <a:srgbClr val="FFFF00"/>
                  </a:solidFill>
                  <a:effectLst>
                    <a:outerShdw blurRad="38100" dist="38100" dir="2700000" algn="tl">
                      <a:srgbClr val="000000">
                        <a:alpha val="43137"/>
                      </a:srgbClr>
                    </a:outerShdw>
                  </a:effectLst>
                  <a:latin typeface="Neo Sans Intel" pitchFamily="34" charset="0"/>
                  <a:cs typeface="Arial" pitchFamily="34" charset="0"/>
                </a:endParaRPr>
              </a:p>
            </p:txBody>
          </p:sp>
          <p:sp>
            <p:nvSpPr>
              <p:cNvPr id="27" name="TextBox 26"/>
              <p:cNvSpPr txBox="1"/>
              <p:nvPr/>
            </p:nvSpPr>
            <p:spPr bwMode="auto">
              <a:xfrm>
                <a:off x="4728231" y="4153692"/>
                <a:ext cx="1041678" cy="313938"/>
              </a:xfrm>
              <a:prstGeom prst="rect">
                <a:avLst/>
              </a:prstGeom>
              <a:noFill/>
            </p:spPr>
            <p:txBody>
              <a:bodyPr wrap="none">
                <a:spAutoFit/>
              </a:bodyPr>
              <a:lstStyle/>
              <a:p>
                <a:pPr algn="ctr">
                  <a:defRPr/>
                </a:pPr>
                <a:r>
                  <a:rPr lang="en-US" b="0" dirty="0" smtClean="0">
                    <a:solidFill>
                      <a:srgbClr val="FFFF00"/>
                    </a:solidFill>
                    <a:effectLst>
                      <a:outerShdw blurRad="38100" dist="38100" dir="2700000" algn="tl">
                        <a:srgbClr val="000000">
                          <a:alpha val="43137"/>
                        </a:srgbClr>
                      </a:outerShdw>
                    </a:effectLst>
                    <a:latin typeface="Neo Sans Intel" pitchFamily="34" charset="0"/>
                  </a:rPr>
                  <a:t>Snoop</a:t>
                </a:r>
                <a:endParaRPr lang="en-US" sz="2800" b="0" dirty="0">
                  <a:solidFill>
                    <a:srgbClr val="FFFF00"/>
                  </a:solidFill>
                  <a:effectLst>
                    <a:outerShdw blurRad="38100" dist="38100" dir="2700000" algn="tl">
                      <a:srgbClr val="000000">
                        <a:alpha val="43137"/>
                      </a:srgbClr>
                    </a:outerShdw>
                  </a:effectLst>
                  <a:latin typeface="Neo Sans Intel" pitchFamily="34" charset="0"/>
                </a:endParaRPr>
              </a:p>
            </p:txBody>
          </p:sp>
        </p:grpSp>
        <p:pic>
          <p:nvPicPr>
            <p:cNvPr id="25" name="Picture 5" descr="C:\Documents and Settings\SJTolopk\Local Settings\Temporary Internet Files\Content.IE5\3IAZLS7K\MCj03036750000[1].wmf"/>
            <p:cNvPicPr>
              <a:picLocks noChangeAspect="1" noChangeArrowheads="1"/>
            </p:cNvPicPr>
            <p:nvPr/>
          </p:nvPicPr>
          <p:blipFill>
            <a:blip r:embed="rId2" cstate="print">
              <a:duotone>
                <a:schemeClr val="accent4">
                  <a:shade val="45000"/>
                  <a:satMod val="135000"/>
                </a:schemeClr>
                <a:prstClr val="white"/>
              </a:duotone>
            </a:blip>
            <a:srcRect/>
            <a:stretch>
              <a:fillRect/>
            </a:stretch>
          </p:blipFill>
          <p:spPr bwMode="auto">
            <a:xfrm>
              <a:off x="3786250" y="5366873"/>
              <a:ext cx="1067786" cy="1073512"/>
            </a:xfrm>
            <a:prstGeom prst="rect">
              <a:avLst/>
            </a:prstGeom>
            <a:noFill/>
            <a:effectLst>
              <a:outerShdw blurRad="50800" dist="88900" dir="2700000" algn="tl" rotWithShape="0">
                <a:prstClr val="black">
                  <a:alpha val="40000"/>
                </a:prstClr>
              </a:outerShdw>
            </a:effectLst>
          </p:spPr>
        </p:pic>
      </p:grpSp>
    </p:spTree>
    <p:extLst>
      <p:ext uri="{BB962C8B-B14F-4D97-AF65-F5344CB8AC3E}">
        <p14:creationId xmlns:p14="http://schemas.microsoft.com/office/powerpoint/2010/main" val="60854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upLeft)">
                                      <p:cBhvr>
                                        <p:cTn id="7" dur="500"/>
                                        <p:tgtEl>
                                          <p:spTgt spid="18"/>
                                        </p:tgtEl>
                                      </p:cBhvr>
                                    </p:animEffect>
                                  </p:childTnLst>
                                </p:cTn>
                              </p:par>
                            </p:childTnLst>
                          </p:cTn>
                        </p:par>
                        <p:par>
                          <p:cTn id="8" fill="hold">
                            <p:stCondLst>
                              <p:cond delay="500"/>
                            </p:stCondLst>
                            <p:childTnLst>
                              <p:par>
                                <p:cTn id="9" presetID="18" presetClass="entr" presetSubtype="9"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up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up)">
                                      <p:cBhvr>
                                        <p:cTn id="16" dur="1000"/>
                                        <p:tgtEl>
                                          <p:spTgt spid="5">
                                            <p:txEl>
                                              <p:pRg st="0" end="0"/>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1"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wipe(up)">
                                      <p:cBhvr>
                                        <p:cTn id="39" dur="1000"/>
                                        <p:tgtEl>
                                          <p:spTgt spid="5">
                                            <p:txEl>
                                              <p:pRg st="1" end="1"/>
                                            </p:txEl>
                                          </p:spTgt>
                                        </p:tgtEl>
                                      </p:cBhvr>
                                    </p:animEffect>
                                  </p:childTnLst>
                                </p:cTn>
                              </p:par>
                              <p:par>
                                <p:cTn id="40" presetID="1" presetClass="entr" presetSubtype="0" fill="hold" grpId="1"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par>
                                <p:cTn id="42" presetID="35" presetClass="path" presetSubtype="0" fill="hold" grpId="0" nodeType="withEffect">
                                  <p:stCondLst>
                                    <p:cond delay="0"/>
                                  </p:stCondLst>
                                  <p:childTnLst>
                                    <p:animMotion origin="layout" path="M -0.00018 1.11022E-16 L -0.00018 -0.07847 " pathEditMode="relative" rAng="0" ptsTypes="AA">
                                      <p:cBhvr>
                                        <p:cTn id="43" dur="3000" fill="hold"/>
                                        <p:tgtEl>
                                          <p:spTgt spid="11"/>
                                        </p:tgtEl>
                                        <p:attrNameLst>
                                          <p:attrName>ppt_x</p:attrName>
                                          <p:attrName>ppt_y</p:attrName>
                                        </p:attrNameLst>
                                      </p:cBhvr>
                                      <p:rCtr x="0" y="-39"/>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animEffect transition="in" filter="wipe(up)">
                                      <p:cBhvr>
                                        <p:cTn id="48" dur="1000"/>
                                        <p:tgtEl>
                                          <p:spTgt spid="5">
                                            <p:txEl>
                                              <p:pRg st="2" end="2"/>
                                            </p:txEl>
                                          </p:spTgt>
                                        </p:tgtEl>
                                      </p:cBhvr>
                                    </p:animEffect>
                                  </p:childTnLst>
                                </p:cTn>
                              </p:par>
                              <p:par>
                                <p:cTn id="49" presetID="64" presetClass="path" presetSubtype="0" repeatCount="indefinite" accel="50000" decel="50000" autoRev="1" fill="hold" grpId="2" nodeType="withEffect">
                                  <p:stCondLst>
                                    <p:cond delay="0"/>
                                  </p:stCondLst>
                                  <p:childTnLst>
                                    <p:animMotion origin="layout" path="M 4.72222E-6 1.11022E-16 L 4.72222E-6 -0.07778 " pathEditMode="relative" rAng="0" ptsTypes="AA">
                                      <p:cBhvr>
                                        <p:cTn id="50" dur="5000" spd="-100000" fill="hold"/>
                                        <p:tgtEl>
                                          <p:spTgt spid="11"/>
                                        </p:tgtEl>
                                        <p:attrNameLst>
                                          <p:attrName>ppt_x</p:attrName>
                                          <p:attrName>ppt_y</p:attrName>
                                        </p:attrNameLst>
                                      </p:cBhvr>
                                      <p:rCtr x="0" y="-39"/>
                                    </p:animMotion>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63" presetClass="path" presetSubtype="0" repeatCount="indefinite" accel="50000" decel="50000" autoRev="1" fill="hold" nodeType="withEffect">
                                  <p:stCondLst>
                                    <p:cond delay="0"/>
                                  </p:stCondLst>
                                  <p:childTnLst>
                                    <p:animMotion origin="layout" path="M -0.15677 3.36725E-6 L -3.33333E-6 3.36725E-6 " pathEditMode="relative" rAng="0" ptsTypes="AA">
                                      <p:cBhvr>
                                        <p:cTn id="54" dur="5000" fill="hold"/>
                                        <p:tgtEl>
                                          <p:spTgt spid="8"/>
                                        </p:tgtEl>
                                        <p:attrNameLst>
                                          <p:attrName>ppt_x</p:attrName>
                                          <p:attrName>ppt_y</p:attrName>
                                        </p:attrNameLst>
                                      </p:cBhvr>
                                      <p:rCtr x="78" y="0"/>
                                    </p:animMotion>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wipe(up)">
                                      <p:cBhvr>
                                        <p:cTn id="63" dur="1000"/>
                                        <p:tgtEl>
                                          <p:spTgt spid="5">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wipe(up)">
                                      <p:cBhvr>
                                        <p:cTn id="68"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8" grpId="0" animBg="1"/>
      <p:bldP spid="11" grpId="0" animBg="1"/>
      <p:bldP spid="11" grpId="1" animBg="1"/>
      <p:bldP spid="11" grpId="2" animBg="1"/>
      <p:bldP spid="12" grpId="0" animBg="1"/>
      <p:bldP spid="13" grpId="0" animBg="1"/>
      <p:bldP spid="13" grpId="1"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990600"/>
            <a:ext cx="1295400" cy="5410200"/>
          </a:xfrm>
          <a:prstGeom prst="rect">
            <a:avLst/>
          </a:prstGeom>
          <a:solidFill>
            <a:srgbClr val="00800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600" b="1">
              <a:solidFill>
                <a:srgbClr val="FFFFFF"/>
              </a:solidFill>
            </a:endParaRPr>
          </a:p>
        </p:txBody>
      </p:sp>
      <p:sp>
        <p:nvSpPr>
          <p:cNvPr id="5" name="Rectangle 4"/>
          <p:cNvSpPr>
            <a:spLocks noChangeArrowheads="1"/>
          </p:cNvSpPr>
          <p:nvPr/>
        </p:nvSpPr>
        <p:spPr bwMode="auto">
          <a:xfrm>
            <a:off x="1066800" y="1757363"/>
            <a:ext cx="1295400" cy="2586037"/>
          </a:xfrm>
          <a:prstGeom prst="rect">
            <a:avLst/>
          </a:prstGeom>
          <a:solidFill>
            <a:srgbClr val="AA014C"/>
          </a:solidFill>
          <a:ln w="28575" algn="ctr">
            <a:solidFill>
              <a:schemeClr val="tx1"/>
            </a:solidFill>
            <a:miter lim="800000"/>
            <a:headEnd/>
            <a:tailEnd/>
          </a:ln>
        </p:spPr>
        <p:txBody>
          <a:bodyPr lIns="0" tIns="0" rIns="0" bIns="0" anchor="ctr"/>
          <a:lstStyle/>
          <a:p>
            <a:pPr marL="342900" indent="-342900" algn="ctr" fontAlgn="base">
              <a:spcBef>
                <a:spcPct val="0"/>
              </a:spcBef>
              <a:spcAft>
                <a:spcPct val="0"/>
              </a:spcAft>
            </a:pPr>
            <a:endParaRPr lang="en-US" sz="1600" b="1">
              <a:solidFill>
                <a:srgbClr val="FFFFFF"/>
              </a:solidFill>
              <a:latin typeface="Arial" charset="0"/>
            </a:endParaRPr>
          </a:p>
        </p:txBody>
      </p:sp>
      <p:sp>
        <p:nvSpPr>
          <p:cNvPr id="6" name="Text Box 5"/>
          <p:cNvSpPr txBox="1">
            <a:spLocks noChangeArrowheads="1"/>
          </p:cNvSpPr>
          <p:nvPr/>
        </p:nvSpPr>
        <p:spPr bwMode="auto">
          <a:xfrm>
            <a:off x="609600" y="685800"/>
            <a:ext cx="2241550" cy="24447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600" b="1">
                <a:solidFill>
                  <a:srgbClr val="FFFFFF"/>
                </a:solidFill>
                <a:latin typeface="Arial" charset="0"/>
              </a:rPr>
              <a:t>Virtual Address Space</a:t>
            </a:r>
          </a:p>
        </p:txBody>
      </p:sp>
      <p:sp>
        <p:nvSpPr>
          <p:cNvPr id="7" name="Text Box 6"/>
          <p:cNvSpPr txBox="1">
            <a:spLocks noChangeArrowheads="1"/>
          </p:cNvSpPr>
          <p:nvPr/>
        </p:nvSpPr>
        <p:spPr bwMode="auto">
          <a:xfrm>
            <a:off x="2514600" y="4283075"/>
            <a:ext cx="1558925"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FFFFFF"/>
                </a:solidFill>
                <a:latin typeface="Arial" charset="0"/>
              </a:rPr>
              <a:t>ECREATE (Range)</a:t>
            </a:r>
          </a:p>
        </p:txBody>
      </p:sp>
      <p:sp>
        <p:nvSpPr>
          <p:cNvPr id="8" name="Text Box 12"/>
          <p:cNvSpPr txBox="1">
            <a:spLocks noChangeArrowheads="1"/>
          </p:cNvSpPr>
          <p:nvPr/>
        </p:nvSpPr>
        <p:spPr bwMode="auto">
          <a:xfrm>
            <a:off x="0" y="2819400"/>
            <a:ext cx="1295400" cy="307975"/>
          </a:xfrm>
          <a:prstGeom prst="rect">
            <a:avLst/>
          </a:prstGeom>
          <a:noFill/>
          <a:ln w="9525" algn="ctr">
            <a:noFill/>
            <a:miter lim="800000"/>
            <a:headEnd/>
            <a:tailEnd/>
          </a:ln>
        </p:spPr>
        <p:txBody>
          <a:bodyPr lIns="0" tIns="0" rIns="0" bIns="0">
            <a:spAutoFit/>
          </a:bodyPr>
          <a:lstStyle/>
          <a:p>
            <a:pPr marL="342900" indent="-342900" fontAlgn="base">
              <a:spcBef>
                <a:spcPct val="0"/>
              </a:spcBef>
              <a:spcAft>
                <a:spcPct val="0"/>
              </a:spcAft>
            </a:pPr>
            <a:r>
              <a:rPr lang="en-US" sz="1600" b="1">
                <a:solidFill>
                  <a:srgbClr val="FFFFFF"/>
                </a:solidFill>
                <a:latin typeface="Arial" charset="0"/>
              </a:rPr>
              <a:t>Enclave</a:t>
            </a:r>
          </a:p>
        </p:txBody>
      </p:sp>
      <p:sp>
        <p:nvSpPr>
          <p:cNvPr id="9" name="Rectangle 13"/>
          <p:cNvSpPr>
            <a:spLocks noChangeArrowheads="1"/>
          </p:cNvSpPr>
          <p:nvPr/>
        </p:nvSpPr>
        <p:spPr bwMode="auto">
          <a:xfrm>
            <a:off x="1066800" y="2584450"/>
            <a:ext cx="1295400" cy="215900"/>
          </a:xfrm>
          <a:prstGeom prst="rect">
            <a:avLst/>
          </a:prstGeom>
          <a:solidFill>
            <a:srgbClr val="CC6600"/>
          </a:solidFill>
          <a:ln w="28575" algn="ctr">
            <a:solidFill>
              <a:schemeClr val="tx1"/>
            </a:solidFill>
            <a:miter lim="800000"/>
            <a:headEnd/>
            <a:tailEnd/>
          </a:ln>
        </p:spPr>
        <p:txBody>
          <a:bodyPr lIns="0" tIns="0" rIns="0" bIns="0" anchor="ctr">
            <a:spAutoFit/>
          </a:bodyPr>
          <a:lstStyle/>
          <a:p>
            <a:pPr marL="342900" indent="-342900" algn="ctr" fontAlgn="base">
              <a:spcBef>
                <a:spcPct val="0"/>
              </a:spcBef>
              <a:spcAft>
                <a:spcPct val="0"/>
              </a:spcAft>
            </a:pPr>
            <a:r>
              <a:rPr lang="en-US" sz="1400" b="1">
                <a:solidFill>
                  <a:srgbClr val="FFFFFF"/>
                </a:solidFill>
                <a:latin typeface="Arial" charset="0"/>
              </a:rPr>
              <a:t>Code/Data</a:t>
            </a:r>
          </a:p>
        </p:txBody>
      </p:sp>
      <p:sp>
        <p:nvSpPr>
          <p:cNvPr id="10" name="Text Box 25"/>
          <p:cNvSpPr txBox="1">
            <a:spLocks noChangeArrowheads="1"/>
          </p:cNvSpPr>
          <p:nvPr/>
        </p:nvSpPr>
        <p:spPr bwMode="auto">
          <a:xfrm>
            <a:off x="2514600" y="4495800"/>
            <a:ext cx="2057400" cy="215444"/>
          </a:xfrm>
          <a:prstGeom prst="rect">
            <a:avLst/>
          </a:prstGeom>
          <a:noFill/>
          <a:ln w="9525" algn="ctr">
            <a:noFill/>
            <a:miter lim="800000"/>
            <a:headEnd/>
            <a:tailEnd/>
          </a:ln>
        </p:spPr>
        <p:txBody>
          <a:bodyPr lIns="0" tIns="0" rIns="0" bIns="0">
            <a:spAutoFit/>
          </a:bodyPr>
          <a:lstStyle/>
          <a:p>
            <a:pPr marL="342900" indent="-342900" fontAlgn="base">
              <a:spcBef>
                <a:spcPct val="0"/>
              </a:spcBef>
              <a:spcAft>
                <a:spcPct val="0"/>
              </a:spcAft>
            </a:pPr>
            <a:r>
              <a:rPr lang="en-US" sz="1400" b="1" dirty="0" smtClean="0">
                <a:solidFill>
                  <a:srgbClr val="FFFFFF"/>
                </a:solidFill>
                <a:latin typeface="Arial" charset="0"/>
              </a:rPr>
              <a:t>EADD </a:t>
            </a:r>
            <a:r>
              <a:rPr lang="en-US" sz="1400" b="1" dirty="0">
                <a:solidFill>
                  <a:srgbClr val="FFFFFF"/>
                </a:solidFill>
                <a:latin typeface="Arial" charset="0"/>
              </a:rPr>
              <a:t>(Copy Page)</a:t>
            </a:r>
          </a:p>
        </p:txBody>
      </p:sp>
      <p:sp>
        <p:nvSpPr>
          <p:cNvPr id="11" name="Text Box 42"/>
          <p:cNvSpPr txBox="1">
            <a:spLocks noChangeArrowheads="1"/>
          </p:cNvSpPr>
          <p:nvPr/>
        </p:nvSpPr>
        <p:spPr bwMode="auto">
          <a:xfrm>
            <a:off x="609600" y="103188"/>
            <a:ext cx="5181600" cy="427037"/>
          </a:xfrm>
          <a:prstGeom prst="rect">
            <a:avLst/>
          </a:prstGeom>
          <a:noFill/>
          <a:ln w="28575" algn="ctr">
            <a:noFill/>
            <a:miter lim="800000"/>
            <a:headEnd/>
            <a:tailEnd/>
          </a:ln>
        </p:spPr>
        <p:txBody>
          <a:bodyPr lIns="0" tIns="0" rIns="0" bIns="0">
            <a:spAutoFit/>
          </a:bodyPr>
          <a:lstStyle/>
          <a:p>
            <a:pPr marL="342900" indent="-342900" fontAlgn="base">
              <a:spcBef>
                <a:spcPct val="0"/>
              </a:spcBef>
              <a:spcAft>
                <a:spcPct val="0"/>
              </a:spcAft>
            </a:pPr>
            <a:r>
              <a:rPr lang="en-US" sz="2800" b="1" dirty="0">
                <a:solidFill>
                  <a:srgbClr val="FFFFFF"/>
                </a:solidFill>
                <a:latin typeface="Arial" charset="0"/>
              </a:rPr>
              <a:t>Life Cycle of An </a:t>
            </a:r>
            <a:r>
              <a:rPr lang="en-US" sz="2800" b="1" dirty="0" smtClean="0">
                <a:solidFill>
                  <a:srgbClr val="FFFFFF"/>
                </a:solidFill>
                <a:latin typeface="Arial" charset="0"/>
              </a:rPr>
              <a:t>Enclave</a:t>
            </a:r>
            <a:endParaRPr lang="en-US" sz="2800" b="1" dirty="0">
              <a:solidFill>
                <a:srgbClr val="FFFFFF"/>
              </a:solidFill>
              <a:latin typeface="Arial" charset="0"/>
            </a:endParaRPr>
          </a:p>
        </p:txBody>
      </p:sp>
      <p:sp>
        <p:nvSpPr>
          <p:cNvPr id="12" name="Text Box 44"/>
          <p:cNvSpPr txBox="1">
            <a:spLocks noChangeArrowheads="1"/>
          </p:cNvSpPr>
          <p:nvPr/>
        </p:nvSpPr>
        <p:spPr bwMode="auto">
          <a:xfrm>
            <a:off x="381000" y="4471988"/>
            <a:ext cx="1393825" cy="468312"/>
          </a:xfrm>
          <a:prstGeom prst="rect">
            <a:avLst/>
          </a:prstGeom>
          <a:noFill/>
          <a:ln w="2857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FFFFFF"/>
                </a:solidFill>
                <a:latin typeface="Arial" charset="0"/>
              </a:rPr>
              <a:t>Before Entering</a:t>
            </a:r>
          </a:p>
          <a:p>
            <a:pPr marL="342900" indent="-342900" fontAlgn="base">
              <a:spcBef>
                <a:spcPct val="0"/>
              </a:spcBef>
              <a:spcAft>
                <a:spcPct val="0"/>
              </a:spcAft>
            </a:pPr>
            <a:r>
              <a:rPr lang="en-US" sz="1400" b="1">
                <a:solidFill>
                  <a:srgbClr val="FFFFFF"/>
                </a:solidFill>
                <a:latin typeface="Arial" charset="0"/>
              </a:rPr>
              <a:t>Enclave</a:t>
            </a:r>
          </a:p>
        </p:txBody>
      </p:sp>
      <p:sp>
        <p:nvSpPr>
          <p:cNvPr id="13" name="Rectangle 27"/>
          <p:cNvSpPr>
            <a:spLocks noChangeArrowheads="1"/>
          </p:cNvSpPr>
          <p:nvPr/>
        </p:nvSpPr>
        <p:spPr bwMode="auto">
          <a:xfrm>
            <a:off x="8153400" y="0"/>
            <a:ext cx="990600" cy="304800"/>
          </a:xfrm>
          <a:prstGeom prst="rect">
            <a:avLst/>
          </a:prstGeom>
          <a:solidFill>
            <a:srgbClr val="33CC33"/>
          </a:solidFill>
          <a:ln w="9525">
            <a:solidFill>
              <a:schemeClr val="tx1"/>
            </a:solidFill>
            <a:miter lim="800000"/>
            <a:headEnd/>
            <a:tailEnd/>
          </a:ln>
        </p:spPr>
        <p:txBody>
          <a:bodyPr wrap="none" anchor="ctr"/>
          <a:lstStyle/>
          <a:p>
            <a:pPr algn="ctr" fontAlgn="base">
              <a:spcBef>
                <a:spcPct val="0"/>
              </a:spcBef>
              <a:spcAft>
                <a:spcPct val="0"/>
              </a:spcAft>
            </a:pPr>
            <a:r>
              <a:rPr lang="en-US" sz="1600" b="1">
                <a:solidFill>
                  <a:srgbClr val="FFFFFF"/>
                </a:solidFill>
                <a:latin typeface="Arial" charset="0"/>
              </a:rPr>
              <a:t>Build</a:t>
            </a:r>
          </a:p>
        </p:txBody>
      </p:sp>
      <p:sp>
        <p:nvSpPr>
          <p:cNvPr id="14" name="Text Box 6"/>
          <p:cNvSpPr txBox="1">
            <a:spLocks noChangeArrowheads="1"/>
          </p:cNvSpPr>
          <p:nvPr/>
        </p:nvSpPr>
        <p:spPr bwMode="auto">
          <a:xfrm>
            <a:off x="2514600" y="4968875"/>
            <a:ext cx="454025"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FFFFFF"/>
                </a:solidFill>
                <a:latin typeface="Arial" charset="0"/>
              </a:rPr>
              <a:t>EINIT</a:t>
            </a:r>
          </a:p>
        </p:txBody>
      </p:sp>
      <p:sp>
        <p:nvSpPr>
          <p:cNvPr id="15" name="Rectangle 13"/>
          <p:cNvSpPr>
            <a:spLocks noChangeArrowheads="1"/>
          </p:cNvSpPr>
          <p:nvPr/>
        </p:nvSpPr>
        <p:spPr bwMode="auto">
          <a:xfrm>
            <a:off x="1066800" y="2590800"/>
            <a:ext cx="1295400" cy="215900"/>
          </a:xfrm>
          <a:prstGeom prst="rect">
            <a:avLst/>
          </a:prstGeom>
          <a:solidFill>
            <a:srgbClr val="CC6600"/>
          </a:solidFill>
          <a:ln w="28575" algn="ctr">
            <a:solidFill>
              <a:schemeClr val="tx1"/>
            </a:solidFill>
            <a:miter lim="800000"/>
            <a:headEnd/>
            <a:tailEnd/>
          </a:ln>
        </p:spPr>
        <p:txBody>
          <a:bodyPr lIns="0" tIns="0" rIns="0" bIns="0" anchor="ctr">
            <a:spAutoFit/>
          </a:bodyPr>
          <a:lstStyle/>
          <a:p>
            <a:pPr marL="342900" indent="-342900" algn="ctr" fontAlgn="base">
              <a:spcBef>
                <a:spcPct val="0"/>
              </a:spcBef>
              <a:spcAft>
                <a:spcPct val="0"/>
              </a:spcAft>
            </a:pPr>
            <a:r>
              <a:rPr lang="en-US" sz="1400" b="1">
                <a:solidFill>
                  <a:srgbClr val="FFFFFF"/>
                </a:solidFill>
                <a:latin typeface="Arial" charset="0"/>
              </a:rPr>
              <a:t>Code/Data</a:t>
            </a:r>
          </a:p>
        </p:txBody>
      </p:sp>
      <p:sp>
        <p:nvSpPr>
          <p:cNvPr id="16" name="Rectangle 13"/>
          <p:cNvSpPr>
            <a:spLocks noChangeArrowheads="1"/>
          </p:cNvSpPr>
          <p:nvPr/>
        </p:nvSpPr>
        <p:spPr bwMode="auto">
          <a:xfrm>
            <a:off x="1066800" y="2819400"/>
            <a:ext cx="1295400" cy="215900"/>
          </a:xfrm>
          <a:prstGeom prst="rect">
            <a:avLst/>
          </a:prstGeom>
          <a:solidFill>
            <a:srgbClr val="CC6600"/>
          </a:solidFill>
          <a:ln w="28575" algn="ctr">
            <a:solidFill>
              <a:schemeClr val="tx1"/>
            </a:solidFill>
            <a:miter lim="800000"/>
            <a:headEnd/>
            <a:tailEnd/>
          </a:ln>
        </p:spPr>
        <p:txBody>
          <a:bodyPr lIns="0" tIns="0" rIns="0" bIns="0" anchor="ctr">
            <a:spAutoFit/>
          </a:bodyPr>
          <a:lstStyle/>
          <a:p>
            <a:pPr marL="342900" indent="-342900" algn="ctr" fontAlgn="base">
              <a:spcBef>
                <a:spcPct val="0"/>
              </a:spcBef>
              <a:spcAft>
                <a:spcPct val="0"/>
              </a:spcAft>
            </a:pPr>
            <a:r>
              <a:rPr lang="en-US" sz="1400" b="1">
                <a:solidFill>
                  <a:srgbClr val="FFFFFF"/>
                </a:solidFill>
                <a:latin typeface="Arial" charset="0"/>
              </a:rPr>
              <a:t>Code/Data</a:t>
            </a:r>
          </a:p>
        </p:txBody>
      </p:sp>
      <p:sp>
        <p:nvSpPr>
          <p:cNvPr id="17" name="Rectangle 13"/>
          <p:cNvSpPr>
            <a:spLocks noChangeArrowheads="1"/>
          </p:cNvSpPr>
          <p:nvPr/>
        </p:nvSpPr>
        <p:spPr bwMode="auto">
          <a:xfrm>
            <a:off x="1066800" y="3048000"/>
            <a:ext cx="1295400" cy="215900"/>
          </a:xfrm>
          <a:prstGeom prst="rect">
            <a:avLst/>
          </a:prstGeom>
          <a:solidFill>
            <a:srgbClr val="CC6600"/>
          </a:solidFill>
          <a:ln w="28575" algn="ctr">
            <a:solidFill>
              <a:schemeClr val="tx1"/>
            </a:solidFill>
            <a:miter lim="800000"/>
            <a:headEnd/>
            <a:tailEnd/>
          </a:ln>
        </p:spPr>
        <p:txBody>
          <a:bodyPr lIns="0" tIns="0" rIns="0" bIns="0" anchor="ctr">
            <a:spAutoFit/>
          </a:bodyPr>
          <a:lstStyle/>
          <a:p>
            <a:pPr marL="342900" indent="-342900" algn="ctr" fontAlgn="base">
              <a:spcBef>
                <a:spcPct val="0"/>
              </a:spcBef>
              <a:spcAft>
                <a:spcPct val="0"/>
              </a:spcAft>
            </a:pPr>
            <a:r>
              <a:rPr lang="en-US" sz="1400" b="1">
                <a:solidFill>
                  <a:srgbClr val="FFFFFF"/>
                </a:solidFill>
                <a:latin typeface="Arial" charset="0"/>
              </a:rPr>
              <a:t>Code/Data</a:t>
            </a:r>
          </a:p>
        </p:txBody>
      </p:sp>
      <p:sp>
        <p:nvSpPr>
          <p:cNvPr id="18" name="Rectangle 13"/>
          <p:cNvSpPr>
            <a:spLocks noChangeArrowheads="1"/>
          </p:cNvSpPr>
          <p:nvPr/>
        </p:nvSpPr>
        <p:spPr bwMode="auto">
          <a:xfrm>
            <a:off x="1066800" y="2590800"/>
            <a:ext cx="1295400" cy="215900"/>
          </a:xfrm>
          <a:prstGeom prst="rect">
            <a:avLst/>
          </a:prstGeom>
          <a:solidFill>
            <a:srgbClr val="00B050"/>
          </a:solidFill>
          <a:ln w="28575" algn="ctr">
            <a:solidFill>
              <a:schemeClr val="tx1"/>
            </a:solidFill>
            <a:miter lim="800000"/>
            <a:headEnd/>
            <a:tailEnd/>
          </a:ln>
        </p:spPr>
        <p:txBody>
          <a:bodyPr lIns="0" tIns="0" rIns="0" bIns="0" anchor="ctr">
            <a:spAutoFit/>
          </a:bodyPr>
          <a:lstStyle/>
          <a:p>
            <a:pPr marL="342900" indent="-342900" algn="ctr" fontAlgn="base">
              <a:spcBef>
                <a:spcPct val="0"/>
              </a:spcBef>
              <a:spcAft>
                <a:spcPct val="0"/>
              </a:spcAft>
            </a:pPr>
            <a:r>
              <a:rPr lang="en-US" sz="1400" b="1">
                <a:solidFill>
                  <a:srgbClr val="FFFFFF"/>
                </a:solidFill>
                <a:latin typeface="Arial" charset="0"/>
              </a:rPr>
              <a:t>Code/Data</a:t>
            </a:r>
          </a:p>
        </p:txBody>
      </p:sp>
      <p:sp>
        <p:nvSpPr>
          <p:cNvPr id="19" name="Rectangle 13"/>
          <p:cNvSpPr>
            <a:spLocks noChangeArrowheads="1"/>
          </p:cNvSpPr>
          <p:nvPr/>
        </p:nvSpPr>
        <p:spPr bwMode="auto">
          <a:xfrm>
            <a:off x="1066800" y="2819400"/>
            <a:ext cx="1295400" cy="215900"/>
          </a:xfrm>
          <a:prstGeom prst="rect">
            <a:avLst/>
          </a:prstGeom>
          <a:solidFill>
            <a:srgbClr val="00B050"/>
          </a:solidFill>
          <a:ln w="28575" algn="ctr">
            <a:solidFill>
              <a:schemeClr val="tx1"/>
            </a:solidFill>
            <a:miter lim="800000"/>
            <a:headEnd/>
            <a:tailEnd/>
          </a:ln>
        </p:spPr>
        <p:txBody>
          <a:bodyPr lIns="0" tIns="0" rIns="0" bIns="0" anchor="ctr">
            <a:spAutoFit/>
          </a:bodyPr>
          <a:lstStyle/>
          <a:p>
            <a:pPr marL="342900" indent="-342900" algn="ctr" fontAlgn="base">
              <a:spcBef>
                <a:spcPct val="0"/>
              </a:spcBef>
              <a:spcAft>
                <a:spcPct val="0"/>
              </a:spcAft>
            </a:pPr>
            <a:r>
              <a:rPr lang="en-US" sz="1400" b="1">
                <a:solidFill>
                  <a:srgbClr val="FFFFFF"/>
                </a:solidFill>
                <a:latin typeface="Arial" charset="0"/>
              </a:rPr>
              <a:t>Code/Data</a:t>
            </a:r>
          </a:p>
        </p:txBody>
      </p:sp>
      <p:sp>
        <p:nvSpPr>
          <p:cNvPr id="20" name="Rectangle 13"/>
          <p:cNvSpPr>
            <a:spLocks noChangeArrowheads="1"/>
          </p:cNvSpPr>
          <p:nvPr/>
        </p:nvSpPr>
        <p:spPr bwMode="auto">
          <a:xfrm>
            <a:off x="1066800" y="3048000"/>
            <a:ext cx="1295400" cy="215900"/>
          </a:xfrm>
          <a:prstGeom prst="rect">
            <a:avLst/>
          </a:prstGeom>
          <a:solidFill>
            <a:srgbClr val="00B050"/>
          </a:solidFill>
          <a:ln w="28575" algn="ctr">
            <a:solidFill>
              <a:schemeClr val="tx1"/>
            </a:solidFill>
            <a:miter lim="800000"/>
            <a:headEnd/>
            <a:tailEnd/>
          </a:ln>
        </p:spPr>
        <p:txBody>
          <a:bodyPr lIns="0" tIns="0" rIns="0" bIns="0" anchor="ctr">
            <a:spAutoFit/>
          </a:bodyPr>
          <a:lstStyle/>
          <a:p>
            <a:pPr marL="342900" indent="-342900" algn="ctr" fontAlgn="base">
              <a:spcBef>
                <a:spcPct val="0"/>
              </a:spcBef>
              <a:spcAft>
                <a:spcPct val="0"/>
              </a:spcAft>
            </a:pPr>
            <a:r>
              <a:rPr lang="en-US" sz="1400" b="1">
                <a:solidFill>
                  <a:srgbClr val="FFFFFF"/>
                </a:solidFill>
                <a:latin typeface="Arial" charset="0"/>
              </a:rPr>
              <a:t>Code/Data</a:t>
            </a:r>
          </a:p>
        </p:txBody>
      </p:sp>
      <p:sp>
        <p:nvSpPr>
          <p:cNvPr id="21" name="Text Box 6"/>
          <p:cNvSpPr txBox="1">
            <a:spLocks noChangeArrowheads="1"/>
          </p:cNvSpPr>
          <p:nvPr/>
        </p:nvSpPr>
        <p:spPr bwMode="auto">
          <a:xfrm>
            <a:off x="2514600" y="5197475"/>
            <a:ext cx="722313"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FFFFFF"/>
                </a:solidFill>
                <a:latin typeface="Arial" charset="0"/>
              </a:rPr>
              <a:t>EENTER</a:t>
            </a:r>
          </a:p>
        </p:txBody>
      </p:sp>
      <p:sp>
        <p:nvSpPr>
          <p:cNvPr id="22" name="Line 23"/>
          <p:cNvSpPr>
            <a:spLocks noChangeShapeType="1"/>
          </p:cNvSpPr>
          <p:nvPr/>
        </p:nvSpPr>
        <p:spPr bwMode="auto">
          <a:xfrm flipH="1" flipV="1">
            <a:off x="1981200" y="3276600"/>
            <a:ext cx="0" cy="2209800"/>
          </a:xfrm>
          <a:prstGeom prst="line">
            <a:avLst/>
          </a:prstGeom>
          <a:noFill/>
          <a:ln w="28575">
            <a:solidFill>
              <a:schemeClr val="tx1"/>
            </a:solidFill>
            <a:round/>
            <a:headEnd/>
            <a:tailEnd type="triangle" w="med" len="med"/>
          </a:ln>
        </p:spPr>
        <p:txBody>
          <a:bodyPr lIns="0" tIns="0" rIns="0" bIns="0">
            <a:spAutoFit/>
          </a:bodyPr>
          <a:lstStyle/>
          <a:p>
            <a:pPr fontAlgn="base">
              <a:spcBef>
                <a:spcPct val="0"/>
              </a:spcBef>
              <a:spcAft>
                <a:spcPct val="0"/>
              </a:spcAft>
            </a:pPr>
            <a:endParaRPr lang="en-US" sz="1600" b="1">
              <a:solidFill>
                <a:srgbClr val="FFFFFF"/>
              </a:solidFill>
              <a:latin typeface="Arial" charset="0"/>
            </a:endParaRPr>
          </a:p>
        </p:txBody>
      </p:sp>
      <p:sp>
        <p:nvSpPr>
          <p:cNvPr id="23" name="Text Box 6"/>
          <p:cNvSpPr txBox="1">
            <a:spLocks noChangeArrowheads="1"/>
          </p:cNvSpPr>
          <p:nvPr/>
        </p:nvSpPr>
        <p:spPr bwMode="auto">
          <a:xfrm>
            <a:off x="2514600" y="5410200"/>
            <a:ext cx="514350"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FFFFFF"/>
                </a:solidFill>
                <a:latin typeface="Arial" charset="0"/>
              </a:rPr>
              <a:t>EEXIT</a:t>
            </a:r>
          </a:p>
        </p:txBody>
      </p:sp>
      <p:sp>
        <p:nvSpPr>
          <p:cNvPr id="24" name="Line 23"/>
          <p:cNvSpPr>
            <a:spLocks noChangeShapeType="1"/>
          </p:cNvSpPr>
          <p:nvPr/>
        </p:nvSpPr>
        <p:spPr bwMode="auto">
          <a:xfrm flipH="1" flipV="1">
            <a:off x="2133600" y="3276600"/>
            <a:ext cx="0" cy="2209800"/>
          </a:xfrm>
          <a:prstGeom prst="line">
            <a:avLst/>
          </a:prstGeom>
          <a:noFill/>
          <a:ln w="28575">
            <a:solidFill>
              <a:schemeClr val="tx1"/>
            </a:solidFill>
            <a:round/>
            <a:headEnd type="triangle" w="med" len="med"/>
            <a:tailEnd/>
          </a:ln>
        </p:spPr>
        <p:txBody>
          <a:bodyPr lIns="0" tIns="0" rIns="0" bIns="0">
            <a:spAutoFit/>
          </a:bodyPr>
          <a:lstStyle/>
          <a:p>
            <a:pPr fontAlgn="base">
              <a:spcBef>
                <a:spcPct val="0"/>
              </a:spcBef>
              <a:spcAft>
                <a:spcPct val="0"/>
              </a:spcAft>
            </a:pPr>
            <a:endParaRPr lang="en-US" sz="1600" b="1">
              <a:solidFill>
                <a:srgbClr val="FFFFFF"/>
              </a:solidFill>
              <a:latin typeface="Arial" charset="0"/>
            </a:endParaRPr>
          </a:p>
        </p:txBody>
      </p:sp>
      <p:sp>
        <p:nvSpPr>
          <p:cNvPr id="25" name="Text Box 6"/>
          <p:cNvSpPr txBox="1">
            <a:spLocks noChangeArrowheads="1"/>
          </p:cNvSpPr>
          <p:nvPr/>
        </p:nvSpPr>
        <p:spPr bwMode="auto">
          <a:xfrm>
            <a:off x="2514600" y="5638800"/>
            <a:ext cx="890588"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FFFFFF"/>
                </a:solidFill>
                <a:latin typeface="Arial" charset="0"/>
              </a:rPr>
              <a:t>EREMOVE</a:t>
            </a:r>
          </a:p>
        </p:txBody>
      </p:sp>
      <p:sp>
        <p:nvSpPr>
          <p:cNvPr id="26" name="Text Box 6"/>
          <p:cNvSpPr txBox="1">
            <a:spLocks noChangeArrowheads="1"/>
          </p:cNvSpPr>
          <p:nvPr/>
        </p:nvSpPr>
        <p:spPr bwMode="auto">
          <a:xfrm>
            <a:off x="2514600" y="4283075"/>
            <a:ext cx="1558925"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B2B2B2"/>
                </a:solidFill>
                <a:latin typeface="Arial" charset="0"/>
              </a:rPr>
              <a:t>ECREATE (Range)</a:t>
            </a:r>
          </a:p>
        </p:txBody>
      </p:sp>
      <p:sp>
        <p:nvSpPr>
          <p:cNvPr id="27" name="Text Box 25"/>
          <p:cNvSpPr txBox="1">
            <a:spLocks noChangeArrowheads="1"/>
          </p:cNvSpPr>
          <p:nvPr/>
        </p:nvSpPr>
        <p:spPr bwMode="auto">
          <a:xfrm>
            <a:off x="2514600" y="4495800"/>
            <a:ext cx="2057400" cy="215444"/>
          </a:xfrm>
          <a:prstGeom prst="rect">
            <a:avLst/>
          </a:prstGeom>
          <a:noFill/>
          <a:ln w="9525" algn="ctr">
            <a:noFill/>
            <a:miter lim="800000"/>
            <a:headEnd/>
            <a:tailEnd/>
          </a:ln>
        </p:spPr>
        <p:txBody>
          <a:bodyPr lIns="0" tIns="0" rIns="0" bIns="0">
            <a:spAutoFit/>
          </a:bodyPr>
          <a:lstStyle/>
          <a:p>
            <a:pPr marL="342900" indent="-342900" fontAlgn="base">
              <a:spcBef>
                <a:spcPct val="0"/>
              </a:spcBef>
              <a:spcAft>
                <a:spcPct val="0"/>
              </a:spcAft>
            </a:pPr>
            <a:r>
              <a:rPr lang="en-US" sz="1400" b="1" dirty="0" smtClean="0">
                <a:solidFill>
                  <a:srgbClr val="B2B2B2"/>
                </a:solidFill>
                <a:latin typeface="Arial" charset="0"/>
              </a:rPr>
              <a:t>EADD </a:t>
            </a:r>
            <a:r>
              <a:rPr lang="en-US" sz="1400" b="1" dirty="0">
                <a:solidFill>
                  <a:srgbClr val="B2B2B2"/>
                </a:solidFill>
                <a:latin typeface="Arial" charset="0"/>
              </a:rPr>
              <a:t>(Copy Page)</a:t>
            </a:r>
          </a:p>
        </p:txBody>
      </p:sp>
      <p:sp>
        <p:nvSpPr>
          <p:cNvPr id="28" name="Text Box 6"/>
          <p:cNvSpPr txBox="1">
            <a:spLocks noChangeArrowheads="1"/>
          </p:cNvSpPr>
          <p:nvPr/>
        </p:nvSpPr>
        <p:spPr bwMode="auto">
          <a:xfrm>
            <a:off x="2514600" y="4968875"/>
            <a:ext cx="454025"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B2B2B2"/>
                </a:solidFill>
                <a:latin typeface="Arial" charset="0"/>
              </a:rPr>
              <a:t>EINIT</a:t>
            </a:r>
          </a:p>
        </p:txBody>
      </p:sp>
      <p:sp>
        <p:nvSpPr>
          <p:cNvPr id="29" name="Text Box 6"/>
          <p:cNvSpPr txBox="1">
            <a:spLocks noChangeArrowheads="1"/>
          </p:cNvSpPr>
          <p:nvPr/>
        </p:nvSpPr>
        <p:spPr bwMode="auto">
          <a:xfrm>
            <a:off x="2514600" y="5197475"/>
            <a:ext cx="722313"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dirty="0">
                <a:solidFill>
                  <a:srgbClr val="B2B2B2"/>
                </a:solidFill>
                <a:latin typeface="Arial" charset="0"/>
              </a:rPr>
              <a:t>EENTER</a:t>
            </a:r>
          </a:p>
        </p:txBody>
      </p:sp>
      <p:sp>
        <p:nvSpPr>
          <p:cNvPr id="30" name="Text Box 6"/>
          <p:cNvSpPr txBox="1">
            <a:spLocks noChangeArrowheads="1"/>
          </p:cNvSpPr>
          <p:nvPr/>
        </p:nvSpPr>
        <p:spPr bwMode="auto">
          <a:xfrm>
            <a:off x="2514600" y="5410200"/>
            <a:ext cx="514350"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B2B2B2"/>
                </a:solidFill>
                <a:latin typeface="Arial" charset="0"/>
              </a:rPr>
              <a:t>EEXIT</a:t>
            </a:r>
          </a:p>
        </p:txBody>
      </p:sp>
      <p:sp>
        <p:nvSpPr>
          <p:cNvPr id="31" name="Text Box 6"/>
          <p:cNvSpPr txBox="1">
            <a:spLocks noChangeArrowheads="1"/>
          </p:cNvSpPr>
          <p:nvPr/>
        </p:nvSpPr>
        <p:spPr bwMode="auto">
          <a:xfrm>
            <a:off x="2514600" y="5638800"/>
            <a:ext cx="890588" cy="212725"/>
          </a:xfrm>
          <a:prstGeom prst="rect">
            <a:avLst/>
          </a:prstGeom>
          <a:noFill/>
          <a:ln w="9525" algn="ctr">
            <a:noFill/>
            <a:miter lim="800000"/>
            <a:headEnd/>
            <a:tailEnd/>
          </a:ln>
        </p:spPr>
        <p:txBody>
          <a:bodyPr wrap="none" lIns="0" tIns="0" rIns="0" bIns="0">
            <a:spAutoFit/>
          </a:bodyPr>
          <a:lstStyle/>
          <a:p>
            <a:pPr marL="342900" indent="-342900" fontAlgn="base">
              <a:spcBef>
                <a:spcPct val="0"/>
              </a:spcBef>
              <a:spcAft>
                <a:spcPct val="0"/>
              </a:spcAft>
            </a:pPr>
            <a:r>
              <a:rPr lang="en-US" sz="1400" b="1">
                <a:solidFill>
                  <a:srgbClr val="B2B2B2"/>
                </a:solidFill>
                <a:latin typeface="Arial" charset="0"/>
              </a:rPr>
              <a:t>EREMOVE</a:t>
            </a:r>
          </a:p>
        </p:txBody>
      </p:sp>
      <p:sp>
        <p:nvSpPr>
          <p:cNvPr id="32" name="Text Box 25"/>
          <p:cNvSpPr txBox="1">
            <a:spLocks noChangeArrowheads="1"/>
          </p:cNvSpPr>
          <p:nvPr/>
        </p:nvSpPr>
        <p:spPr bwMode="auto">
          <a:xfrm>
            <a:off x="2514600" y="4740275"/>
            <a:ext cx="2057400" cy="212725"/>
          </a:xfrm>
          <a:prstGeom prst="rect">
            <a:avLst/>
          </a:prstGeom>
          <a:noFill/>
          <a:ln w="9525" algn="ctr">
            <a:noFill/>
            <a:miter lim="800000"/>
            <a:headEnd/>
            <a:tailEnd/>
          </a:ln>
        </p:spPr>
        <p:txBody>
          <a:bodyPr lIns="0" tIns="0" rIns="0" bIns="0">
            <a:spAutoFit/>
          </a:bodyPr>
          <a:lstStyle/>
          <a:p>
            <a:pPr marL="342900" indent="-342900" fontAlgn="base">
              <a:spcBef>
                <a:spcPct val="0"/>
              </a:spcBef>
              <a:spcAft>
                <a:spcPct val="0"/>
              </a:spcAft>
            </a:pPr>
            <a:r>
              <a:rPr lang="en-US" sz="1400" b="1">
                <a:solidFill>
                  <a:srgbClr val="FFFFFF"/>
                </a:solidFill>
                <a:latin typeface="Arial" charset="0"/>
              </a:rPr>
              <a:t>EEXTEND</a:t>
            </a:r>
          </a:p>
        </p:txBody>
      </p:sp>
      <p:sp>
        <p:nvSpPr>
          <p:cNvPr id="33" name="Text Box 25"/>
          <p:cNvSpPr txBox="1">
            <a:spLocks noChangeArrowheads="1"/>
          </p:cNvSpPr>
          <p:nvPr/>
        </p:nvSpPr>
        <p:spPr bwMode="auto">
          <a:xfrm>
            <a:off x="2514600" y="4735513"/>
            <a:ext cx="2057400" cy="212725"/>
          </a:xfrm>
          <a:prstGeom prst="rect">
            <a:avLst/>
          </a:prstGeom>
          <a:noFill/>
          <a:ln w="9525" algn="ctr">
            <a:noFill/>
            <a:miter lim="800000"/>
            <a:headEnd/>
            <a:tailEnd/>
          </a:ln>
        </p:spPr>
        <p:txBody>
          <a:bodyPr lIns="0" tIns="0" rIns="0" bIns="0">
            <a:spAutoFit/>
          </a:bodyPr>
          <a:lstStyle/>
          <a:p>
            <a:pPr marL="342900" indent="-342900" fontAlgn="base">
              <a:spcBef>
                <a:spcPct val="0"/>
              </a:spcBef>
              <a:spcAft>
                <a:spcPct val="0"/>
              </a:spcAft>
            </a:pPr>
            <a:r>
              <a:rPr lang="en-US" sz="1400" b="1">
                <a:solidFill>
                  <a:srgbClr val="B2B2B2"/>
                </a:solidFill>
                <a:latin typeface="Arial" charset="0"/>
              </a:rPr>
              <a:t>EEXTEND</a:t>
            </a:r>
          </a:p>
        </p:txBody>
      </p:sp>
      <p:sp>
        <p:nvSpPr>
          <p:cNvPr id="34" name="TextBox 33"/>
          <p:cNvSpPr txBox="1"/>
          <p:nvPr/>
        </p:nvSpPr>
        <p:spPr>
          <a:xfrm>
            <a:off x="4572000" y="838200"/>
            <a:ext cx="4419600" cy="5181600"/>
          </a:xfrm>
          <a:prstGeom prst="rect">
            <a:avLst/>
          </a:prstGeom>
          <a:noFill/>
        </p:spPr>
        <p:txBody>
          <a:bodyPr wrap="square" rtlCol="0">
            <a:normAutofit fontScale="92500" lnSpcReduction="10000"/>
          </a:bodyPr>
          <a:lstStyle/>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Application is launched by OS</a:t>
            </a:r>
          </a:p>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Application calls SE driver to allocate enclave</a:t>
            </a:r>
          </a:p>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Driver calls </a:t>
            </a:r>
            <a:r>
              <a:rPr lang="en-US" sz="1900" b="1" dirty="0" smtClean="0">
                <a:solidFill>
                  <a:srgbClr val="FFFF00"/>
                </a:solidFill>
                <a:latin typeface="Arial" charset="0"/>
              </a:rPr>
              <a:t>ECREATE</a:t>
            </a:r>
            <a:r>
              <a:rPr lang="en-US" sz="1600" dirty="0" smtClean="0">
                <a:solidFill>
                  <a:srgbClr val="FFFFFF"/>
                </a:solidFill>
                <a:latin typeface="Arial" charset="0"/>
              </a:rPr>
              <a:t> to allocate SECS</a:t>
            </a:r>
          </a:p>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Application calls SE driver to add enclave pages to EPC</a:t>
            </a:r>
          </a:p>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Driver calls </a:t>
            </a:r>
            <a:r>
              <a:rPr lang="en-US" sz="1900" b="1" dirty="0" smtClean="0">
                <a:solidFill>
                  <a:srgbClr val="FFFF00"/>
                </a:solidFill>
                <a:latin typeface="Arial" charset="0"/>
              </a:rPr>
              <a:t>EADD</a:t>
            </a:r>
            <a:r>
              <a:rPr lang="en-US" sz="1600" dirty="0" smtClean="0">
                <a:solidFill>
                  <a:srgbClr val="FFFFFF"/>
                </a:solidFill>
                <a:latin typeface="Arial" charset="0"/>
              </a:rPr>
              <a:t> to add pages to EPC</a:t>
            </a:r>
          </a:p>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Driver calls </a:t>
            </a:r>
            <a:r>
              <a:rPr lang="en-US" sz="1900" b="1" dirty="0" smtClean="0">
                <a:solidFill>
                  <a:srgbClr val="FFFF00"/>
                </a:solidFill>
                <a:latin typeface="Arial" charset="0"/>
              </a:rPr>
              <a:t>EEXTEND</a:t>
            </a:r>
            <a:r>
              <a:rPr lang="en-US" sz="1600" dirty="0" smtClean="0">
                <a:solidFill>
                  <a:srgbClr val="FFFFFF"/>
                </a:solidFill>
                <a:latin typeface="Arial" charset="0"/>
              </a:rPr>
              <a:t> to extend measurement with initial contents of pages</a:t>
            </a:r>
          </a:p>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Application calls SE driver to initialize enclave, providing SIGSTRUCT and LICTOKEN</a:t>
            </a:r>
          </a:p>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Driver calls </a:t>
            </a:r>
            <a:r>
              <a:rPr lang="en-US" sz="1900" b="1" dirty="0" smtClean="0">
                <a:solidFill>
                  <a:srgbClr val="FFFF00"/>
                </a:solidFill>
                <a:latin typeface="Arial" charset="0"/>
              </a:rPr>
              <a:t>EINIT</a:t>
            </a:r>
            <a:r>
              <a:rPr lang="en-US" sz="1600" dirty="0" smtClean="0">
                <a:solidFill>
                  <a:srgbClr val="FFFFFF"/>
                </a:solidFill>
                <a:latin typeface="Arial" charset="0"/>
              </a:rPr>
              <a:t> with SIGSTRUCT and LICTOKEN</a:t>
            </a:r>
          </a:p>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Application enters enclave with </a:t>
            </a:r>
            <a:r>
              <a:rPr lang="en-US" sz="1900" b="1" dirty="0" smtClean="0">
                <a:solidFill>
                  <a:srgbClr val="FFFF00"/>
                </a:solidFill>
                <a:latin typeface="Arial" charset="0"/>
              </a:rPr>
              <a:t>EENTER</a:t>
            </a:r>
          </a:p>
          <a:p>
            <a:pPr marL="342900" indent="-342900" fontAlgn="base">
              <a:lnSpc>
                <a:spcPct val="120000"/>
              </a:lnSpc>
              <a:spcBef>
                <a:spcPct val="0"/>
              </a:spcBef>
              <a:spcAft>
                <a:spcPct val="0"/>
              </a:spcAft>
              <a:buFont typeface="+mj-lt"/>
              <a:buAutoNum type="arabicPeriod"/>
            </a:pPr>
            <a:r>
              <a:rPr lang="en-US" sz="1600" dirty="0" smtClean="0">
                <a:solidFill>
                  <a:srgbClr val="FFFFFF"/>
                </a:solidFill>
                <a:latin typeface="Arial" charset="0"/>
              </a:rPr>
              <a:t>Enclave returns control to the application with </a:t>
            </a:r>
            <a:r>
              <a:rPr lang="en-US" sz="1900" b="1" dirty="0" smtClean="0">
                <a:solidFill>
                  <a:srgbClr val="FFFF00"/>
                </a:solidFill>
                <a:latin typeface="Arial" charset="0"/>
              </a:rPr>
              <a:t>EEXIT</a:t>
            </a:r>
          </a:p>
          <a:p>
            <a:pPr marL="342900" indent="-342900" fontAlgn="base">
              <a:spcBef>
                <a:spcPct val="0"/>
              </a:spcBef>
              <a:spcAft>
                <a:spcPct val="0"/>
              </a:spcAft>
              <a:buFont typeface="+mj-lt"/>
              <a:buAutoNum type="arabicPeriod"/>
            </a:pPr>
            <a:r>
              <a:rPr lang="en-US" sz="1600" dirty="0" smtClean="0">
                <a:solidFill>
                  <a:srgbClr val="FFFFFF"/>
                </a:solidFill>
                <a:latin typeface="Arial" charset="0"/>
              </a:rPr>
              <a:t>Upon application exit, driver reclaims EPC pages with </a:t>
            </a:r>
            <a:r>
              <a:rPr lang="en-US" sz="1900" b="1" dirty="0" smtClean="0">
                <a:solidFill>
                  <a:srgbClr val="FFFF00"/>
                </a:solidFill>
                <a:latin typeface="Arial" charset="0"/>
              </a:rPr>
              <a:t>EREMOVE</a:t>
            </a:r>
            <a:endParaRPr lang="en-US" sz="1900" b="1" dirty="0">
              <a:solidFill>
                <a:srgbClr val="FFFF00"/>
              </a:solidFill>
              <a:latin typeface="Arial" charset="0"/>
            </a:endParaRPr>
          </a:p>
        </p:txBody>
      </p:sp>
    </p:spTree>
    <p:extLst>
      <p:ext uri="{BB962C8B-B14F-4D97-AF65-F5344CB8AC3E}">
        <p14:creationId xmlns:p14="http://schemas.microsoft.com/office/powerpoint/2010/main" val="39500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9"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animEffect transition="in" filter="fade">
                                      <p:cBhvr>
                                        <p:cTn id="24" dur="500"/>
                                        <p:tgtEl>
                                          <p:spTgt spid="34">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xEl>
                                              <p:pRg st="2" end="2"/>
                                            </p:txEl>
                                          </p:spTgt>
                                        </p:tgtEl>
                                        <p:attrNameLst>
                                          <p:attrName>style.visibility</p:attrName>
                                        </p:attrNameLst>
                                      </p:cBhvr>
                                      <p:to>
                                        <p:strVal val="visible"/>
                                      </p:to>
                                    </p:set>
                                    <p:animEffect transition="in" filter="fade">
                                      <p:cBhvr>
                                        <p:cTn id="27" dur="500"/>
                                        <p:tgtEl>
                                          <p:spTgt spid="3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9"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0" presetClass="entr" presetSubtype="0" fill="hold" grpId="0" nodeType="withEffect">
                                  <p:stCondLst>
                                    <p:cond delay="0"/>
                                  </p:stCondLst>
                                  <p:childTnLst>
                                    <p:set>
                                      <p:cBhvr>
                                        <p:cTn id="40" dur="1" fill="hold">
                                          <p:stCondLst>
                                            <p:cond delay="0"/>
                                          </p:stCondLst>
                                        </p:cTn>
                                        <p:tgtEl>
                                          <p:spTgt spid="34">
                                            <p:txEl>
                                              <p:pRg st="3" end="3"/>
                                            </p:txEl>
                                          </p:spTgt>
                                        </p:tgtEl>
                                        <p:attrNameLst>
                                          <p:attrName>style.visibility</p:attrName>
                                        </p:attrNameLst>
                                      </p:cBhvr>
                                      <p:to>
                                        <p:strVal val="visible"/>
                                      </p:to>
                                    </p:set>
                                    <p:animEffect transition="in" filter="fade">
                                      <p:cBhvr>
                                        <p:cTn id="41" dur="500"/>
                                        <p:tgtEl>
                                          <p:spTgt spid="34">
                                            <p:txEl>
                                              <p:pRg st="3" end="3"/>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xEl>
                                              <p:pRg st="4" end="4"/>
                                            </p:txEl>
                                          </p:spTgt>
                                        </p:tgtEl>
                                        <p:attrNameLst>
                                          <p:attrName>style.visibility</p:attrName>
                                        </p:attrNameLst>
                                      </p:cBhvr>
                                      <p:to>
                                        <p:strVal val="visible"/>
                                      </p:to>
                                    </p:set>
                                    <p:animEffect transition="in" filter="fade">
                                      <p:cBhvr>
                                        <p:cTn id="44" dur="500"/>
                                        <p:tgtEl>
                                          <p:spTgt spid="34">
                                            <p:txEl>
                                              <p:pRg st="4" end="4"/>
                                            </p:txEl>
                                          </p:spTgt>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childTnLst>
                          </p:cTn>
                        </p:par>
                        <p:par>
                          <p:cTn id="49" fill="hold">
                            <p:stCondLst>
                              <p:cond delay="1000"/>
                            </p:stCondLst>
                            <p:childTnLst>
                              <p:par>
                                <p:cTn id="50" presetID="9"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0"/>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0" presetClass="entr" presetSubtype="0" fill="hold" grpId="0" nodeType="withEffect">
                                  <p:stCondLst>
                                    <p:cond delay="0"/>
                                  </p:stCondLst>
                                  <p:childTnLst>
                                    <p:set>
                                      <p:cBhvr>
                                        <p:cTn id="62" dur="1" fill="hold">
                                          <p:stCondLst>
                                            <p:cond delay="0"/>
                                          </p:stCondLst>
                                        </p:cTn>
                                        <p:tgtEl>
                                          <p:spTgt spid="34">
                                            <p:txEl>
                                              <p:pRg st="5" end="5"/>
                                            </p:txEl>
                                          </p:spTgt>
                                        </p:tgtEl>
                                        <p:attrNameLst>
                                          <p:attrName>style.visibility</p:attrName>
                                        </p:attrNameLst>
                                      </p:cBhvr>
                                      <p:to>
                                        <p:strVal val="visible"/>
                                      </p:to>
                                    </p:set>
                                    <p:animEffect transition="in" filter="fade">
                                      <p:cBhvr>
                                        <p:cTn id="63" dur="500"/>
                                        <p:tgtEl>
                                          <p:spTgt spid="34">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xit" presetSubtype="0" fill="hold" grpId="1" nodeType="withEffect">
                                  <p:stCondLst>
                                    <p:cond delay="0"/>
                                  </p:stCondLst>
                                  <p:childTnLst>
                                    <p:set>
                                      <p:cBhvr>
                                        <p:cTn id="69" dur="1" fill="hold">
                                          <p:stCondLst>
                                            <p:cond delay="0"/>
                                          </p:stCondLst>
                                        </p:cTn>
                                        <p:tgtEl>
                                          <p:spTgt spid="32"/>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childTnLst>
                                </p:cTn>
                              </p:par>
                              <p:par>
                                <p:cTn id="72" presetID="9"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dissolve">
                                      <p:cBhvr>
                                        <p:cTn id="74" dur="500"/>
                                        <p:tgtEl>
                                          <p:spTgt spid="1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dissolve">
                                      <p:cBhvr>
                                        <p:cTn id="77" dur="500"/>
                                        <p:tgtEl>
                                          <p:spTgt spid="18"/>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dissolve">
                                      <p:cBhvr>
                                        <p:cTn id="80" dur="500"/>
                                        <p:tgtEl>
                                          <p:spTgt spid="19"/>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dissolve">
                                      <p:cBhvr>
                                        <p:cTn id="83" dur="500"/>
                                        <p:tgtEl>
                                          <p:spTgt spid="2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4">
                                            <p:txEl>
                                              <p:pRg st="6" end="6"/>
                                            </p:txEl>
                                          </p:spTgt>
                                        </p:tgtEl>
                                        <p:attrNameLst>
                                          <p:attrName>style.visibility</p:attrName>
                                        </p:attrNameLst>
                                      </p:cBhvr>
                                      <p:to>
                                        <p:strVal val="visible"/>
                                      </p:to>
                                    </p:set>
                                    <p:animEffect transition="in" filter="fade">
                                      <p:cBhvr>
                                        <p:cTn id="86" dur="500"/>
                                        <p:tgtEl>
                                          <p:spTgt spid="34">
                                            <p:txEl>
                                              <p:pRg st="6" end="6"/>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4">
                                            <p:txEl>
                                              <p:pRg st="7" end="7"/>
                                            </p:txEl>
                                          </p:spTgt>
                                        </p:tgtEl>
                                        <p:attrNameLst>
                                          <p:attrName>style.visibility</p:attrName>
                                        </p:attrNameLst>
                                      </p:cBhvr>
                                      <p:to>
                                        <p:strVal val="visible"/>
                                      </p:to>
                                    </p:set>
                                    <p:animEffect transition="in" filter="fade">
                                      <p:cBhvr>
                                        <p:cTn id="89" dur="500"/>
                                        <p:tgtEl>
                                          <p:spTgt spid="34">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14"/>
                                        </p:tgtEl>
                                        <p:attrNameLst>
                                          <p:attrName>style.visibility</p:attrName>
                                        </p:attrNameLst>
                                      </p:cBhvr>
                                      <p:to>
                                        <p:strVal val="hidden"/>
                                      </p:to>
                                    </p:set>
                                  </p:childTnLst>
                                </p:cTn>
                              </p:par>
                              <p:par>
                                <p:cTn id="94" presetID="1" presetClass="entr" presetSubtype="0" fill="hold"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1" presetClass="exit" presetSubtype="0" fill="hold" grpId="1" nodeType="withEffect">
                                  <p:stCondLst>
                                    <p:cond delay="0"/>
                                  </p:stCondLst>
                                  <p:childTnLst>
                                    <p:set>
                                      <p:cBhvr>
                                        <p:cTn id="97" dur="1" fill="hold">
                                          <p:stCondLst>
                                            <p:cond delay="0"/>
                                          </p:stCondLst>
                                        </p:cTn>
                                        <p:tgtEl>
                                          <p:spTgt spid="12"/>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34">
                                            <p:txEl>
                                              <p:pRg st="8" end="8"/>
                                            </p:txEl>
                                          </p:spTgt>
                                        </p:tgtEl>
                                        <p:attrNameLst>
                                          <p:attrName>style.visibility</p:attrName>
                                        </p:attrNameLst>
                                      </p:cBhvr>
                                      <p:to>
                                        <p:strVal val="visible"/>
                                      </p:to>
                                    </p:set>
                                    <p:animEffect transition="in" filter="fade">
                                      <p:cBhvr>
                                        <p:cTn id="100" dur="500"/>
                                        <p:tgtEl>
                                          <p:spTgt spid="34">
                                            <p:txEl>
                                              <p:pRg st="8" end="8"/>
                                            </p:txEl>
                                          </p:spTgt>
                                        </p:tgtEl>
                                      </p:cBhvr>
                                    </p:animEffect>
                                  </p:childTnLst>
                                </p:cTn>
                              </p:par>
                              <p:par>
                                <p:cTn id="101" presetID="1"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1"/>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2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4"/>
                                        </p:tgtEl>
                                        <p:attrNameLst>
                                          <p:attrName>style.visibility</p:attrName>
                                        </p:attrNameLst>
                                      </p:cBhvr>
                                      <p:to>
                                        <p:strVal val="visible"/>
                                      </p:to>
                                    </p:set>
                                  </p:childTnLst>
                                </p:cTn>
                              </p:par>
                              <p:par>
                                <p:cTn id="117" presetID="10" presetClass="entr" presetSubtype="0" fill="hold" grpId="0" nodeType="withEffect">
                                  <p:stCondLst>
                                    <p:cond delay="0"/>
                                  </p:stCondLst>
                                  <p:childTnLst>
                                    <p:set>
                                      <p:cBhvr>
                                        <p:cTn id="118" dur="1" fill="hold">
                                          <p:stCondLst>
                                            <p:cond delay="0"/>
                                          </p:stCondLst>
                                        </p:cTn>
                                        <p:tgtEl>
                                          <p:spTgt spid="34">
                                            <p:txEl>
                                              <p:pRg st="9" end="9"/>
                                            </p:txEl>
                                          </p:spTgt>
                                        </p:tgtEl>
                                        <p:attrNameLst>
                                          <p:attrName>style.visibility</p:attrName>
                                        </p:attrNameLst>
                                      </p:cBhvr>
                                      <p:to>
                                        <p:strVal val="visible"/>
                                      </p:to>
                                    </p:set>
                                    <p:animEffect transition="in" filter="fade">
                                      <p:cBhvr>
                                        <p:cTn id="119" dur="500"/>
                                        <p:tgtEl>
                                          <p:spTgt spid="34">
                                            <p:txEl>
                                              <p:pRg st="9" end="9"/>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23"/>
                                        </p:tgtEl>
                                        <p:attrNameLst>
                                          <p:attrName>style.visibility</p:attrName>
                                        </p:attrNameLst>
                                      </p:cBhvr>
                                      <p:to>
                                        <p:strVal val="hidden"/>
                                      </p:to>
                                    </p:set>
                                  </p:childTnLst>
                                </p:cTn>
                              </p:par>
                              <p:par>
                                <p:cTn id="124" presetID="1" presetClass="entr" presetSubtype="0" fill="hold"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par>
                                <p:cTn id="126" presetID="1" presetClass="exit" presetSubtype="0" fill="hold" grpId="1" nodeType="withEffect">
                                  <p:stCondLst>
                                    <p:cond delay="0"/>
                                  </p:stCondLst>
                                  <p:childTnLst>
                                    <p:set>
                                      <p:cBhvr>
                                        <p:cTn id="127" dur="1" fill="hold">
                                          <p:stCondLst>
                                            <p:cond delay="0"/>
                                          </p:stCondLst>
                                        </p:cTn>
                                        <p:tgtEl>
                                          <p:spTgt spid="24"/>
                                        </p:tgtEl>
                                        <p:attrNameLst>
                                          <p:attrName>style.visibility</p:attrName>
                                        </p:attrNameLst>
                                      </p:cBhvr>
                                      <p:to>
                                        <p:strVal val="hidden"/>
                                      </p:to>
                                    </p:set>
                                  </p:childTnLst>
                                </p:cTn>
                              </p:par>
                              <p:par>
                                <p:cTn id="128" presetID="1" presetClass="entr" presetSubtype="0" fill="hold" nodeType="withEffect">
                                  <p:stCondLst>
                                    <p:cond delay="0"/>
                                  </p:stCondLst>
                                  <p:childTnLst>
                                    <p:set>
                                      <p:cBhvr>
                                        <p:cTn id="129" dur="1" fill="hold">
                                          <p:stCondLst>
                                            <p:cond delay="0"/>
                                          </p:stCondLst>
                                        </p:cTn>
                                        <p:tgtEl>
                                          <p:spTgt spid="25"/>
                                        </p:tgtEl>
                                        <p:attrNameLst>
                                          <p:attrName>style.visibility</p:attrName>
                                        </p:attrNameLst>
                                      </p:cBhvr>
                                      <p:to>
                                        <p:strVal val="visible"/>
                                      </p:to>
                                    </p:set>
                                  </p:childTnLst>
                                </p:cTn>
                              </p:par>
                              <p:par>
                                <p:cTn id="130" presetID="10" presetClass="entr" presetSubtype="0" fill="hold" grpId="0" nodeType="withEffect">
                                  <p:stCondLst>
                                    <p:cond delay="0"/>
                                  </p:stCondLst>
                                  <p:childTnLst>
                                    <p:set>
                                      <p:cBhvr>
                                        <p:cTn id="131" dur="1" fill="hold">
                                          <p:stCondLst>
                                            <p:cond delay="0"/>
                                          </p:stCondLst>
                                        </p:cTn>
                                        <p:tgtEl>
                                          <p:spTgt spid="34">
                                            <p:txEl>
                                              <p:pRg st="10" end="10"/>
                                            </p:txEl>
                                          </p:spTgt>
                                        </p:tgtEl>
                                        <p:attrNameLst>
                                          <p:attrName>style.visibility</p:attrName>
                                        </p:attrNameLst>
                                      </p:cBhvr>
                                      <p:to>
                                        <p:strVal val="visible"/>
                                      </p:to>
                                    </p:set>
                                    <p:animEffect transition="in" filter="fade">
                                      <p:cBhvr>
                                        <p:cTn id="132" dur="500"/>
                                        <p:tgtEl>
                                          <p:spTgt spid="34">
                                            <p:txEl>
                                              <p:pRg st="10" end="10"/>
                                            </p:txEl>
                                          </p:spTgt>
                                        </p:tgtEl>
                                      </p:cBhvr>
                                    </p:animEffec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xit" presetSubtype="0" fill="hold" grpId="1" nodeType="withEffect">
                                  <p:stCondLst>
                                    <p:cond delay="0"/>
                                  </p:stCondLst>
                                  <p:childTnLst>
                                    <p:animEffect transition="out" filter="dissolve">
                                      <p:cBhvr>
                                        <p:cTn id="137" dur="500"/>
                                        <p:tgtEl>
                                          <p:spTgt spid="19"/>
                                        </p:tgtEl>
                                      </p:cBhvr>
                                    </p:animEffect>
                                    <p:set>
                                      <p:cBhvr>
                                        <p:cTn id="138" dur="1" fill="hold">
                                          <p:stCondLst>
                                            <p:cond delay="499"/>
                                          </p:stCondLst>
                                        </p:cTn>
                                        <p:tgtEl>
                                          <p:spTgt spid="19"/>
                                        </p:tgtEl>
                                        <p:attrNameLst>
                                          <p:attrName>style.visibility</p:attrName>
                                        </p:attrNameLst>
                                      </p:cBhvr>
                                      <p:to>
                                        <p:strVal val="hidden"/>
                                      </p:to>
                                    </p:set>
                                  </p:childTnLst>
                                </p:cTn>
                              </p:par>
                              <p:par>
                                <p:cTn id="139" presetID="9" presetClass="exit" presetSubtype="0" fill="hold" grpId="1" nodeType="withEffect">
                                  <p:stCondLst>
                                    <p:cond delay="0"/>
                                  </p:stCondLst>
                                  <p:childTnLst>
                                    <p:animEffect transition="out" filter="dissolve">
                                      <p:cBhvr>
                                        <p:cTn id="140" dur="500"/>
                                        <p:tgtEl>
                                          <p:spTgt spid="20"/>
                                        </p:tgtEl>
                                      </p:cBhvr>
                                    </p:animEffect>
                                    <p:set>
                                      <p:cBhvr>
                                        <p:cTn id="141" dur="1" fill="hold">
                                          <p:stCondLst>
                                            <p:cond delay="499"/>
                                          </p:stCondLst>
                                        </p:cTn>
                                        <p:tgtEl>
                                          <p:spTgt spid="20"/>
                                        </p:tgtEl>
                                        <p:attrNameLst>
                                          <p:attrName>style.visibility</p:attrName>
                                        </p:attrNameLst>
                                      </p:cBhvr>
                                      <p:to>
                                        <p:strVal val="hidden"/>
                                      </p:to>
                                    </p:set>
                                  </p:childTnLst>
                                </p:cTn>
                              </p:par>
                              <p:par>
                                <p:cTn id="142" presetID="9" presetClass="exit" presetSubtype="0" fill="hold" grpId="1" nodeType="withEffect">
                                  <p:stCondLst>
                                    <p:cond delay="0"/>
                                  </p:stCondLst>
                                  <p:childTnLst>
                                    <p:animEffect transition="out" filter="dissolve">
                                      <p:cBhvr>
                                        <p:cTn id="143" dur="500"/>
                                        <p:tgtEl>
                                          <p:spTgt spid="15"/>
                                        </p:tgtEl>
                                      </p:cBhvr>
                                    </p:animEffect>
                                    <p:set>
                                      <p:cBhvr>
                                        <p:cTn id="144" dur="1" fill="hold">
                                          <p:stCondLst>
                                            <p:cond delay="499"/>
                                          </p:stCondLst>
                                        </p:cTn>
                                        <p:tgtEl>
                                          <p:spTgt spid="15"/>
                                        </p:tgtEl>
                                        <p:attrNameLst>
                                          <p:attrName>style.visibility</p:attrName>
                                        </p:attrNameLst>
                                      </p:cBhvr>
                                      <p:to>
                                        <p:strVal val="hidden"/>
                                      </p:to>
                                    </p:set>
                                  </p:childTnLst>
                                </p:cTn>
                              </p:par>
                              <p:par>
                                <p:cTn id="145" presetID="9" presetClass="exit" presetSubtype="0" fill="hold" grpId="1" nodeType="withEffect">
                                  <p:stCondLst>
                                    <p:cond delay="0"/>
                                  </p:stCondLst>
                                  <p:childTnLst>
                                    <p:animEffect transition="out" filter="dissolve">
                                      <p:cBhvr>
                                        <p:cTn id="146" dur="500"/>
                                        <p:tgtEl>
                                          <p:spTgt spid="16"/>
                                        </p:tgtEl>
                                      </p:cBhvr>
                                    </p:animEffect>
                                    <p:set>
                                      <p:cBhvr>
                                        <p:cTn id="147" dur="1" fill="hold">
                                          <p:stCondLst>
                                            <p:cond delay="499"/>
                                          </p:stCondLst>
                                        </p:cTn>
                                        <p:tgtEl>
                                          <p:spTgt spid="16"/>
                                        </p:tgtEl>
                                        <p:attrNameLst>
                                          <p:attrName>style.visibility</p:attrName>
                                        </p:attrNameLst>
                                      </p:cBhvr>
                                      <p:to>
                                        <p:strVal val="hidden"/>
                                      </p:to>
                                    </p:set>
                                  </p:childTnLst>
                                </p:cTn>
                              </p:par>
                              <p:par>
                                <p:cTn id="148" presetID="9" presetClass="exit" presetSubtype="0" fill="hold" grpId="1" nodeType="withEffect">
                                  <p:stCondLst>
                                    <p:cond delay="0"/>
                                  </p:stCondLst>
                                  <p:childTnLst>
                                    <p:animEffect transition="out" filter="dissolve">
                                      <p:cBhvr>
                                        <p:cTn id="149" dur="500"/>
                                        <p:tgtEl>
                                          <p:spTgt spid="17"/>
                                        </p:tgtEl>
                                      </p:cBhvr>
                                    </p:animEffect>
                                    <p:set>
                                      <p:cBhvr>
                                        <p:cTn id="150" dur="1" fill="hold">
                                          <p:stCondLst>
                                            <p:cond delay="499"/>
                                          </p:stCondLst>
                                        </p:cTn>
                                        <p:tgtEl>
                                          <p:spTgt spid="17"/>
                                        </p:tgtEl>
                                        <p:attrNameLst>
                                          <p:attrName>style.visibility</p:attrName>
                                        </p:attrNameLst>
                                      </p:cBhvr>
                                      <p:to>
                                        <p:strVal val="hidden"/>
                                      </p:to>
                                    </p:set>
                                  </p:childTnLst>
                                </p:cTn>
                              </p:par>
                              <p:par>
                                <p:cTn id="151" presetID="9" presetClass="exit" presetSubtype="0" fill="hold" grpId="1" nodeType="withEffect">
                                  <p:stCondLst>
                                    <p:cond delay="0"/>
                                  </p:stCondLst>
                                  <p:childTnLst>
                                    <p:animEffect transition="out" filter="dissolve">
                                      <p:cBhvr>
                                        <p:cTn id="152" dur="500"/>
                                        <p:tgtEl>
                                          <p:spTgt spid="9"/>
                                        </p:tgtEl>
                                      </p:cBhvr>
                                    </p:animEffect>
                                    <p:set>
                                      <p:cBhvr>
                                        <p:cTn id="153" dur="1" fill="hold">
                                          <p:stCondLst>
                                            <p:cond delay="499"/>
                                          </p:stCondLst>
                                        </p:cTn>
                                        <p:tgtEl>
                                          <p:spTgt spid="9"/>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ntr" presetSubtype="0" fill="hold" nodeType="withEffect">
                                  <p:stCondLst>
                                    <p:cond delay="0"/>
                                  </p:stCondLst>
                                  <p:childTnLst>
                                    <p:set>
                                      <p:cBhvr>
                                        <p:cTn id="159" dur="1" fill="hold">
                                          <p:stCondLst>
                                            <p:cond delay="0"/>
                                          </p:stCondLst>
                                        </p:cTn>
                                        <p:tgtEl>
                                          <p:spTgt spid="31"/>
                                        </p:tgtEl>
                                        <p:attrNameLst>
                                          <p:attrName>style.visibility</p:attrName>
                                        </p:attrNameLst>
                                      </p:cBhvr>
                                      <p:to>
                                        <p:strVal val="visible"/>
                                      </p:to>
                                    </p:set>
                                  </p:childTnLst>
                                </p:cTn>
                              </p:par>
                              <p:par>
                                <p:cTn id="160" presetID="9" presetClass="exit" presetSubtype="0" fill="hold" grpId="1" nodeType="withEffect">
                                  <p:stCondLst>
                                    <p:cond delay="0"/>
                                  </p:stCondLst>
                                  <p:childTnLst>
                                    <p:animEffect transition="out" filter="dissolve">
                                      <p:cBhvr>
                                        <p:cTn id="161" dur="500"/>
                                        <p:tgtEl>
                                          <p:spTgt spid="5"/>
                                        </p:tgtEl>
                                      </p:cBhvr>
                                    </p:animEffect>
                                    <p:set>
                                      <p:cBhvr>
                                        <p:cTn id="162" dur="1" fill="hold">
                                          <p:stCondLst>
                                            <p:cond delay="499"/>
                                          </p:stCondLst>
                                        </p:cTn>
                                        <p:tgtEl>
                                          <p:spTgt spid="5"/>
                                        </p:tgtEl>
                                        <p:attrNameLst>
                                          <p:attrName>style.visibility</p:attrName>
                                        </p:attrNameLst>
                                      </p:cBhvr>
                                      <p:to>
                                        <p:strVal val="hidden"/>
                                      </p:to>
                                    </p:set>
                                  </p:childTnLst>
                                </p:cTn>
                              </p:par>
                              <p:par>
                                <p:cTn id="163" presetID="9" presetClass="exit" presetSubtype="0" fill="hold" grpId="1" nodeType="withEffect">
                                  <p:stCondLst>
                                    <p:cond delay="0"/>
                                  </p:stCondLst>
                                  <p:childTnLst>
                                    <p:animEffect transition="out" filter="dissolve">
                                      <p:cBhvr>
                                        <p:cTn id="164" dur="500"/>
                                        <p:tgtEl>
                                          <p:spTgt spid="8"/>
                                        </p:tgtEl>
                                      </p:cBhvr>
                                    </p:animEffect>
                                    <p:set>
                                      <p:cBhvr>
                                        <p:cTn id="16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5" grpId="1" animBg="1"/>
      <p:bldP spid="6" grpId="0"/>
      <p:bldP spid="7" grpId="0"/>
      <p:bldP spid="7" grpId="1"/>
      <p:bldP spid="8" grpId="0"/>
      <p:bldP spid="8" grpId="1"/>
      <p:bldP spid="9" grpId="0" animBg="1"/>
      <p:bldP spid="9" grpId="1" animBg="1"/>
      <p:bldP spid="10" grpId="0"/>
      <p:bldP spid="10" grpId="1"/>
      <p:bldP spid="12" grpId="0"/>
      <p:bldP spid="12" grpId="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2" grpId="0" animBg="1"/>
      <p:bldP spid="22" grpId="1" animBg="1"/>
      <p:bldP spid="24" grpId="0" animBg="1"/>
      <p:bldP spid="24" grpId="1" animBg="1"/>
      <p:bldP spid="26" grpId="0"/>
      <p:bldP spid="27" grpId="0"/>
      <p:bldP spid="32" grpId="0"/>
      <p:bldP spid="32" grpId="1"/>
      <p:bldP spid="33" grpId="0"/>
      <p:bldP spid="3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79" y="0"/>
            <a:ext cx="7772185" cy="685800"/>
          </a:xfrm>
        </p:spPr>
        <p:txBody>
          <a:bodyPr>
            <a:normAutofit fontScale="90000"/>
          </a:bodyPr>
          <a:lstStyle/>
          <a:p>
            <a:r>
              <a:rPr lang="en-US" dirty="0" smtClean="0"/>
              <a:t>Example: Secure Transaction</a:t>
            </a:r>
            <a:endParaRPr lang="en-US" sz="3200" dirty="0">
              <a:latin typeface="+mj-lt"/>
            </a:endParaRPr>
          </a:p>
        </p:txBody>
      </p:sp>
      <p:pic>
        <p:nvPicPr>
          <p:cNvPr id="5" name="Picture 2" descr="C:\Documents and Settings\spjohnso\Local Settings\Temporary Internet Files\Content.IE5\VU7473BH\MCj04348450000[1].png"/>
          <p:cNvPicPr>
            <a:picLocks noChangeAspect="1" noChangeArrowheads="1"/>
          </p:cNvPicPr>
          <p:nvPr/>
        </p:nvPicPr>
        <p:blipFill>
          <a:blip r:embed="rId3" cstate="print"/>
          <a:srcRect/>
          <a:stretch>
            <a:fillRect/>
          </a:stretch>
        </p:blipFill>
        <p:spPr bwMode="auto">
          <a:xfrm>
            <a:off x="6037182" y="1414485"/>
            <a:ext cx="1772956" cy="1772956"/>
          </a:xfrm>
          <a:prstGeom prst="rect">
            <a:avLst/>
          </a:prstGeom>
          <a:noFill/>
          <a:effectLst>
            <a:outerShdw blurRad="63500" sx="102000" sy="102000" algn="ctr" rotWithShape="0">
              <a:prstClr val="black">
                <a:alpha val="40000"/>
              </a:prstClr>
            </a:outerShdw>
          </a:effectLst>
        </p:spPr>
      </p:pic>
      <p:sp>
        <p:nvSpPr>
          <p:cNvPr id="6" name="TextBox 9"/>
          <p:cNvSpPr txBox="1">
            <a:spLocks noChangeArrowheads="1"/>
          </p:cNvSpPr>
          <p:nvPr/>
        </p:nvSpPr>
        <p:spPr bwMode="auto">
          <a:xfrm>
            <a:off x="5756133" y="975881"/>
            <a:ext cx="2154629" cy="400110"/>
          </a:xfrm>
          <a:prstGeom prst="rect">
            <a:avLst/>
          </a:prstGeom>
          <a:noFill/>
          <a:ln w="9525">
            <a:noFill/>
            <a:miter lim="800000"/>
            <a:headEnd/>
            <a:tailEnd/>
          </a:ln>
        </p:spPr>
        <p:txBody>
          <a:bodyPr wrap="none">
            <a:spAutoFit/>
          </a:bodyPr>
          <a:lstStyle/>
          <a:p>
            <a:r>
              <a:rPr lang="en-US" sz="2000" baseline="0" dirty="0" smtClean="0">
                <a:effectLst>
                  <a:outerShdw blurRad="38100" dist="38100" dir="2700000" algn="tl">
                    <a:srgbClr val="000000">
                      <a:alpha val="43137"/>
                    </a:srgbClr>
                  </a:outerShdw>
                </a:effectLst>
              </a:rPr>
              <a:t>Remote Platform</a:t>
            </a:r>
            <a:endParaRPr lang="en-US" sz="2000" baseline="0" dirty="0">
              <a:effectLst>
                <a:outerShdw blurRad="38100" dist="38100" dir="2700000" algn="tl">
                  <a:srgbClr val="000000">
                    <a:alpha val="43137"/>
                  </a:srgbClr>
                </a:outerShdw>
              </a:effectLst>
            </a:endParaRPr>
          </a:p>
        </p:txBody>
      </p:sp>
      <p:sp>
        <p:nvSpPr>
          <p:cNvPr id="7" name="Rounded Rectangle 6"/>
          <p:cNvSpPr/>
          <p:nvPr/>
        </p:nvSpPr>
        <p:spPr bwMode="auto">
          <a:xfrm>
            <a:off x="1043608" y="1085501"/>
            <a:ext cx="2578925" cy="1971312"/>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t"/>
          <a:lstStyle/>
          <a:p>
            <a:pPr algn="ctr">
              <a:lnSpc>
                <a:spcPct val="85000"/>
              </a:lnSpc>
              <a:defRPr/>
            </a:pPr>
            <a:r>
              <a:rPr lang="en-US" b="1" dirty="0" smtClean="0">
                <a:effectLst>
                  <a:outerShdw blurRad="38100" dist="38100" dir="2700000" algn="tl">
                    <a:srgbClr val="000000">
                      <a:alpha val="43137"/>
                    </a:srgbClr>
                  </a:outerShdw>
                </a:effectLst>
                <a:latin typeface="Neo Sans Intel" pitchFamily="34" charset="0"/>
              </a:rPr>
              <a:t>Client Application</a:t>
            </a:r>
            <a:endParaRPr lang="en-US" b="1" dirty="0">
              <a:effectLst>
                <a:outerShdw blurRad="38100" dist="38100" dir="2700000" algn="tl">
                  <a:srgbClr val="000000">
                    <a:alpha val="43137"/>
                  </a:srgbClr>
                </a:outerShdw>
              </a:effectLst>
              <a:latin typeface="Neo Sans Intel" pitchFamily="34" charset="0"/>
            </a:endParaRPr>
          </a:p>
        </p:txBody>
      </p:sp>
      <p:sp>
        <p:nvSpPr>
          <p:cNvPr id="9" name="Rounded Rectangle 8"/>
          <p:cNvSpPr/>
          <p:nvPr/>
        </p:nvSpPr>
        <p:spPr bwMode="auto">
          <a:xfrm>
            <a:off x="1958009" y="1714901"/>
            <a:ext cx="1513112" cy="1235036"/>
          </a:xfrm>
          <a:prstGeom prst="roundRect">
            <a:avLst/>
          </a:prstGeom>
          <a:solidFill>
            <a:srgbClr val="0070C0"/>
          </a:solidFill>
          <a:ln>
            <a:headEnd type="none" w="med" len="med"/>
            <a:tailEnd type="none" w="med" len="med"/>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wrap="none" anchor="t" anchorCtr="0"/>
          <a:lstStyle/>
          <a:p>
            <a:pPr algn="ctr">
              <a:defRPr/>
            </a:pPr>
            <a:r>
              <a:rPr lang="en-US" sz="2400" baseline="0" dirty="0" smtClean="0"/>
              <a:t>Enclave</a:t>
            </a:r>
          </a:p>
        </p:txBody>
      </p:sp>
      <p:pic>
        <p:nvPicPr>
          <p:cNvPr id="19" name="Picture 2" descr="C:\Documents and Settings\spjohnso\Local Settings\Temporary Internet Files\Content.IE5\MRTNM30O\MCj03536860000[1].wmf"/>
          <p:cNvPicPr>
            <a:picLocks noChangeAspect="1" noChangeArrowheads="1"/>
          </p:cNvPicPr>
          <p:nvPr/>
        </p:nvPicPr>
        <p:blipFill>
          <a:blip r:embed="rId4" cstate="print"/>
          <a:srcRect/>
          <a:stretch>
            <a:fillRect/>
          </a:stretch>
        </p:blipFill>
        <p:spPr bwMode="auto">
          <a:xfrm>
            <a:off x="2936733" y="2347481"/>
            <a:ext cx="457200" cy="587375"/>
          </a:xfrm>
          <a:prstGeom prst="rect">
            <a:avLst/>
          </a:prstGeom>
          <a:noFill/>
          <a:ln w="9525">
            <a:noFill/>
            <a:miter lim="800000"/>
            <a:headEnd/>
            <a:tailEnd/>
          </a:ln>
        </p:spPr>
      </p:pic>
      <p:sp>
        <p:nvSpPr>
          <p:cNvPr id="25" name="Left-Right Arrow 24"/>
          <p:cNvSpPr/>
          <p:nvPr/>
        </p:nvSpPr>
        <p:spPr bwMode="auto">
          <a:xfrm>
            <a:off x="3361276" y="1976159"/>
            <a:ext cx="2861954" cy="748146"/>
          </a:xfrm>
          <a:prstGeom prst="leftRightArrow">
            <a:avLst/>
          </a:prstGeom>
          <a:solidFill>
            <a:srgbClr val="C00000">
              <a:alpha val="70000"/>
            </a:srgbClr>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anchor="ctr"/>
          <a:lstStyle/>
          <a:p>
            <a:pPr marL="0" marR="0" indent="0" defTabSz="952500" eaLnBrk="1" latinLnBrk="0" hangingPunct="1">
              <a:lnSpc>
                <a:spcPct val="100000"/>
              </a:lnSpc>
              <a:buClrTx/>
              <a:buSzTx/>
              <a:buFontTx/>
              <a:buNone/>
              <a:tabLst/>
              <a:defRPr/>
            </a:pPr>
            <a:r>
              <a:rPr lang="en-US" sz="1800" dirty="0" smtClean="0">
                <a:solidFill>
                  <a:schemeClr val="tx1"/>
                </a:solidFill>
                <a:effectLst>
                  <a:outerShdw blurRad="38100" dist="38100" dir="2700000" algn="tl">
                    <a:srgbClr val="000000">
                      <a:alpha val="43137"/>
                    </a:srgbClr>
                  </a:outerShdw>
                </a:effectLst>
                <a:latin typeface="Neo Sans Intel" pitchFamily="34" charset="0"/>
                <a:cs typeface="Arial" pitchFamily="34" charset="0"/>
              </a:rPr>
              <a:t>Authenticated Channel</a:t>
            </a:r>
          </a:p>
        </p:txBody>
      </p:sp>
      <p:grpSp>
        <p:nvGrpSpPr>
          <p:cNvPr id="3" name="Group 57"/>
          <p:cNvGrpSpPr/>
          <p:nvPr/>
        </p:nvGrpSpPr>
        <p:grpSpPr>
          <a:xfrm>
            <a:off x="2327133" y="2118881"/>
            <a:ext cx="1531918" cy="1045028"/>
            <a:chOff x="4797630" y="1068780"/>
            <a:chExt cx="1531918" cy="1045028"/>
          </a:xfrm>
        </p:grpSpPr>
        <p:sp>
          <p:nvSpPr>
            <p:cNvPr id="55" name="Oval 54"/>
            <p:cNvSpPr/>
            <p:nvPr/>
          </p:nvSpPr>
          <p:spPr bwMode="auto">
            <a:xfrm>
              <a:off x="4797630" y="1128156"/>
              <a:ext cx="1531918" cy="98565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2500" rtl="0" eaLnBrk="1" fontAlgn="base" latinLnBrk="0" hangingPunct="1">
                <a:lnSpc>
                  <a:spcPct val="100000"/>
                </a:lnSpc>
                <a:spcBef>
                  <a:spcPct val="0"/>
                </a:spcBef>
                <a:spcAft>
                  <a:spcPct val="0"/>
                </a:spcAft>
                <a:buClrTx/>
                <a:buSzTx/>
                <a:buFontTx/>
                <a:buNone/>
                <a:tabLst/>
              </a:pPr>
              <a:endParaRPr kumimoji="0" lang="en-US" sz="3100" b="0" i="0" u="none" strike="noStrike" cap="none" normalizeH="0" baseline="0" smtClean="0">
                <a:ln>
                  <a:noFill/>
                </a:ln>
                <a:solidFill>
                  <a:schemeClr val="tx1"/>
                </a:solidFill>
                <a:effectLst/>
                <a:latin typeface="Neo Sans Intel Medium" pitchFamily="34" charset="0"/>
                <a:cs typeface="Arial" pitchFamily="34" charset="0"/>
              </a:endParaRPr>
            </a:p>
          </p:txBody>
        </p:sp>
        <p:pic>
          <p:nvPicPr>
            <p:cNvPr id="29" name="Picture 2" descr="C:\Documents and Settings\spjohnso\Local Settings\Temporary Internet Files\Content.IE5\MRTNM30O\MCj03536860000[1].wmf"/>
            <p:cNvPicPr>
              <a:picLocks noChangeAspect="1" noChangeArrowheads="1"/>
            </p:cNvPicPr>
            <p:nvPr/>
          </p:nvPicPr>
          <p:blipFill>
            <a:blip r:embed="rId4" cstate="print"/>
            <a:srcRect/>
            <a:stretch>
              <a:fillRect/>
            </a:stretch>
          </p:blipFill>
          <p:spPr bwMode="auto">
            <a:xfrm>
              <a:off x="5041076" y="1454719"/>
              <a:ext cx="457200" cy="587375"/>
            </a:xfrm>
            <a:prstGeom prst="rect">
              <a:avLst/>
            </a:prstGeom>
            <a:noFill/>
            <a:ln w="9525">
              <a:noFill/>
              <a:miter lim="800000"/>
              <a:headEnd/>
              <a:tailEnd/>
            </a:ln>
          </p:spPr>
        </p:pic>
        <p:sp>
          <p:nvSpPr>
            <p:cNvPr id="56" name="TextBox 55"/>
            <p:cNvSpPr txBox="1"/>
            <p:nvPr/>
          </p:nvSpPr>
          <p:spPr>
            <a:xfrm>
              <a:off x="5248893" y="1068780"/>
              <a:ext cx="707694" cy="400110"/>
            </a:xfrm>
            <a:prstGeom prst="rect">
              <a:avLst/>
            </a:prstGeom>
            <a:noFill/>
          </p:spPr>
          <p:txBody>
            <a:bodyPr wrap="none" rtlCol="0">
              <a:spAutoFit/>
            </a:bodyPr>
            <a:lstStyle/>
            <a:p>
              <a:r>
                <a:rPr lang="en-US" sz="2000" dirty="0" smtClean="0"/>
                <a:t>Intel</a:t>
              </a:r>
              <a:endParaRPr lang="en-US" dirty="0"/>
            </a:p>
          </p:txBody>
        </p:sp>
        <p:pic>
          <p:nvPicPr>
            <p:cNvPr id="1052" name="Picture 28" descr="C:\Documents and Settings\SJTolopk\Local Settings\Temporary Internet Files\Content.IE5\23SH01ER\MCj04417270000[1].png"/>
            <p:cNvPicPr>
              <a:picLocks noChangeAspect="1" noChangeArrowheads="1"/>
            </p:cNvPicPr>
            <p:nvPr/>
          </p:nvPicPr>
          <p:blipFill>
            <a:blip r:embed="rId5" cstate="print"/>
            <a:srcRect/>
            <a:stretch>
              <a:fillRect/>
            </a:stretch>
          </p:blipFill>
          <p:spPr bwMode="auto">
            <a:xfrm>
              <a:off x="5564332" y="1514537"/>
              <a:ext cx="539894" cy="539894"/>
            </a:xfrm>
            <a:prstGeom prst="rect">
              <a:avLst/>
            </a:prstGeom>
            <a:noFill/>
          </p:spPr>
        </p:pic>
      </p:grpSp>
      <p:sp>
        <p:nvSpPr>
          <p:cNvPr id="60" name="Text Box 22"/>
          <p:cNvSpPr txBox="1">
            <a:spLocks noChangeArrowheads="1"/>
          </p:cNvSpPr>
          <p:nvPr/>
        </p:nvSpPr>
        <p:spPr bwMode="auto">
          <a:xfrm>
            <a:off x="1260333" y="3185681"/>
            <a:ext cx="6781800" cy="1323439"/>
          </a:xfrm>
          <a:prstGeom prst="rect">
            <a:avLst/>
          </a:prstGeom>
          <a:noFill/>
          <a:ln w="9525">
            <a:noFill/>
            <a:miter lim="800000"/>
            <a:headEnd/>
            <a:tailEnd/>
          </a:ln>
          <a:effectLst>
            <a:prstShdw prst="shdw17" dist="17961" dir="2700000">
              <a:srgbClr val="647987"/>
            </a:prstShdw>
          </a:effectLst>
        </p:spPr>
        <p:txBody>
          <a:bodyPr wrap="square">
            <a:spAutoFit/>
          </a:bodyPr>
          <a:lstStyle/>
          <a:p>
            <a:pPr marL="342900" indent="-342900">
              <a:buFontTx/>
              <a:buAutoNum type="arabicPeriod"/>
              <a:defRPr/>
            </a:pPr>
            <a:r>
              <a:rPr lang="en-US" sz="2000" dirty="0" smtClean="0">
                <a:latin typeface="Neo Sans Intel" pitchFamily="34" charset="0"/>
              </a:rPr>
              <a:t>Enclave built &amp; measured against ISV’s signed manifest</a:t>
            </a:r>
          </a:p>
          <a:p>
            <a:pPr marL="342900" indent="-342900">
              <a:buFontTx/>
              <a:buAutoNum type="arabicPeriod"/>
              <a:defRPr/>
            </a:pPr>
            <a:r>
              <a:rPr lang="en-US" sz="2000" dirty="0" smtClean="0">
                <a:latin typeface="Neo Sans Intel" pitchFamily="34" charset="0"/>
              </a:rPr>
              <a:t>Enclave requests REPORT from HW</a:t>
            </a:r>
          </a:p>
          <a:p>
            <a:pPr marL="342900" indent="-342900">
              <a:buFontTx/>
              <a:buAutoNum type="arabicPeriod"/>
              <a:defRPr/>
            </a:pPr>
            <a:r>
              <a:rPr lang="en-US" sz="2000" dirty="0" smtClean="0">
                <a:latin typeface="Neo Sans Intel" pitchFamily="34" charset="0"/>
              </a:rPr>
              <a:t>REPORT  &amp; ephemeral key sent to server &amp; verified</a:t>
            </a:r>
          </a:p>
          <a:p>
            <a:pPr marL="342900" indent="-342900">
              <a:buFontTx/>
              <a:buAutoNum type="arabicPeriod"/>
              <a:defRPr/>
            </a:pPr>
            <a:r>
              <a:rPr lang="en-US" sz="2000" dirty="0" smtClean="0">
                <a:latin typeface="Neo Sans Intel" pitchFamily="34" charset="0"/>
              </a:rPr>
              <a:t>A trusted channel is established with remote server</a:t>
            </a:r>
          </a:p>
        </p:txBody>
      </p:sp>
      <p:sp>
        <p:nvSpPr>
          <p:cNvPr id="64" name="TextBox 63"/>
          <p:cNvSpPr txBox="1"/>
          <p:nvPr/>
        </p:nvSpPr>
        <p:spPr>
          <a:xfrm>
            <a:off x="6347916" y="2352013"/>
            <a:ext cx="391886" cy="584775"/>
          </a:xfrm>
          <a:prstGeom prst="rect">
            <a:avLst/>
          </a:prstGeom>
          <a:noFill/>
        </p:spPr>
        <p:txBody>
          <a:bodyPr wrap="square" rtlCol="0">
            <a:spAutoFit/>
          </a:bodyPr>
          <a:lstStyle/>
          <a:p>
            <a:r>
              <a:rPr lang="en-US" sz="3200" b="1" dirty="0" smtClean="0">
                <a:solidFill>
                  <a:srgbClr val="FFFF00"/>
                </a:solidFill>
                <a:sym typeface="Wingdings"/>
              </a:rPr>
              <a:t></a:t>
            </a:r>
            <a:endParaRPr lang="en-US" b="1" dirty="0">
              <a:solidFill>
                <a:srgbClr val="FFFF00"/>
              </a:solidFill>
            </a:endParaRPr>
          </a:p>
        </p:txBody>
      </p:sp>
      <p:sp>
        <p:nvSpPr>
          <p:cNvPr id="38" name="TextBox 37"/>
          <p:cNvSpPr txBox="1"/>
          <p:nvPr/>
        </p:nvSpPr>
        <p:spPr>
          <a:xfrm>
            <a:off x="3546333" y="1661681"/>
            <a:ext cx="304800" cy="338554"/>
          </a:xfrm>
          <a:prstGeom prst="rect">
            <a:avLst/>
          </a:prstGeom>
          <a:noFill/>
        </p:spPr>
        <p:txBody>
          <a:bodyPr wrap="square" rtlCol="0">
            <a:spAutoFit/>
          </a:bodyPr>
          <a:lstStyle/>
          <a:p>
            <a:r>
              <a:rPr lang="en-US" dirty="0" smtClean="0">
                <a:solidFill>
                  <a:srgbClr val="FFFF00"/>
                </a:solidFill>
              </a:rPr>
              <a:t>1</a:t>
            </a:r>
            <a:endParaRPr lang="en-US" dirty="0">
              <a:solidFill>
                <a:srgbClr val="FFFF00"/>
              </a:solidFill>
            </a:endParaRPr>
          </a:p>
        </p:txBody>
      </p:sp>
      <p:sp>
        <p:nvSpPr>
          <p:cNvPr id="40" name="TextBox 39"/>
          <p:cNvSpPr txBox="1"/>
          <p:nvPr/>
        </p:nvSpPr>
        <p:spPr>
          <a:xfrm>
            <a:off x="3851133" y="2957081"/>
            <a:ext cx="304800" cy="338554"/>
          </a:xfrm>
          <a:prstGeom prst="rect">
            <a:avLst/>
          </a:prstGeom>
          <a:noFill/>
        </p:spPr>
        <p:txBody>
          <a:bodyPr wrap="square" rtlCol="0">
            <a:spAutoFit/>
          </a:bodyPr>
          <a:lstStyle/>
          <a:p>
            <a:r>
              <a:rPr lang="en-US" dirty="0" smtClean="0">
                <a:solidFill>
                  <a:srgbClr val="FFFF00"/>
                </a:solidFill>
              </a:rPr>
              <a:t>2</a:t>
            </a:r>
            <a:endParaRPr lang="en-US" dirty="0">
              <a:solidFill>
                <a:srgbClr val="FFFF00"/>
              </a:solidFill>
            </a:endParaRPr>
          </a:p>
        </p:txBody>
      </p:sp>
      <p:sp>
        <p:nvSpPr>
          <p:cNvPr id="43" name="TextBox 42"/>
          <p:cNvSpPr txBox="1"/>
          <p:nvPr/>
        </p:nvSpPr>
        <p:spPr>
          <a:xfrm>
            <a:off x="6746733" y="2423681"/>
            <a:ext cx="304800" cy="338554"/>
          </a:xfrm>
          <a:prstGeom prst="rect">
            <a:avLst/>
          </a:prstGeom>
          <a:noFill/>
        </p:spPr>
        <p:txBody>
          <a:bodyPr wrap="square" rtlCol="0">
            <a:spAutoFit/>
          </a:bodyPr>
          <a:lstStyle/>
          <a:p>
            <a:r>
              <a:rPr lang="en-US" dirty="0" smtClean="0">
                <a:solidFill>
                  <a:srgbClr val="FFFF00"/>
                </a:solidFill>
              </a:rPr>
              <a:t>3</a:t>
            </a:r>
            <a:endParaRPr lang="en-US" dirty="0">
              <a:solidFill>
                <a:srgbClr val="FFFF00"/>
              </a:solidFill>
            </a:endParaRPr>
          </a:p>
        </p:txBody>
      </p:sp>
      <p:sp>
        <p:nvSpPr>
          <p:cNvPr id="44" name="TextBox 43"/>
          <p:cNvSpPr txBox="1"/>
          <p:nvPr/>
        </p:nvSpPr>
        <p:spPr>
          <a:xfrm>
            <a:off x="5146533" y="1737881"/>
            <a:ext cx="304800" cy="338554"/>
          </a:xfrm>
          <a:prstGeom prst="rect">
            <a:avLst/>
          </a:prstGeom>
          <a:noFill/>
        </p:spPr>
        <p:txBody>
          <a:bodyPr wrap="square" rtlCol="0">
            <a:spAutoFit/>
          </a:bodyPr>
          <a:lstStyle/>
          <a:p>
            <a:r>
              <a:rPr lang="en-US" dirty="0" smtClean="0">
                <a:solidFill>
                  <a:srgbClr val="FFFF00"/>
                </a:solidFill>
              </a:rPr>
              <a:t>4</a:t>
            </a:r>
            <a:endParaRPr lang="en-US" dirty="0">
              <a:solidFill>
                <a:srgbClr val="FFFF00"/>
              </a:solidFill>
            </a:endParaRPr>
          </a:p>
        </p:txBody>
      </p:sp>
    </p:spTree>
    <p:extLst>
      <p:ext uri="{BB962C8B-B14F-4D97-AF65-F5344CB8AC3E}">
        <p14:creationId xmlns:p14="http://schemas.microsoft.com/office/powerpoint/2010/main" val="2343768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dissolve">
                                      <p:cBhvr>
                                        <p:cTn id="7" dur="500"/>
                                        <p:tgtEl>
                                          <p:spTgt spid="60">
                                            <p:txEl>
                                              <p:pRg st="0" end="0"/>
                                            </p:txEl>
                                          </p:spTgt>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0">
                                            <p:txEl>
                                              <p:pRg st="1" end="1"/>
                                            </p:txEl>
                                          </p:spTgt>
                                        </p:tgtEl>
                                        <p:attrNameLst>
                                          <p:attrName>style.visibility</p:attrName>
                                        </p:attrNameLst>
                                      </p:cBhvr>
                                      <p:to>
                                        <p:strVal val="visible"/>
                                      </p:to>
                                    </p:set>
                                    <p:animEffect transition="in" filter="dissolve">
                                      <p:cBhvr>
                                        <p:cTn id="23" dur="500"/>
                                        <p:tgtEl>
                                          <p:spTgt spid="60">
                                            <p:txEl>
                                              <p:pRg st="1" end="1"/>
                                            </p:txEl>
                                          </p:spTgt>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0">
                                            <p:txEl>
                                              <p:pRg st="2" end="2"/>
                                            </p:txEl>
                                          </p:spTgt>
                                        </p:tgtEl>
                                        <p:attrNameLst>
                                          <p:attrName>style.visibility</p:attrName>
                                        </p:attrNameLst>
                                      </p:cBhvr>
                                      <p:to>
                                        <p:strVal val="visible"/>
                                      </p:to>
                                    </p:set>
                                    <p:animEffect transition="in" filter="dissolve">
                                      <p:cBhvr>
                                        <p:cTn id="34" dur="500"/>
                                        <p:tgtEl>
                                          <p:spTgt spid="60">
                                            <p:txEl>
                                              <p:pRg st="2" end="2"/>
                                            </p:txEl>
                                          </p:spTgt>
                                        </p:tgtEl>
                                      </p:cBhvr>
                                    </p:animEffect>
                                  </p:childTnLst>
                                </p:cTn>
                              </p:par>
                            </p:childTnLst>
                          </p:cTn>
                        </p:par>
                        <p:par>
                          <p:cTn id="35" fill="hold">
                            <p:stCondLst>
                              <p:cond delay="500"/>
                            </p:stCondLst>
                            <p:childTnLst>
                              <p:par>
                                <p:cTn id="36" presetID="63" presetClass="path" presetSubtype="0" accel="50000" decel="50000" fill="hold" nodeType="afterEffect">
                                  <p:stCondLst>
                                    <p:cond delay="0"/>
                                  </p:stCondLst>
                                  <p:childTnLst>
                                    <p:animMotion origin="layout" path="M 4.44444E-6 1.2951E-7 L 0.27986 -0.00578 " pathEditMode="relative" rAng="0" ptsTypes="AA">
                                      <p:cBhvr>
                                        <p:cTn id="37" dur="2000" fill="hold"/>
                                        <p:tgtEl>
                                          <p:spTgt spid="3"/>
                                        </p:tgtEl>
                                        <p:attrNameLst>
                                          <p:attrName>ppt_x</p:attrName>
                                          <p:attrName>ppt_y</p:attrName>
                                        </p:attrNameLst>
                                      </p:cBhvr>
                                      <p:rCtr x="14000" y="-300"/>
                                    </p:animMotion>
                                  </p:childTnLst>
                                </p:cTn>
                              </p:par>
                            </p:childTnLst>
                          </p:cTn>
                        </p:par>
                        <p:par>
                          <p:cTn id="38" fill="hold">
                            <p:stCondLst>
                              <p:cond delay="2500"/>
                            </p:stCondLst>
                            <p:childTnLst>
                              <p:par>
                                <p:cTn id="39" presetID="1" presetClass="entr" presetSubtype="0" fill="hold" grpId="0" nodeType="after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0">
                                            <p:txEl>
                                              <p:pRg st="3" end="3"/>
                                            </p:txEl>
                                          </p:spTgt>
                                        </p:tgtEl>
                                        <p:attrNameLst>
                                          <p:attrName>style.visibility</p:attrName>
                                        </p:attrNameLst>
                                      </p:cBhvr>
                                      <p:to>
                                        <p:strVal val="visible"/>
                                      </p:to>
                                    </p:set>
                                    <p:animEffect transition="in" filter="dissolve">
                                      <p:cBhvr>
                                        <p:cTn id="47" dur="500"/>
                                        <p:tgtEl>
                                          <p:spTgt spid="60">
                                            <p:txEl>
                                              <p:pRg st="3" end="3"/>
                                            </p:txEl>
                                          </p:spTgt>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animBg="1"/>
      <p:bldP spid="60" grpId="0" build="p"/>
      <p:bldP spid="64" grpId="0"/>
      <p:bldP spid="38" grpId="0"/>
      <p:bldP spid="40" grpId="0"/>
      <p:bldP spid="43" grpId="0"/>
      <p:bldP spid="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79" y="0"/>
            <a:ext cx="7772185" cy="685800"/>
          </a:xfrm>
        </p:spPr>
        <p:txBody>
          <a:bodyPr>
            <a:normAutofit fontScale="90000"/>
          </a:bodyPr>
          <a:lstStyle/>
          <a:p>
            <a:r>
              <a:rPr lang="en-US" dirty="0" smtClean="0"/>
              <a:t>Example: Secure Transaction</a:t>
            </a:r>
            <a:endParaRPr lang="en-US" sz="3200" dirty="0">
              <a:latin typeface="+mj-lt"/>
            </a:endParaRPr>
          </a:p>
        </p:txBody>
      </p:sp>
      <p:pic>
        <p:nvPicPr>
          <p:cNvPr id="5" name="Picture 2" descr="C:\Documents and Settings\spjohnso\Local Settings\Temporary Internet Files\Content.IE5\VU7473BH\MCj04348450000[1].png"/>
          <p:cNvPicPr>
            <a:picLocks noChangeAspect="1" noChangeArrowheads="1"/>
          </p:cNvPicPr>
          <p:nvPr/>
        </p:nvPicPr>
        <p:blipFill>
          <a:blip r:embed="rId3" cstate="print"/>
          <a:srcRect/>
          <a:stretch>
            <a:fillRect/>
          </a:stretch>
        </p:blipFill>
        <p:spPr bwMode="auto">
          <a:xfrm>
            <a:off x="6986649" y="1124404"/>
            <a:ext cx="1772956" cy="1772956"/>
          </a:xfrm>
          <a:prstGeom prst="rect">
            <a:avLst/>
          </a:prstGeom>
          <a:noFill/>
          <a:effectLst>
            <a:outerShdw blurRad="63500" sx="102000" sy="102000" algn="ctr" rotWithShape="0">
              <a:prstClr val="black">
                <a:alpha val="40000"/>
              </a:prstClr>
            </a:outerShdw>
          </a:effectLst>
        </p:spPr>
      </p:pic>
      <p:sp>
        <p:nvSpPr>
          <p:cNvPr id="6" name="TextBox 9"/>
          <p:cNvSpPr txBox="1">
            <a:spLocks noChangeArrowheads="1"/>
          </p:cNvSpPr>
          <p:nvPr/>
        </p:nvSpPr>
        <p:spPr bwMode="auto">
          <a:xfrm>
            <a:off x="6705600" y="685800"/>
            <a:ext cx="2154629" cy="400110"/>
          </a:xfrm>
          <a:prstGeom prst="rect">
            <a:avLst/>
          </a:prstGeom>
          <a:noFill/>
          <a:ln w="9525">
            <a:noFill/>
            <a:miter lim="800000"/>
            <a:headEnd/>
            <a:tailEnd/>
          </a:ln>
        </p:spPr>
        <p:txBody>
          <a:bodyPr wrap="none">
            <a:spAutoFit/>
          </a:bodyPr>
          <a:lstStyle/>
          <a:p>
            <a:r>
              <a:rPr lang="en-US" sz="2000" baseline="0" dirty="0" smtClean="0">
                <a:effectLst>
                  <a:outerShdw blurRad="38100" dist="38100" dir="2700000" algn="tl">
                    <a:srgbClr val="000000">
                      <a:alpha val="43137"/>
                    </a:srgbClr>
                  </a:outerShdw>
                </a:effectLst>
              </a:rPr>
              <a:t>Remote Platform</a:t>
            </a:r>
            <a:endParaRPr lang="en-US" sz="2000" baseline="0" dirty="0">
              <a:effectLst>
                <a:outerShdw blurRad="38100" dist="38100" dir="2700000" algn="tl">
                  <a:srgbClr val="000000">
                    <a:alpha val="43137"/>
                  </a:srgbClr>
                </a:outerShdw>
              </a:effectLst>
            </a:endParaRPr>
          </a:p>
        </p:txBody>
      </p:sp>
      <p:sp>
        <p:nvSpPr>
          <p:cNvPr id="7" name="Rounded Rectangle 6"/>
          <p:cNvSpPr/>
          <p:nvPr/>
        </p:nvSpPr>
        <p:spPr bwMode="auto">
          <a:xfrm>
            <a:off x="1993075" y="795420"/>
            <a:ext cx="2578925" cy="1971312"/>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t"/>
          <a:lstStyle/>
          <a:p>
            <a:pPr algn="ctr">
              <a:lnSpc>
                <a:spcPct val="85000"/>
              </a:lnSpc>
              <a:defRPr/>
            </a:pPr>
            <a:r>
              <a:rPr lang="en-US" b="1" dirty="0" smtClean="0">
                <a:effectLst>
                  <a:outerShdw blurRad="38100" dist="38100" dir="2700000" algn="tl">
                    <a:srgbClr val="000000">
                      <a:alpha val="43137"/>
                    </a:srgbClr>
                  </a:outerShdw>
                </a:effectLst>
                <a:latin typeface="Neo Sans Intel" pitchFamily="34" charset="0"/>
              </a:rPr>
              <a:t>Client Application</a:t>
            </a:r>
            <a:endParaRPr lang="en-US" b="1" dirty="0">
              <a:effectLst>
                <a:outerShdw blurRad="38100" dist="38100" dir="2700000" algn="tl">
                  <a:srgbClr val="000000">
                    <a:alpha val="43137"/>
                  </a:srgbClr>
                </a:outerShdw>
              </a:effectLst>
              <a:latin typeface="Neo Sans Intel" pitchFamily="34" charset="0"/>
            </a:endParaRPr>
          </a:p>
        </p:txBody>
      </p:sp>
      <p:sp>
        <p:nvSpPr>
          <p:cNvPr id="9" name="Rounded Rectangle 8"/>
          <p:cNvSpPr/>
          <p:nvPr/>
        </p:nvSpPr>
        <p:spPr bwMode="auto">
          <a:xfrm>
            <a:off x="2907476" y="1424820"/>
            <a:ext cx="1513112" cy="1235036"/>
          </a:xfrm>
          <a:prstGeom prst="roundRect">
            <a:avLst/>
          </a:prstGeom>
          <a:solidFill>
            <a:srgbClr val="0070C0"/>
          </a:solidFill>
          <a:ln>
            <a:headEnd type="none" w="med" len="med"/>
            <a:tailEnd type="none" w="med" len="med"/>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wrap="none" anchor="t" anchorCtr="0"/>
          <a:lstStyle/>
          <a:p>
            <a:pPr algn="ctr">
              <a:defRPr/>
            </a:pPr>
            <a:r>
              <a:rPr lang="en-US" sz="2400" baseline="0" dirty="0" smtClean="0"/>
              <a:t>Enclave</a:t>
            </a:r>
          </a:p>
        </p:txBody>
      </p:sp>
      <p:sp>
        <p:nvSpPr>
          <p:cNvPr id="25" name="Left-Right Arrow 24"/>
          <p:cNvSpPr/>
          <p:nvPr/>
        </p:nvSpPr>
        <p:spPr bwMode="auto">
          <a:xfrm>
            <a:off x="4310743" y="1686078"/>
            <a:ext cx="2861954" cy="748146"/>
          </a:xfrm>
          <a:prstGeom prst="leftRightArrow">
            <a:avLst/>
          </a:prstGeom>
          <a:solidFill>
            <a:srgbClr val="C00000">
              <a:alpha val="70000"/>
            </a:srgbClr>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anchor="ctr"/>
          <a:lstStyle/>
          <a:p>
            <a:pPr marL="0" marR="0" indent="0" defTabSz="952500" eaLnBrk="1" latinLnBrk="0" hangingPunct="1">
              <a:lnSpc>
                <a:spcPct val="100000"/>
              </a:lnSpc>
              <a:buClrTx/>
              <a:buSzTx/>
              <a:buFontTx/>
              <a:buNone/>
              <a:tabLst/>
              <a:defRPr/>
            </a:pPr>
            <a:r>
              <a:rPr lang="en-US" sz="1800" dirty="0" smtClean="0">
                <a:solidFill>
                  <a:schemeClr val="tx1"/>
                </a:solidFill>
                <a:effectLst>
                  <a:outerShdw blurRad="38100" dist="38100" dir="2700000" algn="tl">
                    <a:srgbClr val="000000">
                      <a:alpha val="43137"/>
                    </a:srgbClr>
                  </a:outerShdw>
                </a:effectLst>
                <a:latin typeface="Neo Sans Intel" pitchFamily="34" charset="0"/>
                <a:cs typeface="Arial" pitchFamily="34" charset="0"/>
              </a:rPr>
              <a:t>Authenticated Channel</a:t>
            </a:r>
          </a:p>
        </p:txBody>
      </p:sp>
      <p:sp>
        <p:nvSpPr>
          <p:cNvPr id="60" name="Text Box 22"/>
          <p:cNvSpPr txBox="1">
            <a:spLocks noChangeArrowheads="1"/>
          </p:cNvSpPr>
          <p:nvPr/>
        </p:nvSpPr>
        <p:spPr bwMode="auto">
          <a:xfrm>
            <a:off x="2209800" y="2895600"/>
            <a:ext cx="6781800" cy="2554545"/>
          </a:xfrm>
          <a:prstGeom prst="rect">
            <a:avLst/>
          </a:prstGeom>
          <a:noFill/>
          <a:ln w="9525">
            <a:noFill/>
            <a:miter lim="800000"/>
            <a:headEnd/>
            <a:tailEnd/>
          </a:ln>
          <a:effectLst>
            <a:prstShdw prst="shdw17" dist="17961" dir="2700000">
              <a:srgbClr val="647987"/>
            </a:prstShdw>
          </a:effectLst>
        </p:spPr>
        <p:txBody>
          <a:bodyPr wrap="square">
            <a:spAutoFit/>
          </a:bodyPr>
          <a:lstStyle/>
          <a:p>
            <a:pPr marL="342900" indent="-342900">
              <a:buFontTx/>
              <a:buAutoNum type="arabicPeriod"/>
              <a:defRPr/>
            </a:pPr>
            <a:r>
              <a:rPr lang="en-US" sz="2000" dirty="0" smtClean="0">
                <a:latin typeface="Neo Sans Intel" pitchFamily="34" charset="0"/>
              </a:rPr>
              <a:t>Enclave built &amp; measured against ISV’s signed manifest</a:t>
            </a:r>
          </a:p>
          <a:p>
            <a:pPr marL="342900" indent="-342900">
              <a:buFontTx/>
              <a:buAutoNum type="arabicPeriod"/>
              <a:defRPr/>
            </a:pPr>
            <a:r>
              <a:rPr lang="en-US" sz="2000" dirty="0" smtClean="0">
                <a:latin typeface="Neo Sans Intel" pitchFamily="34" charset="0"/>
              </a:rPr>
              <a:t>Enclave requests REPORT from HW</a:t>
            </a:r>
          </a:p>
          <a:p>
            <a:pPr marL="342900" indent="-342900">
              <a:buFontTx/>
              <a:buAutoNum type="arabicPeriod"/>
              <a:defRPr/>
            </a:pPr>
            <a:r>
              <a:rPr lang="en-US" sz="2000" dirty="0" smtClean="0">
                <a:latin typeface="Neo Sans Intel" pitchFamily="34" charset="0"/>
              </a:rPr>
              <a:t>REPORT  &amp; ephemeral key sent to server &amp; verified</a:t>
            </a:r>
          </a:p>
          <a:p>
            <a:pPr marL="342900" indent="-342900">
              <a:buFontTx/>
              <a:buAutoNum type="arabicPeriod"/>
              <a:defRPr/>
            </a:pPr>
            <a:r>
              <a:rPr lang="en-US" sz="2000" dirty="0" smtClean="0">
                <a:latin typeface="Neo Sans Intel" pitchFamily="34" charset="0"/>
              </a:rPr>
              <a:t>A trusted channel is established with remote server</a:t>
            </a:r>
          </a:p>
          <a:p>
            <a:pPr marL="342900" indent="-342900">
              <a:buFontTx/>
              <a:buAutoNum type="arabicPeriod"/>
              <a:defRPr/>
            </a:pPr>
            <a:r>
              <a:rPr lang="en-US" sz="2000" dirty="0" smtClean="0">
                <a:latin typeface="Neo Sans Intel" pitchFamily="34" charset="0"/>
              </a:rPr>
              <a:t>A trusted channel is similarly established with secure input via the PSW enclave</a:t>
            </a:r>
          </a:p>
          <a:p>
            <a:pPr marL="342900" indent="-342900">
              <a:buFontTx/>
              <a:buAutoNum type="arabicPeriod"/>
              <a:defRPr/>
            </a:pPr>
            <a:r>
              <a:rPr lang="en-US" sz="2000" dirty="0" smtClean="0">
                <a:latin typeface="Neo Sans Intel" pitchFamily="34" charset="0"/>
              </a:rPr>
              <a:t>User info sent securely to server</a:t>
            </a:r>
          </a:p>
          <a:p>
            <a:pPr marL="342900" indent="-342900">
              <a:buFontTx/>
              <a:buAutoNum type="arabicPeriod"/>
              <a:defRPr/>
            </a:pPr>
            <a:r>
              <a:rPr lang="en-US" sz="2000" dirty="0" smtClean="0">
                <a:latin typeface="Neo Sans Intel" pitchFamily="34" charset="0"/>
              </a:rPr>
              <a:t>Application Key provisioned to enclave</a:t>
            </a:r>
          </a:p>
        </p:txBody>
      </p:sp>
      <p:sp>
        <p:nvSpPr>
          <p:cNvPr id="31" name="Rounded Rectangle 30"/>
          <p:cNvSpPr/>
          <p:nvPr/>
        </p:nvSpPr>
        <p:spPr bwMode="auto">
          <a:xfrm>
            <a:off x="198392" y="1812964"/>
            <a:ext cx="1513112" cy="1235036"/>
          </a:xfrm>
          <a:prstGeom prst="roundRect">
            <a:avLst/>
          </a:prstGeom>
          <a:solidFill>
            <a:srgbClr val="0070C0"/>
          </a:solidFill>
          <a:ln>
            <a:headEnd type="none" w="med" len="med"/>
            <a:tailEnd type="none" w="med" len="med"/>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wrap="none" anchor="t" anchorCtr="0"/>
          <a:lstStyle/>
          <a:p>
            <a:pPr algn="ctr">
              <a:defRPr/>
            </a:pPr>
            <a:r>
              <a:rPr lang="en-US" sz="2400" baseline="0" dirty="0" smtClean="0"/>
              <a:t>Platform</a:t>
            </a:r>
          </a:p>
          <a:p>
            <a:pPr algn="ctr">
              <a:defRPr/>
            </a:pPr>
            <a:r>
              <a:rPr lang="en-US" sz="2400" dirty="0" smtClean="0"/>
              <a:t>SW</a:t>
            </a:r>
          </a:p>
          <a:p>
            <a:pPr algn="ctr">
              <a:defRPr/>
            </a:pPr>
            <a:r>
              <a:rPr lang="en-US" sz="2400" dirty="0" smtClean="0"/>
              <a:t>Enclave</a:t>
            </a:r>
            <a:endParaRPr lang="en-US" sz="2400" baseline="0" dirty="0" smtClean="0"/>
          </a:p>
        </p:txBody>
      </p:sp>
      <p:pic>
        <p:nvPicPr>
          <p:cNvPr id="1027" name="Picture 3" descr="C:\Users\anati\AppData\Local\Microsoft\Windows\Temporary Internet Files\Content.IE5\YXIZQBGR\MP900402151[1].jpg"/>
          <p:cNvPicPr>
            <a:picLocks noChangeAspect="1" noChangeArrowheads="1"/>
          </p:cNvPicPr>
          <p:nvPr/>
        </p:nvPicPr>
        <p:blipFill>
          <a:blip r:embed="rId4" cstate="print"/>
          <a:srcRect/>
          <a:stretch>
            <a:fillRect/>
          </a:stretch>
        </p:blipFill>
        <p:spPr bwMode="auto">
          <a:xfrm>
            <a:off x="228600" y="457200"/>
            <a:ext cx="1399592" cy="838200"/>
          </a:xfrm>
          <a:prstGeom prst="rect">
            <a:avLst/>
          </a:prstGeom>
          <a:noFill/>
        </p:spPr>
      </p:pic>
      <p:sp>
        <p:nvSpPr>
          <p:cNvPr id="33" name="TextBox 32"/>
          <p:cNvSpPr txBox="1"/>
          <p:nvPr/>
        </p:nvSpPr>
        <p:spPr>
          <a:xfrm>
            <a:off x="228600" y="1295400"/>
            <a:ext cx="1447800" cy="338554"/>
          </a:xfrm>
          <a:prstGeom prst="rect">
            <a:avLst/>
          </a:prstGeom>
          <a:noFill/>
        </p:spPr>
        <p:txBody>
          <a:bodyPr wrap="square" rtlCol="0">
            <a:spAutoFit/>
          </a:bodyPr>
          <a:lstStyle/>
          <a:p>
            <a:r>
              <a:rPr lang="en-US" dirty="0" smtClean="0"/>
              <a:t>Secure Input</a:t>
            </a:r>
            <a:endParaRPr lang="en-US" dirty="0"/>
          </a:p>
        </p:txBody>
      </p:sp>
      <p:cxnSp>
        <p:nvCxnSpPr>
          <p:cNvPr id="35" name="Straight Arrow Connector 34"/>
          <p:cNvCxnSpPr>
            <a:stCxn id="33" idx="2"/>
            <a:endCxn id="31" idx="0"/>
          </p:cNvCxnSpPr>
          <p:nvPr/>
        </p:nvCxnSpPr>
        <p:spPr>
          <a:xfrm>
            <a:off x="952500" y="1633954"/>
            <a:ext cx="2448" cy="1790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Left-Right Arrow 36"/>
          <p:cNvSpPr/>
          <p:nvPr/>
        </p:nvSpPr>
        <p:spPr bwMode="auto">
          <a:xfrm>
            <a:off x="1676400" y="1981200"/>
            <a:ext cx="1219200" cy="748146"/>
          </a:xfrm>
          <a:prstGeom prst="leftRightArrow">
            <a:avLst/>
          </a:prstGeom>
          <a:solidFill>
            <a:srgbClr val="C00000">
              <a:alpha val="70000"/>
            </a:srgbClr>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anchor="ctr"/>
          <a:lstStyle/>
          <a:p>
            <a:pPr marL="0" marR="0" indent="0" defTabSz="952500" eaLnBrk="1" latinLnBrk="0" hangingPunct="1">
              <a:lnSpc>
                <a:spcPct val="100000"/>
              </a:lnSpc>
              <a:buClrTx/>
              <a:buSzTx/>
              <a:buFontTx/>
              <a:buNone/>
              <a:tabLst/>
              <a:defRPr/>
            </a:pPr>
            <a:endParaRPr lang="en-US" sz="1800" dirty="0" smtClean="0">
              <a:solidFill>
                <a:schemeClr val="tx1"/>
              </a:solidFill>
              <a:effectLst>
                <a:outerShdw blurRad="38100" dist="38100" dir="2700000" algn="tl">
                  <a:srgbClr val="000000">
                    <a:alpha val="43137"/>
                  </a:srgbClr>
                </a:outerShdw>
              </a:effectLst>
              <a:latin typeface="Neo Sans Intel" pitchFamily="34" charset="0"/>
              <a:cs typeface="Arial" pitchFamily="34" charset="0"/>
            </a:endParaRPr>
          </a:p>
        </p:txBody>
      </p:sp>
      <p:grpSp>
        <p:nvGrpSpPr>
          <p:cNvPr id="12" name="Group 41"/>
          <p:cNvGrpSpPr/>
          <p:nvPr/>
        </p:nvGrpSpPr>
        <p:grpSpPr>
          <a:xfrm>
            <a:off x="76200" y="609600"/>
            <a:ext cx="914399" cy="807522"/>
            <a:chOff x="4572000" y="533400"/>
            <a:chExt cx="1258785" cy="807522"/>
          </a:xfrm>
        </p:grpSpPr>
        <p:sp>
          <p:nvSpPr>
            <p:cNvPr id="39" name="Cloud 38"/>
            <p:cNvSpPr/>
            <p:nvPr/>
          </p:nvSpPr>
          <p:spPr bwMode="auto">
            <a:xfrm>
              <a:off x="4572000" y="533400"/>
              <a:ext cx="1258785" cy="807522"/>
            </a:xfrm>
            <a:prstGeom prst="cloud">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marL="0" marR="0" indent="0" algn="ctr" defTabSz="952500" eaLnBrk="1" latinLnBrk="0" hangingPunct="1">
                <a:lnSpc>
                  <a:spcPct val="85000"/>
                </a:lnSpc>
                <a:buClrTx/>
                <a:buSzTx/>
                <a:buFontTx/>
                <a:buNone/>
                <a:tabLst/>
                <a:defRPr/>
              </a:pPr>
              <a:endParaRPr lang="en-US" sz="2400" b="1" smtClean="0">
                <a:solidFill>
                  <a:schemeClr val="lt1"/>
                </a:solidFill>
                <a:effectLst>
                  <a:outerShdw blurRad="38100" dist="38100" dir="2700000" algn="tl">
                    <a:srgbClr val="000000">
                      <a:alpha val="43137"/>
                    </a:srgbClr>
                  </a:outerShdw>
                </a:effectLst>
                <a:latin typeface="Neo Sans Intel" pitchFamily="34" charset="0"/>
                <a:cs typeface="+mn-cs"/>
              </a:endParaRPr>
            </a:p>
          </p:txBody>
        </p:sp>
        <p:sp>
          <p:nvSpPr>
            <p:cNvPr id="41" name="TextBox 40"/>
            <p:cNvSpPr txBox="1"/>
            <p:nvPr/>
          </p:nvSpPr>
          <p:spPr>
            <a:xfrm>
              <a:off x="5029200" y="685800"/>
              <a:ext cx="609600" cy="400110"/>
            </a:xfrm>
            <a:prstGeom prst="rect">
              <a:avLst/>
            </a:prstGeom>
            <a:noFill/>
          </p:spPr>
          <p:txBody>
            <a:bodyPr wrap="square" rtlCol="0">
              <a:spAutoFit/>
            </a:bodyPr>
            <a:lstStyle/>
            <a:p>
              <a:r>
                <a:rPr lang="en-US" sz="2000" dirty="0" smtClean="0"/>
                <a:t>ID</a:t>
              </a:r>
              <a:endParaRPr lang="en-US" sz="2000" dirty="0"/>
            </a:p>
          </p:txBody>
        </p:sp>
      </p:grpSp>
      <p:sp>
        <p:nvSpPr>
          <p:cNvPr id="36" name="TextBox 35"/>
          <p:cNvSpPr txBox="1"/>
          <p:nvPr/>
        </p:nvSpPr>
        <p:spPr>
          <a:xfrm>
            <a:off x="4495800" y="1371600"/>
            <a:ext cx="304800" cy="338554"/>
          </a:xfrm>
          <a:prstGeom prst="rect">
            <a:avLst/>
          </a:prstGeom>
          <a:noFill/>
        </p:spPr>
        <p:txBody>
          <a:bodyPr wrap="square" rtlCol="0">
            <a:spAutoFit/>
          </a:bodyPr>
          <a:lstStyle/>
          <a:p>
            <a:r>
              <a:rPr lang="en-US" dirty="0" smtClean="0">
                <a:solidFill>
                  <a:srgbClr val="FFFF00"/>
                </a:solidFill>
              </a:rPr>
              <a:t>1</a:t>
            </a:r>
            <a:endParaRPr lang="en-US" dirty="0">
              <a:solidFill>
                <a:srgbClr val="FFFF00"/>
              </a:solidFill>
            </a:endParaRPr>
          </a:p>
        </p:txBody>
      </p:sp>
      <p:sp>
        <p:nvSpPr>
          <p:cNvPr id="38" name="TextBox 37"/>
          <p:cNvSpPr txBox="1"/>
          <p:nvPr/>
        </p:nvSpPr>
        <p:spPr>
          <a:xfrm>
            <a:off x="4800600" y="2667000"/>
            <a:ext cx="304800" cy="338554"/>
          </a:xfrm>
          <a:prstGeom prst="rect">
            <a:avLst/>
          </a:prstGeom>
          <a:noFill/>
        </p:spPr>
        <p:txBody>
          <a:bodyPr wrap="square" rtlCol="0">
            <a:spAutoFit/>
          </a:bodyPr>
          <a:lstStyle/>
          <a:p>
            <a:r>
              <a:rPr lang="en-US" dirty="0" smtClean="0">
                <a:solidFill>
                  <a:srgbClr val="FFFF00"/>
                </a:solidFill>
              </a:rPr>
              <a:t>2</a:t>
            </a:r>
            <a:endParaRPr lang="en-US" dirty="0">
              <a:solidFill>
                <a:srgbClr val="FFFF00"/>
              </a:solidFill>
            </a:endParaRPr>
          </a:p>
        </p:txBody>
      </p:sp>
      <p:sp>
        <p:nvSpPr>
          <p:cNvPr id="40" name="TextBox 39"/>
          <p:cNvSpPr txBox="1"/>
          <p:nvPr/>
        </p:nvSpPr>
        <p:spPr>
          <a:xfrm>
            <a:off x="7696200" y="2133600"/>
            <a:ext cx="304800" cy="338554"/>
          </a:xfrm>
          <a:prstGeom prst="rect">
            <a:avLst/>
          </a:prstGeom>
          <a:noFill/>
        </p:spPr>
        <p:txBody>
          <a:bodyPr wrap="square" rtlCol="0">
            <a:spAutoFit/>
          </a:bodyPr>
          <a:lstStyle/>
          <a:p>
            <a:r>
              <a:rPr lang="en-US" dirty="0" smtClean="0">
                <a:solidFill>
                  <a:srgbClr val="FFFF00"/>
                </a:solidFill>
              </a:rPr>
              <a:t>3</a:t>
            </a:r>
            <a:endParaRPr lang="en-US" dirty="0">
              <a:solidFill>
                <a:srgbClr val="FFFF00"/>
              </a:solidFill>
            </a:endParaRPr>
          </a:p>
        </p:txBody>
      </p:sp>
      <p:sp>
        <p:nvSpPr>
          <p:cNvPr id="42" name="TextBox 41"/>
          <p:cNvSpPr txBox="1"/>
          <p:nvPr/>
        </p:nvSpPr>
        <p:spPr>
          <a:xfrm>
            <a:off x="6096000" y="1447800"/>
            <a:ext cx="304800" cy="338554"/>
          </a:xfrm>
          <a:prstGeom prst="rect">
            <a:avLst/>
          </a:prstGeom>
          <a:noFill/>
        </p:spPr>
        <p:txBody>
          <a:bodyPr wrap="square" rtlCol="0">
            <a:spAutoFit/>
          </a:bodyPr>
          <a:lstStyle/>
          <a:p>
            <a:r>
              <a:rPr lang="en-US" dirty="0" smtClean="0">
                <a:solidFill>
                  <a:srgbClr val="FFFF00"/>
                </a:solidFill>
              </a:rPr>
              <a:t>4</a:t>
            </a:r>
            <a:endParaRPr lang="en-US" dirty="0">
              <a:solidFill>
                <a:srgbClr val="FFFF00"/>
              </a:solidFill>
            </a:endParaRPr>
          </a:p>
        </p:txBody>
      </p:sp>
      <p:sp>
        <p:nvSpPr>
          <p:cNvPr id="43" name="TextBox 42"/>
          <p:cNvSpPr txBox="1"/>
          <p:nvPr/>
        </p:nvSpPr>
        <p:spPr>
          <a:xfrm>
            <a:off x="2133600" y="1752600"/>
            <a:ext cx="304800" cy="338554"/>
          </a:xfrm>
          <a:prstGeom prst="rect">
            <a:avLst/>
          </a:prstGeom>
          <a:noFill/>
        </p:spPr>
        <p:txBody>
          <a:bodyPr wrap="square" rtlCol="0">
            <a:spAutoFit/>
          </a:bodyPr>
          <a:lstStyle/>
          <a:p>
            <a:r>
              <a:rPr lang="en-US" dirty="0" smtClean="0">
                <a:solidFill>
                  <a:srgbClr val="FFFF00"/>
                </a:solidFill>
              </a:rPr>
              <a:t>5</a:t>
            </a:r>
            <a:endParaRPr lang="en-US" dirty="0">
              <a:solidFill>
                <a:srgbClr val="FFFF00"/>
              </a:solidFill>
            </a:endParaRPr>
          </a:p>
        </p:txBody>
      </p:sp>
      <p:sp>
        <p:nvSpPr>
          <p:cNvPr id="44" name="TextBox 43"/>
          <p:cNvSpPr txBox="1"/>
          <p:nvPr/>
        </p:nvSpPr>
        <p:spPr>
          <a:xfrm>
            <a:off x="381000" y="228600"/>
            <a:ext cx="304800" cy="338554"/>
          </a:xfrm>
          <a:prstGeom prst="rect">
            <a:avLst/>
          </a:prstGeom>
          <a:noFill/>
        </p:spPr>
        <p:txBody>
          <a:bodyPr wrap="square" rtlCol="0">
            <a:spAutoFit/>
          </a:bodyPr>
          <a:lstStyle/>
          <a:p>
            <a:r>
              <a:rPr lang="en-US" dirty="0" smtClean="0">
                <a:solidFill>
                  <a:srgbClr val="FFFF00"/>
                </a:solidFill>
              </a:rPr>
              <a:t>6</a:t>
            </a:r>
            <a:endParaRPr lang="en-US" dirty="0">
              <a:solidFill>
                <a:srgbClr val="FFFF00"/>
              </a:solidFill>
            </a:endParaRPr>
          </a:p>
        </p:txBody>
      </p:sp>
      <p:grpSp>
        <p:nvGrpSpPr>
          <p:cNvPr id="47" name="Group 46"/>
          <p:cNvGrpSpPr/>
          <p:nvPr/>
        </p:nvGrpSpPr>
        <p:grpSpPr>
          <a:xfrm>
            <a:off x="6531429" y="1650451"/>
            <a:ext cx="896112" cy="1278903"/>
            <a:chOff x="6531429" y="1650451"/>
            <a:chExt cx="896112" cy="1278903"/>
          </a:xfrm>
        </p:grpSpPr>
        <p:pic>
          <p:nvPicPr>
            <p:cNvPr id="28" name="Picture 8" descr="C:\Documents and Settings\spjohnso\Local Settings\Temporary Internet Files\Content.IE5\YSH65K3W\MCj04339030000[1].png"/>
            <p:cNvPicPr>
              <a:picLocks noChangeAspect="1" noChangeArrowheads="1"/>
            </p:cNvPicPr>
            <p:nvPr/>
          </p:nvPicPr>
          <p:blipFill>
            <a:blip r:embed="rId5" cstate="print"/>
            <a:srcRect/>
            <a:stretch>
              <a:fillRect/>
            </a:stretch>
          </p:blipFill>
          <p:spPr bwMode="auto">
            <a:xfrm>
              <a:off x="6531429" y="1650451"/>
              <a:ext cx="896112" cy="896112"/>
            </a:xfrm>
            <a:prstGeom prst="rect">
              <a:avLst/>
            </a:prstGeom>
            <a:noFill/>
            <a:ln w="9525">
              <a:noFill/>
              <a:miter lim="800000"/>
              <a:headEnd/>
              <a:tailEnd/>
            </a:ln>
          </p:spPr>
        </p:pic>
        <p:sp>
          <p:nvSpPr>
            <p:cNvPr id="45" name="TextBox 44"/>
            <p:cNvSpPr txBox="1"/>
            <p:nvPr/>
          </p:nvSpPr>
          <p:spPr>
            <a:xfrm>
              <a:off x="6629400" y="2590800"/>
              <a:ext cx="304800" cy="338554"/>
            </a:xfrm>
            <a:prstGeom prst="rect">
              <a:avLst/>
            </a:prstGeom>
            <a:noFill/>
          </p:spPr>
          <p:txBody>
            <a:bodyPr wrap="square" rtlCol="0">
              <a:spAutoFit/>
            </a:bodyPr>
            <a:lstStyle/>
            <a:p>
              <a:r>
                <a:rPr lang="en-US" dirty="0" smtClean="0">
                  <a:solidFill>
                    <a:srgbClr val="FFFF00"/>
                  </a:solidFill>
                </a:rPr>
                <a:t>7</a:t>
              </a:r>
              <a:endParaRPr lang="en-US" dirty="0">
                <a:solidFill>
                  <a:srgbClr val="FFFF00"/>
                </a:solidFill>
              </a:endParaRPr>
            </a:p>
          </p:txBody>
        </p:sp>
      </p:grpSp>
    </p:spTree>
    <p:extLst>
      <p:ext uri="{BB962C8B-B14F-4D97-AF65-F5344CB8AC3E}">
        <p14:creationId xmlns:p14="http://schemas.microsoft.com/office/powerpoint/2010/main" val="26902974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
                                            <p:txEl>
                                              <p:pRg st="5" end="5"/>
                                            </p:txEl>
                                          </p:spTgt>
                                        </p:tgtEl>
                                        <p:attrNameLst>
                                          <p:attrName>style.visibility</p:attrName>
                                        </p:attrNameLst>
                                      </p:cBhvr>
                                      <p:to>
                                        <p:strVal val="visible"/>
                                      </p:to>
                                    </p:set>
                                    <p:animEffect transition="in" filter="dissolve">
                                      <p:cBhvr>
                                        <p:cTn id="12" dur="500"/>
                                        <p:tgtEl>
                                          <p:spTgt spid="60">
                                            <p:txEl>
                                              <p:pRg st="5" end="5"/>
                                            </p:tx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0.00416 -0.00647 L -0.00208 0.20773 " pathEditMode="relative" rAng="0" ptsTypes="AA">
                                      <p:cBhvr>
                                        <p:cTn id="20" dur="2000" fill="hold"/>
                                        <p:tgtEl>
                                          <p:spTgt spid="12"/>
                                        </p:tgtEl>
                                        <p:attrNameLst>
                                          <p:attrName>ppt_x</p:attrName>
                                          <p:attrName>ppt_y</p:attrName>
                                        </p:attrNameLst>
                                      </p:cBhvr>
                                      <p:rCtr x="1" y="107"/>
                                    </p:animMotion>
                                  </p:childTnLst>
                                </p:cTn>
                              </p:par>
                            </p:childTnLst>
                          </p:cTn>
                        </p:par>
                        <p:par>
                          <p:cTn id="21" fill="hold">
                            <p:stCondLst>
                              <p:cond delay="2500"/>
                            </p:stCondLst>
                            <p:childTnLst>
                              <p:par>
                                <p:cTn id="22" presetID="63" presetClass="path" presetSubtype="0" accel="50000" decel="50000" fill="hold" nodeType="afterEffect">
                                  <p:stCondLst>
                                    <p:cond delay="0"/>
                                  </p:stCondLst>
                                  <p:childTnLst>
                                    <p:animMotion origin="layout" path="M -0.00208 0.20772 L 0.72292 0.21883 " pathEditMode="relative" rAng="0" ptsTypes="AA">
                                      <p:cBhvr>
                                        <p:cTn id="23" dur="2000" fill="hold"/>
                                        <p:tgtEl>
                                          <p:spTgt spid="12"/>
                                        </p:tgtEl>
                                        <p:attrNameLst>
                                          <p:attrName>ppt_x</p:attrName>
                                          <p:attrName>ppt_y</p:attrName>
                                        </p:attrNameLst>
                                      </p:cBhvr>
                                      <p:rCtr x="363" y="6"/>
                                    </p:animMotion>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0">
                                            <p:txEl>
                                              <p:pRg st="6" end="6"/>
                                            </p:txEl>
                                          </p:spTgt>
                                        </p:tgtEl>
                                        <p:attrNameLst>
                                          <p:attrName>style.visibility</p:attrName>
                                        </p:attrNameLst>
                                      </p:cBhvr>
                                      <p:to>
                                        <p:strVal val="visible"/>
                                      </p:to>
                                    </p:set>
                                    <p:animEffect transition="in" filter="dissolve">
                                      <p:cBhvr>
                                        <p:cTn id="28" dur="500"/>
                                        <p:tgtEl>
                                          <p:spTgt spid="60">
                                            <p:txEl>
                                              <p:pRg st="6" end="6"/>
                                            </p:txEl>
                                          </p:spTgt>
                                        </p:tgtEl>
                                      </p:cBhvr>
                                    </p:animEffec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2000"/>
                                        <p:tgtEl>
                                          <p:spTgt spid="12"/>
                                        </p:tgtEl>
                                      </p:cBhvr>
                                    </p:animEffect>
                                    <p:set>
                                      <p:cBhvr>
                                        <p:cTn id="33" dur="1" fill="hold">
                                          <p:stCondLst>
                                            <p:cond delay="1999"/>
                                          </p:stCondLst>
                                        </p:cTn>
                                        <p:tgtEl>
                                          <p:spTgt spid="12"/>
                                        </p:tgtEl>
                                        <p:attrNameLst>
                                          <p:attrName>style.visibility</p:attrName>
                                        </p:attrNameLst>
                                      </p:cBhvr>
                                      <p:to>
                                        <p:strVal val="hidden"/>
                                      </p:to>
                                    </p:set>
                                  </p:childTnLst>
                                </p:cTn>
                              </p:par>
                            </p:childTnLst>
                          </p:cTn>
                        </p:par>
                        <p:par>
                          <p:cTn id="34" fill="hold">
                            <p:stCondLst>
                              <p:cond delay="2000"/>
                            </p:stCondLst>
                            <p:childTnLst>
                              <p:par>
                                <p:cTn id="35" presetID="35" presetClass="path" presetSubtype="0" accel="50000" decel="50000" fill="hold" nodeType="afterEffect">
                                  <p:stCondLst>
                                    <p:cond delay="0"/>
                                  </p:stCondLst>
                                  <p:childTnLst>
                                    <p:animMotion origin="layout" path="M 0 -2.01249E-6 L -0.40833 -2.01249E-6 " pathEditMode="relative" rAng="0" ptsTypes="AA">
                                      <p:cBhvr>
                                        <p:cTn id="36" dur="2000" fill="hold"/>
                                        <p:tgtEl>
                                          <p:spTgt spid="47"/>
                                        </p:tgtEl>
                                        <p:attrNameLst>
                                          <p:attrName>ppt_x</p:attrName>
                                          <p:attrName>ppt_y</p:attrName>
                                        </p:attrNameLst>
                                      </p:cBhvr>
                                      <p:rCtr x="-20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bldP spid="37" grpId="0" animBg="1"/>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79" y="0"/>
            <a:ext cx="7772185" cy="685800"/>
          </a:xfrm>
        </p:spPr>
        <p:txBody>
          <a:bodyPr>
            <a:normAutofit fontScale="90000"/>
          </a:bodyPr>
          <a:lstStyle/>
          <a:p>
            <a:r>
              <a:rPr lang="en-US" dirty="0" smtClean="0"/>
              <a:t>Example: Secure Transaction</a:t>
            </a:r>
            <a:endParaRPr lang="en-US" sz="3200" dirty="0">
              <a:latin typeface="+mj-lt"/>
            </a:endParaRPr>
          </a:p>
        </p:txBody>
      </p:sp>
      <p:pic>
        <p:nvPicPr>
          <p:cNvPr id="5" name="Picture 2" descr="C:\Documents and Settings\spjohnso\Local Settings\Temporary Internet Files\Content.IE5\VU7473BH\MCj04348450000[1].png"/>
          <p:cNvPicPr>
            <a:picLocks noChangeAspect="1" noChangeArrowheads="1"/>
          </p:cNvPicPr>
          <p:nvPr/>
        </p:nvPicPr>
        <p:blipFill>
          <a:blip r:embed="rId3" cstate="print"/>
          <a:srcRect/>
          <a:stretch>
            <a:fillRect/>
          </a:stretch>
        </p:blipFill>
        <p:spPr bwMode="auto">
          <a:xfrm>
            <a:off x="6986649" y="1124404"/>
            <a:ext cx="1772956" cy="1772956"/>
          </a:xfrm>
          <a:prstGeom prst="rect">
            <a:avLst/>
          </a:prstGeom>
          <a:noFill/>
          <a:effectLst>
            <a:outerShdw blurRad="63500" sx="102000" sy="102000" algn="ctr" rotWithShape="0">
              <a:prstClr val="black">
                <a:alpha val="40000"/>
              </a:prstClr>
            </a:outerShdw>
          </a:effectLst>
        </p:spPr>
      </p:pic>
      <p:sp>
        <p:nvSpPr>
          <p:cNvPr id="6" name="TextBox 9"/>
          <p:cNvSpPr txBox="1">
            <a:spLocks noChangeArrowheads="1"/>
          </p:cNvSpPr>
          <p:nvPr/>
        </p:nvSpPr>
        <p:spPr bwMode="auto">
          <a:xfrm>
            <a:off x="6705600" y="685800"/>
            <a:ext cx="2154629" cy="400110"/>
          </a:xfrm>
          <a:prstGeom prst="rect">
            <a:avLst/>
          </a:prstGeom>
          <a:noFill/>
          <a:ln w="9525">
            <a:noFill/>
            <a:miter lim="800000"/>
            <a:headEnd/>
            <a:tailEnd/>
          </a:ln>
        </p:spPr>
        <p:txBody>
          <a:bodyPr wrap="none">
            <a:spAutoFit/>
          </a:bodyPr>
          <a:lstStyle/>
          <a:p>
            <a:r>
              <a:rPr lang="en-US" sz="2000" baseline="0" dirty="0" smtClean="0">
                <a:effectLst>
                  <a:outerShdw blurRad="38100" dist="38100" dir="2700000" algn="tl">
                    <a:srgbClr val="000000">
                      <a:alpha val="43137"/>
                    </a:srgbClr>
                  </a:outerShdw>
                </a:effectLst>
              </a:rPr>
              <a:t>Remote Platform</a:t>
            </a:r>
            <a:endParaRPr lang="en-US" sz="2000" baseline="0" dirty="0">
              <a:effectLst>
                <a:outerShdw blurRad="38100" dist="38100" dir="2700000" algn="tl">
                  <a:srgbClr val="000000">
                    <a:alpha val="43137"/>
                  </a:srgbClr>
                </a:outerShdw>
              </a:effectLst>
            </a:endParaRPr>
          </a:p>
        </p:txBody>
      </p:sp>
      <p:sp>
        <p:nvSpPr>
          <p:cNvPr id="7" name="Rounded Rectangle 6"/>
          <p:cNvSpPr/>
          <p:nvPr/>
        </p:nvSpPr>
        <p:spPr bwMode="auto">
          <a:xfrm>
            <a:off x="1993075" y="795420"/>
            <a:ext cx="2578925" cy="1971312"/>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p:spPr>
        <p:style>
          <a:lnRef idx="0">
            <a:schemeClr val="accent5"/>
          </a:lnRef>
          <a:fillRef idx="3">
            <a:schemeClr val="accent5"/>
          </a:fillRef>
          <a:effectRef idx="3">
            <a:schemeClr val="accent5"/>
          </a:effectRef>
          <a:fontRef idx="minor">
            <a:schemeClr val="lt1"/>
          </a:fontRef>
        </p:style>
        <p:txBody>
          <a:bodyPr lIns="91435" tIns="45718" rIns="91435" bIns="45718" rtlCol="0" anchor="t"/>
          <a:lstStyle/>
          <a:p>
            <a:pPr algn="ctr">
              <a:lnSpc>
                <a:spcPct val="85000"/>
              </a:lnSpc>
              <a:defRPr/>
            </a:pPr>
            <a:r>
              <a:rPr lang="en-US" b="1" dirty="0" smtClean="0">
                <a:effectLst>
                  <a:outerShdw blurRad="38100" dist="38100" dir="2700000" algn="tl">
                    <a:srgbClr val="000000">
                      <a:alpha val="43137"/>
                    </a:srgbClr>
                  </a:outerShdw>
                </a:effectLst>
                <a:latin typeface="Neo Sans Intel" pitchFamily="34" charset="0"/>
              </a:rPr>
              <a:t>Client Application</a:t>
            </a:r>
            <a:endParaRPr lang="en-US" b="1" dirty="0">
              <a:effectLst>
                <a:outerShdw blurRad="38100" dist="38100" dir="2700000" algn="tl">
                  <a:srgbClr val="000000">
                    <a:alpha val="43137"/>
                  </a:srgbClr>
                </a:outerShdw>
              </a:effectLst>
              <a:latin typeface="Neo Sans Intel" pitchFamily="34" charset="0"/>
            </a:endParaRPr>
          </a:p>
        </p:txBody>
      </p:sp>
      <p:pic>
        <p:nvPicPr>
          <p:cNvPr id="8" name="Picture 7" descr="C:\Documents and Settings\spjohnso\Local Settings\Temporary Internet Files\Content.IE5\YSH65K3W\MCj02382680000[1].wmf"/>
          <p:cNvPicPr>
            <a:picLocks noChangeAspect="1" noChangeArrowheads="1"/>
          </p:cNvPicPr>
          <p:nvPr/>
        </p:nvPicPr>
        <p:blipFill>
          <a:blip r:embed="rId4" cstate="print"/>
          <a:srcRect/>
          <a:stretch>
            <a:fillRect/>
          </a:stretch>
        </p:blipFill>
        <p:spPr bwMode="auto">
          <a:xfrm>
            <a:off x="152400" y="4319642"/>
            <a:ext cx="1579501" cy="1314484"/>
          </a:xfrm>
          <a:prstGeom prst="rect">
            <a:avLst/>
          </a:prstGeom>
          <a:noFill/>
          <a:ln w="9525">
            <a:noFill/>
            <a:miter lim="800000"/>
            <a:headEnd/>
            <a:tailEnd/>
          </a:ln>
        </p:spPr>
      </p:pic>
      <p:sp>
        <p:nvSpPr>
          <p:cNvPr id="9" name="Rounded Rectangle 8"/>
          <p:cNvSpPr/>
          <p:nvPr/>
        </p:nvSpPr>
        <p:spPr bwMode="auto">
          <a:xfrm>
            <a:off x="2907476" y="1424820"/>
            <a:ext cx="1513112" cy="1235036"/>
          </a:xfrm>
          <a:prstGeom prst="roundRect">
            <a:avLst/>
          </a:prstGeom>
          <a:solidFill>
            <a:srgbClr val="0070C0"/>
          </a:solidFill>
          <a:ln>
            <a:headEnd type="none" w="med" len="med"/>
            <a:tailEnd type="none" w="med" len="med"/>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wrap="none" anchor="t" anchorCtr="0"/>
          <a:lstStyle/>
          <a:p>
            <a:pPr algn="ctr">
              <a:defRPr/>
            </a:pPr>
            <a:r>
              <a:rPr lang="en-US" sz="2400" baseline="0" dirty="0" smtClean="0"/>
              <a:t>Enclave</a:t>
            </a:r>
          </a:p>
        </p:txBody>
      </p:sp>
      <p:cxnSp>
        <p:nvCxnSpPr>
          <p:cNvPr id="11" name="Straight Arrow Connector 10"/>
          <p:cNvCxnSpPr/>
          <p:nvPr/>
        </p:nvCxnSpPr>
        <p:spPr bwMode="auto">
          <a:xfrm flipH="1">
            <a:off x="1066800" y="2743200"/>
            <a:ext cx="1371601" cy="1524000"/>
          </a:xfrm>
          <a:prstGeom prst="straightConnector1">
            <a:avLst/>
          </a:prstGeom>
          <a:ln w="50800">
            <a:solidFill>
              <a:schemeClr val="tx1"/>
            </a:solidFill>
            <a:headEnd type="none" w="med" len="med"/>
            <a:tailEnd type="triangle" w="lg" len="lg"/>
          </a:ln>
        </p:spPr>
        <p:style>
          <a:lnRef idx="2">
            <a:schemeClr val="dk1"/>
          </a:lnRef>
          <a:fillRef idx="0">
            <a:schemeClr val="dk1"/>
          </a:fillRef>
          <a:effectRef idx="1">
            <a:schemeClr val="dk1"/>
          </a:effectRef>
          <a:fontRef idx="minor">
            <a:schemeClr val="tx1"/>
          </a:fontRef>
        </p:style>
      </p:cxnSp>
      <p:sp>
        <p:nvSpPr>
          <p:cNvPr id="25" name="Left-Right Arrow 24"/>
          <p:cNvSpPr/>
          <p:nvPr/>
        </p:nvSpPr>
        <p:spPr bwMode="auto">
          <a:xfrm>
            <a:off x="4310743" y="1686078"/>
            <a:ext cx="2861954" cy="748146"/>
          </a:xfrm>
          <a:prstGeom prst="leftRightArrow">
            <a:avLst/>
          </a:prstGeom>
          <a:solidFill>
            <a:srgbClr val="C00000">
              <a:alpha val="70000"/>
            </a:srgbClr>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anchor="ctr"/>
          <a:lstStyle/>
          <a:p>
            <a:pPr marL="0" marR="0" indent="0" defTabSz="952500" eaLnBrk="1" latinLnBrk="0" hangingPunct="1">
              <a:lnSpc>
                <a:spcPct val="100000"/>
              </a:lnSpc>
              <a:buClrTx/>
              <a:buSzTx/>
              <a:buFontTx/>
              <a:buNone/>
              <a:tabLst/>
              <a:defRPr/>
            </a:pPr>
            <a:r>
              <a:rPr lang="en-US" sz="1800" dirty="0" smtClean="0">
                <a:solidFill>
                  <a:schemeClr val="tx1"/>
                </a:solidFill>
                <a:effectLst>
                  <a:outerShdw blurRad="38100" dist="38100" dir="2700000" algn="tl">
                    <a:srgbClr val="000000">
                      <a:alpha val="43137"/>
                    </a:srgbClr>
                  </a:outerShdw>
                </a:effectLst>
                <a:latin typeface="Neo Sans Intel" pitchFamily="34" charset="0"/>
                <a:cs typeface="Arial" pitchFamily="34" charset="0"/>
              </a:rPr>
              <a:t>Authenticated Channel</a:t>
            </a:r>
          </a:p>
        </p:txBody>
      </p:sp>
      <p:pic>
        <p:nvPicPr>
          <p:cNvPr id="28" name="Picture 8" descr="C:\Documents and Settings\spjohnso\Local Settings\Temporary Internet Files\Content.IE5\YSH65K3W\MCj04339030000[1].png"/>
          <p:cNvPicPr>
            <a:picLocks noChangeAspect="1" noChangeArrowheads="1"/>
          </p:cNvPicPr>
          <p:nvPr/>
        </p:nvPicPr>
        <p:blipFill>
          <a:blip r:embed="rId5" cstate="print"/>
          <a:srcRect/>
          <a:stretch>
            <a:fillRect/>
          </a:stretch>
        </p:blipFill>
        <p:spPr bwMode="auto">
          <a:xfrm>
            <a:off x="2743200" y="1694688"/>
            <a:ext cx="896112" cy="896112"/>
          </a:xfrm>
          <a:prstGeom prst="rect">
            <a:avLst/>
          </a:prstGeom>
          <a:noFill/>
          <a:ln w="9525">
            <a:noFill/>
            <a:miter lim="800000"/>
            <a:headEnd/>
            <a:tailEnd/>
          </a:ln>
        </p:spPr>
      </p:pic>
      <p:pic>
        <p:nvPicPr>
          <p:cNvPr id="1047" name="Picture 23" descr="C:\Documents and Settings\SJTolopk\My Documents\My Pictures\Clip Art\Green Key.gif"/>
          <p:cNvPicPr>
            <a:picLocks noChangeAspect="1" noChangeArrowheads="1"/>
          </p:cNvPicPr>
          <p:nvPr/>
        </p:nvPicPr>
        <p:blipFill>
          <a:blip r:embed="rId6" cstate="print"/>
          <a:srcRect/>
          <a:stretch>
            <a:fillRect/>
          </a:stretch>
        </p:blipFill>
        <p:spPr bwMode="auto">
          <a:xfrm>
            <a:off x="2526476" y="1043820"/>
            <a:ext cx="896112" cy="668740"/>
          </a:xfrm>
          <a:prstGeom prst="rect">
            <a:avLst/>
          </a:prstGeom>
          <a:noFill/>
        </p:spPr>
      </p:pic>
      <p:sp>
        <p:nvSpPr>
          <p:cNvPr id="60" name="Text Box 22"/>
          <p:cNvSpPr txBox="1">
            <a:spLocks noChangeArrowheads="1"/>
          </p:cNvSpPr>
          <p:nvPr/>
        </p:nvSpPr>
        <p:spPr bwMode="auto">
          <a:xfrm>
            <a:off x="2209800" y="2895600"/>
            <a:ext cx="6781800" cy="3477875"/>
          </a:xfrm>
          <a:prstGeom prst="rect">
            <a:avLst/>
          </a:prstGeom>
          <a:noFill/>
          <a:ln w="9525">
            <a:noFill/>
            <a:miter lim="800000"/>
            <a:headEnd/>
            <a:tailEnd/>
          </a:ln>
          <a:effectLst>
            <a:prstShdw prst="shdw17" dist="17961" dir="2700000">
              <a:srgbClr val="647987"/>
            </a:prstShdw>
          </a:effectLst>
        </p:spPr>
        <p:txBody>
          <a:bodyPr wrap="square">
            <a:spAutoFit/>
          </a:bodyPr>
          <a:lstStyle/>
          <a:p>
            <a:pPr marL="342900" indent="-342900">
              <a:buFontTx/>
              <a:buAutoNum type="arabicPeriod"/>
              <a:defRPr/>
            </a:pPr>
            <a:r>
              <a:rPr lang="en-US" sz="2000" dirty="0" smtClean="0">
                <a:latin typeface="Neo Sans Intel" pitchFamily="34" charset="0"/>
              </a:rPr>
              <a:t>Enclave built &amp; measured against ISV’s signed manifest</a:t>
            </a:r>
          </a:p>
          <a:p>
            <a:pPr marL="342900" indent="-342900">
              <a:buFontTx/>
              <a:buAutoNum type="arabicPeriod"/>
              <a:defRPr/>
            </a:pPr>
            <a:r>
              <a:rPr lang="en-US" sz="2000" dirty="0" smtClean="0">
                <a:latin typeface="Neo Sans Intel" pitchFamily="34" charset="0"/>
              </a:rPr>
              <a:t>Enclave requests REPORT from HW</a:t>
            </a:r>
          </a:p>
          <a:p>
            <a:pPr marL="342900" indent="-342900">
              <a:buFontTx/>
              <a:buAutoNum type="arabicPeriod"/>
              <a:defRPr/>
            </a:pPr>
            <a:r>
              <a:rPr lang="en-US" sz="2000" dirty="0" smtClean="0">
                <a:latin typeface="Neo Sans Intel" pitchFamily="34" charset="0"/>
              </a:rPr>
              <a:t>REPORT  &amp; ephemeral key sent to server &amp; verified</a:t>
            </a:r>
          </a:p>
          <a:p>
            <a:pPr marL="342900" indent="-342900">
              <a:buFontTx/>
              <a:buAutoNum type="arabicPeriod"/>
              <a:defRPr/>
            </a:pPr>
            <a:r>
              <a:rPr lang="en-US" sz="2000" dirty="0" smtClean="0">
                <a:latin typeface="Neo Sans Intel" pitchFamily="34" charset="0"/>
              </a:rPr>
              <a:t>A trusted channel is established with remote server</a:t>
            </a:r>
          </a:p>
          <a:p>
            <a:pPr marL="342900" indent="-342900">
              <a:buFontTx/>
              <a:buAutoNum type="arabicPeriod"/>
              <a:defRPr/>
            </a:pPr>
            <a:r>
              <a:rPr lang="en-US" sz="2000" dirty="0" smtClean="0">
                <a:latin typeface="Neo Sans Intel" pitchFamily="34" charset="0"/>
              </a:rPr>
              <a:t>A trusted channel is similarly established with secure input via the PSW enclave</a:t>
            </a:r>
          </a:p>
          <a:p>
            <a:pPr marL="342900" indent="-342900">
              <a:buFontTx/>
              <a:buAutoNum type="arabicPeriod"/>
              <a:defRPr/>
            </a:pPr>
            <a:r>
              <a:rPr lang="en-US" sz="2000" dirty="0" smtClean="0">
                <a:latin typeface="Neo Sans Intel" pitchFamily="34" charset="0"/>
              </a:rPr>
              <a:t>User info sent securely to server</a:t>
            </a:r>
          </a:p>
          <a:p>
            <a:pPr marL="342900" indent="-342900">
              <a:buFontTx/>
              <a:buAutoNum type="arabicPeriod"/>
              <a:defRPr/>
            </a:pPr>
            <a:r>
              <a:rPr lang="en-US" sz="2000" dirty="0" smtClean="0">
                <a:latin typeface="Neo Sans Intel" pitchFamily="34" charset="0"/>
              </a:rPr>
              <a:t>Application Key provisioned to enclave</a:t>
            </a:r>
          </a:p>
          <a:p>
            <a:pPr marL="342900" indent="-342900">
              <a:buFontTx/>
              <a:buAutoNum type="arabicPeriod"/>
              <a:defRPr/>
            </a:pPr>
            <a:r>
              <a:rPr lang="en-US" sz="2000" dirty="0" smtClean="0">
                <a:latin typeface="Neo Sans Intel" pitchFamily="34" charset="0"/>
              </a:rPr>
              <a:t>Enclave requests the HW Enclave-platform Sealing Key  </a:t>
            </a:r>
          </a:p>
          <a:p>
            <a:pPr marL="342900" indent="-342900">
              <a:buFontTx/>
              <a:buAutoNum type="arabicPeriod"/>
              <a:defRPr/>
            </a:pPr>
            <a:r>
              <a:rPr lang="en-US" sz="2000" dirty="0" smtClean="0">
                <a:latin typeface="Neo Sans Intel" pitchFamily="34" charset="0"/>
              </a:rPr>
              <a:t>Application Key encrypted using Sealing Key &amp; stored for successive sessions</a:t>
            </a:r>
          </a:p>
        </p:txBody>
      </p:sp>
      <p:sp>
        <p:nvSpPr>
          <p:cNvPr id="31" name="Rounded Rectangle 30"/>
          <p:cNvSpPr/>
          <p:nvPr/>
        </p:nvSpPr>
        <p:spPr bwMode="auto">
          <a:xfrm>
            <a:off x="198392" y="1812964"/>
            <a:ext cx="1513112" cy="1235036"/>
          </a:xfrm>
          <a:prstGeom prst="roundRect">
            <a:avLst/>
          </a:prstGeom>
          <a:solidFill>
            <a:srgbClr val="0070C0"/>
          </a:solidFill>
          <a:ln>
            <a:headEnd type="none" w="med" len="med"/>
            <a:tailEnd type="none" w="med" len="med"/>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wrap="none" anchor="t" anchorCtr="0"/>
          <a:lstStyle/>
          <a:p>
            <a:pPr algn="ctr">
              <a:defRPr/>
            </a:pPr>
            <a:r>
              <a:rPr lang="en-US" sz="2400" baseline="0" dirty="0" smtClean="0"/>
              <a:t>Platform</a:t>
            </a:r>
          </a:p>
          <a:p>
            <a:pPr algn="ctr">
              <a:defRPr/>
            </a:pPr>
            <a:r>
              <a:rPr lang="en-US" sz="2400" dirty="0" smtClean="0"/>
              <a:t>SW</a:t>
            </a:r>
          </a:p>
          <a:p>
            <a:pPr algn="ctr">
              <a:defRPr/>
            </a:pPr>
            <a:r>
              <a:rPr lang="en-US" sz="2400" dirty="0" smtClean="0"/>
              <a:t>Enclave</a:t>
            </a:r>
            <a:endParaRPr lang="en-US" sz="2400" baseline="0" dirty="0" smtClean="0"/>
          </a:p>
        </p:txBody>
      </p:sp>
      <p:pic>
        <p:nvPicPr>
          <p:cNvPr id="1027" name="Picture 3" descr="C:\Users\anati\AppData\Local\Microsoft\Windows\Temporary Internet Files\Content.IE5\YXIZQBGR\MP900402151[1].jpg"/>
          <p:cNvPicPr>
            <a:picLocks noChangeAspect="1" noChangeArrowheads="1"/>
          </p:cNvPicPr>
          <p:nvPr/>
        </p:nvPicPr>
        <p:blipFill>
          <a:blip r:embed="rId7" cstate="print"/>
          <a:srcRect/>
          <a:stretch>
            <a:fillRect/>
          </a:stretch>
        </p:blipFill>
        <p:spPr bwMode="auto">
          <a:xfrm>
            <a:off x="228600" y="457200"/>
            <a:ext cx="1399592" cy="838200"/>
          </a:xfrm>
          <a:prstGeom prst="rect">
            <a:avLst/>
          </a:prstGeom>
          <a:noFill/>
        </p:spPr>
      </p:pic>
      <p:sp>
        <p:nvSpPr>
          <p:cNvPr id="33" name="TextBox 32"/>
          <p:cNvSpPr txBox="1"/>
          <p:nvPr/>
        </p:nvSpPr>
        <p:spPr>
          <a:xfrm>
            <a:off x="228600" y="1295400"/>
            <a:ext cx="1447800" cy="338554"/>
          </a:xfrm>
          <a:prstGeom prst="rect">
            <a:avLst/>
          </a:prstGeom>
          <a:noFill/>
        </p:spPr>
        <p:txBody>
          <a:bodyPr wrap="square" rtlCol="0">
            <a:spAutoFit/>
          </a:bodyPr>
          <a:lstStyle/>
          <a:p>
            <a:r>
              <a:rPr lang="en-US" dirty="0" smtClean="0"/>
              <a:t>Secure Input</a:t>
            </a:r>
            <a:endParaRPr lang="en-US" dirty="0"/>
          </a:p>
        </p:txBody>
      </p:sp>
      <p:cxnSp>
        <p:nvCxnSpPr>
          <p:cNvPr id="35" name="Straight Arrow Connector 34"/>
          <p:cNvCxnSpPr>
            <a:stCxn id="33" idx="2"/>
            <a:endCxn id="31" idx="0"/>
          </p:cNvCxnSpPr>
          <p:nvPr/>
        </p:nvCxnSpPr>
        <p:spPr>
          <a:xfrm>
            <a:off x="952500" y="1633954"/>
            <a:ext cx="2448" cy="1790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Left-Right Arrow 36"/>
          <p:cNvSpPr/>
          <p:nvPr/>
        </p:nvSpPr>
        <p:spPr bwMode="auto">
          <a:xfrm>
            <a:off x="1676400" y="1981200"/>
            <a:ext cx="1219200" cy="748146"/>
          </a:xfrm>
          <a:prstGeom prst="leftRightArrow">
            <a:avLst/>
          </a:prstGeom>
          <a:solidFill>
            <a:srgbClr val="C00000">
              <a:alpha val="70000"/>
            </a:srgbClr>
          </a:solidFill>
          <a:ln>
            <a:headEnd type="none" w="med" len="med"/>
            <a:tailEnd type="none" w="med" len="med"/>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anchor="ctr"/>
          <a:lstStyle/>
          <a:p>
            <a:pPr marL="0" marR="0" indent="0" defTabSz="952500" eaLnBrk="1" latinLnBrk="0" hangingPunct="1">
              <a:lnSpc>
                <a:spcPct val="100000"/>
              </a:lnSpc>
              <a:buClrTx/>
              <a:buSzTx/>
              <a:buFontTx/>
              <a:buNone/>
              <a:tabLst/>
              <a:defRPr/>
            </a:pPr>
            <a:endParaRPr lang="en-US" sz="1800" dirty="0" smtClean="0">
              <a:solidFill>
                <a:schemeClr val="tx1"/>
              </a:solidFill>
              <a:effectLst>
                <a:outerShdw blurRad="38100" dist="38100" dir="2700000" algn="tl">
                  <a:srgbClr val="000000">
                    <a:alpha val="43137"/>
                  </a:srgbClr>
                </a:outerShdw>
              </a:effectLst>
              <a:latin typeface="Neo Sans Intel" pitchFamily="34" charset="0"/>
              <a:cs typeface="Arial" pitchFamily="34" charset="0"/>
            </a:endParaRPr>
          </a:p>
        </p:txBody>
      </p:sp>
      <p:grpSp>
        <p:nvGrpSpPr>
          <p:cNvPr id="10" name="Group 69"/>
          <p:cNvGrpSpPr/>
          <p:nvPr/>
        </p:nvGrpSpPr>
        <p:grpSpPr>
          <a:xfrm>
            <a:off x="2152403" y="1982960"/>
            <a:ext cx="1258785" cy="811006"/>
            <a:chOff x="1911927" y="2386940"/>
            <a:chExt cx="1258785" cy="811006"/>
          </a:xfrm>
        </p:grpSpPr>
        <p:sp>
          <p:nvSpPr>
            <p:cNvPr id="68" name="Cloud 67"/>
            <p:cNvSpPr/>
            <p:nvPr/>
          </p:nvSpPr>
          <p:spPr bwMode="auto">
            <a:xfrm>
              <a:off x="1911927" y="2386940"/>
              <a:ext cx="1258785" cy="807522"/>
            </a:xfrm>
            <a:prstGeom prst="cloud">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marL="0" marR="0" indent="0" algn="ctr" defTabSz="952500" eaLnBrk="1" latinLnBrk="0" hangingPunct="1">
                <a:lnSpc>
                  <a:spcPct val="85000"/>
                </a:lnSpc>
                <a:buClrTx/>
                <a:buSzTx/>
                <a:buFontTx/>
                <a:buNone/>
                <a:tabLst/>
                <a:defRPr/>
              </a:pPr>
              <a:endParaRPr lang="en-US" sz="2400" b="1" smtClean="0">
                <a:solidFill>
                  <a:schemeClr val="lt1"/>
                </a:solidFill>
                <a:effectLst>
                  <a:outerShdw blurRad="38100" dist="38100" dir="2700000" algn="tl">
                    <a:srgbClr val="000000">
                      <a:alpha val="43137"/>
                    </a:srgbClr>
                  </a:outerShdw>
                </a:effectLst>
                <a:latin typeface="Neo Sans Intel" pitchFamily="34" charset="0"/>
                <a:cs typeface="+mn-cs"/>
              </a:endParaRPr>
            </a:p>
          </p:txBody>
        </p:sp>
        <p:pic>
          <p:nvPicPr>
            <p:cNvPr id="69" name="Picture 8" descr="C:\Documents and Settings\spjohnso\Local Settings\Temporary Internet Files\Content.IE5\YSH65K3W\MCj04339030000[1].png"/>
            <p:cNvPicPr>
              <a:picLocks noChangeAspect="1" noChangeArrowheads="1"/>
            </p:cNvPicPr>
            <p:nvPr/>
          </p:nvPicPr>
          <p:blipFill>
            <a:blip r:embed="rId5" cstate="print"/>
            <a:srcRect/>
            <a:stretch>
              <a:fillRect/>
            </a:stretch>
          </p:blipFill>
          <p:spPr bwMode="auto">
            <a:xfrm>
              <a:off x="2206831" y="2422566"/>
              <a:ext cx="775380" cy="775380"/>
            </a:xfrm>
            <a:prstGeom prst="rect">
              <a:avLst/>
            </a:prstGeom>
            <a:noFill/>
            <a:ln w="9525">
              <a:noFill/>
              <a:miter lim="800000"/>
              <a:headEnd/>
              <a:tailEnd/>
            </a:ln>
          </p:spPr>
        </p:pic>
      </p:grpSp>
      <p:sp>
        <p:nvSpPr>
          <p:cNvPr id="36" name="TextBox 35"/>
          <p:cNvSpPr txBox="1"/>
          <p:nvPr/>
        </p:nvSpPr>
        <p:spPr>
          <a:xfrm>
            <a:off x="4495800" y="1371600"/>
            <a:ext cx="304800" cy="338554"/>
          </a:xfrm>
          <a:prstGeom prst="rect">
            <a:avLst/>
          </a:prstGeom>
          <a:noFill/>
        </p:spPr>
        <p:txBody>
          <a:bodyPr wrap="square" rtlCol="0">
            <a:spAutoFit/>
          </a:bodyPr>
          <a:lstStyle/>
          <a:p>
            <a:r>
              <a:rPr lang="en-US" dirty="0" smtClean="0">
                <a:solidFill>
                  <a:srgbClr val="FFFF00"/>
                </a:solidFill>
              </a:rPr>
              <a:t>1</a:t>
            </a:r>
            <a:endParaRPr lang="en-US" dirty="0">
              <a:solidFill>
                <a:srgbClr val="FFFF00"/>
              </a:solidFill>
            </a:endParaRPr>
          </a:p>
        </p:txBody>
      </p:sp>
      <p:sp>
        <p:nvSpPr>
          <p:cNvPr id="38" name="TextBox 37"/>
          <p:cNvSpPr txBox="1"/>
          <p:nvPr/>
        </p:nvSpPr>
        <p:spPr>
          <a:xfrm>
            <a:off x="4800600" y="2667000"/>
            <a:ext cx="304800" cy="338554"/>
          </a:xfrm>
          <a:prstGeom prst="rect">
            <a:avLst/>
          </a:prstGeom>
          <a:noFill/>
        </p:spPr>
        <p:txBody>
          <a:bodyPr wrap="square" rtlCol="0">
            <a:spAutoFit/>
          </a:bodyPr>
          <a:lstStyle/>
          <a:p>
            <a:r>
              <a:rPr lang="en-US" dirty="0" smtClean="0">
                <a:solidFill>
                  <a:srgbClr val="FFFF00"/>
                </a:solidFill>
              </a:rPr>
              <a:t>2</a:t>
            </a:r>
            <a:endParaRPr lang="en-US" dirty="0">
              <a:solidFill>
                <a:srgbClr val="FFFF00"/>
              </a:solidFill>
            </a:endParaRPr>
          </a:p>
        </p:txBody>
      </p:sp>
      <p:sp>
        <p:nvSpPr>
          <p:cNvPr id="40" name="TextBox 39"/>
          <p:cNvSpPr txBox="1"/>
          <p:nvPr/>
        </p:nvSpPr>
        <p:spPr>
          <a:xfrm>
            <a:off x="7696200" y="2133600"/>
            <a:ext cx="304800" cy="338554"/>
          </a:xfrm>
          <a:prstGeom prst="rect">
            <a:avLst/>
          </a:prstGeom>
          <a:noFill/>
        </p:spPr>
        <p:txBody>
          <a:bodyPr wrap="square" rtlCol="0">
            <a:spAutoFit/>
          </a:bodyPr>
          <a:lstStyle/>
          <a:p>
            <a:r>
              <a:rPr lang="en-US" dirty="0" smtClean="0">
                <a:solidFill>
                  <a:srgbClr val="FFFF00"/>
                </a:solidFill>
              </a:rPr>
              <a:t>3</a:t>
            </a:r>
            <a:endParaRPr lang="en-US" dirty="0">
              <a:solidFill>
                <a:srgbClr val="FFFF00"/>
              </a:solidFill>
            </a:endParaRPr>
          </a:p>
        </p:txBody>
      </p:sp>
      <p:sp>
        <p:nvSpPr>
          <p:cNvPr id="42" name="TextBox 41"/>
          <p:cNvSpPr txBox="1"/>
          <p:nvPr/>
        </p:nvSpPr>
        <p:spPr>
          <a:xfrm>
            <a:off x="6096000" y="1447800"/>
            <a:ext cx="304800" cy="338554"/>
          </a:xfrm>
          <a:prstGeom prst="rect">
            <a:avLst/>
          </a:prstGeom>
          <a:noFill/>
        </p:spPr>
        <p:txBody>
          <a:bodyPr wrap="square" rtlCol="0">
            <a:spAutoFit/>
          </a:bodyPr>
          <a:lstStyle/>
          <a:p>
            <a:r>
              <a:rPr lang="en-US" dirty="0" smtClean="0">
                <a:solidFill>
                  <a:srgbClr val="FFFF00"/>
                </a:solidFill>
              </a:rPr>
              <a:t>4</a:t>
            </a:r>
            <a:endParaRPr lang="en-US" dirty="0">
              <a:solidFill>
                <a:srgbClr val="FFFF00"/>
              </a:solidFill>
            </a:endParaRPr>
          </a:p>
        </p:txBody>
      </p:sp>
      <p:sp>
        <p:nvSpPr>
          <p:cNvPr id="43" name="TextBox 42"/>
          <p:cNvSpPr txBox="1"/>
          <p:nvPr/>
        </p:nvSpPr>
        <p:spPr>
          <a:xfrm>
            <a:off x="2133600" y="1752600"/>
            <a:ext cx="304800" cy="338554"/>
          </a:xfrm>
          <a:prstGeom prst="rect">
            <a:avLst/>
          </a:prstGeom>
          <a:noFill/>
        </p:spPr>
        <p:txBody>
          <a:bodyPr wrap="square" rtlCol="0">
            <a:spAutoFit/>
          </a:bodyPr>
          <a:lstStyle/>
          <a:p>
            <a:r>
              <a:rPr lang="en-US" dirty="0" smtClean="0">
                <a:solidFill>
                  <a:srgbClr val="FFFF00"/>
                </a:solidFill>
              </a:rPr>
              <a:t>5</a:t>
            </a:r>
            <a:endParaRPr lang="en-US" dirty="0">
              <a:solidFill>
                <a:srgbClr val="FFFF00"/>
              </a:solidFill>
            </a:endParaRPr>
          </a:p>
        </p:txBody>
      </p:sp>
      <p:sp>
        <p:nvSpPr>
          <p:cNvPr id="44" name="TextBox 43"/>
          <p:cNvSpPr txBox="1"/>
          <p:nvPr/>
        </p:nvSpPr>
        <p:spPr>
          <a:xfrm>
            <a:off x="381000" y="228600"/>
            <a:ext cx="304800" cy="338554"/>
          </a:xfrm>
          <a:prstGeom prst="rect">
            <a:avLst/>
          </a:prstGeom>
          <a:noFill/>
        </p:spPr>
        <p:txBody>
          <a:bodyPr wrap="square" rtlCol="0">
            <a:spAutoFit/>
          </a:bodyPr>
          <a:lstStyle/>
          <a:p>
            <a:r>
              <a:rPr lang="en-US" dirty="0" smtClean="0">
                <a:solidFill>
                  <a:srgbClr val="FFFF00"/>
                </a:solidFill>
              </a:rPr>
              <a:t>6</a:t>
            </a:r>
            <a:endParaRPr lang="en-US" dirty="0">
              <a:solidFill>
                <a:srgbClr val="FFFF00"/>
              </a:solidFill>
            </a:endParaRPr>
          </a:p>
        </p:txBody>
      </p:sp>
      <p:sp>
        <p:nvSpPr>
          <p:cNvPr id="45" name="TextBox 44"/>
          <p:cNvSpPr txBox="1"/>
          <p:nvPr/>
        </p:nvSpPr>
        <p:spPr>
          <a:xfrm>
            <a:off x="3429000" y="2057400"/>
            <a:ext cx="304800" cy="338554"/>
          </a:xfrm>
          <a:prstGeom prst="rect">
            <a:avLst/>
          </a:prstGeom>
          <a:noFill/>
        </p:spPr>
        <p:txBody>
          <a:bodyPr wrap="square" rtlCol="0">
            <a:spAutoFit/>
          </a:bodyPr>
          <a:lstStyle/>
          <a:p>
            <a:r>
              <a:rPr lang="en-US" dirty="0" smtClean="0">
                <a:solidFill>
                  <a:srgbClr val="FFFF00"/>
                </a:solidFill>
              </a:rPr>
              <a:t>7</a:t>
            </a:r>
            <a:endParaRPr lang="en-US" dirty="0">
              <a:solidFill>
                <a:srgbClr val="FFFF00"/>
              </a:solidFill>
            </a:endParaRPr>
          </a:p>
        </p:txBody>
      </p:sp>
      <p:sp>
        <p:nvSpPr>
          <p:cNvPr id="47" name="TextBox 46"/>
          <p:cNvSpPr txBox="1"/>
          <p:nvPr/>
        </p:nvSpPr>
        <p:spPr>
          <a:xfrm>
            <a:off x="3352800" y="990600"/>
            <a:ext cx="304800" cy="338554"/>
          </a:xfrm>
          <a:prstGeom prst="rect">
            <a:avLst/>
          </a:prstGeom>
          <a:noFill/>
        </p:spPr>
        <p:txBody>
          <a:bodyPr wrap="square" rtlCol="0">
            <a:spAutoFit/>
          </a:bodyPr>
          <a:lstStyle/>
          <a:p>
            <a:r>
              <a:rPr lang="en-US" dirty="0" smtClean="0">
                <a:solidFill>
                  <a:srgbClr val="FFFF00"/>
                </a:solidFill>
              </a:rPr>
              <a:t>8</a:t>
            </a:r>
            <a:endParaRPr lang="en-US" dirty="0">
              <a:solidFill>
                <a:srgbClr val="FFFF00"/>
              </a:solidFill>
            </a:endParaRPr>
          </a:p>
        </p:txBody>
      </p:sp>
      <p:sp>
        <p:nvSpPr>
          <p:cNvPr id="48" name="TextBox 47"/>
          <p:cNvSpPr txBox="1"/>
          <p:nvPr/>
        </p:nvSpPr>
        <p:spPr>
          <a:xfrm>
            <a:off x="1905000" y="2590800"/>
            <a:ext cx="304800" cy="338554"/>
          </a:xfrm>
          <a:prstGeom prst="rect">
            <a:avLst/>
          </a:prstGeom>
          <a:noFill/>
        </p:spPr>
        <p:txBody>
          <a:bodyPr wrap="square" rtlCol="0">
            <a:spAutoFit/>
          </a:bodyPr>
          <a:lstStyle/>
          <a:p>
            <a:r>
              <a:rPr lang="en-US" dirty="0" smtClean="0">
                <a:solidFill>
                  <a:srgbClr val="FFFF00"/>
                </a:solidFill>
              </a:rPr>
              <a:t>9</a:t>
            </a:r>
            <a:endParaRPr lang="en-US" dirty="0">
              <a:solidFill>
                <a:srgbClr val="FFFF00"/>
              </a:solidFill>
            </a:endParaRPr>
          </a:p>
        </p:txBody>
      </p:sp>
    </p:spTree>
    <p:extLst>
      <p:ext uri="{BB962C8B-B14F-4D97-AF65-F5344CB8AC3E}">
        <p14:creationId xmlns:p14="http://schemas.microsoft.com/office/powerpoint/2010/main" val="208982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47"/>
                                        </p:tgtEl>
                                        <p:attrNameLst>
                                          <p:attrName>style.visibility</p:attrName>
                                        </p:attrNameLst>
                                      </p:cBhvr>
                                      <p:to>
                                        <p:strVal val="visible"/>
                                      </p:to>
                                    </p:set>
                                    <p:animEffect transition="in" filter="dissolve">
                                      <p:cBhvr>
                                        <p:cTn id="7" dur="500"/>
                                        <p:tgtEl>
                                          <p:spTgt spid="10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
                                            <p:txEl>
                                              <p:pRg st="8" end="8"/>
                                            </p:txEl>
                                          </p:spTgt>
                                        </p:tgtEl>
                                        <p:attrNameLst>
                                          <p:attrName>style.visibility</p:attrName>
                                        </p:attrNameLst>
                                      </p:cBhvr>
                                      <p:to>
                                        <p:strVal val="visible"/>
                                      </p:to>
                                    </p:set>
                                    <p:animEffect transition="in" filter="dissolve">
                                      <p:cBhvr>
                                        <p:cTn id="12" dur="500"/>
                                        <p:tgtEl>
                                          <p:spTgt spid="60">
                                            <p:txEl>
                                              <p:pRg st="8" end="8"/>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1000"/>
                            </p:stCondLst>
                            <p:childTnLst>
                              <p:par>
                                <p:cTn id="21" presetID="42" presetClass="path" presetSubtype="0" accel="50000" decel="50000" fill="hold" nodeType="afterEffect">
                                  <p:stCondLst>
                                    <p:cond delay="0"/>
                                  </p:stCondLst>
                                  <p:childTnLst>
                                    <p:animMotion origin="layout" path="M 3.33333E-6 -3.36109E-6 L -0.20417 0.30373 " pathEditMode="relative" rAng="0" ptsTypes="AA">
                                      <p:cBhvr>
                                        <p:cTn id="22" dur="2000" fill="hold"/>
                                        <p:tgtEl>
                                          <p:spTgt spid="10"/>
                                        </p:tgtEl>
                                        <p:attrNameLst>
                                          <p:attrName>ppt_x</p:attrName>
                                          <p:attrName>ppt_y</p:attrName>
                                        </p:attrNameLst>
                                      </p:cBhvr>
                                      <p:rCtr x="-10200" y="15200"/>
                                    </p:animMotion>
                                  </p:childTnLst>
                                </p:cTn>
                              </p:par>
                              <p:par>
                                <p:cTn id="23" presetID="22" presetClass="entr" presetSubtype="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bldP spid="44" grpId="0"/>
      <p:bldP spid="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SGX</a:t>
            </a:r>
            <a:endParaRPr lang="en-US" dirty="0"/>
          </a:p>
        </p:txBody>
      </p:sp>
      <p:sp>
        <p:nvSpPr>
          <p:cNvPr id="4" name="Content Placeholder 3"/>
          <p:cNvSpPr>
            <a:spLocks noGrp="1"/>
          </p:cNvSpPr>
          <p:nvPr>
            <p:ph idx="4294967295"/>
          </p:nvPr>
        </p:nvSpPr>
        <p:spPr>
          <a:xfrm>
            <a:off x="609600" y="1600200"/>
            <a:ext cx="8237538" cy="4572000"/>
          </a:xfrm>
          <a:prstGeom prst="rect">
            <a:avLst/>
          </a:prstGeom>
        </p:spPr>
        <p:txBody>
          <a:bodyPr>
            <a:normAutofit fontScale="85000" lnSpcReduction="20000"/>
          </a:bodyPr>
          <a:lstStyle/>
          <a:p>
            <a:r>
              <a:rPr lang="en-US" dirty="0" smtClean="0"/>
              <a:t>EPC: Decrypted code and data space with </a:t>
            </a:r>
          </a:p>
          <a:p>
            <a:pPr lvl="1"/>
            <a:r>
              <a:rPr lang="en-US" dirty="0" smtClean="0"/>
              <a:t>SE access control</a:t>
            </a:r>
          </a:p>
          <a:p>
            <a:pPr lvl="1"/>
            <a:r>
              <a:rPr lang="en-US" dirty="0" smtClean="0"/>
              <a:t>Located in system memory space</a:t>
            </a:r>
          </a:p>
          <a:p>
            <a:pPr lvl="1"/>
            <a:r>
              <a:rPr lang="en-US" dirty="0" smtClean="0"/>
              <a:t>Implementation as stolen main memory (protected by MEE)</a:t>
            </a:r>
          </a:p>
          <a:p>
            <a:pPr lvl="1"/>
            <a:r>
              <a:rPr lang="en-US" dirty="0" smtClean="0"/>
              <a:t>Protected from SW by range registers</a:t>
            </a:r>
          </a:p>
          <a:p>
            <a:pPr lvl="1"/>
            <a:r>
              <a:rPr lang="en-US" dirty="0" smtClean="0"/>
              <a:t>Protected from HW by encryption and integrity protection</a:t>
            </a:r>
          </a:p>
          <a:p>
            <a:r>
              <a:rPr lang="en-US" dirty="0" smtClean="0"/>
              <a:t>EPCM: Provide meta data for each EPC page</a:t>
            </a:r>
          </a:p>
          <a:p>
            <a:r>
              <a:rPr lang="en-US" dirty="0" smtClean="0"/>
              <a:t>SE1 Instructions: 12 new operations</a:t>
            </a:r>
          </a:p>
          <a:p>
            <a:pPr lvl="1"/>
            <a:r>
              <a:rPr lang="en-US" dirty="0" smtClean="0"/>
              <a:t>ECREATE, EADD, EEXTEND, EINIT, EENTER, EIRET, EEXIT, EREMOVE, EDBGRD, EDBGWR, EREPORT, EGETKEY</a:t>
            </a:r>
          </a:p>
          <a:p>
            <a:r>
              <a:rPr lang="en-US" dirty="0" smtClean="0"/>
              <a:t>2 </a:t>
            </a:r>
            <a:r>
              <a:rPr lang="en-US" dirty="0" err="1" smtClean="0"/>
              <a:t>Opcodes</a:t>
            </a:r>
            <a:r>
              <a:rPr lang="en-US" dirty="0" smtClean="0"/>
              <a:t>: 1 privileged; 1 unprivileged</a:t>
            </a:r>
          </a:p>
        </p:txBody>
      </p:sp>
    </p:spTree>
    <p:extLst>
      <p:ext uri="{BB962C8B-B14F-4D97-AF65-F5344CB8AC3E}">
        <p14:creationId xmlns:p14="http://schemas.microsoft.com/office/powerpoint/2010/main" val="3468516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normAutofit fontScale="90000"/>
          </a:bodyPr>
          <a:lstStyle/>
          <a:p>
            <a:r>
              <a:rPr lang="en-US" dirty="0" smtClean="0"/>
              <a:t>SGX</a:t>
            </a:r>
            <a:br>
              <a:rPr lang="en-US" dirty="0" smtClean="0"/>
            </a:br>
            <a:r>
              <a:rPr lang="en-US" dirty="0" smtClean="0"/>
              <a:t>Ring 0 Instructions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93239654"/>
              </p:ext>
            </p:extLst>
          </p:nvPr>
        </p:nvGraphicFramePr>
        <p:xfrm>
          <a:off x="609600" y="1905000"/>
          <a:ext cx="8153401" cy="4522929"/>
        </p:xfrm>
        <a:graphic>
          <a:graphicData uri="http://schemas.openxmlformats.org/drawingml/2006/table">
            <a:tbl>
              <a:tblPr firstRow="1">
                <a:tableStyleId>{3C2FFA5D-87B4-456A-9821-1D502468CF0F}</a:tableStyleId>
              </a:tblPr>
              <a:tblGrid>
                <a:gridCol w="589403"/>
                <a:gridCol w="1670947"/>
                <a:gridCol w="5893051"/>
              </a:tblGrid>
              <a:tr h="177086">
                <a:tc>
                  <a:txBody>
                    <a:bodyPr/>
                    <a:lstStyle/>
                    <a:p>
                      <a:pPr marL="0" marR="0" algn="just">
                        <a:lnSpc>
                          <a:spcPct val="115000"/>
                        </a:lnSpc>
                        <a:spcBef>
                          <a:spcPts val="300"/>
                        </a:spcBef>
                        <a:spcAft>
                          <a:spcPts val="300"/>
                        </a:spcAft>
                      </a:pPr>
                      <a:r>
                        <a:rPr lang="en-US" sz="1600" dirty="0" smtClean="0"/>
                        <a:t>EAX</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a:t> </a:t>
                      </a:r>
                      <a:r>
                        <a:rPr lang="en-US" sz="1600" dirty="0" smtClean="0"/>
                        <a:t>Leaf</a:t>
                      </a:r>
                      <a:r>
                        <a:rPr lang="en-US" sz="1600" baseline="0" dirty="0" smtClean="0"/>
                        <a:t> Function</a:t>
                      </a:r>
                      <a:endParaRPr lang="en-US" sz="1600" dirty="0">
                        <a:latin typeface="Arial" pitchFamily="34" charset="0"/>
                        <a:ea typeface="Times New Roman"/>
                        <a:cs typeface="Arial" pitchFamily="34" charset="0"/>
                      </a:endParaRPr>
                    </a:p>
                  </a:txBody>
                  <a:tcPr marL="68580" marR="68580" marT="0" marB="0"/>
                </a:tc>
                <a:tc>
                  <a:txBody>
                    <a:bodyPr/>
                    <a:lstStyle/>
                    <a:p>
                      <a:pPr marL="0" marR="0" algn="l">
                        <a:lnSpc>
                          <a:spcPct val="115000"/>
                        </a:lnSpc>
                        <a:spcBef>
                          <a:spcPts val="300"/>
                        </a:spcBef>
                        <a:spcAft>
                          <a:spcPts val="300"/>
                        </a:spcAft>
                      </a:pPr>
                      <a:r>
                        <a:rPr lang="en-US" sz="1600" dirty="0" smtClean="0"/>
                        <a:t>Description</a:t>
                      </a:r>
                      <a:endParaRPr lang="en-US" sz="1600" dirty="0">
                        <a:latin typeface="Arial" pitchFamily="34" charset="0"/>
                        <a:ea typeface="Times New Roman"/>
                        <a:cs typeface="Arial" pitchFamily="34" charset="0"/>
                      </a:endParaRPr>
                    </a:p>
                  </a:txBody>
                  <a:tcPr marL="68580" marR="68580" marT="0" marB="0"/>
                </a:tc>
              </a:tr>
              <a:tr h="997025">
                <a:tc>
                  <a:txBody>
                    <a:bodyPr/>
                    <a:lstStyle/>
                    <a:p>
                      <a:pPr marL="0" marR="0" algn="just">
                        <a:lnSpc>
                          <a:spcPct val="115000"/>
                        </a:lnSpc>
                        <a:spcBef>
                          <a:spcPts val="300"/>
                        </a:spcBef>
                        <a:spcAft>
                          <a:spcPts val="300"/>
                        </a:spcAft>
                      </a:pPr>
                      <a:r>
                        <a:rPr lang="en-US" sz="1600" dirty="0"/>
                        <a:t>0x0</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a:t>ECREATE</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200"/>
                        </a:spcAft>
                      </a:pPr>
                      <a:r>
                        <a:rPr lang="en-US" sz="1600" dirty="0" smtClean="0"/>
                        <a:t>Sets up the initial state environment,  sets up the measurement, adds SECS page to EPC, measures attributes and </a:t>
                      </a:r>
                      <a:r>
                        <a:rPr lang="en-US" sz="1600" dirty="0" err="1" smtClean="0"/>
                        <a:t>xsave</a:t>
                      </a:r>
                      <a:r>
                        <a:rPr lang="en-US" sz="1600" dirty="0" smtClean="0"/>
                        <a:t> mask</a:t>
                      </a:r>
                      <a:endParaRPr lang="en-US" sz="1600" dirty="0" smtClean="0">
                        <a:latin typeface="Arial" pitchFamily="34" charset="0"/>
                        <a:ea typeface="Times New Roman"/>
                        <a:cs typeface="Arial" pitchFamily="34" charset="0"/>
                      </a:endParaRPr>
                    </a:p>
                  </a:txBody>
                  <a:tcPr marL="68580" marR="68580" marT="0" marB="0"/>
                </a:tc>
              </a:tr>
              <a:tr h="811372">
                <a:tc>
                  <a:txBody>
                    <a:bodyPr/>
                    <a:lstStyle/>
                    <a:p>
                      <a:pPr marL="0" marR="0" algn="just">
                        <a:lnSpc>
                          <a:spcPct val="115000"/>
                        </a:lnSpc>
                        <a:spcBef>
                          <a:spcPts val="300"/>
                        </a:spcBef>
                        <a:spcAft>
                          <a:spcPts val="300"/>
                        </a:spcAft>
                      </a:pPr>
                      <a:r>
                        <a:rPr lang="en-US" sz="1600" dirty="0"/>
                        <a:t>0x1</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a:t>EADD</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smtClean="0"/>
                        <a:t>Adds a page to the enclave. Page can be used as enclave control, application data, code, stack, or heap</a:t>
                      </a:r>
                      <a:endParaRPr lang="en-US" sz="1600" dirty="0" smtClean="0">
                        <a:latin typeface="Arial" pitchFamily="34" charset="0"/>
                        <a:ea typeface="Times New Roman"/>
                        <a:cs typeface="Arial" pitchFamily="34" charset="0"/>
                      </a:endParaRPr>
                    </a:p>
                  </a:txBody>
                  <a:tcPr marL="68580" marR="68580" marT="0" marB="0"/>
                </a:tc>
              </a:tr>
              <a:tr h="405686">
                <a:tc>
                  <a:txBody>
                    <a:bodyPr/>
                    <a:lstStyle/>
                    <a:p>
                      <a:pPr marL="0" marR="0" algn="just">
                        <a:lnSpc>
                          <a:spcPct val="115000"/>
                        </a:lnSpc>
                        <a:spcBef>
                          <a:spcPts val="300"/>
                        </a:spcBef>
                        <a:spcAft>
                          <a:spcPts val="300"/>
                        </a:spcAft>
                      </a:pPr>
                      <a:r>
                        <a:rPr lang="en-US" sz="1600"/>
                        <a:t>0x2</a:t>
                      </a:r>
                      <a:endParaRPr lang="en-US" sz="160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a:t>EINIT</a:t>
                      </a:r>
                      <a:endParaRPr lang="en-US" sz="1600" dirty="0">
                        <a:latin typeface="Arial" pitchFamily="34" charset="0"/>
                        <a:ea typeface="Times New Roman"/>
                        <a:cs typeface="Arial" pitchFamily="34" charset="0"/>
                      </a:endParaRPr>
                    </a:p>
                  </a:txBody>
                  <a:tcPr marL="68580" marR="68580" marT="0" marB="0"/>
                </a:tc>
                <a:tc>
                  <a:txBody>
                    <a:bodyPr/>
                    <a:lstStyle/>
                    <a:p>
                      <a:pPr marL="0" marR="0" indent="0" algn="just" defTabSz="914400" rtl="0" eaLnBrk="1" fontAlgn="auto" latinLnBrk="0" hangingPunct="1">
                        <a:lnSpc>
                          <a:spcPct val="115000"/>
                        </a:lnSpc>
                        <a:spcBef>
                          <a:spcPts val="300"/>
                        </a:spcBef>
                        <a:spcAft>
                          <a:spcPts val="300"/>
                        </a:spcAft>
                        <a:buClrTx/>
                        <a:buSzTx/>
                        <a:buFontTx/>
                        <a:buNone/>
                        <a:tabLst/>
                        <a:defRPr/>
                      </a:pPr>
                      <a:r>
                        <a:rPr lang="en-US" sz="1600" dirty="0" smtClean="0"/>
                        <a:t>Verifies permit and marks the enclave ready to run</a:t>
                      </a:r>
                      <a:endParaRPr lang="en-US" sz="1600" dirty="0">
                        <a:latin typeface="Arial" pitchFamily="34" charset="0"/>
                        <a:ea typeface="Times New Roman"/>
                        <a:cs typeface="Arial" pitchFamily="34" charset="0"/>
                      </a:endParaRPr>
                    </a:p>
                  </a:txBody>
                  <a:tcPr marL="68580" marR="68580" marT="0" marB="0"/>
                </a:tc>
              </a:tr>
              <a:tr h="405686">
                <a:tc>
                  <a:txBody>
                    <a:bodyPr/>
                    <a:lstStyle/>
                    <a:p>
                      <a:pPr marL="0" marR="0" algn="just">
                        <a:lnSpc>
                          <a:spcPct val="115000"/>
                        </a:lnSpc>
                        <a:spcBef>
                          <a:spcPts val="300"/>
                        </a:spcBef>
                        <a:spcAft>
                          <a:spcPts val="300"/>
                        </a:spcAft>
                      </a:pPr>
                      <a:r>
                        <a:rPr lang="en-US" sz="1600" dirty="0" smtClean="0"/>
                        <a:t>0x3</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a:t>EREMOVE</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smtClean="0"/>
                        <a:t>Removes pages from an enclave</a:t>
                      </a:r>
                      <a:endParaRPr lang="en-US" sz="1600" dirty="0">
                        <a:latin typeface="Arial" pitchFamily="34" charset="0"/>
                        <a:ea typeface="Times New Roman"/>
                        <a:cs typeface="Arial" pitchFamily="34" charset="0"/>
                      </a:endParaRPr>
                    </a:p>
                  </a:txBody>
                  <a:tcPr marL="68580" marR="68580" marT="0" marB="0"/>
                </a:tc>
              </a:tr>
              <a:tr h="405686">
                <a:tc>
                  <a:txBody>
                    <a:bodyPr/>
                    <a:lstStyle/>
                    <a:p>
                      <a:pPr marL="0" marR="0" algn="just">
                        <a:lnSpc>
                          <a:spcPct val="115000"/>
                        </a:lnSpc>
                        <a:spcBef>
                          <a:spcPts val="300"/>
                        </a:spcBef>
                        <a:spcAft>
                          <a:spcPts val="300"/>
                        </a:spcAft>
                      </a:pPr>
                      <a:r>
                        <a:rPr lang="en-US" sz="1600" dirty="0" smtClean="0"/>
                        <a:t>0x4</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a:t>EDBGRD</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smtClean="0"/>
                        <a:t>Reads</a:t>
                      </a:r>
                      <a:r>
                        <a:rPr lang="en-US" sz="1600" baseline="0" dirty="0" smtClean="0"/>
                        <a:t> 8 bytes from a debug enclave</a:t>
                      </a:r>
                      <a:endParaRPr lang="en-US" sz="1600" dirty="0">
                        <a:latin typeface="Arial" pitchFamily="34" charset="0"/>
                        <a:ea typeface="Times New Roman"/>
                        <a:cs typeface="Arial" pitchFamily="34" charset="0"/>
                      </a:endParaRPr>
                    </a:p>
                  </a:txBody>
                  <a:tcPr marL="68580" marR="68580" marT="0" marB="0"/>
                </a:tc>
              </a:tr>
              <a:tr h="405686">
                <a:tc>
                  <a:txBody>
                    <a:bodyPr/>
                    <a:lstStyle/>
                    <a:p>
                      <a:pPr marL="0" marR="0" algn="just">
                        <a:lnSpc>
                          <a:spcPct val="115000"/>
                        </a:lnSpc>
                        <a:spcBef>
                          <a:spcPts val="300"/>
                        </a:spcBef>
                        <a:spcAft>
                          <a:spcPts val="300"/>
                        </a:spcAft>
                      </a:pPr>
                      <a:r>
                        <a:rPr lang="en-US" sz="1600" dirty="0" smtClean="0"/>
                        <a:t>0x5</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a:t>EDBGWR</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smtClean="0"/>
                        <a:t>Writes</a:t>
                      </a:r>
                      <a:r>
                        <a:rPr lang="en-US" sz="1600" baseline="0" dirty="0" smtClean="0"/>
                        <a:t> 8 bytes to a debug enclave</a:t>
                      </a:r>
                      <a:endParaRPr lang="en-US" sz="1600" dirty="0">
                        <a:latin typeface="Arial" pitchFamily="34" charset="0"/>
                        <a:ea typeface="Times New Roman"/>
                        <a:cs typeface="Arial" pitchFamily="34" charset="0"/>
                      </a:endParaRPr>
                    </a:p>
                  </a:txBody>
                  <a:tcPr marL="68580" marR="68580" marT="0" marB="0"/>
                </a:tc>
              </a:tr>
              <a:tr h="811372">
                <a:tc>
                  <a:txBody>
                    <a:bodyPr/>
                    <a:lstStyle/>
                    <a:p>
                      <a:pPr marL="0" marR="0" algn="just">
                        <a:lnSpc>
                          <a:spcPct val="115000"/>
                        </a:lnSpc>
                        <a:spcBef>
                          <a:spcPts val="300"/>
                        </a:spcBef>
                        <a:spcAft>
                          <a:spcPts val="300"/>
                        </a:spcAft>
                      </a:pPr>
                      <a:r>
                        <a:rPr lang="en-US" sz="1600" dirty="0" smtClean="0"/>
                        <a:t>0x6</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a:t>EEXTEND</a:t>
                      </a:r>
                      <a:endParaRPr lang="en-US" sz="1600" dirty="0">
                        <a:latin typeface="Arial" pitchFamily="34" charset="0"/>
                        <a:ea typeface="Times New Roman"/>
                        <a:cs typeface="Arial" pitchFamily="34" charset="0"/>
                      </a:endParaRPr>
                    </a:p>
                  </a:txBody>
                  <a:tcPr marL="68580" marR="68580" marT="0" marB="0"/>
                </a:tc>
                <a:tc>
                  <a:txBody>
                    <a:bodyPr/>
                    <a:lstStyle/>
                    <a:p>
                      <a:pPr marL="0" marR="0" algn="just">
                        <a:lnSpc>
                          <a:spcPct val="115000"/>
                        </a:lnSpc>
                        <a:spcBef>
                          <a:spcPts val="300"/>
                        </a:spcBef>
                        <a:spcAft>
                          <a:spcPts val="300"/>
                        </a:spcAft>
                      </a:pPr>
                      <a:r>
                        <a:rPr lang="en-US" sz="1600" dirty="0" smtClean="0"/>
                        <a:t>Extends the measurement of the enclave with a measurement of an additional chunk of memory</a:t>
                      </a:r>
                      <a:endParaRPr lang="en-US" sz="1600" dirty="0" smtClean="0">
                        <a:latin typeface="Arial" pitchFamily="34" charset="0"/>
                        <a:ea typeface="Times New Roman"/>
                        <a:cs typeface="Arial" pitchFamily="34" charset="0"/>
                      </a:endParaRPr>
                    </a:p>
                  </a:txBody>
                  <a:tcPr marL="68580" marR="68580" marT="0" marB="0"/>
                </a:tc>
              </a:tr>
            </a:tbl>
          </a:graphicData>
        </a:graphic>
      </p:graphicFrame>
    </p:spTree>
    <p:extLst>
      <p:ext uri="{BB962C8B-B14F-4D97-AF65-F5344CB8AC3E}">
        <p14:creationId xmlns:p14="http://schemas.microsoft.com/office/powerpoint/2010/main" val="2059998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normAutofit fontScale="90000"/>
          </a:bodyPr>
          <a:lstStyle/>
          <a:p>
            <a:r>
              <a:rPr lang="en-US" dirty="0" smtClean="0"/>
              <a:t>SGX</a:t>
            </a:r>
            <a:br>
              <a:rPr lang="en-US" dirty="0" smtClean="0"/>
            </a:br>
            <a:r>
              <a:rPr lang="en-US" dirty="0" smtClean="0"/>
              <a:t>Ring 3 Instructions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55975228"/>
              </p:ext>
            </p:extLst>
          </p:nvPr>
        </p:nvGraphicFramePr>
        <p:xfrm>
          <a:off x="1066800" y="2438400"/>
          <a:ext cx="7543800" cy="3154680"/>
        </p:xfrm>
        <a:graphic>
          <a:graphicData uri="http://schemas.openxmlformats.org/drawingml/2006/table">
            <a:tbl>
              <a:tblPr firstRow="1">
                <a:tableStyleId>{3C2FFA5D-87B4-456A-9821-1D502468CF0F}</a:tableStyleId>
              </a:tblPr>
              <a:tblGrid>
                <a:gridCol w="1454226"/>
                <a:gridCol w="1636005"/>
                <a:gridCol w="4453569"/>
              </a:tblGrid>
              <a:tr h="289736">
                <a:tc>
                  <a:txBody>
                    <a:bodyPr/>
                    <a:lstStyle/>
                    <a:p>
                      <a:pPr marL="0" marR="0" algn="just">
                        <a:lnSpc>
                          <a:spcPct val="115000"/>
                        </a:lnSpc>
                        <a:spcBef>
                          <a:spcPts val="300"/>
                        </a:spcBef>
                        <a:spcAft>
                          <a:spcPts val="300"/>
                        </a:spcAft>
                      </a:pPr>
                      <a:r>
                        <a:rPr lang="en-US" sz="1800" dirty="0" smtClean="0"/>
                        <a:t>EAX</a:t>
                      </a:r>
                      <a:endParaRPr lang="en-US" sz="1800" dirty="0">
                        <a:latin typeface="Arial" pitchFamily="34" charset="0"/>
                        <a:ea typeface="Times New Roman"/>
                        <a:cs typeface="Arial" pitchFamily="34" charset="0"/>
                      </a:endParaRPr>
                    </a:p>
                  </a:txBody>
                  <a:tcPr marL="68551" marR="68551" marT="0" marB="0"/>
                </a:tc>
                <a:tc>
                  <a:txBody>
                    <a:bodyPr/>
                    <a:lstStyle/>
                    <a:p>
                      <a:pPr marL="0" marR="0" algn="l">
                        <a:lnSpc>
                          <a:spcPct val="115000"/>
                        </a:lnSpc>
                        <a:spcBef>
                          <a:spcPts val="300"/>
                        </a:spcBef>
                        <a:spcAft>
                          <a:spcPts val="300"/>
                        </a:spcAft>
                      </a:pPr>
                      <a:r>
                        <a:rPr lang="en-US" sz="1800" dirty="0"/>
                        <a:t> </a:t>
                      </a:r>
                      <a:r>
                        <a:rPr lang="en-US" sz="1800" dirty="0" smtClean="0"/>
                        <a:t>Leaf</a:t>
                      </a:r>
                      <a:r>
                        <a:rPr lang="en-US" sz="1800" baseline="0" dirty="0" smtClean="0"/>
                        <a:t> Function</a:t>
                      </a:r>
                      <a:endParaRPr lang="en-US" sz="1800" dirty="0">
                        <a:latin typeface="Arial" pitchFamily="34" charset="0"/>
                        <a:ea typeface="Times New Roman"/>
                        <a:cs typeface="Arial" pitchFamily="34" charset="0"/>
                      </a:endParaRPr>
                    </a:p>
                  </a:txBody>
                  <a:tcPr marL="68551" marR="68551" marT="0" marB="0"/>
                </a:tc>
                <a:tc>
                  <a:txBody>
                    <a:bodyPr/>
                    <a:lstStyle/>
                    <a:p>
                      <a:pPr marL="0" marR="0" algn="l">
                        <a:lnSpc>
                          <a:spcPct val="115000"/>
                        </a:lnSpc>
                        <a:spcBef>
                          <a:spcPts val="300"/>
                        </a:spcBef>
                        <a:spcAft>
                          <a:spcPts val="300"/>
                        </a:spcAft>
                      </a:pPr>
                      <a:r>
                        <a:rPr lang="en-US" sz="1800" dirty="0" smtClean="0"/>
                        <a:t>Description</a:t>
                      </a:r>
                      <a:endParaRPr lang="en-US" sz="1800" dirty="0">
                        <a:latin typeface="Arial" pitchFamily="34" charset="0"/>
                        <a:ea typeface="Times New Roman"/>
                        <a:cs typeface="Arial" pitchFamily="34" charset="0"/>
                      </a:endParaRPr>
                    </a:p>
                  </a:txBody>
                  <a:tcPr marL="68551" marR="68551" marT="0" marB="0"/>
                </a:tc>
              </a:tr>
              <a:tr h="282865">
                <a:tc>
                  <a:txBody>
                    <a:bodyPr/>
                    <a:lstStyle/>
                    <a:p>
                      <a:pPr marL="0" marR="0" algn="just">
                        <a:lnSpc>
                          <a:spcPct val="115000"/>
                        </a:lnSpc>
                        <a:spcBef>
                          <a:spcPts val="300"/>
                        </a:spcBef>
                        <a:spcAft>
                          <a:spcPts val="300"/>
                        </a:spcAft>
                      </a:pPr>
                      <a:r>
                        <a:rPr lang="en-US" sz="1800" dirty="0"/>
                        <a:t>0x0</a:t>
                      </a:r>
                      <a:endParaRPr lang="en-US" sz="1800" dirty="0">
                        <a:latin typeface="Arial" pitchFamily="34" charset="0"/>
                        <a:ea typeface="Times New Roman"/>
                        <a:cs typeface="Arial" pitchFamily="34" charset="0"/>
                      </a:endParaRPr>
                    </a:p>
                  </a:txBody>
                  <a:tcPr marL="68551" marR="68551" marT="0" marB="0"/>
                </a:tc>
                <a:tc>
                  <a:txBody>
                    <a:bodyPr/>
                    <a:lstStyle/>
                    <a:p>
                      <a:pPr marL="0" marR="0" algn="just">
                        <a:lnSpc>
                          <a:spcPct val="115000"/>
                        </a:lnSpc>
                        <a:spcBef>
                          <a:spcPts val="300"/>
                        </a:spcBef>
                        <a:spcAft>
                          <a:spcPts val="300"/>
                        </a:spcAft>
                      </a:pPr>
                      <a:r>
                        <a:rPr lang="en-US" sz="1800" dirty="0"/>
                        <a:t>EREPORT</a:t>
                      </a:r>
                      <a:endParaRPr lang="en-US" sz="1800" dirty="0">
                        <a:latin typeface="Arial" pitchFamily="34" charset="0"/>
                        <a:ea typeface="Times New Roman"/>
                        <a:cs typeface="Arial" pitchFamily="34" charset="0"/>
                      </a:endParaRPr>
                    </a:p>
                  </a:txBody>
                  <a:tcPr marL="68551" marR="68551" marT="0" marB="0"/>
                </a:tc>
                <a:tc>
                  <a:txBody>
                    <a:bodyPr/>
                    <a:lstStyle/>
                    <a:p>
                      <a:pPr marL="0" marR="0" indent="0" algn="l" defTabSz="914400" rtl="0" eaLnBrk="1" fontAlgn="auto" latinLnBrk="0" hangingPunct="1">
                        <a:lnSpc>
                          <a:spcPct val="115000"/>
                        </a:lnSpc>
                        <a:spcBef>
                          <a:spcPts val="300"/>
                        </a:spcBef>
                        <a:spcAft>
                          <a:spcPts val="300"/>
                        </a:spcAft>
                        <a:buClrTx/>
                        <a:buSzTx/>
                        <a:buFontTx/>
                        <a:buNone/>
                        <a:tabLst/>
                        <a:defRPr/>
                      </a:pPr>
                      <a:r>
                        <a:rPr lang="en-US" sz="1800" dirty="0" smtClean="0"/>
                        <a:t>Demonstrates cryptographically what was placed inside the enclave</a:t>
                      </a:r>
                      <a:endParaRPr lang="en-US" sz="1800" dirty="0">
                        <a:latin typeface="Arial" pitchFamily="34" charset="0"/>
                        <a:ea typeface="Times New Roman"/>
                        <a:cs typeface="Arial" pitchFamily="34" charset="0"/>
                      </a:endParaRPr>
                    </a:p>
                  </a:txBody>
                  <a:tcPr marL="68551" marR="68551" marT="0" marB="0"/>
                </a:tc>
              </a:tr>
              <a:tr h="289616">
                <a:tc>
                  <a:txBody>
                    <a:bodyPr/>
                    <a:lstStyle/>
                    <a:p>
                      <a:pPr marL="0" marR="0" algn="just">
                        <a:lnSpc>
                          <a:spcPct val="115000"/>
                        </a:lnSpc>
                        <a:spcBef>
                          <a:spcPts val="300"/>
                        </a:spcBef>
                        <a:spcAft>
                          <a:spcPts val="300"/>
                        </a:spcAft>
                      </a:pPr>
                      <a:r>
                        <a:rPr lang="en-US" sz="1800"/>
                        <a:t>0x1</a:t>
                      </a:r>
                      <a:endParaRPr lang="en-US" sz="1800">
                        <a:latin typeface="Arial" pitchFamily="34" charset="0"/>
                        <a:ea typeface="Times New Roman"/>
                        <a:cs typeface="Arial" pitchFamily="34" charset="0"/>
                      </a:endParaRPr>
                    </a:p>
                  </a:txBody>
                  <a:tcPr marL="68551" marR="68551" marT="0" marB="0"/>
                </a:tc>
                <a:tc>
                  <a:txBody>
                    <a:bodyPr/>
                    <a:lstStyle/>
                    <a:p>
                      <a:pPr marL="0" marR="0" algn="just">
                        <a:lnSpc>
                          <a:spcPct val="115000"/>
                        </a:lnSpc>
                        <a:spcBef>
                          <a:spcPts val="300"/>
                        </a:spcBef>
                        <a:spcAft>
                          <a:spcPts val="300"/>
                        </a:spcAft>
                      </a:pPr>
                      <a:r>
                        <a:rPr lang="en-US" sz="1800" dirty="0"/>
                        <a:t>EGETKEY</a:t>
                      </a:r>
                      <a:endParaRPr lang="en-US" sz="1800" dirty="0">
                        <a:latin typeface="Arial" pitchFamily="34" charset="0"/>
                        <a:ea typeface="Times New Roman"/>
                        <a:cs typeface="Arial" pitchFamily="34" charset="0"/>
                      </a:endParaRPr>
                    </a:p>
                  </a:txBody>
                  <a:tcPr marL="68551" marR="68551" marT="0" marB="0"/>
                </a:tc>
                <a:tc>
                  <a:txBody>
                    <a:bodyPr/>
                    <a:lstStyle/>
                    <a:p>
                      <a:pPr marL="0" marR="0" algn="l">
                        <a:lnSpc>
                          <a:spcPct val="115000"/>
                        </a:lnSpc>
                        <a:spcBef>
                          <a:spcPts val="300"/>
                        </a:spcBef>
                        <a:spcAft>
                          <a:spcPts val="300"/>
                        </a:spcAft>
                      </a:pPr>
                      <a:r>
                        <a:rPr lang="en-US" sz="1800" dirty="0" smtClean="0"/>
                        <a:t>Provides access to system secrets &amp; user level keys</a:t>
                      </a:r>
                      <a:endParaRPr lang="en-US" sz="1800" dirty="0" smtClean="0">
                        <a:latin typeface="Arial" pitchFamily="34" charset="0"/>
                        <a:ea typeface="Times New Roman"/>
                        <a:cs typeface="Arial" pitchFamily="34" charset="0"/>
                      </a:endParaRPr>
                    </a:p>
                  </a:txBody>
                  <a:tcPr marL="68551" marR="68551" marT="0" marB="0"/>
                </a:tc>
              </a:tr>
              <a:tr h="526794">
                <a:tc>
                  <a:txBody>
                    <a:bodyPr/>
                    <a:lstStyle/>
                    <a:p>
                      <a:pPr marL="0" marR="0" algn="just">
                        <a:lnSpc>
                          <a:spcPct val="115000"/>
                        </a:lnSpc>
                        <a:spcBef>
                          <a:spcPts val="300"/>
                        </a:spcBef>
                        <a:spcAft>
                          <a:spcPts val="300"/>
                        </a:spcAft>
                      </a:pPr>
                      <a:r>
                        <a:rPr lang="en-US" sz="1800" dirty="0" smtClean="0"/>
                        <a:t>0x2</a:t>
                      </a:r>
                      <a:endParaRPr lang="en-US" sz="1800" dirty="0">
                        <a:latin typeface="Arial" pitchFamily="34" charset="0"/>
                        <a:ea typeface="Times New Roman"/>
                        <a:cs typeface="Arial" pitchFamily="34" charset="0"/>
                      </a:endParaRPr>
                    </a:p>
                  </a:txBody>
                  <a:tcPr marL="68551" marR="68551" marT="0" marB="0"/>
                </a:tc>
                <a:tc>
                  <a:txBody>
                    <a:bodyPr/>
                    <a:lstStyle/>
                    <a:p>
                      <a:pPr marL="0" marR="0" algn="just">
                        <a:lnSpc>
                          <a:spcPct val="115000"/>
                        </a:lnSpc>
                        <a:spcBef>
                          <a:spcPts val="300"/>
                        </a:spcBef>
                        <a:spcAft>
                          <a:spcPts val="300"/>
                        </a:spcAft>
                      </a:pPr>
                      <a:r>
                        <a:rPr lang="en-US" sz="1800" dirty="0"/>
                        <a:t>EENTER</a:t>
                      </a:r>
                      <a:endParaRPr lang="en-US" sz="1800" dirty="0">
                        <a:latin typeface="Arial" pitchFamily="34" charset="0"/>
                        <a:ea typeface="Times New Roman"/>
                        <a:cs typeface="Arial" pitchFamily="34" charset="0"/>
                      </a:endParaRPr>
                    </a:p>
                  </a:txBody>
                  <a:tcPr marL="68551" marR="68551" marT="0" marB="0" anchor="ctr"/>
                </a:tc>
                <a:tc>
                  <a:txBody>
                    <a:bodyPr/>
                    <a:lstStyle/>
                    <a:p>
                      <a:pPr marL="0" marR="0" algn="l">
                        <a:lnSpc>
                          <a:spcPct val="115000"/>
                        </a:lnSpc>
                        <a:spcBef>
                          <a:spcPts val="300"/>
                        </a:spcBef>
                        <a:spcAft>
                          <a:spcPts val="300"/>
                        </a:spcAft>
                      </a:pPr>
                      <a:r>
                        <a:rPr lang="en-US" sz="1800" dirty="0" smtClean="0"/>
                        <a:t>Transfers control to a predefined entry point within the enclave</a:t>
                      </a:r>
                      <a:endParaRPr lang="en-US" sz="1800" dirty="0" smtClean="0">
                        <a:latin typeface="Arial" pitchFamily="34" charset="0"/>
                        <a:ea typeface="Times New Roman"/>
                        <a:cs typeface="Arial" pitchFamily="34" charset="0"/>
                      </a:endParaRPr>
                    </a:p>
                  </a:txBody>
                  <a:tcPr marL="68551" marR="68551" marT="0" marB="0"/>
                </a:tc>
              </a:tr>
              <a:tr h="328793">
                <a:tc>
                  <a:txBody>
                    <a:bodyPr/>
                    <a:lstStyle/>
                    <a:p>
                      <a:pPr marL="0" marR="0" algn="just">
                        <a:lnSpc>
                          <a:spcPct val="115000"/>
                        </a:lnSpc>
                        <a:spcBef>
                          <a:spcPts val="300"/>
                        </a:spcBef>
                        <a:spcAft>
                          <a:spcPts val="300"/>
                        </a:spcAft>
                      </a:pPr>
                      <a:r>
                        <a:rPr lang="en-US" sz="1800" dirty="0"/>
                        <a:t>0x3</a:t>
                      </a:r>
                      <a:endParaRPr lang="en-US" sz="1800" dirty="0">
                        <a:latin typeface="Arial" pitchFamily="34" charset="0"/>
                        <a:ea typeface="Times New Roman"/>
                        <a:cs typeface="Arial" pitchFamily="34" charset="0"/>
                      </a:endParaRPr>
                    </a:p>
                  </a:txBody>
                  <a:tcPr marL="68551" marR="68551" marT="0" marB="0"/>
                </a:tc>
                <a:tc>
                  <a:txBody>
                    <a:bodyPr/>
                    <a:lstStyle/>
                    <a:p>
                      <a:pPr marL="0" marR="0" algn="just">
                        <a:lnSpc>
                          <a:spcPct val="115000"/>
                        </a:lnSpc>
                        <a:spcBef>
                          <a:spcPts val="300"/>
                        </a:spcBef>
                        <a:spcAft>
                          <a:spcPts val="300"/>
                        </a:spcAft>
                      </a:pPr>
                      <a:r>
                        <a:rPr lang="en-US" sz="1800"/>
                        <a:t>EIRET</a:t>
                      </a:r>
                      <a:endParaRPr lang="en-US" sz="1800">
                        <a:latin typeface="Arial" pitchFamily="34" charset="0"/>
                        <a:ea typeface="Times New Roman"/>
                        <a:cs typeface="Arial" pitchFamily="34" charset="0"/>
                      </a:endParaRPr>
                    </a:p>
                  </a:txBody>
                  <a:tcPr marL="68551" marR="68551" marT="0" marB="0"/>
                </a:tc>
                <a:tc>
                  <a:txBody>
                    <a:bodyPr/>
                    <a:lstStyle/>
                    <a:p>
                      <a:pPr marL="0" marR="0" algn="just">
                        <a:lnSpc>
                          <a:spcPct val="115000"/>
                        </a:lnSpc>
                        <a:spcBef>
                          <a:spcPts val="300"/>
                        </a:spcBef>
                        <a:spcAft>
                          <a:spcPts val="300"/>
                        </a:spcAft>
                      </a:pPr>
                      <a:r>
                        <a:rPr lang="en-US" sz="1800" dirty="0" smtClean="0"/>
                        <a:t>Resume execution from its interrupt / exception point</a:t>
                      </a:r>
                      <a:endParaRPr lang="en-US" sz="1800" dirty="0">
                        <a:latin typeface="Arial" pitchFamily="34" charset="0"/>
                        <a:ea typeface="Times New Roman"/>
                        <a:cs typeface="Arial" pitchFamily="34" charset="0"/>
                      </a:endParaRPr>
                    </a:p>
                  </a:txBody>
                  <a:tcPr marL="68551" marR="68551" marT="0" marB="0"/>
                </a:tc>
              </a:tr>
              <a:tr h="263397">
                <a:tc>
                  <a:txBody>
                    <a:bodyPr/>
                    <a:lstStyle/>
                    <a:p>
                      <a:pPr marL="0" marR="0" algn="just">
                        <a:lnSpc>
                          <a:spcPct val="115000"/>
                        </a:lnSpc>
                        <a:spcBef>
                          <a:spcPts val="300"/>
                        </a:spcBef>
                        <a:spcAft>
                          <a:spcPts val="300"/>
                        </a:spcAft>
                      </a:pPr>
                      <a:r>
                        <a:rPr lang="en-US" sz="1800" dirty="0"/>
                        <a:t>0x4</a:t>
                      </a:r>
                      <a:endParaRPr lang="en-US" sz="1800" dirty="0">
                        <a:latin typeface="Arial" pitchFamily="34" charset="0"/>
                        <a:ea typeface="Times New Roman"/>
                        <a:cs typeface="Arial" pitchFamily="34" charset="0"/>
                      </a:endParaRPr>
                    </a:p>
                  </a:txBody>
                  <a:tcPr marL="68551" marR="68551" marT="0" marB="0"/>
                </a:tc>
                <a:tc>
                  <a:txBody>
                    <a:bodyPr/>
                    <a:lstStyle/>
                    <a:p>
                      <a:pPr marL="0" marR="0" algn="just">
                        <a:lnSpc>
                          <a:spcPct val="115000"/>
                        </a:lnSpc>
                        <a:spcBef>
                          <a:spcPts val="300"/>
                        </a:spcBef>
                        <a:spcAft>
                          <a:spcPts val="300"/>
                        </a:spcAft>
                      </a:pPr>
                      <a:r>
                        <a:rPr lang="en-US" sz="1800" dirty="0"/>
                        <a:t>EEXIT</a:t>
                      </a:r>
                      <a:endParaRPr lang="en-US" sz="1800" dirty="0">
                        <a:latin typeface="Arial" pitchFamily="34" charset="0"/>
                        <a:ea typeface="Times New Roman"/>
                        <a:cs typeface="Arial" pitchFamily="34" charset="0"/>
                      </a:endParaRPr>
                    </a:p>
                  </a:txBody>
                  <a:tcPr marL="68551" marR="68551" marT="0" marB="0"/>
                </a:tc>
                <a:tc>
                  <a:txBody>
                    <a:bodyPr/>
                    <a:lstStyle/>
                    <a:p>
                      <a:pPr marL="0" marR="0" indent="0" algn="l" defTabSz="914400" rtl="0" eaLnBrk="1" fontAlgn="auto" latinLnBrk="0" hangingPunct="1">
                        <a:lnSpc>
                          <a:spcPct val="115000"/>
                        </a:lnSpc>
                        <a:spcBef>
                          <a:spcPts val="300"/>
                        </a:spcBef>
                        <a:spcAft>
                          <a:spcPts val="300"/>
                        </a:spcAft>
                        <a:buClrTx/>
                        <a:buSzTx/>
                        <a:buFontTx/>
                        <a:buNone/>
                        <a:tabLst/>
                        <a:defRPr/>
                      </a:pPr>
                      <a:r>
                        <a:rPr lang="en-US" sz="1800" dirty="0" smtClean="0"/>
                        <a:t>Returns from the enclave to the application</a:t>
                      </a:r>
                      <a:endParaRPr lang="en-US" sz="1800" dirty="0">
                        <a:latin typeface="Arial" pitchFamily="34" charset="0"/>
                        <a:ea typeface="Times New Roman"/>
                        <a:cs typeface="Arial" pitchFamily="34" charset="0"/>
                      </a:endParaRPr>
                    </a:p>
                  </a:txBody>
                  <a:tcPr marL="68551" marR="68551" marT="0" marB="0"/>
                </a:tc>
              </a:tr>
            </a:tbl>
          </a:graphicData>
        </a:graphic>
      </p:graphicFrame>
    </p:spTree>
    <p:extLst>
      <p:ext uri="{BB962C8B-B14F-4D97-AF65-F5344CB8AC3E}">
        <p14:creationId xmlns:p14="http://schemas.microsoft.com/office/powerpoint/2010/main" val="711510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62000" y="1447800"/>
            <a:ext cx="7654925" cy="4779963"/>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pPr>
            <a:r>
              <a:rPr lang="en-US" altLang="en-US" sz="2100" b="1" dirty="0" smtClean="0"/>
              <a:t>Architecture</a:t>
            </a:r>
            <a:r>
              <a:rPr lang="en-US" altLang="en-US" sz="2100" dirty="0" smtClean="0"/>
              <a:t/>
            </a:r>
            <a:br>
              <a:rPr lang="en-US" altLang="en-US" sz="2100" dirty="0" smtClean="0"/>
            </a:br>
            <a:r>
              <a:rPr lang="en-US" altLang="en-US" sz="2100" dirty="0" smtClean="0"/>
              <a:t>The collection of features of a processor (or a system) as they are seen by the “user”</a:t>
            </a:r>
          </a:p>
          <a:p>
            <a:pPr lvl="1">
              <a:spcBef>
                <a:spcPct val="50000"/>
              </a:spcBef>
            </a:pPr>
            <a:r>
              <a:rPr lang="en-US" altLang="en-US" sz="1900" dirty="0" smtClean="0"/>
              <a:t>User: a binary executable running on that processor, or</a:t>
            </a:r>
          </a:p>
          <a:p>
            <a:pPr lvl="1">
              <a:spcBef>
                <a:spcPct val="50000"/>
              </a:spcBef>
            </a:pPr>
            <a:r>
              <a:rPr lang="en-US" altLang="en-US" sz="1900" dirty="0" smtClean="0"/>
              <a:t>assembly level programmer</a:t>
            </a:r>
          </a:p>
          <a:p>
            <a:pPr>
              <a:spcBef>
                <a:spcPct val="50000"/>
              </a:spcBef>
            </a:pPr>
            <a:endParaRPr lang="en-US" altLang="en-US" sz="1700" dirty="0" smtClean="0"/>
          </a:p>
          <a:p>
            <a:pPr>
              <a:spcBef>
                <a:spcPct val="50000"/>
              </a:spcBef>
            </a:pPr>
            <a:r>
              <a:rPr lang="el-GR" altLang="en-US" sz="2100" b="1" dirty="0" smtClean="0"/>
              <a:t>μ</a:t>
            </a:r>
            <a:r>
              <a:rPr lang="en-US" altLang="en-US" sz="2100" b="1" dirty="0" smtClean="0"/>
              <a:t>Architecture</a:t>
            </a:r>
            <a:r>
              <a:rPr lang="en-US" altLang="en-US" sz="2100" dirty="0" smtClean="0"/>
              <a:t/>
            </a:r>
            <a:br>
              <a:rPr lang="en-US" altLang="en-US" sz="2100" dirty="0" smtClean="0"/>
            </a:br>
            <a:r>
              <a:rPr lang="en-US" altLang="en-US" sz="2100" dirty="0" smtClean="0"/>
              <a:t>The collection of features or way of implementation of a processor (or a system) that do not affect the user.</a:t>
            </a:r>
          </a:p>
          <a:p>
            <a:pPr>
              <a:spcBef>
                <a:spcPct val="50000"/>
              </a:spcBef>
            </a:pPr>
            <a:endParaRPr lang="en-US" altLang="en-US" sz="2100" dirty="0" smtClean="0"/>
          </a:p>
          <a:p>
            <a:pPr>
              <a:spcBef>
                <a:spcPct val="50000"/>
              </a:spcBef>
            </a:pPr>
            <a:r>
              <a:rPr lang="en-US" altLang="en-US" sz="2100" dirty="0" smtClean="0"/>
              <a:t>Features which change Timing/performance are considered microarchitecture.</a:t>
            </a:r>
          </a:p>
        </p:txBody>
      </p:sp>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Arch x </a:t>
            </a:r>
            <a:r>
              <a:rPr lang="en-US" dirty="0" err="1" smtClean="0"/>
              <a:t>uArch</a:t>
            </a:r>
            <a:endParaRPr lang="en-US" dirty="0"/>
          </a:p>
        </p:txBody>
      </p:sp>
    </p:spTree>
    <p:extLst>
      <p:ext uri="{BB962C8B-B14F-4D97-AF65-F5344CB8AC3E}">
        <p14:creationId xmlns:p14="http://schemas.microsoft.com/office/powerpoint/2010/main" val="670975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BIOS, ACPI, others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US" dirty="0" smtClean="0"/>
              <a:t>Yes, huge code base!</a:t>
            </a:r>
          </a:p>
          <a:p>
            <a:r>
              <a:rPr lang="en-US" dirty="0" smtClean="0"/>
              <a:t>Lots of OEM capabilities</a:t>
            </a:r>
          </a:p>
          <a:p>
            <a:r>
              <a:rPr lang="en-US" dirty="0" smtClean="0"/>
              <a:t>Already been exploited by three letter agencies</a:t>
            </a:r>
          </a:p>
          <a:p>
            <a:pPr lvl="1"/>
            <a:r>
              <a:rPr lang="en-US" dirty="0" err="1" smtClean="0"/>
              <a:t>Chipsec</a:t>
            </a:r>
            <a:r>
              <a:rPr lang="en-US" dirty="0" smtClean="0"/>
              <a:t>: </a:t>
            </a:r>
            <a:r>
              <a:rPr lang="en-US" dirty="0" smtClean="0">
                <a:hlinkClick r:id="rId2"/>
              </a:rPr>
              <a:t>https://github.com/chipsec/chipsec</a:t>
            </a:r>
            <a:endParaRPr lang="en-US" dirty="0" smtClean="0"/>
          </a:p>
          <a:p>
            <a:pPr lvl="1"/>
            <a:r>
              <a:rPr lang="en-US" dirty="0" smtClean="0"/>
              <a:t>Recently announced in </a:t>
            </a:r>
            <a:r>
              <a:rPr lang="en-US" dirty="0" err="1" smtClean="0"/>
              <a:t>CanSecWest</a:t>
            </a:r>
            <a:r>
              <a:rPr lang="en-US" dirty="0" smtClean="0"/>
              <a:t> (past week?)</a:t>
            </a:r>
            <a:endParaRPr lang="en-US" dirty="0"/>
          </a:p>
        </p:txBody>
      </p:sp>
    </p:spTree>
    <p:extLst>
      <p:ext uri="{BB962C8B-B14F-4D97-AF65-F5344CB8AC3E}">
        <p14:creationId xmlns:p14="http://schemas.microsoft.com/office/powerpoint/2010/main" val="20487868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ISA Extensions?</a:t>
            </a:r>
            <a:endParaRPr lang="en-US" dirty="0"/>
          </a:p>
        </p:txBody>
      </p:sp>
      <p:sp>
        <p:nvSpPr>
          <p:cNvPr id="3"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AES-NI</a:t>
            </a:r>
          </a:p>
          <a:p>
            <a:r>
              <a:rPr lang="en-US" dirty="0" smtClean="0"/>
              <a:t>AVX (SIMD)</a:t>
            </a:r>
          </a:p>
          <a:p>
            <a:endParaRPr lang="en-US" dirty="0"/>
          </a:p>
          <a:p>
            <a:r>
              <a:rPr lang="en-US" dirty="0" smtClean="0"/>
              <a:t>Nice to discover huge NOPs in older systems:</a:t>
            </a:r>
          </a:p>
          <a:p>
            <a:pPr marL="0" indent="0">
              <a:buNone/>
            </a:pPr>
            <a:r>
              <a:rPr lang="en-US" dirty="0" smtClean="0"/>
              <a:t>66 66 0F 1F 84 00 00 00 00 00</a:t>
            </a:r>
            <a:endParaRPr lang="en-US" dirty="0"/>
          </a:p>
        </p:txBody>
      </p:sp>
    </p:spTree>
    <p:extLst>
      <p:ext uri="{BB962C8B-B14F-4D97-AF65-F5344CB8AC3E}">
        <p14:creationId xmlns:p14="http://schemas.microsoft.com/office/powerpoint/2010/main" val="1037350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Conclusions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77500" lnSpcReduction="20000"/>
          </a:bodyPr>
          <a:lstStyle/>
          <a:p>
            <a:r>
              <a:rPr lang="en-US" dirty="0" smtClean="0"/>
              <a:t>Folks, I could just keep going but I believe I made my points clear, but just to reinforce them:</a:t>
            </a:r>
          </a:p>
          <a:p>
            <a:pPr lvl="1"/>
            <a:r>
              <a:rPr lang="en-US" dirty="0" smtClean="0"/>
              <a:t>Your computer is actually a network of computers, running lots of software (Sergey Bratus and </a:t>
            </a:r>
            <a:r>
              <a:rPr lang="en-US" dirty="0" err="1" smtClean="0"/>
              <a:t>Langsec</a:t>
            </a:r>
            <a:r>
              <a:rPr lang="en-US" dirty="0" smtClean="0"/>
              <a:t> here at Troopers!)</a:t>
            </a:r>
          </a:p>
          <a:p>
            <a:pPr lvl="1"/>
            <a:r>
              <a:rPr lang="en-US" dirty="0" smtClean="0"/>
              <a:t>Modern architecture provides a way for you to generate a hardware attestation (TXT) and this is your way to protect against supply chain based attacks (sorry NSA, but I’m Brazilian)</a:t>
            </a:r>
          </a:p>
          <a:p>
            <a:pPr lvl="1"/>
            <a:r>
              <a:rPr lang="en-US" dirty="0" smtClean="0"/>
              <a:t>We need efforts on the community to use features that are already present and that solve many platform-related problems:</a:t>
            </a:r>
          </a:p>
          <a:p>
            <a:pPr lvl="2"/>
            <a:r>
              <a:rPr lang="en-US" dirty="0" smtClean="0"/>
              <a:t>Central base for sharing known good attestations?</a:t>
            </a:r>
          </a:p>
          <a:p>
            <a:pPr lvl="2"/>
            <a:r>
              <a:rPr lang="en-US" dirty="0" smtClean="0"/>
              <a:t>Software to manage and gather attestation information in networks, comparing to known good states and previously saved ones (</a:t>
            </a:r>
            <a:r>
              <a:rPr lang="en-US" dirty="0" err="1" smtClean="0"/>
              <a:t>OpenAttestation</a:t>
            </a:r>
            <a:r>
              <a:rPr lang="en-US" dirty="0" smtClean="0"/>
              <a:t>?)</a:t>
            </a:r>
          </a:p>
          <a:p>
            <a:pPr marL="914400" lvl="2" indent="0">
              <a:buNone/>
            </a:pPr>
            <a:endParaRPr lang="en-US" dirty="0"/>
          </a:p>
        </p:txBody>
      </p:sp>
    </p:spTree>
    <p:extLst>
      <p:ext uri="{BB962C8B-B14F-4D97-AF65-F5344CB8AC3E}">
        <p14:creationId xmlns:p14="http://schemas.microsoft.com/office/powerpoint/2010/main" val="592105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67744" y="2471454"/>
            <a:ext cx="4320480" cy="8171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5000" b="1" smtClean="0"/>
              <a:t>Thank You</a:t>
            </a:r>
            <a:endParaRPr lang="en-US" sz="5000" b="1" dirty="0"/>
          </a:p>
        </p:txBody>
      </p:sp>
      <p:sp>
        <p:nvSpPr>
          <p:cNvPr id="5" name="Subtitle 2"/>
          <p:cNvSpPr txBox="1">
            <a:spLocks/>
          </p:cNvSpPr>
          <p:nvPr/>
        </p:nvSpPr>
        <p:spPr>
          <a:xfrm>
            <a:off x="5436096" y="6147699"/>
            <a:ext cx="2088232" cy="739581"/>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mtClean="0"/>
              <a:t>BSDaemon</a:t>
            </a:r>
            <a:endParaRPr lang="en-US" dirty="0"/>
          </a:p>
        </p:txBody>
      </p:sp>
      <p:pic>
        <p:nvPicPr>
          <p:cNvPr id="6" name="Picture 5" descr="vector.png"/>
          <p:cNvPicPr>
            <a:picLocks noChangeAspect="1"/>
          </p:cNvPicPr>
          <p:nvPr/>
        </p:nvPicPr>
        <p:blipFill>
          <a:blip r:embed="rId2" cstate="print"/>
          <a:stretch>
            <a:fillRect/>
          </a:stretch>
        </p:blipFill>
        <p:spPr>
          <a:xfrm>
            <a:off x="7524328" y="4814134"/>
            <a:ext cx="1619672" cy="2043866"/>
          </a:xfrm>
          <a:prstGeom prst="rect">
            <a:avLst/>
          </a:prstGeom>
        </p:spPr>
      </p:pic>
      <p:pic>
        <p:nvPicPr>
          <p:cNvPr id="7" name="Picture 6" descr="TROOPERS_Badge_white.png"/>
          <p:cNvPicPr>
            <a:picLocks noChangeAspect="1"/>
          </p:cNvPicPr>
          <p:nvPr/>
        </p:nvPicPr>
        <p:blipFill>
          <a:blip r:embed="rId3" cstate="print"/>
          <a:stretch>
            <a:fillRect/>
          </a:stretch>
        </p:blipFill>
        <p:spPr>
          <a:xfrm>
            <a:off x="3563888" y="332656"/>
            <a:ext cx="1776816" cy="2089105"/>
          </a:xfrm>
          <a:prstGeom prst="rect">
            <a:avLst/>
          </a:prstGeom>
        </p:spPr>
      </p:pic>
      <p:sp>
        <p:nvSpPr>
          <p:cNvPr id="8" name="Subtitle 2"/>
          <p:cNvSpPr txBox="1">
            <a:spLocks/>
          </p:cNvSpPr>
          <p:nvPr/>
        </p:nvSpPr>
        <p:spPr>
          <a:xfrm>
            <a:off x="1388472" y="3620616"/>
            <a:ext cx="6400800" cy="17526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bg1"/>
              </a:solidFill>
            </a:endParaRPr>
          </a:p>
          <a:p>
            <a:endParaRPr lang="en-US" dirty="0" smtClean="0">
              <a:solidFill>
                <a:schemeClr val="bg1"/>
              </a:solidFill>
            </a:endParaRPr>
          </a:p>
          <a:p>
            <a:r>
              <a:rPr lang="en-US" dirty="0" smtClean="0">
                <a:solidFill>
                  <a:schemeClr val="bg1"/>
                </a:solidFill>
              </a:rPr>
              <a:t>Rodrigo </a:t>
            </a:r>
            <a:r>
              <a:rPr lang="en-US" dirty="0" err="1" smtClean="0">
                <a:solidFill>
                  <a:schemeClr val="bg1"/>
                </a:solidFill>
              </a:rPr>
              <a:t>Rubira</a:t>
            </a:r>
            <a:r>
              <a:rPr lang="en-US" dirty="0" smtClean="0">
                <a:solidFill>
                  <a:schemeClr val="bg1"/>
                </a:solidFill>
              </a:rPr>
              <a:t> Branco (</a:t>
            </a:r>
            <a:r>
              <a:rPr lang="en-US" dirty="0" err="1" smtClean="0">
                <a:solidFill>
                  <a:schemeClr val="bg1"/>
                </a:solidFill>
              </a:rPr>
              <a:t>BSDaemon</a:t>
            </a:r>
            <a:r>
              <a:rPr lang="en-US" dirty="0" smtClean="0">
                <a:solidFill>
                  <a:schemeClr val="bg1"/>
                </a:solidFill>
              </a:rPr>
              <a:t>)</a:t>
            </a:r>
          </a:p>
          <a:p>
            <a:r>
              <a:rPr lang="en-US" dirty="0" err="1" smtClean="0">
                <a:solidFill>
                  <a:schemeClr val="bg1"/>
                </a:solidFill>
              </a:rPr>
              <a:t>rodrigo</a:t>
            </a:r>
            <a:r>
              <a:rPr lang="en-US" dirty="0" smtClean="0">
                <a:solidFill>
                  <a:schemeClr val="bg1"/>
                </a:solidFill>
              </a:rPr>
              <a:t> *</a:t>
            </a:r>
            <a:r>
              <a:rPr lang="en-US" dirty="0" err="1" smtClean="0">
                <a:solidFill>
                  <a:schemeClr val="bg1"/>
                </a:solidFill>
              </a:rPr>
              <a:t>noSPAM</a:t>
            </a:r>
            <a:r>
              <a:rPr lang="en-US" dirty="0" smtClean="0">
                <a:solidFill>
                  <a:schemeClr val="bg1"/>
                </a:solidFill>
              </a:rPr>
              <a:t>* kernelhacking.com</a:t>
            </a:r>
          </a:p>
          <a:p>
            <a:r>
              <a:rPr lang="en-US" dirty="0" smtClean="0">
                <a:solidFill>
                  <a:schemeClr val="bg1"/>
                </a:solidFill>
              </a:rPr>
              <a:t>https://twitter.com/bsdaemon</a:t>
            </a:r>
            <a:endParaRPr lang="en-US" dirty="0">
              <a:solidFill>
                <a:schemeClr val="bg1"/>
              </a:solidFill>
            </a:endParaRPr>
          </a:p>
        </p:txBody>
      </p:sp>
    </p:spTree>
    <p:extLst>
      <p:ext uri="{BB962C8B-B14F-4D97-AF65-F5344CB8AC3E}">
        <p14:creationId xmlns:p14="http://schemas.microsoft.com/office/powerpoint/2010/main" val="20038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3400" y="1398984"/>
            <a:ext cx="8153400" cy="5486400"/>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2100" b="1" dirty="0" smtClean="0"/>
              <a:t>Architecture</a:t>
            </a:r>
          </a:p>
          <a:p>
            <a:pPr lvl="1">
              <a:lnSpc>
                <a:spcPct val="80000"/>
              </a:lnSpc>
            </a:pPr>
            <a:r>
              <a:rPr lang="en-US" altLang="en-US" sz="1900" dirty="0" smtClean="0"/>
              <a:t>Registers data width (8/16/32/64)</a:t>
            </a:r>
          </a:p>
          <a:p>
            <a:pPr lvl="1">
              <a:lnSpc>
                <a:spcPct val="80000"/>
              </a:lnSpc>
            </a:pPr>
            <a:r>
              <a:rPr lang="en-US" altLang="en-US" sz="1900" dirty="0" smtClean="0"/>
              <a:t>Instruction set</a:t>
            </a:r>
          </a:p>
          <a:p>
            <a:pPr lvl="1">
              <a:lnSpc>
                <a:spcPct val="80000"/>
              </a:lnSpc>
            </a:pPr>
            <a:r>
              <a:rPr lang="en-US" altLang="en-US" sz="1900" dirty="0" smtClean="0"/>
              <a:t>Addressing modes</a:t>
            </a:r>
          </a:p>
          <a:p>
            <a:pPr lvl="1">
              <a:lnSpc>
                <a:spcPct val="80000"/>
              </a:lnSpc>
            </a:pPr>
            <a:r>
              <a:rPr lang="en-US" altLang="en-US" sz="1900" dirty="0" smtClean="0"/>
              <a:t>Addressing methods (Segmentation, Paging, etc...)</a:t>
            </a:r>
          </a:p>
          <a:p>
            <a:pPr lvl="1">
              <a:lnSpc>
                <a:spcPct val="80000"/>
              </a:lnSpc>
            </a:pPr>
            <a:r>
              <a:rPr lang="en-US" altLang="en-US" sz="1900" dirty="0" smtClean="0"/>
              <a:t>Protection</a:t>
            </a:r>
          </a:p>
          <a:p>
            <a:pPr lvl="1">
              <a:lnSpc>
                <a:spcPct val="80000"/>
              </a:lnSpc>
            </a:pPr>
            <a:r>
              <a:rPr lang="en-US" altLang="en-US" sz="1900" dirty="0" smtClean="0"/>
              <a:t>etc…</a:t>
            </a:r>
          </a:p>
          <a:p>
            <a:pPr>
              <a:lnSpc>
                <a:spcPct val="80000"/>
              </a:lnSpc>
            </a:pPr>
            <a:r>
              <a:rPr lang="en-US" altLang="en-US" sz="2100" b="1" dirty="0" err="1" smtClean="0">
                <a:latin typeface="Symbol" pitchFamily="18" charset="2"/>
              </a:rPr>
              <a:t>m</a:t>
            </a:r>
            <a:r>
              <a:rPr lang="en-US" altLang="en-US" sz="2100" b="1" dirty="0" err="1" smtClean="0"/>
              <a:t>Architecture</a:t>
            </a:r>
            <a:endParaRPr lang="en-US" altLang="en-US" sz="2100" b="1" dirty="0" smtClean="0"/>
          </a:p>
          <a:p>
            <a:pPr lvl="1">
              <a:lnSpc>
                <a:spcPct val="80000"/>
              </a:lnSpc>
            </a:pPr>
            <a:r>
              <a:rPr lang="en-US" altLang="en-US" sz="1900" dirty="0" smtClean="0"/>
              <a:t>Bus width</a:t>
            </a:r>
          </a:p>
          <a:p>
            <a:pPr lvl="1">
              <a:lnSpc>
                <a:spcPct val="80000"/>
              </a:lnSpc>
            </a:pPr>
            <a:r>
              <a:rPr lang="en-US" altLang="en-US" sz="1900" dirty="0" smtClean="0"/>
              <a:t>Physical memory size</a:t>
            </a:r>
          </a:p>
          <a:p>
            <a:pPr lvl="1">
              <a:lnSpc>
                <a:spcPct val="80000"/>
              </a:lnSpc>
            </a:pPr>
            <a:r>
              <a:rPr lang="en-US" altLang="en-US" sz="1900" dirty="0" smtClean="0"/>
              <a:t>Caches &amp; Cache size</a:t>
            </a:r>
          </a:p>
          <a:p>
            <a:pPr lvl="1">
              <a:lnSpc>
                <a:spcPct val="80000"/>
              </a:lnSpc>
            </a:pPr>
            <a:r>
              <a:rPr lang="en-US" altLang="en-US" sz="1900" dirty="0" smtClean="0"/>
              <a:t>Number of execution units</a:t>
            </a:r>
          </a:p>
          <a:p>
            <a:pPr lvl="1">
              <a:lnSpc>
                <a:spcPct val="80000"/>
              </a:lnSpc>
            </a:pPr>
            <a:r>
              <a:rPr lang="en-US" altLang="en-US" sz="1900" dirty="0" smtClean="0"/>
              <a:t>Execution Pipelines, Number &amp; type execution units</a:t>
            </a:r>
          </a:p>
          <a:p>
            <a:pPr lvl="1">
              <a:lnSpc>
                <a:spcPct val="80000"/>
              </a:lnSpc>
            </a:pPr>
            <a:r>
              <a:rPr lang="en-US" altLang="en-US" sz="1900" dirty="0" smtClean="0"/>
              <a:t>Branch prediction</a:t>
            </a:r>
          </a:p>
          <a:p>
            <a:pPr lvl="1">
              <a:lnSpc>
                <a:spcPct val="80000"/>
              </a:lnSpc>
            </a:pPr>
            <a:r>
              <a:rPr lang="en-US" altLang="en-US" sz="1900" dirty="0" smtClean="0"/>
              <a:t>TLB</a:t>
            </a:r>
          </a:p>
          <a:p>
            <a:pPr lvl="1">
              <a:lnSpc>
                <a:spcPct val="80000"/>
              </a:lnSpc>
            </a:pPr>
            <a:r>
              <a:rPr lang="en-US" altLang="en-US" sz="1900" dirty="0" smtClean="0"/>
              <a:t>etc...</a:t>
            </a:r>
          </a:p>
          <a:p>
            <a:pPr>
              <a:lnSpc>
                <a:spcPct val="80000"/>
              </a:lnSpc>
            </a:pPr>
            <a:r>
              <a:rPr lang="en-US" altLang="en-US" sz="2100" dirty="0" smtClean="0"/>
              <a:t>Timing is considered </a:t>
            </a:r>
            <a:r>
              <a:rPr lang="en-US" altLang="en-US" sz="2100" dirty="0" err="1" smtClean="0">
                <a:latin typeface="Symbol" pitchFamily="18" charset="2"/>
              </a:rPr>
              <a:t>m</a:t>
            </a:r>
            <a:r>
              <a:rPr lang="en-US" altLang="en-US" sz="2100" dirty="0" err="1" smtClean="0"/>
              <a:t>Architecture</a:t>
            </a:r>
            <a:r>
              <a:rPr lang="en-US" altLang="en-US" sz="2100" dirty="0" smtClean="0"/>
              <a:t> </a:t>
            </a:r>
            <a:r>
              <a:rPr lang="en-US" altLang="en-US" sz="2100" i="1" dirty="0" smtClean="0"/>
              <a:t>(though it is user visible!)</a:t>
            </a:r>
          </a:p>
        </p:txBody>
      </p:sp>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Arch and </a:t>
            </a:r>
            <a:r>
              <a:rPr lang="en-US" dirty="0" err="1" smtClean="0"/>
              <a:t>uArch</a:t>
            </a:r>
            <a:r>
              <a:rPr lang="en-US" dirty="0" smtClean="0"/>
              <a:t> elements</a:t>
            </a:r>
            <a:endParaRPr lang="en-US" dirty="0"/>
          </a:p>
        </p:txBody>
      </p:sp>
    </p:spTree>
    <p:extLst>
      <p:ext uri="{BB962C8B-B14F-4D97-AF65-F5344CB8AC3E}">
        <p14:creationId xmlns:p14="http://schemas.microsoft.com/office/powerpoint/2010/main" val="625366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514600" y="1981200"/>
            <a:ext cx="3433763" cy="1219200"/>
          </a:xfrm>
          <a:prstGeom prst="rect">
            <a:avLst/>
          </a:prstGeom>
          <a:solidFill>
            <a:srgbClr val="FFCC66"/>
          </a:solidFill>
          <a:ln w="28575">
            <a:solidFill>
              <a:sysClr val="windowText" lastClr="000000"/>
            </a:solidFill>
            <a:miter lim="800000"/>
            <a:headEnd/>
            <a:tailEnd/>
          </a:ln>
        </p:spPr>
        <p:txBody>
          <a:bodyPr wrap="none" lIns="92075" tIns="0"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charset="0"/>
              <a:cs typeface="Arial" charset="0"/>
            </a:endParaRPr>
          </a:p>
        </p:txBody>
      </p:sp>
      <p:sp>
        <p:nvSpPr>
          <p:cNvPr id="3" name="Rectangle 6"/>
          <p:cNvSpPr>
            <a:spLocks noChangeArrowheads="1"/>
          </p:cNvSpPr>
          <p:nvPr/>
        </p:nvSpPr>
        <p:spPr bwMode="auto">
          <a:xfrm>
            <a:off x="4953000" y="2119313"/>
            <a:ext cx="923925" cy="955675"/>
          </a:xfrm>
          <a:prstGeom prst="rect">
            <a:avLst/>
          </a:prstGeom>
          <a:solidFill>
            <a:srgbClr val="6699FF"/>
          </a:solidFill>
          <a:ln w="28575">
            <a:solidFill>
              <a:sysClr val="windowText" lastClr="000000"/>
            </a:solidFill>
            <a:miter lim="800000"/>
            <a:headEnd/>
            <a:tailEnd/>
          </a:ln>
        </p:spPr>
        <p:txBody>
          <a:bodyPr wrap="none" lIns="92075" tIns="0" rIns="92075" bIns="46038" anchor="ctr"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prstClr val="black"/>
                </a:solidFill>
                <a:effectLst/>
                <a:uLnTx/>
                <a:uFillTx/>
                <a:latin typeface="Arial" charset="0"/>
                <a:cs typeface="Arial" charset="0"/>
              </a:rPr>
              <a:t>System </a:t>
            </a:r>
            <a:br>
              <a:rPr kumimoji="0" lang="en-US" sz="1600" b="1" i="0" u="none" strike="noStrike" kern="0" cap="none" spc="0" normalizeH="0" baseline="0" noProof="0" smtClean="0">
                <a:ln>
                  <a:noFill/>
                </a:ln>
                <a:solidFill>
                  <a:prstClr val="black"/>
                </a:solidFill>
                <a:effectLst/>
                <a:uLnTx/>
                <a:uFillTx/>
                <a:latin typeface="Arial" charset="0"/>
                <a:cs typeface="Arial" charset="0"/>
              </a:rPr>
            </a:br>
            <a:r>
              <a:rPr kumimoji="0" lang="en-US" sz="1600" b="1" i="0" u="none" strike="noStrike" kern="0" cap="none" spc="0" normalizeH="0" baseline="0" noProof="0" smtClean="0">
                <a:ln>
                  <a:noFill/>
                </a:ln>
                <a:solidFill>
                  <a:prstClr val="black"/>
                </a:solidFill>
                <a:effectLst/>
                <a:uLnTx/>
                <a:uFillTx/>
                <a:latin typeface="Arial" charset="0"/>
                <a:cs typeface="Arial" charset="0"/>
              </a:rPr>
              <a:t>Agent</a:t>
            </a:r>
            <a:endParaRPr kumimoji="0" lang="en-US" sz="1600" b="0" i="0" u="none" strike="noStrike" kern="0" cap="none" spc="0" normalizeH="0" baseline="0" noProof="0" smtClean="0">
              <a:ln>
                <a:noFill/>
              </a:ln>
              <a:solidFill>
                <a:prstClr val="black"/>
              </a:solidFill>
              <a:effectLst/>
              <a:uLnTx/>
              <a:uFillTx/>
              <a:latin typeface="Arial" charset="0"/>
              <a:cs typeface="Arial" charset="0"/>
            </a:endParaRPr>
          </a:p>
        </p:txBody>
      </p:sp>
      <p:sp>
        <p:nvSpPr>
          <p:cNvPr id="4" name="Line 9"/>
          <p:cNvSpPr>
            <a:spLocks noChangeShapeType="1"/>
          </p:cNvSpPr>
          <p:nvPr/>
        </p:nvSpPr>
        <p:spPr bwMode="auto">
          <a:xfrm>
            <a:off x="5410200" y="3074988"/>
            <a:ext cx="0" cy="495300"/>
          </a:xfrm>
          <a:prstGeom prst="line">
            <a:avLst/>
          </a:prstGeom>
          <a:noFill/>
          <a:ln w="38100" cmpd="dbl">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5" name="Rectangle 10"/>
          <p:cNvSpPr>
            <a:spLocks noChangeArrowheads="1"/>
          </p:cNvSpPr>
          <p:nvPr/>
        </p:nvSpPr>
        <p:spPr bwMode="auto">
          <a:xfrm>
            <a:off x="3254375" y="5780087"/>
            <a:ext cx="733425" cy="454025"/>
          </a:xfrm>
          <a:prstGeom prst="rect">
            <a:avLst/>
          </a:prstGeom>
          <a:solidFill>
            <a:srgbClr val="CC9900"/>
          </a:solidFill>
          <a:ln w="1905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mouse</a:t>
            </a:r>
          </a:p>
        </p:txBody>
      </p:sp>
      <p:sp>
        <p:nvSpPr>
          <p:cNvPr id="6" name="Line 11"/>
          <p:cNvSpPr>
            <a:spLocks noChangeShapeType="1"/>
          </p:cNvSpPr>
          <p:nvPr/>
        </p:nvSpPr>
        <p:spPr bwMode="auto">
          <a:xfrm>
            <a:off x="5789612" y="4819650"/>
            <a:ext cx="2362200" cy="0"/>
          </a:xfrm>
          <a:prstGeom prst="line">
            <a:avLst/>
          </a:prstGeom>
          <a:noFill/>
          <a:ln w="38100" cmpd="dbl">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7" name="Rectangle 12"/>
          <p:cNvSpPr>
            <a:spLocks noChangeArrowheads="1"/>
          </p:cNvSpPr>
          <p:nvPr/>
        </p:nvSpPr>
        <p:spPr bwMode="auto">
          <a:xfrm>
            <a:off x="7466012" y="5962650"/>
            <a:ext cx="595313" cy="438150"/>
          </a:xfrm>
          <a:prstGeom prst="rect">
            <a:avLst/>
          </a:prstGeom>
          <a:solidFill>
            <a:srgbClr val="33CCCC"/>
          </a:solidFill>
          <a:ln w="1905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LAN</a:t>
            </a:r>
            <a:endParaRPr kumimoji="0" lang="en-US" sz="1400" b="0" i="0" u="none" strike="noStrike" kern="0" cap="none" spc="0" normalizeH="0" baseline="0" noProof="0" smtClean="0">
              <a:ln>
                <a:noFill/>
              </a:ln>
              <a:solidFill>
                <a:prstClr val="black"/>
              </a:solidFill>
              <a:effectLst/>
              <a:uLnTx/>
              <a:uFillTx/>
              <a:latin typeface="Arial" charset="0"/>
              <a:cs typeface="Arial" charset="0"/>
            </a:endParaRPr>
          </a:p>
        </p:txBody>
      </p:sp>
      <p:sp>
        <p:nvSpPr>
          <p:cNvPr id="8" name="Line 13"/>
          <p:cNvSpPr>
            <a:spLocks noChangeShapeType="1"/>
          </p:cNvSpPr>
          <p:nvPr/>
        </p:nvSpPr>
        <p:spPr bwMode="auto">
          <a:xfrm flipV="1">
            <a:off x="7775575" y="4819650"/>
            <a:ext cx="0" cy="277813"/>
          </a:xfrm>
          <a:prstGeom prst="line">
            <a:avLst/>
          </a:prstGeom>
          <a:noFill/>
          <a:ln w="19050">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9" name="Rectangle 14"/>
          <p:cNvSpPr>
            <a:spLocks noChangeArrowheads="1"/>
          </p:cNvSpPr>
          <p:nvPr/>
        </p:nvSpPr>
        <p:spPr bwMode="auto">
          <a:xfrm>
            <a:off x="7431087" y="5097463"/>
            <a:ext cx="646113" cy="534987"/>
          </a:xfrm>
          <a:prstGeom prst="rect">
            <a:avLst/>
          </a:prstGeom>
          <a:solidFill>
            <a:srgbClr val="CCFFFF"/>
          </a:solidFill>
          <a:ln w="19050">
            <a:solidFill>
              <a:sysClr val="windowText" lastClr="000000"/>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Lan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Adap</a:t>
            </a:r>
            <a:endParaRPr kumimoji="0" lang="en-US" sz="1400" b="0" i="0" u="none" strike="noStrike" kern="0" cap="none" spc="0" normalizeH="0" baseline="0" noProof="0" smtClean="0">
              <a:ln>
                <a:noFill/>
              </a:ln>
              <a:solidFill>
                <a:prstClr val="black"/>
              </a:solidFill>
              <a:effectLst/>
              <a:uLnTx/>
              <a:uFillTx/>
              <a:latin typeface="Arial" charset="0"/>
              <a:cs typeface="Arial" charset="0"/>
            </a:endParaRPr>
          </a:p>
        </p:txBody>
      </p:sp>
      <p:sp>
        <p:nvSpPr>
          <p:cNvPr id="10" name="Line 15"/>
          <p:cNvSpPr>
            <a:spLocks noChangeShapeType="1"/>
          </p:cNvSpPr>
          <p:nvPr/>
        </p:nvSpPr>
        <p:spPr bwMode="auto">
          <a:xfrm>
            <a:off x="7761287" y="5630863"/>
            <a:ext cx="0" cy="304800"/>
          </a:xfrm>
          <a:prstGeom prst="line">
            <a:avLst/>
          </a:prstGeom>
          <a:noFill/>
          <a:ln w="19050">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11" name="Rectangle 17"/>
          <p:cNvSpPr>
            <a:spLocks noChangeArrowheads="1"/>
          </p:cNvSpPr>
          <p:nvPr/>
        </p:nvSpPr>
        <p:spPr bwMode="auto">
          <a:xfrm>
            <a:off x="4100513" y="781050"/>
            <a:ext cx="1044575" cy="758825"/>
          </a:xfrm>
          <a:prstGeom prst="rect">
            <a:avLst/>
          </a:prstGeom>
          <a:solidFill>
            <a:srgbClr val="99CC00"/>
          </a:solidFill>
          <a:ln w="28575">
            <a:solidFill>
              <a:sysClr val="windowText" lastClr="000000"/>
            </a:solidFill>
            <a:miter lim="800000"/>
            <a:headEnd/>
            <a:tailEnd/>
          </a:ln>
        </p:spPr>
        <p:txBody>
          <a:bodyPr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External Graphics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Card</a:t>
            </a:r>
            <a:endParaRPr kumimoji="0" lang="en-US" sz="1400" b="0" i="0" u="none" strike="noStrike" kern="0" cap="none" spc="0" normalizeH="0" baseline="0" noProof="0" smtClean="0">
              <a:ln>
                <a:noFill/>
              </a:ln>
              <a:solidFill>
                <a:prstClr val="black"/>
              </a:solidFill>
              <a:effectLst/>
              <a:uLnTx/>
              <a:uFillTx/>
              <a:latin typeface="Arial" charset="0"/>
              <a:cs typeface="Arial" charset="0"/>
            </a:endParaRPr>
          </a:p>
        </p:txBody>
      </p:sp>
      <p:sp>
        <p:nvSpPr>
          <p:cNvPr id="12" name="Rectangle 25"/>
          <p:cNvSpPr>
            <a:spLocks noChangeArrowheads="1"/>
          </p:cNvSpPr>
          <p:nvPr/>
        </p:nvSpPr>
        <p:spPr bwMode="auto">
          <a:xfrm>
            <a:off x="3254375" y="3570288"/>
            <a:ext cx="2535237" cy="1757362"/>
          </a:xfrm>
          <a:prstGeom prst="rect">
            <a:avLst/>
          </a:prstGeom>
          <a:solidFill>
            <a:srgbClr val="CCFFCC"/>
          </a:solidFill>
          <a:ln w="28575">
            <a:solidFill>
              <a:sysClr val="windowText" lastClr="000000"/>
            </a:solid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Arial" charset="0"/>
                <a:cs typeface="Arial" charset="0"/>
              </a:rPr>
              <a:t>South Bridge (PCH)</a:t>
            </a:r>
            <a:endParaRPr kumimoji="0" lang="en-US" sz="1600" b="0" i="0" u="none" strike="noStrike" kern="0" cap="none" spc="0" normalizeH="0" baseline="0" noProof="0" dirty="0" smtClean="0">
              <a:ln>
                <a:noFill/>
              </a:ln>
              <a:solidFill>
                <a:prstClr val="black"/>
              </a:solidFill>
              <a:effectLst/>
              <a:uLnTx/>
              <a:uFillTx/>
              <a:latin typeface="Arial" charset="0"/>
              <a:cs typeface="Arial" charset="0"/>
            </a:endParaRPr>
          </a:p>
        </p:txBody>
      </p:sp>
      <p:sp>
        <p:nvSpPr>
          <p:cNvPr id="13" name="Rectangle 26"/>
          <p:cNvSpPr>
            <a:spLocks noChangeArrowheads="1"/>
          </p:cNvSpPr>
          <p:nvPr/>
        </p:nvSpPr>
        <p:spPr bwMode="auto">
          <a:xfrm>
            <a:off x="4683125" y="1600200"/>
            <a:ext cx="1565275" cy="307975"/>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400" b="1">
                <a:solidFill>
                  <a:prstClr val="black"/>
                </a:solidFill>
                <a:latin typeface="Arial" charset="0"/>
                <a:cs typeface="Arial" charset="0"/>
              </a:rPr>
              <a:t>PCI express ×16</a:t>
            </a:r>
          </a:p>
        </p:txBody>
      </p:sp>
      <p:sp>
        <p:nvSpPr>
          <p:cNvPr id="14" name="Line 28"/>
          <p:cNvSpPr>
            <a:spLocks noChangeShapeType="1"/>
          </p:cNvSpPr>
          <p:nvPr/>
        </p:nvSpPr>
        <p:spPr bwMode="auto">
          <a:xfrm flipV="1">
            <a:off x="3654425" y="5327650"/>
            <a:ext cx="0" cy="450850"/>
          </a:xfrm>
          <a:prstGeom prst="line">
            <a:avLst/>
          </a:prstGeom>
          <a:noFill/>
          <a:ln w="19050">
            <a:solidFill>
              <a:sysClr val="windowText" lastClr="000000"/>
            </a:solidFill>
            <a:round/>
            <a:headEn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15" name="Rectangle 29"/>
          <p:cNvSpPr>
            <a:spLocks noChangeArrowheads="1"/>
          </p:cNvSpPr>
          <p:nvPr/>
        </p:nvSpPr>
        <p:spPr bwMode="auto">
          <a:xfrm>
            <a:off x="1676399" y="3386138"/>
            <a:ext cx="1176337" cy="900112"/>
          </a:xfrm>
          <a:prstGeom prst="rect">
            <a:avLst/>
          </a:prstGeom>
          <a:solidFill>
            <a:srgbClr val="C0504D">
              <a:lumMod val="20000"/>
              <a:lumOff val="80000"/>
            </a:srgbClr>
          </a:solidFill>
          <a:ln w="28575">
            <a:solidFill>
              <a:sysClr val="windowText" lastClr="000000"/>
            </a:solidFill>
            <a:miter lim="800000"/>
            <a:headEnd/>
            <a:tailEnd/>
          </a:ln>
        </p:spPr>
        <p:txBody>
          <a:bodyPr wrap="squar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Arial" charset="0"/>
                <a:cs typeface="Arial" charset="0"/>
              </a:rPr>
              <a:t>Audio Codec</a:t>
            </a:r>
            <a:endParaRPr kumimoji="0" lang="en-US" sz="1600" b="0" i="0" u="none" strike="noStrike" kern="0" cap="none" spc="0" normalizeH="0" baseline="0" noProof="0" dirty="0" smtClean="0">
              <a:ln>
                <a:noFill/>
              </a:ln>
              <a:solidFill>
                <a:prstClr val="black"/>
              </a:solidFill>
              <a:effectLst/>
              <a:uLnTx/>
              <a:uFillTx/>
              <a:latin typeface="Arial" charset="0"/>
              <a:cs typeface="Arial" charset="0"/>
            </a:endParaRPr>
          </a:p>
        </p:txBody>
      </p:sp>
      <p:sp>
        <p:nvSpPr>
          <p:cNvPr id="16" name="Line 30"/>
          <p:cNvSpPr>
            <a:spLocks noChangeShapeType="1"/>
          </p:cNvSpPr>
          <p:nvPr/>
        </p:nvSpPr>
        <p:spPr bwMode="auto">
          <a:xfrm>
            <a:off x="2852737" y="3844638"/>
            <a:ext cx="401638" cy="0"/>
          </a:xfrm>
          <a:prstGeom prst="line">
            <a:avLst/>
          </a:prstGeom>
          <a:noFill/>
          <a:ln w="38100" cmpd="dbl">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17" name="Rectangle 31"/>
          <p:cNvSpPr>
            <a:spLocks noChangeArrowheads="1"/>
          </p:cNvSpPr>
          <p:nvPr/>
        </p:nvSpPr>
        <p:spPr bwMode="auto">
          <a:xfrm>
            <a:off x="4137025" y="5780087"/>
            <a:ext cx="722312" cy="544513"/>
          </a:xfrm>
          <a:prstGeom prst="rect">
            <a:avLst/>
          </a:prstGeom>
          <a:solidFill>
            <a:srgbClr val="CC9900"/>
          </a:solidFill>
          <a:ln w="1905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DVD</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Drive</a:t>
            </a:r>
          </a:p>
        </p:txBody>
      </p:sp>
      <p:sp>
        <p:nvSpPr>
          <p:cNvPr id="18" name="Line 32"/>
          <p:cNvSpPr>
            <a:spLocks noChangeShapeType="1"/>
          </p:cNvSpPr>
          <p:nvPr/>
        </p:nvSpPr>
        <p:spPr bwMode="auto">
          <a:xfrm>
            <a:off x="4538662" y="5327650"/>
            <a:ext cx="0" cy="450850"/>
          </a:xfrm>
          <a:prstGeom prst="line">
            <a:avLst/>
          </a:prstGeom>
          <a:noFill/>
          <a:ln w="19050">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19" name="Line 33"/>
          <p:cNvSpPr>
            <a:spLocks noChangeShapeType="1"/>
          </p:cNvSpPr>
          <p:nvPr/>
        </p:nvSpPr>
        <p:spPr bwMode="auto">
          <a:xfrm>
            <a:off x="5341937" y="5327650"/>
            <a:ext cx="0" cy="450850"/>
          </a:xfrm>
          <a:prstGeom prst="line">
            <a:avLst/>
          </a:prstGeom>
          <a:noFill/>
          <a:ln w="19050">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20" name="Rectangle 34"/>
          <p:cNvSpPr>
            <a:spLocks noChangeArrowheads="1"/>
          </p:cNvSpPr>
          <p:nvPr/>
        </p:nvSpPr>
        <p:spPr bwMode="auto">
          <a:xfrm>
            <a:off x="4991100" y="5780087"/>
            <a:ext cx="722312" cy="544513"/>
          </a:xfrm>
          <a:prstGeom prst="rect">
            <a:avLst/>
          </a:prstGeom>
          <a:solidFill>
            <a:srgbClr val="CC9900"/>
          </a:solidFill>
          <a:ln w="19050" algn="ctr">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Hard</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Disk</a:t>
            </a:r>
          </a:p>
        </p:txBody>
      </p:sp>
      <p:grpSp>
        <p:nvGrpSpPr>
          <p:cNvPr id="21" name="Group 67"/>
          <p:cNvGrpSpPr/>
          <p:nvPr/>
        </p:nvGrpSpPr>
        <p:grpSpPr>
          <a:xfrm>
            <a:off x="973137" y="5376142"/>
            <a:ext cx="322263" cy="1013546"/>
            <a:chOff x="973137" y="5001492"/>
            <a:chExt cx="322263" cy="1268413"/>
          </a:xfrm>
        </p:grpSpPr>
        <p:sp>
          <p:nvSpPr>
            <p:cNvPr id="22" name="Line 35"/>
            <p:cNvSpPr>
              <a:spLocks noChangeShapeType="1"/>
            </p:cNvSpPr>
            <p:nvPr/>
          </p:nvSpPr>
          <p:spPr bwMode="auto">
            <a:xfrm>
              <a:off x="973137" y="5001492"/>
              <a:ext cx="0" cy="1268413"/>
            </a:xfrm>
            <a:prstGeom prst="line">
              <a:avLst/>
            </a:prstGeom>
            <a:noFill/>
            <a:ln w="19050">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23" name="Line 36"/>
            <p:cNvSpPr>
              <a:spLocks noChangeShapeType="1"/>
            </p:cNvSpPr>
            <p:nvPr/>
          </p:nvSpPr>
          <p:spPr bwMode="auto">
            <a:xfrm>
              <a:off x="1295400" y="5001492"/>
              <a:ext cx="0" cy="1268413"/>
            </a:xfrm>
            <a:prstGeom prst="line">
              <a:avLst/>
            </a:prstGeom>
            <a:noFill/>
            <a:ln w="19050">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grpSp>
      <p:sp>
        <p:nvSpPr>
          <p:cNvPr id="24" name="Rectangle 37"/>
          <p:cNvSpPr>
            <a:spLocks noChangeArrowheads="1"/>
          </p:cNvSpPr>
          <p:nvPr/>
        </p:nvSpPr>
        <p:spPr bwMode="auto">
          <a:xfrm rot="-5400000">
            <a:off x="286544" y="5726906"/>
            <a:ext cx="1073150" cy="274637"/>
          </a:xfrm>
          <a:prstGeom prst="rect">
            <a:avLst/>
          </a:prstGeom>
          <a:noFill/>
          <a:ln w="12700">
            <a:noFill/>
            <a:miter lim="800000"/>
            <a:headEnd type="none" w="sm" len="sm"/>
            <a:tailEnd type="none" w="med" len="lg"/>
          </a:ln>
        </p:spPr>
        <p:txBody>
          <a:bodyPr wrap="none">
            <a:spAutoFit/>
          </a:bodyPr>
          <a:lstStyle/>
          <a:p>
            <a:pPr eaLnBrk="0" fontAlgn="base" hangingPunct="0">
              <a:spcBef>
                <a:spcPct val="0"/>
              </a:spcBef>
              <a:spcAft>
                <a:spcPct val="0"/>
              </a:spcAft>
            </a:pPr>
            <a:r>
              <a:rPr lang="en-US" sz="1200" b="1" dirty="0">
                <a:solidFill>
                  <a:prstClr val="black"/>
                </a:solidFill>
                <a:latin typeface="Arial" charset="0"/>
                <a:cs typeface="Arial" charset="0"/>
              </a:rPr>
              <a:t>Parallel Port</a:t>
            </a:r>
          </a:p>
        </p:txBody>
      </p:sp>
      <p:sp>
        <p:nvSpPr>
          <p:cNvPr id="25" name="Rectangle 38"/>
          <p:cNvSpPr>
            <a:spLocks noChangeArrowheads="1"/>
          </p:cNvSpPr>
          <p:nvPr/>
        </p:nvSpPr>
        <p:spPr bwMode="auto">
          <a:xfrm rot="-5400000">
            <a:off x="668338" y="5781675"/>
            <a:ext cx="946150" cy="276225"/>
          </a:xfrm>
          <a:prstGeom prst="rect">
            <a:avLst/>
          </a:prstGeom>
          <a:noFill/>
          <a:ln w="12700">
            <a:noFill/>
            <a:miter lim="800000"/>
            <a:headEnd type="none" w="sm" len="sm"/>
            <a:tailEnd type="none" w="med" len="lg"/>
          </a:ln>
        </p:spPr>
        <p:txBody>
          <a:bodyPr wrap="none">
            <a:spAutoFit/>
          </a:bodyPr>
          <a:lstStyle/>
          <a:p>
            <a:pPr eaLnBrk="0" fontAlgn="base" hangingPunct="0">
              <a:spcBef>
                <a:spcPct val="0"/>
              </a:spcBef>
              <a:spcAft>
                <a:spcPct val="0"/>
              </a:spcAft>
            </a:pPr>
            <a:r>
              <a:rPr lang="en-US" sz="1200" b="1">
                <a:solidFill>
                  <a:prstClr val="black"/>
                </a:solidFill>
                <a:latin typeface="Arial" charset="0"/>
                <a:cs typeface="Arial" charset="0"/>
              </a:rPr>
              <a:t>Serial Port</a:t>
            </a:r>
          </a:p>
        </p:txBody>
      </p:sp>
      <p:sp>
        <p:nvSpPr>
          <p:cNvPr id="26" name="Rectangle 39"/>
          <p:cNvSpPr>
            <a:spLocks noChangeArrowheads="1"/>
          </p:cNvSpPr>
          <p:nvPr/>
        </p:nvSpPr>
        <p:spPr bwMode="auto">
          <a:xfrm>
            <a:off x="1406525" y="5738091"/>
            <a:ext cx="722312" cy="544513"/>
          </a:xfrm>
          <a:prstGeom prst="rect">
            <a:avLst/>
          </a:prstGeom>
          <a:solidFill>
            <a:srgbClr val="FFCC99"/>
          </a:solidFill>
          <a:ln w="1905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Floppy</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Drive</a:t>
            </a:r>
          </a:p>
        </p:txBody>
      </p:sp>
      <p:sp>
        <p:nvSpPr>
          <p:cNvPr id="27" name="Rectangle 40"/>
          <p:cNvSpPr>
            <a:spLocks noChangeArrowheads="1"/>
          </p:cNvSpPr>
          <p:nvPr/>
        </p:nvSpPr>
        <p:spPr bwMode="auto">
          <a:xfrm>
            <a:off x="2209800" y="5738091"/>
            <a:ext cx="722312" cy="662709"/>
          </a:xfrm>
          <a:prstGeom prst="rect">
            <a:avLst/>
          </a:prstGeom>
          <a:solidFill>
            <a:srgbClr val="FFFF99"/>
          </a:solidFill>
          <a:ln w="19050">
            <a:solidFill>
              <a:sysClr val="windowText" lastClr="000000"/>
            </a:solidFill>
            <a:miter lim="800000"/>
            <a:headEnd/>
            <a:tailEnd/>
          </a:ln>
        </p:spPr>
        <p:txBody>
          <a:bodyPr wrap="none" lIns="92075" tIns="0" rIns="92075" bIns="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Arial" charset="0"/>
                <a:cs typeface="Arial" charset="0"/>
              </a:rPr>
              <a:t>PS/2</a:t>
            </a:r>
            <a:br>
              <a:rPr kumimoji="0" lang="en-US" sz="1400" b="1" i="0" u="none" strike="noStrike" kern="0" cap="none" spc="0" normalizeH="0" baseline="0" noProof="0" dirty="0" smtClean="0">
                <a:ln>
                  <a:noFill/>
                </a:ln>
                <a:solidFill>
                  <a:prstClr val="black"/>
                </a:solidFill>
                <a:effectLst/>
                <a:uLnTx/>
                <a:uFillTx/>
                <a:latin typeface="Arial" charset="0"/>
                <a:cs typeface="Arial" charset="0"/>
              </a:rPr>
            </a:br>
            <a:r>
              <a:rPr kumimoji="0" lang="en-US" sz="1400" b="1" i="0" u="none" strike="noStrike" kern="0" cap="none" spc="0" normalizeH="0" baseline="0" noProof="0" dirty="0" err="1" smtClean="0">
                <a:ln>
                  <a:noFill/>
                </a:ln>
                <a:solidFill>
                  <a:prstClr val="black"/>
                </a:solidFill>
                <a:effectLst/>
                <a:uLnTx/>
                <a:uFillTx/>
                <a:latin typeface="Arial" charset="0"/>
                <a:cs typeface="Arial" charset="0"/>
              </a:rPr>
              <a:t>keybrd</a:t>
            </a:r>
            <a:r>
              <a:rPr kumimoji="0" lang="en-US" sz="1400" b="1" i="0" u="none" strike="noStrike" kern="0" cap="none" spc="0" normalizeH="0" baseline="0" noProof="0" dirty="0" smtClean="0">
                <a:ln>
                  <a:noFill/>
                </a:ln>
                <a:solidFill>
                  <a:prstClr val="black"/>
                </a:solidFill>
                <a:effectLst/>
                <a:uLnTx/>
                <a:uFillTx/>
                <a:latin typeface="Arial" charset="0"/>
                <a:cs typeface="Arial" charset="0"/>
              </a:rPr>
              <a:t>/</a:t>
            </a:r>
            <a:br>
              <a:rPr kumimoji="0" lang="en-US" sz="1400" b="1" i="0" u="none" strike="noStrike" kern="0" cap="none" spc="0" normalizeH="0" baseline="0" noProof="0" dirty="0" smtClean="0">
                <a:ln>
                  <a:noFill/>
                </a:ln>
                <a:solidFill>
                  <a:prstClr val="black"/>
                </a:solidFill>
                <a:effectLst/>
                <a:uLnTx/>
                <a:uFillTx/>
                <a:latin typeface="Arial" charset="0"/>
                <a:cs typeface="Arial" charset="0"/>
              </a:rPr>
            </a:br>
            <a:r>
              <a:rPr kumimoji="0" lang="en-US" sz="1400" b="1" i="0" u="none" strike="noStrike" kern="0" cap="none" spc="0" normalizeH="0" baseline="0" noProof="0" dirty="0" smtClean="0">
                <a:ln>
                  <a:noFill/>
                </a:ln>
                <a:solidFill>
                  <a:prstClr val="black"/>
                </a:solidFill>
                <a:effectLst/>
                <a:uLnTx/>
                <a:uFillTx/>
                <a:latin typeface="Arial" charset="0"/>
                <a:cs typeface="Arial" charset="0"/>
              </a:rPr>
              <a:t>mouse</a:t>
            </a:r>
          </a:p>
        </p:txBody>
      </p:sp>
      <p:sp>
        <p:nvSpPr>
          <p:cNvPr id="28" name="Line 41"/>
          <p:cNvSpPr>
            <a:spLocks noChangeShapeType="1"/>
          </p:cNvSpPr>
          <p:nvPr/>
        </p:nvSpPr>
        <p:spPr bwMode="auto">
          <a:xfrm flipV="1">
            <a:off x="2565400" y="5376141"/>
            <a:ext cx="0" cy="360363"/>
          </a:xfrm>
          <a:prstGeom prst="line">
            <a:avLst/>
          </a:prstGeom>
          <a:noFill/>
          <a:ln w="19050">
            <a:solidFill>
              <a:sysClr val="windowText" lastClr="000000"/>
            </a:solidFill>
            <a:round/>
            <a:headEn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29" name="Line 42"/>
          <p:cNvSpPr>
            <a:spLocks noChangeShapeType="1"/>
          </p:cNvSpPr>
          <p:nvPr/>
        </p:nvSpPr>
        <p:spPr bwMode="auto">
          <a:xfrm>
            <a:off x="1808162" y="5376141"/>
            <a:ext cx="0" cy="360363"/>
          </a:xfrm>
          <a:prstGeom prst="line">
            <a:avLst/>
          </a:prstGeom>
          <a:noFill/>
          <a:ln w="19050">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30" name="Rectangle 50"/>
          <p:cNvSpPr>
            <a:spLocks noChangeArrowheads="1"/>
          </p:cNvSpPr>
          <p:nvPr/>
        </p:nvSpPr>
        <p:spPr bwMode="auto">
          <a:xfrm>
            <a:off x="4252913" y="2119313"/>
            <a:ext cx="700087" cy="955675"/>
          </a:xfrm>
          <a:prstGeom prst="rect">
            <a:avLst/>
          </a:prstGeom>
          <a:solidFill>
            <a:srgbClr val="CCFF66"/>
          </a:solidFill>
          <a:ln w="28575">
            <a:solidFill>
              <a:sysClr val="windowText" lastClr="000000"/>
            </a:solidFill>
            <a:miter lim="800000"/>
            <a:headEnd/>
            <a:tailEnd/>
          </a:ln>
        </p:spPr>
        <p:txBody>
          <a:bodyPr lIns="0" tIns="46038" rIns="0" bIns="46038" anchor="ctr"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Arial" charset="0"/>
                <a:cs typeface="Arial" charset="0"/>
              </a:rPr>
              <a:t>GFX</a:t>
            </a:r>
          </a:p>
        </p:txBody>
      </p:sp>
      <p:sp>
        <p:nvSpPr>
          <p:cNvPr id="31" name="Rectangle 20"/>
          <p:cNvSpPr>
            <a:spLocks noChangeArrowheads="1"/>
          </p:cNvSpPr>
          <p:nvPr/>
        </p:nvSpPr>
        <p:spPr bwMode="auto">
          <a:xfrm>
            <a:off x="3352800" y="2119313"/>
            <a:ext cx="900113" cy="331787"/>
          </a:xfrm>
          <a:prstGeom prst="rect">
            <a:avLst/>
          </a:prstGeom>
          <a:solidFill>
            <a:srgbClr val="4F81BD"/>
          </a:solidFill>
          <a:ln w="28575">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prstClr val="black"/>
                </a:solidFill>
                <a:effectLst/>
                <a:uLnTx/>
                <a:uFillTx/>
                <a:latin typeface="Arial" charset="0"/>
                <a:cs typeface="Arial" charset="0"/>
              </a:rPr>
              <a:t>Cache</a:t>
            </a:r>
          </a:p>
        </p:txBody>
      </p:sp>
      <p:sp>
        <p:nvSpPr>
          <p:cNvPr id="32" name="Rectangle 8"/>
          <p:cNvSpPr>
            <a:spLocks noChangeArrowheads="1"/>
          </p:cNvSpPr>
          <p:nvPr/>
        </p:nvSpPr>
        <p:spPr bwMode="auto">
          <a:xfrm>
            <a:off x="609600" y="2016125"/>
            <a:ext cx="925513" cy="522288"/>
          </a:xfrm>
          <a:prstGeom prst="rect">
            <a:avLst/>
          </a:prstGeom>
          <a:solidFill>
            <a:srgbClr val="99CCFF"/>
          </a:solidFill>
          <a:ln w="28575">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prstClr val="black"/>
                </a:solidFill>
                <a:effectLst/>
                <a:uLnTx/>
                <a:uFillTx/>
                <a:latin typeface="Arial" charset="0"/>
                <a:cs typeface="Arial" charset="0"/>
              </a:rPr>
              <a:t>DDRIII</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prstClr val="black"/>
                </a:solidFill>
                <a:effectLst/>
                <a:uLnTx/>
                <a:uFillTx/>
                <a:latin typeface="Arial" charset="0"/>
                <a:cs typeface="Arial" charset="0"/>
              </a:rPr>
              <a:t>Channel 1</a:t>
            </a:r>
          </a:p>
        </p:txBody>
      </p:sp>
      <p:sp>
        <p:nvSpPr>
          <p:cNvPr id="33" name="Rectangle 18"/>
          <p:cNvSpPr>
            <a:spLocks noChangeArrowheads="1"/>
          </p:cNvSpPr>
          <p:nvPr/>
        </p:nvSpPr>
        <p:spPr bwMode="auto">
          <a:xfrm>
            <a:off x="1857375" y="2324100"/>
            <a:ext cx="596900" cy="523875"/>
          </a:xfrm>
          <a:prstGeom prst="rect">
            <a:avLst/>
          </a:prstGeom>
          <a:noFill/>
          <a:ln w="9525">
            <a:noFill/>
            <a:miter lim="800000"/>
            <a:headEnd/>
            <a:tailEnd/>
          </a:ln>
        </p:spPr>
        <p:txBody>
          <a:bodyPr lIns="92075" tIns="46038" rIns="92075" bIns="46038">
            <a:spAutoFit/>
          </a:bodyPr>
          <a:lstStyle/>
          <a:p>
            <a:pPr eaLnBrk="0" fontAlgn="base" hangingPunct="0">
              <a:spcBef>
                <a:spcPct val="0"/>
              </a:spcBef>
              <a:spcAft>
                <a:spcPct val="0"/>
              </a:spcAft>
            </a:pPr>
            <a:r>
              <a:rPr lang="en-US" sz="1400" b="1">
                <a:solidFill>
                  <a:prstClr val="black"/>
                </a:solidFill>
                <a:latin typeface="Arial" charset="0"/>
                <a:cs typeface="Arial" charset="0"/>
              </a:rPr>
              <a:t>Mem BUS</a:t>
            </a:r>
          </a:p>
        </p:txBody>
      </p:sp>
      <p:sp>
        <p:nvSpPr>
          <p:cNvPr id="34" name="Rectangle 44"/>
          <p:cNvSpPr>
            <a:spLocks noChangeArrowheads="1"/>
          </p:cNvSpPr>
          <p:nvPr/>
        </p:nvSpPr>
        <p:spPr bwMode="auto">
          <a:xfrm>
            <a:off x="609600" y="2605088"/>
            <a:ext cx="925513" cy="522287"/>
          </a:xfrm>
          <a:prstGeom prst="rect">
            <a:avLst/>
          </a:prstGeom>
          <a:solidFill>
            <a:srgbClr val="99CCFF"/>
          </a:solidFill>
          <a:ln w="28575">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prstClr val="black"/>
                </a:solidFill>
                <a:effectLst/>
                <a:uLnTx/>
                <a:uFillTx/>
                <a:latin typeface="Arial" charset="0"/>
                <a:cs typeface="Arial" charset="0"/>
              </a:rPr>
              <a:t>DDRIII</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prstClr val="black"/>
                </a:solidFill>
                <a:effectLst/>
                <a:uLnTx/>
                <a:uFillTx/>
                <a:latin typeface="Arial" charset="0"/>
                <a:cs typeface="Arial" charset="0"/>
              </a:rPr>
              <a:t>Channel 2</a:t>
            </a:r>
          </a:p>
        </p:txBody>
      </p:sp>
      <p:sp>
        <p:nvSpPr>
          <p:cNvPr id="35" name="Rectangle 49"/>
          <p:cNvSpPr>
            <a:spLocks noChangeArrowheads="1"/>
          </p:cNvSpPr>
          <p:nvPr/>
        </p:nvSpPr>
        <p:spPr bwMode="auto">
          <a:xfrm>
            <a:off x="2590800" y="2119313"/>
            <a:ext cx="773113" cy="955675"/>
          </a:xfrm>
          <a:prstGeom prst="rect">
            <a:avLst/>
          </a:prstGeom>
          <a:solidFill>
            <a:srgbClr val="99CCFF"/>
          </a:solidFill>
          <a:ln w="28575">
            <a:solidFill>
              <a:sysClr val="windowText" lastClr="000000"/>
            </a:solidFill>
            <a:miter lim="800000"/>
            <a:headEnd/>
            <a:tailEnd/>
          </a:ln>
        </p:spPr>
        <p:txBody>
          <a:bodyPr lIns="0" tIns="46038" rIns="0"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Arial" charset="0"/>
                <a:cs typeface="Arial" charset="0"/>
              </a:rPr>
              <a:t>Memory controller</a:t>
            </a:r>
            <a:endParaRPr kumimoji="0" lang="en-US" sz="1000" b="0" i="0" u="none" strike="noStrike" kern="0" cap="none" spc="0" normalizeH="0" baseline="0" noProof="0" dirty="0" smtClean="0">
              <a:ln>
                <a:noFill/>
              </a:ln>
              <a:solidFill>
                <a:prstClr val="black"/>
              </a:solidFill>
              <a:effectLst/>
              <a:uLnTx/>
              <a:uFillTx/>
              <a:latin typeface="Arial" charset="0"/>
              <a:cs typeface="Arial" charset="0"/>
            </a:endParaRPr>
          </a:p>
        </p:txBody>
      </p:sp>
      <p:grpSp>
        <p:nvGrpSpPr>
          <p:cNvPr id="36" name="Group 54"/>
          <p:cNvGrpSpPr>
            <a:grpSpLocks/>
          </p:cNvGrpSpPr>
          <p:nvPr/>
        </p:nvGrpSpPr>
        <p:grpSpPr bwMode="auto">
          <a:xfrm>
            <a:off x="1538288" y="2289175"/>
            <a:ext cx="1052512" cy="584200"/>
            <a:chOff x="5562600" y="2381250"/>
            <a:chExt cx="1228725" cy="584200"/>
          </a:xfrm>
        </p:grpSpPr>
        <p:sp>
          <p:nvSpPr>
            <p:cNvPr id="37" name="Line 7"/>
            <p:cNvSpPr>
              <a:spLocks noChangeShapeType="1"/>
            </p:cNvSpPr>
            <p:nvPr/>
          </p:nvSpPr>
          <p:spPr bwMode="auto">
            <a:xfrm>
              <a:off x="5562600" y="2381250"/>
              <a:ext cx="1220788" cy="0"/>
            </a:xfrm>
            <a:prstGeom prst="line">
              <a:avLst/>
            </a:prstGeom>
            <a:noFill/>
            <a:ln w="38100" cmpd="dbl">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38" name="Line 43"/>
            <p:cNvSpPr>
              <a:spLocks noChangeShapeType="1"/>
            </p:cNvSpPr>
            <p:nvPr/>
          </p:nvSpPr>
          <p:spPr bwMode="auto">
            <a:xfrm>
              <a:off x="5562600" y="2965450"/>
              <a:ext cx="1228725" cy="0"/>
            </a:xfrm>
            <a:prstGeom prst="line">
              <a:avLst/>
            </a:prstGeom>
            <a:noFill/>
            <a:ln w="38100" cmpd="dbl">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grpSp>
      <p:sp>
        <p:nvSpPr>
          <p:cNvPr id="39" name="Rectangle 3"/>
          <p:cNvSpPr>
            <a:spLocks noChangeArrowheads="1"/>
          </p:cNvSpPr>
          <p:nvPr/>
        </p:nvSpPr>
        <p:spPr bwMode="auto">
          <a:xfrm>
            <a:off x="3363913" y="2438400"/>
            <a:ext cx="889000" cy="319088"/>
          </a:xfrm>
          <a:prstGeom prst="rect">
            <a:avLst/>
          </a:prstGeom>
          <a:solidFill>
            <a:srgbClr val="00CC99"/>
          </a:solidFill>
          <a:ln w="28575">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prstClr val="black"/>
                </a:solidFill>
                <a:effectLst/>
                <a:uLnTx/>
                <a:uFillTx/>
                <a:latin typeface="Arial" charset="0"/>
                <a:cs typeface="Arial" charset="0"/>
              </a:rPr>
              <a:t>Core</a:t>
            </a:r>
            <a:endParaRPr kumimoji="0" lang="en-US" sz="1600" b="0" i="0" u="none" strike="noStrike" kern="0" cap="none" spc="0" normalizeH="0" baseline="0" noProof="0" smtClean="0">
              <a:ln>
                <a:noFill/>
              </a:ln>
              <a:solidFill>
                <a:prstClr val="black"/>
              </a:solidFill>
              <a:effectLst/>
              <a:uLnTx/>
              <a:uFillTx/>
              <a:latin typeface="Arial" charset="0"/>
              <a:cs typeface="Arial" charset="0"/>
            </a:endParaRPr>
          </a:p>
        </p:txBody>
      </p:sp>
      <p:sp>
        <p:nvSpPr>
          <p:cNvPr id="40" name="Rectangle 3"/>
          <p:cNvSpPr>
            <a:spLocks noChangeArrowheads="1"/>
          </p:cNvSpPr>
          <p:nvPr/>
        </p:nvSpPr>
        <p:spPr bwMode="auto">
          <a:xfrm>
            <a:off x="3363913" y="2757488"/>
            <a:ext cx="889000" cy="317500"/>
          </a:xfrm>
          <a:prstGeom prst="rect">
            <a:avLst/>
          </a:prstGeom>
          <a:solidFill>
            <a:srgbClr val="00CC99"/>
          </a:solidFill>
          <a:ln w="28575">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prstClr val="black"/>
                </a:solidFill>
                <a:effectLst/>
                <a:uLnTx/>
                <a:uFillTx/>
                <a:latin typeface="Arial" charset="0"/>
                <a:cs typeface="Arial" charset="0"/>
              </a:rPr>
              <a:t>Core</a:t>
            </a:r>
            <a:endParaRPr kumimoji="0" lang="en-US" sz="1600" b="0" i="0" u="none" strike="noStrike" kern="0" cap="none" spc="0" normalizeH="0" baseline="0" noProof="0" smtClean="0">
              <a:ln>
                <a:noFill/>
              </a:ln>
              <a:solidFill>
                <a:prstClr val="black"/>
              </a:solidFill>
              <a:effectLst/>
              <a:uLnTx/>
              <a:uFillTx/>
              <a:latin typeface="Arial" charset="0"/>
              <a:cs typeface="Arial" charset="0"/>
            </a:endParaRPr>
          </a:p>
        </p:txBody>
      </p:sp>
      <p:sp>
        <p:nvSpPr>
          <p:cNvPr id="41" name="Line 9"/>
          <p:cNvSpPr>
            <a:spLocks noChangeShapeType="1"/>
          </p:cNvSpPr>
          <p:nvPr/>
        </p:nvSpPr>
        <p:spPr bwMode="auto">
          <a:xfrm>
            <a:off x="4621213" y="1547813"/>
            <a:ext cx="7937" cy="571500"/>
          </a:xfrm>
          <a:prstGeom prst="line">
            <a:avLst/>
          </a:prstGeom>
          <a:noFill/>
          <a:ln w="38100" cmpd="dbl">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42" name="Line 16"/>
          <p:cNvSpPr>
            <a:spLocks noChangeShapeType="1"/>
          </p:cNvSpPr>
          <p:nvPr/>
        </p:nvSpPr>
        <p:spPr bwMode="auto">
          <a:xfrm rot="5400000">
            <a:off x="6082506" y="3390107"/>
            <a:ext cx="0" cy="563562"/>
          </a:xfrm>
          <a:prstGeom prst="line">
            <a:avLst/>
          </a:prstGeom>
          <a:noFill/>
          <a:ln w="38100" cmpd="dbl">
            <a:solidFill>
              <a:sysClr val="windowText" lastClr="000000"/>
            </a:solidFill>
            <a:round/>
            <a:headEnd type="stealth" w="med" len="med"/>
            <a:tailEnd type="none" w="sm" len="sm"/>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43" name="Rectangle 26"/>
          <p:cNvSpPr>
            <a:spLocks noChangeArrowheads="1"/>
          </p:cNvSpPr>
          <p:nvPr/>
        </p:nvSpPr>
        <p:spPr bwMode="auto">
          <a:xfrm>
            <a:off x="6405846" y="3557441"/>
            <a:ext cx="2479846" cy="215444"/>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400" dirty="0" smtClean="0">
                <a:solidFill>
                  <a:prstClr val="black"/>
                </a:solidFill>
                <a:latin typeface="Arial" charset="0"/>
                <a:cs typeface="Arial" charset="0"/>
              </a:rPr>
              <a:t>D-sub, HDMI, DVI, Display port</a:t>
            </a:r>
            <a:endParaRPr lang="en-US" sz="1400" dirty="0">
              <a:solidFill>
                <a:prstClr val="black"/>
              </a:solidFill>
              <a:latin typeface="Arial" charset="0"/>
              <a:cs typeface="Arial" charset="0"/>
            </a:endParaRPr>
          </a:p>
        </p:txBody>
      </p:sp>
      <p:sp>
        <p:nvSpPr>
          <p:cNvPr id="44" name="Line 9"/>
          <p:cNvSpPr>
            <a:spLocks noChangeShapeType="1"/>
          </p:cNvSpPr>
          <p:nvPr/>
        </p:nvSpPr>
        <p:spPr bwMode="auto">
          <a:xfrm>
            <a:off x="4668838" y="3074988"/>
            <a:ext cx="0" cy="495300"/>
          </a:xfrm>
          <a:prstGeom prst="line">
            <a:avLst/>
          </a:prstGeom>
          <a:noFill/>
          <a:ln w="38100" cmpd="dbl">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45" name="Rectangle 26"/>
          <p:cNvSpPr>
            <a:spLocks noChangeArrowheads="1"/>
          </p:cNvSpPr>
          <p:nvPr/>
        </p:nvSpPr>
        <p:spPr bwMode="auto">
          <a:xfrm>
            <a:off x="3630613" y="3214688"/>
            <a:ext cx="1093787" cy="307975"/>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400" dirty="0">
                <a:solidFill>
                  <a:prstClr val="black"/>
                </a:solidFill>
                <a:latin typeface="Arial" charset="0"/>
                <a:cs typeface="Arial" charset="0"/>
              </a:rPr>
              <a:t>Display link</a:t>
            </a:r>
          </a:p>
        </p:txBody>
      </p:sp>
      <p:sp>
        <p:nvSpPr>
          <p:cNvPr id="46" name="Rectangle 45"/>
          <p:cNvSpPr/>
          <p:nvPr/>
        </p:nvSpPr>
        <p:spPr>
          <a:xfrm>
            <a:off x="1521829" y="1828800"/>
            <a:ext cx="1221371" cy="437043"/>
          </a:xfrm>
          <a:prstGeom prst="rect">
            <a:avLst/>
          </a:prstGeom>
        </p:spPr>
        <p:txBody>
          <a:bodyPr wrap="square">
            <a:spAutoFit/>
          </a:bodyPr>
          <a:lstStyle/>
          <a:p>
            <a:pPr eaLnBrk="0" fontAlgn="base" hangingPunct="0">
              <a:lnSpc>
                <a:spcPct val="80000"/>
              </a:lnSpc>
              <a:spcBef>
                <a:spcPct val="20000"/>
              </a:spcBef>
              <a:spcAft>
                <a:spcPct val="0"/>
              </a:spcAft>
              <a:buClr>
                <a:srgbClr val="009900"/>
              </a:buClr>
              <a:buSzPct val="65000"/>
              <a:buFont typeface="Wingdings" pitchFamily="2" charset="2"/>
              <a:buNone/>
            </a:pPr>
            <a:r>
              <a:rPr lang="en-US" sz="1400" dirty="0" smtClean="0">
                <a:solidFill>
                  <a:prstClr val="black"/>
                </a:solidFill>
                <a:latin typeface="Arial" pitchFamily="34" charset="0"/>
                <a:cs typeface="Arial" pitchFamily="34" charset="0"/>
              </a:rPr>
              <a:t>2133-1066 MHz</a:t>
            </a:r>
            <a:endParaRPr lang="en-US" sz="1400" dirty="0">
              <a:solidFill>
                <a:prstClr val="black"/>
              </a:solidFill>
              <a:latin typeface="Arial" pitchFamily="34" charset="0"/>
              <a:cs typeface="Arial" pitchFamily="34" charset="0"/>
            </a:endParaRPr>
          </a:p>
        </p:txBody>
      </p:sp>
      <p:sp>
        <p:nvSpPr>
          <p:cNvPr id="47" name="Line 30"/>
          <p:cNvSpPr>
            <a:spLocks noChangeShapeType="1"/>
          </p:cNvSpPr>
          <p:nvPr/>
        </p:nvSpPr>
        <p:spPr bwMode="auto">
          <a:xfrm>
            <a:off x="1260907" y="3487738"/>
            <a:ext cx="401638" cy="0"/>
          </a:xfrm>
          <a:prstGeom prst="line">
            <a:avLst/>
          </a:prstGeom>
          <a:noFill/>
          <a:ln w="38100" cmpd="dbl">
            <a:solidFill>
              <a:sysClr val="windowText" lastClr="000000"/>
            </a:solidFill>
            <a:round/>
            <a:headEnd type="stealth" w="med" len="med"/>
            <a:tailEnd type="none"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48" name="Rectangle 26"/>
          <p:cNvSpPr>
            <a:spLocks noChangeArrowheads="1"/>
          </p:cNvSpPr>
          <p:nvPr/>
        </p:nvSpPr>
        <p:spPr bwMode="auto">
          <a:xfrm>
            <a:off x="582807" y="3588533"/>
            <a:ext cx="527388" cy="215444"/>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400" dirty="0" smtClean="0">
                <a:solidFill>
                  <a:prstClr val="black"/>
                </a:solidFill>
                <a:latin typeface="Arial" charset="0"/>
                <a:cs typeface="Arial" charset="0"/>
              </a:rPr>
              <a:t>Line in</a:t>
            </a:r>
            <a:endParaRPr lang="en-US" sz="1400" dirty="0">
              <a:solidFill>
                <a:prstClr val="black"/>
              </a:solidFill>
              <a:latin typeface="Arial" charset="0"/>
              <a:cs typeface="Arial" charset="0"/>
            </a:endParaRPr>
          </a:p>
        </p:txBody>
      </p:sp>
      <p:sp>
        <p:nvSpPr>
          <p:cNvPr id="49" name="Line 30"/>
          <p:cNvSpPr>
            <a:spLocks noChangeShapeType="1"/>
          </p:cNvSpPr>
          <p:nvPr/>
        </p:nvSpPr>
        <p:spPr bwMode="auto">
          <a:xfrm flipH="1">
            <a:off x="1267690" y="3702050"/>
            <a:ext cx="401638" cy="0"/>
          </a:xfrm>
          <a:prstGeom prst="line">
            <a:avLst/>
          </a:prstGeom>
          <a:noFill/>
          <a:ln w="38100" cmpd="dbl">
            <a:solidFill>
              <a:sysClr val="windowText" lastClr="000000"/>
            </a:solidFill>
            <a:round/>
            <a:headEnd type="stealth" w="med" len="med"/>
            <a:tailEnd type="none"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50" name="Rectangle 26"/>
          <p:cNvSpPr>
            <a:spLocks noChangeArrowheads="1"/>
          </p:cNvSpPr>
          <p:nvPr/>
        </p:nvSpPr>
        <p:spPr bwMode="auto">
          <a:xfrm>
            <a:off x="582807" y="3368841"/>
            <a:ext cx="636393" cy="215444"/>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400" dirty="0" smtClean="0">
                <a:solidFill>
                  <a:prstClr val="black"/>
                </a:solidFill>
                <a:latin typeface="Arial" charset="0"/>
                <a:cs typeface="Arial" charset="0"/>
              </a:rPr>
              <a:t>Line out</a:t>
            </a:r>
            <a:endParaRPr lang="en-US" sz="1400" dirty="0">
              <a:solidFill>
                <a:prstClr val="black"/>
              </a:solidFill>
              <a:latin typeface="Arial" charset="0"/>
              <a:cs typeface="Arial" charset="0"/>
            </a:endParaRPr>
          </a:p>
        </p:txBody>
      </p:sp>
      <p:sp>
        <p:nvSpPr>
          <p:cNvPr id="51" name="Line 30"/>
          <p:cNvSpPr>
            <a:spLocks noChangeShapeType="1"/>
          </p:cNvSpPr>
          <p:nvPr/>
        </p:nvSpPr>
        <p:spPr bwMode="auto">
          <a:xfrm>
            <a:off x="1274619" y="3917227"/>
            <a:ext cx="401638" cy="0"/>
          </a:xfrm>
          <a:prstGeom prst="line">
            <a:avLst/>
          </a:prstGeom>
          <a:noFill/>
          <a:ln w="38100" cmpd="dbl">
            <a:solidFill>
              <a:sysClr val="windowText" lastClr="000000"/>
            </a:solidFill>
            <a:round/>
            <a:headEnd type="stealth" w="med" len="med"/>
            <a:tailEnd type="none"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52" name="Line 30"/>
          <p:cNvSpPr>
            <a:spLocks noChangeShapeType="1"/>
          </p:cNvSpPr>
          <p:nvPr/>
        </p:nvSpPr>
        <p:spPr bwMode="auto">
          <a:xfrm flipH="1">
            <a:off x="1281402" y="4131539"/>
            <a:ext cx="401638" cy="0"/>
          </a:xfrm>
          <a:prstGeom prst="line">
            <a:avLst/>
          </a:prstGeom>
          <a:noFill/>
          <a:ln w="38100" cmpd="dbl">
            <a:solidFill>
              <a:sysClr val="windowText" lastClr="000000"/>
            </a:solidFill>
            <a:round/>
            <a:headEnd type="stealth" w="med" len="med"/>
            <a:tailEnd type="none"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53" name="Rectangle 26"/>
          <p:cNvSpPr>
            <a:spLocks noChangeArrowheads="1"/>
          </p:cNvSpPr>
          <p:nvPr/>
        </p:nvSpPr>
        <p:spPr bwMode="auto">
          <a:xfrm>
            <a:off x="381000" y="4013079"/>
            <a:ext cx="767839" cy="215444"/>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400" dirty="0" smtClean="0">
                <a:solidFill>
                  <a:prstClr val="black"/>
                </a:solidFill>
                <a:latin typeface="Arial" charset="0"/>
                <a:cs typeface="Arial" charset="0"/>
              </a:rPr>
              <a:t>S/PDIF in</a:t>
            </a:r>
            <a:endParaRPr lang="en-US" sz="1400" dirty="0">
              <a:solidFill>
                <a:prstClr val="black"/>
              </a:solidFill>
              <a:latin typeface="Arial" charset="0"/>
              <a:cs typeface="Arial" charset="0"/>
            </a:endParaRPr>
          </a:p>
        </p:txBody>
      </p:sp>
      <p:sp>
        <p:nvSpPr>
          <p:cNvPr id="54" name="Rectangle 26"/>
          <p:cNvSpPr>
            <a:spLocks noChangeArrowheads="1"/>
          </p:cNvSpPr>
          <p:nvPr/>
        </p:nvSpPr>
        <p:spPr bwMode="auto">
          <a:xfrm>
            <a:off x="381000" y="3793387"/>
            <a:ext cx="876843" cy="215444"/>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400" dirty="0" smtClean="0">
                <a:solidFill>
                  <a:prstClr val="black"/>
                </a:solidFill>
                <a:latin typeface="Arial" charset="0"/>
                <a:cs typeface="Arial" charset="0"/>
              </a:rPr>
              <a:t>S/PDIF out</a:t>
            </a:r>
            <a:endParaRPr lang="en-US" sz="1400" dirty="0">
              <a:solidFill>
                <a:prstClr val="black"/>
              </a:solidFill>
              <a:latin typeface="Arial" charset="0"/>
              <a:cs typeface="Arial" charset="0"/>
            </a:endParaRPr>
          </a:p>
        </p:txBody>
      </p:sp>
      <p:sp>
        <p:nvSpPr>
          <p:cNvPr id="55" name="Rectangle 29"/>
          <p:cNvSpPr>
            <a:spLocks noChangeArrowheads="1"/>
          </p:cNvSpPr>
          <p:nvPr/>
        </p:nvSpPr>
        <p:spPr bwMode="auto">
          <a:xfrm>
            <a:off x="838200" y="4952999"/>
            <a:ext cx="2021177" cy="420973"/>
          </a:xfrm>
          <a:prstGeom prst="rect">
            <a:avLst/>
          </a:prstGeom>
          <a:solidFill>
            <a:srgbClr val="C0504D">
              <a:lumMod val="60000"/>
              <a:lumOff val="40000"/>
            </a:srgbClr>
          </a:solidFill>
          <a:ln w="28575">
            <a:solidFill>
              <a:sysClr val="windowText" lastClr="000000"/>
            </a:solidFill>
            <a:miter lim="800000"/>
            <a:headEnd/>
            <a:tailEnd/>
          </a:ln>
        </p:spPr>
        <p:txBody>
          <a:bodyPr wrap="squar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Arial" charset="0"/>
                <a:cs typeface="Arial" charset="0"/>
              </a:rPr>
              <a:t>Super I/O</a:t>
            </a:r>
            <a:endParaRPr kumimoji="0" lang="en-US" sz="1600" b="0" i="0" u="none" strike="noStrike" kern="0" cap="none" spc="0" normalizeH="0" baseline="0" noProof="0" dirty="0" smtClean="0">
              <a:ln>
                <a:noFill/>
              </a:ln>
              <a:solidFill>
                <a:prstClr val="black"/>
              </a:solidFill>
              <a:effectLst/>
              <a:uLnTx/>
              <a:uFillTx/>
              <a:latin typeface="Arial" charset="0"/>
              <a:cs typeface="Arial" charset="0"/>
            </a:endParaRPr>
          </a:p>
        </p:txBody>
      </p:sp>
      <p:sp>
        <p:nvSpPr>
          <p:cNvPr id="56" name="Line 30"/>
          <p:cNvSpPr>
            <a:spLocks noChangeShapeType="1"/>
          </p:cNvSpPr>
          <p:nvPr/>
        </p:nvSpPr>
        <p:spPr bwMode="auto">
          <a:xfrm>
            <a:off x="2854035" y="5167746"/>
            <a:ext cx="401638" cy="0"/>
          </a:xfrm>
          <a:prstGeom prst="line">
            <a:avLst/>
          </a:prstGeom>
          <a:noFill/>
          <a:ln w="38100" cmpd="dbl">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57" name="Rectangle 4"/>
          <p:cNvSpPr>
            <a:spLocks noChangeArrowheads="1"/>
          </p:cNvSpPr>
          <p:nvPr/>
        </p:nvSpPr>
        <p:spPr bwMode="auto">
          <a:xfrm>
            <a:off x="2783180" y="4856016"/>
            <a:ext cx="545021" cy="308419"/>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400" b="1" dirty="0" smtClean="0">
                <a:solidFill>
                  <a:prstClr val="black"/>
                </a:solidFill>
                <a:latin typeface="Arial" charset="0"/>
                <a:cs typeface="Arial" charset="0"/>
              </a:rPr>
              <a:t>LPC</a:t>
            </a:r>
            <a:endParaRPr lang="en-US" sz="1400" b="1" dirty="0">
              <a:solidFill>
                <a:prstClr val="black"/>
              </a:solidFill>
              <a:latin typeface="Arial" charset="0"/>
              <a:cs typeface="Arial" charset="0"/>
            </a:endParaRPr>
          </a:p>
        </p:txBody>
      </p:sp>
      <p:sp>
        <p:nvSpPr>
          <p:cNvPr id="58" name="Rectangle 57"/>
          <p:cNvSpPr/>
          <p:nvPr/>
        </p:nvSpPr>
        <p:spPr>
          <a:xfrm>
            <a:off x="3585155" y="5460566"/>
            <a:ext cx="564578" cy="264688"/>
          </a:xfrm>
          <a:prstGeom prst="rect">
            <a:avLst/>
          </a:prstGeom>
        </p:spPr>
        <p:txBody>
          <a:bodyPr wrap="none">
            <a:spAutoFit/>
          </a:bodyPr>
          <a:lstStyle/>
          <a:p>
            <a:pPr eaLnBrk="0" fontAlgn="base" hangingPunct="0">
              <a:lnSpc>
                <a:spcPct val="80000"/>
              </a:lnSpc>
              <a:spcBef>
                <a:spcPct val="20000"/>
              </a:spcBef>
              <a:spcAft>
                <a:spcPct val="0"/>
              </a:spcAft>
              <a:buClr>
                <a:srgbClr val="009900"/>
              </a:buClr>
              <a:buSzPct val="65000"/>
              <a:buFont typeface="Wingdings" pitchFamily="2" charset="2"/>
              <a:buNone/>
            </a:pPr>
            <a:r>
              <a:rPr lang="en-US" sz="1400" b="1" dirty="0" smtClean="0">
                <a:solidFill>
                  <a:prstClr val="black"/>
                </a:solidFill>
                <a:latin typeface="Arial" charset="0"/>
                <a:cs typeface="Arial" charset="0"/>
              </a:rPr>
              <a:t>USB</a:t>
            </a:r>
            <a:endParaRPr lang="en-US" sz="1400" dirty="0">
              <a:solidFill>
                <a:prstClr val="black"/>
              </a:solidFill>
              <a:latin typeface="Arial" pitchFamily="34" charset="0"/>
              <a:cs typeface="Arial" pitchFamily="34" charset="0"/>
            </a:endParaRPr>
          </a:p>
        </p:txBody>
      </p:sp>
      <p:sp>
        <p:nvSpPr>
          <p:cNvPr id="59" name="Rectangle 58"/>
          <p:cNvSpPr/>
          <p:nvPr/>
        </p:nvSpPr>
        <p:spPr>
          <a:xfrm>
            <a:off x="4475016" y="5467493"/>
            <a:ext cx="646908" cy="264688"/>
          </a:xfrm>
          <a:prstGeom prst="rect">
            <a:avLst/>
          </a:prstGeom>
        </p:spPr>
        <p:txBody>
          <a:bodyPr wrap="none">
            <a:spAutoFit/>
          </a:bodyPr>
          <a:lstStyle/>
          <a:p>
            <a:pPr eaLnBrk="0" fontAlgn="base" hangingPunct="0">
              <a:lnSpc>
                <a:spcPct val="80000"/>
              </a:lnSpc>
              <a:spcBef>
                <a:spcPct val="20000"/>
              </a:spcBef>
              <a:spcAft>
                <a:spcPct val="0"/>
              </a:spcAft>
              <a:buClr>
                <a:srgbClr val="009900"/>
              </a:buClr>
              <a:buSzPct val="65000"/>
              <a:buFont typeface="Wingdings" pitchFamily="2" charset="2"/>
              <a:buNone/>
            </a:pPr>
            <a:r>
              <a:rPr lang="en-US" sz="1400" b="1" dirty="0" smtClean="0">
                <a:solidFill>
                  <a:prstClr val="black"/>
                </a:solidFill>
                <a:latin typeface="Arial" charset="0"/>
                <a:cs typeface="Arial" charset="0"/>
              </a:rPr>
              <a:t>SATA</a:t>
            </a:r>
            <a:endParaRPr lang="en-US" sz="1400" dirty="0">
              <a:solidFill>
                <a:prstClr val="black"/>
              </a:solidFill>
              <a:latin typeface="Arial" pitchFamily="34" charset="0"/>
              <a:cs typeface="Arial" pitchFamily="34" charset="0"/>
            </a:endParaRPr>
          </a:p>
        </p:txBody>
      </p:sp>
      <p:sp>
        <p:nvSpPr>
          <p:cNvPr id="60" name="Rectangle 59"/>
          <p:cNvSpPr/>
          <p:nvPr/>
        </p:nvSpPr>
        <p:spPr>
          <a:xfrm>
            <a:off x="5296692" y="5458692"/>
            <a:ext cx="646908" cy="264688"/>
          </a:xfrm>
          <a:prstGeom prst="rect">
            <a:avLst/>
          </a:prstGeom>
        </p:spPr>
        <p:txBody>
          <a:bodyPr wrap="none">
            <a:spAutoFit/>
          </a:bodyPr>
          <a:lstStyle/>
          <a:p>
            <a:pPr eaLnBrk="0" fontAlgn="base" hangingPunct="0">
              <a:lnSpc>
                <a:spcPct val="80000"/>
              </a:lnSpc>
              <a:spcBef>
                <a:spcPct val="20000"/>
              </a:spcBef>
              <a:spcAft>
                <a:spcPct val="0"/>
              </a:spcAft>
              <a:buClr>
                <a:srgbClr val="009900"/>
              </a:buClr>
              <a:buSzPct val="65000"/>
              <a:buFont typeface="Wingdings" pitchFamily="2" charset="2"/>
              <a:buNone/>
            </a:pPr>
            <a:r>
              <a:rPr lang="en-US" sz="1400" b="1" dirty="0" smtClean="0">
                <a:solidFill>
                  <a:prstClr val="black"/>
                </a:solidFill>
                <a:latin typeface="Arial" charset="0"/>
                <a:cs typeface="Arial" charset="0"/>
              </a:rPr>
              <a:t>SATA</a:t>
            </a:r>
            <a:endParaRPr lang="en-US" sz="1400" dirty="0">
              <a:solidFill>
                <a:prstClr val="black"/>
              </a:solidFill>
              <a:latin typeface="Arial" pitchFamily="34" charset="0"/>
              <a:cs typeface="Arial" pitchFamily="34" charset="0"/>
            </a:endParaRPr>
          </a:p>
        </p:txBody>
      </p:sp>
      <p:sp>
        <p:nvSpPr>
          <p:cNvPr id="61" name="Line 30"/>
          <p:cNvSpPr>
            <a:spLocks noChangeShapeType="1"/>
          </p:cNvSpPr>
          <p:nvPr/>
        </p:nvSpPr>
        <p:spPr bwMode="auto">
          <a:xfrm>
            <a:off x="2860965" y="4627419"/>
            <a:ext cx="401638" cy="0"/>
          </a:xfrm>
          <a:prstGeom prst="line">
            <a:avLst/>
          </a:prstGeom>
          <a:noFill/>
          <a:ln w="38100" cmpd="dbl">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62" name="Rectangle 29"/>
          <p:cNvSpPr>
            <a:spLocks noChangeArrowheads="1"/>
          </p:cNvSpPr>
          <p:nvPr/>
        </p:nvSpPr>
        <p:spPr bwMode="auto">
          <a:xfrm>
            <a:off x="1676400" y="4435043"/>
            <a:ext cx="1191564" cy="420973"/>
          </a:xfrm>
          <a:prstGeom prst="rect">
            <a:avLst/>
          </a:prstGeom>
          <a:solidFill>
            <a:srgbClr val="C0504D">
              <a:lumMod val="40000"/>
              <a:lumOff val="60000"/>
            </a:srgbClr>
          </a:solidFill>
          <a:ln w="28575">
            <a:solidFill>
              <a:sysClr val="windowText" lastClr="000000"/>
            </a:solidFill>
            <a:miter lim="800000"/>
            <a:headEnd/>
            <a:tailEnd/>
          </a:ln>
        </p:spPr>
        <p:txBody>
          <a:bodyPr wrap="squar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Arial" charset="0"/>
                <a:cs typeface="Arial" charset="0"/>
              </a:rPr>
              <a:t>BIOS</a:t>
            </a:r>
            <a:endParaRPr kumimoji="0" lang="en-US" sz="1600" b="0" i="0" u="none" strike="noStrike" kern="0" cap="none" spc="0" normalizeH="0" baseline="0" noProof="0" dirty="0" smtClean="0">
              <a:ln>
                <a:noFill/>
              </a:ln>
              <a:solidFill>
                <a:prstClr val="black"/>
              </a:solidFill>
              <a:effectLst/>
              <a:uLnTx/>
              <a:uFillTx/>
              <a:latin typeface="Arial" charset="0"/>
              <a:cs typeface="Arial" charset="0"/>
            </a:endParaRPr>
          </a:p>
        </p:txBody>
      </p:sp>
      <p:sp>
        <p:nvSpPr>
          <p:cNvPr id="63" name="Rectangle 48"/>
          <p:cNvSpPr>
            <a:spLocks noChangeArrowheads="1"/>
          </p:cNvSpPr>
          <p:nvPr/>
        </p:nvSpPr>
        <p:spPr bwMode="auto">
          <a:xfrm>
            <a:off x="6172200" y="4527263"/>
            <a:ext cx="1465263" cy="307975"/>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400" b="1" dirty="0">
                <a:solidFill>
                  <a:prstClr val="black"/>
                </a:solidFill>
                <a:latin typeface="Arial" charset="0"/>
                <a:cs typeface="Arial" charset="0"/>
              </a:rPr>
              <a:t>PCI express ×1</a:t>
            </a:r>
          </a:p>
        </p:txBody>
      </p:sp>
      <p:sp>
        <p:nvSpPr>
          <p:cNvPr id="64" name="Line 13"/>
          <p:cNvSpPr>
            <a:spLocks noChangeShapeType="1"/>
          </p:cNvSpPr>
          <p:nvPr/>
        </p:nvSpPr>
        <p:spPr bwMode="auto">
          <a:xfrm flipV="1">
            <a:off x="7772400" y="4515050"/>
            <a:ext cx="0" cy="277813"/>
          </a:xfrm>
          <a:prstGeom prst="line">
            <a:avLst/>
          </a:prstGeom>
          <a:noFill/>
          <a:ln w="19050">
            <a:solidFill>
              <a:sysClr val="windowText" lastClr="000000"/>
            </a:solidFill>
            <a:round/>
            <a:headEnd type="stealth" w="med" len="med"/>
            <a:tailEnd type="stealth" w="med" len="med"/>
          </a:ln>
        </p:spPr>
        <p:txBody>
          <a:bodyPr wrap="none" anchor="ctr"/>
          <a:lstStyle/>
          <a:p>
            <a:pPr marL="0" marR="0" lvl="0" indent="0" defTabSz="914400" eaLnBrk="0" fontAlgn="base" latinLnBrk="0" hangingPunct="0">
              <a:lnSpc>
                <a:spcPct val="80000"/>
              </a:lnSpc>
              <a:spcBef>
                <a:spcPct val="20000"/>
              </a:spcBef>
              <a:spcAft>
                <a:spcPct val="0"/>
              </a:spcAft>
              <a:buClr>
                <a:srgbClr val="009900"/>
              </a:buClr>
              <a:buSzPct val="65000"/>
              <a:buFont typeface="Wingdings" pitchFamily="2" charset="2"/>
              <a:buNone/>
              <a:tabLst/>
              <a:defRPr/>
            </a:pPr>
            <a:endParaRPr kumimoji="0" lang="en-US" sz="1400" b="0" i="0" u="none" strike="noStrike" kern="0" cap="none" spc="0" normalizeH="0" baseline="0" noProof="0" smtClean="0">
              <a:ln>
                <a:noFill/>
              </a:ln>
              <a:solidFill>
                <a:prstClr val="black"/>
              </a:solidFill>
              <a:effectLst/>
              <a:uLnTx/>
              <a:uFillTx/>
              <a:latin typeface="Arial" pitchFamily="34" charset="0"/>
              <a:cs typeface="Arial" pitchFamily="34" charset="0"/>
            </a:endParaRPr>
          </a:p>
        </p:txBody>
      </p:sp>
      <p:sp>
        <p:nvSpPr>
          <p:cNvPr id="65" name="Rectangle 14"/>
          <p:cNvSpPr>
            <a:spLocks noChangeArrowheads="1"/>
          </p:cNvSpPr>
          <p:nvPr/>
        </p:nvSpPr>
        <p:spPr bwMode="auto">
          <a:xfrm>
            <a:off x="7474209" y="3961029"/>
            <a:ext cx="602730" cy="523862"/>
          </a:xfrm>
          <a:prstGeom prst="rect">
            <a:avLst/>
          </a:prstGeom>
          <a:solidFill>
            <a:srgbClr val="CCCCFF"/>
          </a:solidFill>
          <a:ln w="19050">
            <a:solidFill>
              <a:sysClr val="windowText" lastClr="000000"/>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Arial" charset="0"/>
                <a:cs typeface="Arial" charset="0"/>
              </a:rPr>
              <a:t>exp</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Arial" charset="0"/>
                <a:cs typeface="Arial" charset="0"/>
              </a:rPr>
              <a:t>slots</a:t>
            </a:r>
            <a:endParaRPr kumimoji="0" lang="en-US" sz="1400" b="0" i="0" u="none" strike="noStrike" kern="0" cap="none" spc="0" normalizeH="0" baseline="0" noProof="0" dirty="0" smtClean="0">
              <a:ln>
                <a:noFill/>
              </a:ln>
              <a:solidFill>
                <a:prstClr val="black"/>
              </a:solidFill>
              <a:effectLst/>
              <a:uLnTx/>
              <a:uFillTx/>
              <a:latin typeface="Arial" charset="0"/>
              <a:cs typeface="Arial" charset="0"/>
            </a:endParaRPr>
          </a:p>
        </p:txBody>
      </p:sp>
      <p:sp>
        <p:nvSpPr>
          <p:cNvPr id="66" name="Rectangle 4"/>
          <p:cNvSpPr>
            <a:spLocks noChangeArrowheads="1"/>
          </p:cNvSpPr>
          <p:nvPr/>
        </p:nvSpPr>
        <p:spPr bwMode="auto">
          <a:xfrm>
            <a:off x="5377855" y="3214688"/>
            <a:ext cx="718145" cy="308419"/>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400" b="1" dirty="0" smtClean="0">
                <a:solidFill>
                  <a:prstClr val="black"/>
                </a:solidFill>
                <a:latin typeface="Arial" charset="0"/>
                <a:cs typeface="Arial" charset="0"/>
              </a:rPr>
              <a:t>4×DMI</a:t>
            </a:r>
            <a:endParaRPr lang="en-US" sz="1400" b="1" dirty="0">
              <a:solidFill>
                <a:prstClr val="black"/>
              </a:solidFill>
              <a:latin typeface="Arial" charset="0"/>
              <a:cs typeface="Arial" charset="0"/>
            </a:endParaRPr>
          </a:p>
        </p:txBody>
      </p:sp>
      <p:sp>
        <p:nvSpPr>
          <p:cNvPr id="67" name="Title 1"/>
          <p:cNvSpPr txBox="1">
            <a:spLocks/>
          </p:cNvSpPr>
          <p:nvPr/>
        </p:nvSpPr>
        <p:spPr>
          <a:xfrm>
            <a:off x="457200" y="-171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Your computer</a:t>
            </a:r>
            <a:endParaRPr lang="en-US" dirty="0"/>
          </a:p>
        </p:txBody>
      </p:sp>
    </p:spTree>
    <p:extLst>
      <p:ext uri="{BB962C8B-B14F-4D97-AF65-F5344CB8AC3E}">
        <p14:creationId xmlns:p14="http://schemas.microsoft.com/office/powerpoint/2010/main" val="2047815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Computer Complexity</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US" dirty="0" smtClean="0"/>
              <a:t>IOMMU (Intel VT-d)</a:t>
            </a:r>
          </a:p>
          <a:p>
            <a:pPr lvl="1"/>
            <a:r>
              <a:rPr lang="en-US" dirty="0" smtClean="0"/>
              <a:t>What is it?</a:t>
            </a:r>
          </a:p>
          <a:p>
            <a:pPr lvl="1"/>
            <a:r>
              <a:rPr lang="en-US" dirty="0" smtClean="0"/>
              <a:t>How does it work -&gt; Is it a chip or a software?</a:t>
            </a:r>
          </a:p>
          <a:p>
            <a:pPr lvl="1"/>
            <a:r>
              <a:rPr lang="en-US" dirty="0" smtClean="0"/>
              <a:t>Where is it located?</a:t>
            </a:r>
            <a:endParaRPr lang="en-US" dirty="0"/>
          </a:p>
        </p:txBody>
      </p:sp>
    </p:spTree>
    <p:extLst>
      <p:ext uri="{BB962C8B-B14F-4D97-AF65-F5344CB8AC3E}">
        <p14:creationId xmlns:p14="http://schemas.microsoft.com/office/powerpoint/2010/main" val="312487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Easy, another one…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US" dirty="0" smtClean="0"/>
              <a:t>How many processors your machine runs? (4? 8? 2 x 4 threads?)</a:t>
            </a:r>
          </a:p>
          <a:p>
            <a:endParaRPr lang="en-US" dirty="0"/>
          </a:p>
          <a:p>
            <a:r>
              <a:rPr lang="en-US" dirty="0" smtClean="0"/>
              <a:t>Well…</a:t>
            </a:r>
          </a:p>
          <a:p>
            <a:pPr lvl="1"/>
            <a:r>
              <a:rPr lang="en-US" dirty="0" smtClean="0"/>
              <a:t>Your </a:t>
            </a:r>
            <a:r>
              <a:rPr lang="en-US" dirty="0" err="1" smtClean="0"/>
              <a:t>cpu’s</a:t>
            </a:r>
            <a:r>
              <a:rPr lang="en-US" dirty="0" smtClean="0"/>
              <a:t> (and threads)</a:t>
            </a:r>
          </a:p>
          <a:p>
            <a:pPr lvl="1"/>
            <a:r>
              <a:rPr lang="en-US" dirty="0" smtClean="0"/>
              <a:t>Your ME (Manageability Engine)</a:t>
            </a:r>
          </a:p>
          <a:p>
            <a:pPr lvl="2"/>
            <a:r>
              <a:rPr lang="en-US" dirty="0" smtClean="0"/>
              <a:t>INTERRUPT RECEIVED!!</a:t>
            </a:r>
            <a:endParaRPr lang="en-US" dirty="0"/>
          </a:p>
        </p:txBody>
      </p:sp>
    </p:spTree>
    <p:extLst>
      <p:ext uri="{BB962C8B-B14F-4D97-AF65-F5344CB8AC3E}">
        <p14:creationId xmlns:p14="http://schemas.microsoft.com/office/powerpoint/2010/main" val="112131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en-US" dirty="0" smtClean="0"/>
              <a:t>Interrupt Handler</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lnSpcReduction="10000"/>
          </a:bodyPr>
          <a:lstStyle/>
          <a:p>
            <a:r>
              <a:rPr lang="en-US" dirty="0" smtClean="0"/>
              <a:t>DAL [1] (</a:t>
            </a:r>
            <a:r>
              <a:rPr lang="en-US" dirty="0"/>
              <a:t>Dynamic Application </a:t>
            </a:r>
            <a:r>
              <a:rPr lang="en-US" dirty="0" smtClean="0"/>
              <a:t>Loader)</a:t>
            </a:r>
          </a:p>
          <a:p>
            <a:pPr lvl="1"/>
            <a:r>
              <a:rPr lang="en-US" dirty="0" smtClean="0"/>
              <a:t>Runs Java (permits 3</a:t>
            </a:r>
            <a:r>
              <a:rPr lang="en-US" baseline="30000" dirty="0" smtClean="0"/>
              <a:t>rd</a:t>
            </a:r>
            <a:r>
              <a:rPr lang="en-US" dirty="0" smtClean="0"/>
              <a:t> part applications)</a:t>
            </a:r>
          </a:p>
          <a:p>
            <a:pPr lvl="1"/>
            <a:r>
              <a:rPr lang="en-US" dirty="0" smtClean="0"/>
              <a:t>ARC Processor</a:t>
            </a:r>
          </a:p>
          <a:p>
            <a:pPr lvl="1"/>
            <a:r>
              <a:rPr lang="en-US" dirty="0" smtClean="0"/>
              <a:t>Complete real-time OS</a:t>
            </a:r>
          </a:p>
          <a:p>
            <a:pPr lvl="1"/>
            <a:endParaRPr lang="en-US" dirty="0"/>
          </a:p>
          <a:p>
            <a:pPr lvl="3"/>
            <a:r>
              <a:rPr lang="en-US" dirty="0" smtClean="0"/>
              <a:t>IRET</a:t>
            </a:r>
          </a:p>
          <a:p>
            <a:pPr marL="457200" lvl="1" indent="0">
              <a:buNone/>
            </a:pPr>
            <a:endParaRPr lang="en-US" dirty="0" smtClean="0"/>
          </a:p>
          <a:p>
            <a:pPr marL="457200" lvl="1" indent="0">
              <a:buNone/>
            </a:pPr>
            <a:endParaRPr lang="en-US" dirty="0"/>
          </a:p>
          <a:p>
            <a:pPr marL="57150" indent="0">
              <a:buNone/>
            </a:pPr>
            <a:r>
              <a:rPr lang="en-US" dirty="0" smtClean="0"/>
              <a:t>[1] http://developers.txe.iil.intel.com/discover</a:t>
            </a:r>
            <a:endParaRPr lang="en-US" dirty="0"/>
          </a:p>
        </p:txBody>
      </p:sp>
    </p:spTree>
    <p:extLst>
      <p:ext uri="{BB962C8B-B14F-4D97-AF65-F5344CB8AC3E}">
        <p14:creationId xmlns:p14="http://schemas.microsoft.com/office/powerpoint/2010/main" val="1524878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RT">
  <a:themeElements>
    <a:clrScheme name="1_white_hor_Biz 4">
      <a:dk1>
        <a:srgbClr val="FF5C00"/>
      </a:dk1>
      <a:lt1>
        <a:srgbClr val="FFFFFF"/>
      </a:lt1>
      <a:dk2>
        <a:srgbClr val="0860A8"/>
      </a:dk2>
      <a:lt2>
        <a:srgbClr val="F5E647"/>
      </a:lt2>
      <a:accent1>
        <a:srgbClr val="A6CAE1"/>
      </a:accent1>
      <a:accent2>
        <a:srgbClr val="567EB9"/>
      </a:accent2>
      <a:accent3>
        <a:srgbClr val="AAB6D1"/>
      </a:accent3>
      <a:accent4>
        <a:srgbClr val="DADADA"/>
      </a:accent4>
      <a:accent5>
        <a:srgbClr val="D0E1EE"/>
      </a:accent5>
      <a:accent6>
        <a:srgbClr val="4D72A7"/>
      </a:accent6>
      <a:hlink>
        <a:srgbClr val="FFFFFF"/>
      </a:hlink>
      <a:folHlink>
        <a:srgbClr val="AA014C"/>
      </a:folHlink>
    </a:clrScheme>
    <a:fontScheme name="1_white_hor_Biz">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hite_hor_Biz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1_white_hor_Biz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1_white_hor_Biz 3">
        <a:dk1>
          <a:srgbClr val="FF5C00"/>
        </a:dk1>
        <a:lt1>
          <a:srgbClr val="FFFFFF"/>
        </a:lt1>
        <a:dk2>
          <a:srgbClr val="0860A8"/>
        </a:dk2>
        <a:lt2>
          <a:srgbClr val="F5E647"/>
        </a:lt2>
        <a:accent1>
          <a:srgbClr val="A6CAE1"/>
        </a:accent1>
        <a:accent2>
          <a:srgbClr val="567EB9"/>
        </a:accent2>
        <a:accent3>
          <a:srgbClr val="AAB6D1"/>
        </a:accent3>
        <a:accent4>
          <a:srgbClr val="DADADA"/>
        </a:accent4>
        <a:accent5>
          <a:srgbClr val="D0E1EE"/>
        </a:accent5>
        <a:accent6>
          <a:srgbClr val="4D72A7"/>
        </a:accent6>
        <a:hlink>
          <a:srgbClr val="0C2E86"/>
        </a:hlink>
        <a:folHlink>
          <a:srgbClr val="AA014C"/>
        </a:folHlink>
      </a:clrScheme>
      <a:clrMap bg1="dk2" tx1="lt1" bg2="dk1" tx2="lt2" accent1="accent1" accent2="accent2" accent3="accent3" accent4="accent4" accent5="accent5" accent6="accent6" hlink="hlink" folHlink="folHlink"/>
    </a:extraClrScheme>
    <a:extraClrScheme>
      <a:clrScheme name="1_white_hor_Biz 4">
        <a:dk1>
          <a:srgbClr val="FF5C00"/>
        </a:dk1>
        <a:lt1>
          <a:srgbClr val="FFFFFF"/>
        </a:lt1>
        <a:dk2>
          <a:srgbClr val="0860A8"/>
        </a:dk2>
        <a:lt2>
          <a:srgbClr val="F5E647"/>
        </a:lt2>
        <a:accent1>
          <a:srgbClr val="A6CAE1"/>
        </a:accent1>
        <a:accent2>
          <a:srgbClr val="567EB9"/>
        </a:accent2>
        <a:accent3>
          <a:srgbClr val="AAB6D1"/>
        </a:accent3>
        <a:accent4>
          <a:srgbClr val="DADADA"/>
        </a:accent4>
        <a:accent5>
          <a:srgbClr val="D0E1EE"/>
        </a:accent5>
        <a:accent6>
          <a:srgbClr val="4D72A7"/>
        </a:accent6>
        <a:hlink>
          <a:srgbClr val="FFFFFF"/>
        </a:hlink>
        <a:folHlink>
          <a:srgbClr val="AA014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TotalTime>
  <Words>2617</Words>
  <Application>Microsoft Office PowerPoint</Application>
  <PresentationFormat>On-screen Show (4:3)</PresentationFormat>
  <Paragraphs>521</Paragraphs>
  <Slides>43</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46" baseType="lpstr">
      <vt:lpstr>Office Theme</vt:lpstr>
      <vt:lpstr>CART</vt:lpstr>
      <vt:lpstr>Visio</vt:lpstr>
      <vt:lpstr>PowerPoint Presentation</vt:lpstr>
      <vt:lpstr>Disclaimers</vt:lpstr>
      <vt:lpstr>Start answering questions</vt:lpstr>
      <vt:lpstr>PowerPoint Presentation</vt:lpstr>
      <vt:lpstr>PowerPoint Presentation</vt:lpstr>
      <vt:lpstr>PowerPoint Presentation</vt:lpstr>
      <vt:lpstr>Computer Complexity</vt:lpstr>
      <vt:lpstr>Easy, another one…</vt:lpstr>
      <vt:lpstr>Interrupt Handler</vt:lpstr>
      <vt:lpstr>Processors…</vt:lpstr>
      <vt:lpstr>Processors…</vt:lpstr>
      <vt:lpstr>Tricky?  Lets make it easier then…</vt:lpstr>
      <vt:lpstr>Modes…</vt:lpstr>
      <vt:lpstr>Modes…</vt:lpstr>
      <vt:lpstr>Modes…</vt:lpstr>
      <vt:lpstr>PowerPoint Presentation</vt:lpstr>
      <vt:lpstr>PowerPoint Presentation</vt:lpstr>
      <vt:lpstr>Now it is very clear</vt:lpstr>
      <vt:lpstr>Software, software, software</vt:lpstr>
      <vt:lpstr>So, there are any backdoors?</vt:lpstr>
      <vt:lpstr>The feeling about security?</vt:lpstr>
      <vt:lpstr>TCB (Trusted Computing Base)</vt:lpstr>
      <vt:lpstr>What you can do to improve?</vt:lpstr>
      <vt:lpstr>Suggestion for a Project</vt:lpstr>
      <vt:lpstr>And what about the future?</vt:lpstr>
      <vt:lpstr>PowerPoint Presentation</vt:lpstr>
      <vt:lpstr>SGX details</vt:lpstr>
      <vt:lpstr>SGX</vt:lpstr>
      <vt:lpstr>PowerPoint Presentation</vt:lpstr>
      <vt:lpstr>How SE Works:  Protection vs. Software Attack</vt:lpstr>
      <vt:lpstr>How SE Works:  Protection vs. Software Attack</vt:lpstr>
      <vt:lpstr>SGX - MEE</vt:lpstr>
      <vt:lpstr>PowerPoint Presentation</vt:lpstr>
      <vt:lpstr>Example: Secure Transaction</vt:lpstr>
      <vt:lpstr>Example: Secure Transaction</vt:lpstr>
      <vt:lpstr>Example: Secure Transaction</vt:lpstr>
      <vt:lpstr>SGX</vt:lpstr>
      <vt:lpstr>SGX Ring 0 Instructions</vt:lpstr>
      <vt:lpstr>SGX Ring 3 Instructions</vt:lpstr>
      <vt:lpstr>BIOS, ACPI, others</vt:lpstr>
      <vt:lpstr>PowerPoint Presentation</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Laila</dc:creator>
  <cp:lastModifiedBy>Branco, Rodrigo</cp:lastModifiedBy>
  <cp:revision>38</cp:revision>
  <dcterms:created xsi:type="dcterms:W3CDTF">2014-03-19T01:58:43Z</dcterms:created>
  <dcterms:modified xsi:type="dcterms:W3CDTF">2014-03-20T09:26:16Z</dcterms:modified>
</cp:coreProperties>
</file>