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gif" ContentType="image/g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26"/>
  </p:notesMasterIdLst>
  <p:sldIdLst>
    <p:sldId id="382" r:id="rId3"/>
    <p:sldId id="340" r:id="rId4"/>
    <p:sldId id="326" r:id="rId5"/>
    <p:sldId id="344" r:id="rId6"/>
    <p:sldId id="472" r:id="rId7"/>
    <p:sldId id="473" r:id="rId8"/>
    <p:sldId id="474" r:id="rId9"/>
    <p:sldId id="355" r:id="rId10"/>
    <p:sldId id="437" r:id="rId11"/>
    <p:sldId id="454" r:id="rId12"/>
    <p:sldId id="470" r:id="rId13"/>
    <p:sldId id="471" r:id="rId14"/>
    <p:sldId id="475" r:id="rId15"/>
    <p:sldId id="477" r:id="rId16"/>
    <p:sldId id="478" r:id="rId17"/>
    <p:sldId id="485" r:id="rId18"/>
    <p:sldId id="479" r:id="rId19"/>
    <p:sldId id="486" r:id="rId20"/>
    <p:sldId id="480" r:id="rId21"/>
    <p:sldId id="481" r:id="rId22"/>
    <p:sldId id="482" r:id="rId23"/>
    <p:sldId id="483" r:id="rId24"/>
    <p:sldId id="484" r:id="rId25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79">
          <p15:clr>
            <a:srgbClr val="A4A3A4"/>
          </p15:clr>
        </p15:guide>
        <p15:guide id="2" orient="horz" pos="306">
          <p15:clr>
            <a:srgbClr val="A4A3A4"/>
          </p15:clr>
        </p15:guide>
        <p15:guide id="3" orient="horz" pos="565">
          <p15:clr>
            <a:srgbClr val="A4A3A4"/>
          </p15:clr>
        </p15:guide>
        <p15:guide id="4" orient="horz" pos="2193">
          <p15:clr>
            <a:srgbClr val="A4A3A4"/>
          </p15:clr>
        </p15:guide>
        <p15:guide id="5" orient="horz" pos="1611">
          <p15:clr>
            <a:srgbClr val="A4A3A4"/>
          </p15:clr>
        </p15:guide>
        <p15:guide id="6" pos="5607">
          <p15:clr>
            <a:srgbClr val="A4A3A4"/>
          </p15:clr>
        </p15:guide>
        <p15:guide id="7" pos="290">
          <p15:clr>
            <a:srgbClr val="A4A3A4"/>
          </p15:clr>
        </p15:guide>
        <p15:guide id="8" pos="1979">
          <p15:clr>
            <a:srgbClr val="A4A3A4"/>
          </p15:clr>
        </p15:guide>
        <p15:guide id="9" pos="3781">
          <p15:clr>
            <a:srgbClr val="A4A3A4"/>
          </p15:clr>
        </p15:guide>
        <p15:guide id="10" pos="2092">
          <p15:clr>
            <a:srgbClr val="A4A3A4"/>
          </p15:clr>
        </p15:guide>
        <p15:guide id="11" pos="38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5192" autoAdjust="0"/>
  </p:normalViewPr>
  <p:slideViewPr>
    <p:cSldViewPr>
      <p:cViewPr>
        <p:scale>
          <a:sx n="120" d="100"/>
          <a:sy n="120" d="100"/>
        </p:scale>
        <p:origin x="784" y="400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35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3009900"/>
            <a:ext cx="8469313" cy="1600200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>DATA </a:t>
            </a:r>
            <a:r>
              <a:rPr lang="en-US" sz="9000" dirty="0" err="1" smtClean="0"/>
              <a:t>SCIEnCE</a:t>
            </a:r>
            <a:r>
              <a:rPr lang="en-US" sz="9000" dirty="0" smtClean="0"/>
              <a:t/>
            </a:r>
            <a:br>
              <a:rPr lang="en-US" sz="9000" dirty="0" smtClean="0"/>
            </a:br>
            <a:r>
              <a:rPr lang="en-US" sz="5000" dirty="0" smtClean="0"/>
              <a:t>databases / </a:t>
            </a:r>
            <a:r>
              <a:rPr lang="en-US" sz="5000" dirty="0" smtClean="0"/>
              <a:t>SQL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25726565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4337" y="2552700"/>
            <a:ext cx="29508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Relational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6434137" y="2552700"/>
            <a:ext cx="185440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NoSql</a:t>
            </a:r>
            <a:endParaRPr lang="en-US" dirty="0"/>
          </a:p>
        </p:txBody>
      </p:sp>
      <p:pic>
        <p:nvPicPr>
          <p:cNvPr id="18" name="Picture 17" descr="d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337" y="1028700"/>
            <a:ext cx="1587790" cy="84629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 bwMode="auto">
          <a:xfrm flipH="1">
            <a:off x="1633537" y="1638300"/>
            <a:ext cx="1752600" cy="914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4833937" y="1409700"/>
            <a:ext cx="2286000" cy="1219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1252537" y="3557176"/>
            <a:ext cx="1107996" cy="17320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lvl="1" indent="-177800" algn="l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1700" dirty="0">
                <a:uFill>
                  <a:solidFill/>
                </a:uFill>
              </a:rPr>
              <a:t> </a:t>
            </a:r>
            <a:r>
              <a:rPr lang="en-US" sz="1700" dirty="0" smtClean="0">
                <a:uFill>
                  <a:solidFill/>
                </a:uFill>
              </a:rPr>
              <a:t>MySQL</a:t>
            </a:r>
          </a:p>
          <a:p>
            <a:pPr marL="177800" lvl="1" indent="-177800" algn="l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1700" dirty="0" smtClean="0">
                <a:uFill>
                  <a:solidFill/>
                </a:uFill>
              </a:rPr>
              <a:t>Oracle</a:t>
            </a:r>
          </a:p>
          <a:p>
            <a:pPr marL="177800" lvl="1" indent="-177800" algn="l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1700" dirty="0" err="1" smtClean="0">
                <a:uFill>
                  <a:solidFill/>
                </a:uFill>
              </a:rPr>
              <a:t>Postgres</a:t>
            </a:r>
            <a:endParaRPr lang="en-US" sz="1700" dirty="0" smtClean="0">
              <a:uFill>
                <a:solidFill/>
              </a:uFill>
            </a:endParaRPr>
          </a:p>
          <a:p>
            <a:pPr marL="177800" lvl="1" indent="-177800" algn="l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1700" dirty="0" smtClean="0">
                <a:uFill>
                  <a:solidFill/>
                </a:uFill>
              </a:rPr>
              <a:t>SQLite</a:t>
            </a:r>
          </a:p>
          <a:p>
            <a:pPr marL="177800" lvl="1" indent="-177800" algn="l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1700" dirty="0"/>
          </a:p>
        </p:txBody>
      </p:sp>
      <p:sp>
        <p:nvSpPr>
          <p:cNvPr id="11" name="TextBox 10"/>
          <p:cNvSpPr txBox="1"/>
          <p:nvPr/>
        </p:nvSpPr>
        <p:spPr>
          <a:xfrm>
            <a:off x="947737" y="3162300"/>
            <a:ext cx="174305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/>
              <a:t>Examples</a:t>
            </a:r>
            <a:endParaRPr lang="en-US" sz="25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510337" y="3162300"/>
            <a:ext cx="174305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/>
              <a:t>Examples</a:t>
            </a:r>
            <a:endParaRPr lang="en-US" sz="25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815137" y="3561394"/>
            <a:ext cx="1351652" cy="2071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lvl="1" indent="-177800" algn="l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1700" dirty="0">
                <a:uFill>
                  <a:solidFill/>
                </a:uFill>
              </a:rPr>
              <a:t> </a:t>
            </a:r>
            <a:r>
              <a:rPr lang="en-US" sz="1700" dirty="0" err="1" smtClean="0">
                <a:uFill>
                  <a:solidFill/>
                </a:uFill>
              </a:rPr>
              <a:t>MongoDB</a:t>
            </a:r>
            <a:endParaRPr lang="en-US" sz="1700" dirty="0" smtClean="0">
              <a:uFill>
                <a:solidFill/>
              </a:uFill>
            </a:endParaRPr>
          </a:p>
          <a:p>
            <a:pPr marL="177800" lvl="1" indent="-177800" algn="l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1700" dirty="0" err="1" smtClean="0">
                <a:uFill>
                  <a:solidFill/>
                </a:uFill>
              </a:rPr>
              <a:t>CouchDB</a:t>
            </a:r>
            <a:endParaRPr lang="en-US" sz="1700" dirty="0" smtClean="0">
              <a:uFill>
                <a:solidFill/>
              </a:uFill>
            </a:endParaRPr>
          </a:p>
          <a:p>
            <a:pPr marL="177800" lvl="1" indent="-177800" algn="l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1700" dirty="0" err="1" smtClean="0">
                <a:uFill>
                  <a:solidFill/>
                </a:uFill>
              </a:rPr>
              <a:t>Redis</a:t>
            </a:r>
            <a:endParaRPr lang="en-US" sz="1700" dirty="0" smtClean="0">
              <a:uFill>
                <a:solidFill/>
              </a:uFill>
            </a:endParaRPr>
          </a:p>
          <a:p>
            <a:pPr marL="177800" lvl="1" indent="-177800" algn="l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1700" dirty="0" err="1" smtClean="0">
                <a:uFill>
                  <a:solidFill/>
                </a:uFill>
              </a:rPr>
              <a:t>Casssandra</a:t>
            </a:r>
            <a:endParaRPr lang="en-US" sz="1700" dirty="0" smtClean="0">
              <a:uFill>
                <a:solidFill/>
              </a:uFill>
            </a:endParaRPr>
          </a:p>
          <a:p>
            <a:pPr marL="177800" lvl="1" indent="-177800" algn="l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1700" dirty="0" smtClean="0">
              <a:uFill>
                <a:solidFill/>
              </a:uFill>
            </a:endParaRPr>
          </a:p>
          <a:p>
            <a:pPr marL="177800" lvl="1" indent="-177800" algn="l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93306634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85737" y="1104900"/>
            <a:ext cx="8534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dirty="0" smtClean="0"/>
              <a:t>S</a:t>
            </a:r>
            <a:endParaRPr lang="en-US" sz="3500" dirty="0" smtClean="0"/>
          </a:p>
          <a:p>
            <a:pPr algn="l"/>
            <a:r>
              <a:rPr lang="en-US" sz="6000" dirty="0" smtClean="0"/>
              <a:t>Q</a:t>
            </a:r>
            <a:endParaRPr lang="en-US" sz="3500" dirty="0" smtClean="0"/>
          </a:p>
          <a:p>
            <a:pPr algn="l"/>
            <a:r>
              <a:rPr lang="en-US" sz="6000" dirty="0" smtClean="0"/>
              <a:t>L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3179459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85737" y="1104900"/>
            <a:ext cx="8534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dirty="0" smtClean="0"/>
              <a:t>S</a:t>
            </a:r>
            <a:r>
              <a:rPr lang="en-US" sz="3500" dirty="0" smtClean="0"/>
              <a:t>tructured</a:t>
            </a:r>
          </a:p>
          <a:p>
            <a:pPr algn="l"/>
            <a:r>
              <a:rPr lang="en-US" sz="6000" dirty="0" smtClean="0"/>
              <a:t>Q</a:t>
            </a:r>
            <a:r>
              <a:rPr lang="en-US" sz="3500" dirty="0" smtClean="0"/>
              <a:t>uery</a:t>
            </a:r>
          </a:p>
          <a:p>
            <a:pPr algn="l"/>
            <a:r>
              <a:rPr lang="en-US" sz="6000" dirty="0" smtClean="0"/>
              <a:t>L</a:t>
            </a:r>
            <a:r>
              <a:rPr lang="en-US" sz="3500" dirty="0" smtClean="0"/>
              <a:t>anguage</a:t>
            </a:r>
            <a:endParaRPr lang="en-US" sz="3500" dirty="0"/>
          </a:p>
        </p:txBody>
      </p:sp>
      <p:sp>
        <p:nvSpPr>
          <p:cNvPr id="3" name="TextBox 2"/>
          <p:cNvSpPr txBox="1"/>
          <p:nvPr/>
        </p:nvSpPr>
        <p:spPr>
          <a:xfrm>
            <a:off x="1430466" y="4381500"/>
            <a:ext cx="66251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Is a language for database communication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5760280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4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Introduction to Databases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13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414337" y="1714500"/>
            <a:ext cx="8426399" cy="2981916"/>
          </a:xfrm>
          <a:prstGeom prst="rect">
            <a:avLst/>
          </a:prstGeom>
        </p:spPr>
        <p:txBody>
          <a:bodyPr/>
          <a:lstStyle/>
          <a:p>
            <a:pPr algn="l">
              <a:buFont typeface="Arial"/>
              <a:buChar char="•"/>
            </a:pPr>
            <a:r>
              <a:rPr lang="en-US" sz="2300" dirty="0">
                <a:latin typeface="Gill Sans MT" charset="0"/>
                <a:ea typeface="Gill Sans MT" charset="0"/>
                <a:cs typeface="Gill Sans MT" charset="0"/>
              </a:rPr>
              <a:t>BOOLEAN/TINY </a:t>
            </a:r>
            <a:r>
              <a:rPr lang="en-US" sz="2300" dirty="0" smtClean="0">
                <a:latin typeface="Gill Sans MT" charset="0"/>
                <a:ea typeface="Gill Sans MT" charset="0"/>
                <a:cs typeface="Gill Sans MT" charset="0"/>
              </a:rPr>
              <a:t>INT   – </a:t>
            </a:r>
            <a:r>
              <a:rPr lang="en-US" sz="2300" dirty="0">
                <a:latin typeface="Gill Sans MT" charset="0"/>
                <a:ea typeface="Gill Sans MT" charset="0"/>
                <a:cs typeface="Gill Sans MT" charset="0"/>
              </a:rPr>
              <a:t>0/</a:t>
            </a:r>
            <a:r>
              <a:rPr lang="en-US" sz="2300" dirty="0" smtClean="0">
                <a:latin typeface="Gill Sans MT" charset="0"/>
                <a:ea typeface="Gill Sans MT" charset="0"/>
                <a:cs typeface="Gill Sans MT" charset="0"/>
              </a:rPr>
              <a:t>1</a:t>
            </a:r>
          </a:p>
          <a:p>
            <a:pPr algn="l">
              <a:buFont typeface="Arial"/>
              <a:buChar char="•"/>
            </a:pPr>
            <a:r>
              <a:rPr lang="en-US" sz="2300" dirty="0">
                <a:latin typeface="Gill Sans MT" charset="0"/>
                <a:ea typeface="Gill Sans MT" charset="0"/>
                <a:cs typeface="Gill Sans MT" charset="0"/>
              </a:rPr>
              <a:t>INT </a:t>
            </a:r>
            <a:r>
              <a:rPr lang="en-US" sz="2300" dirty="0" smtClean="0">
                <a:latin typeface="Gill Sans MT" charset="0"/>
                <a:ea typeface="Gill Sans MT" charset="0"/>
                <a:cs typeface="Gill Sans MT" charset="0"/>
              </a:rPr>
              <a:t>                             – </a:t>
            </a:r>
            <a:r>
              <a:rPr lang="en-US" sz="2300" dirty="0">
                <a:latin typeface="Gill Sans MT" charset="0"/>
                <a:ea typeface="Gill Sans MT" charset="0"/>
                <a:cs typeface="Gill Sans MT" charset="0"/>
              </a:rPr>
              <a:t>any whole </a:t>
            </a:r>
            <a:r>
              <a:rPr lang="en-US" sz="2300" dirty="0" smtClean="0">
                <a:latin typeface="Gill Sans MT" charset="0"/>
                <a:ea typeface="Gill Sans MT" charset="0"/>
                <a:cs typeface="Gill Sans MT" charset="0"/>
              </a:rPr>
              <a:t>number</a:t>
            </a:r>
          </a:p>
          <a:p>
            <a:pPr algn="l">
              <a:buFont typeface="Arial"/>
              <a:buChar char="•"/>
            </a:pPr>
            <a:r>
              <a:rPr lang="en-US" sz="2300" dirty="0">
                <a:latin typeface="Gill Sans MT" charset="0"/>
                <a:ea typeface="Gill Sans MT" charset="0"/>
                <a:cs typeface="Gill Sans MT" charset="0"/>
              </a:rPr>
              <a:t>FLOAT(&lt;n&gt;,&lt;m&gt;) </a:t>
            </a:r>
            <a:r>
              <a:rPr lang="en-US" sz="2300" dirty="0" smtClean="0">
                <a:latin typeface="Gill Sans MT" charset="0"/>
                <a:ea typeface="Gill Sans MT" charset="0"/>
                <a:cs typeface="Gill Sans MT" charset="0"/>
              </a:rPr>
              <a:t>        – </a:t>
            </a:r>
            <a:r>
              <a:rPr lang="en-US" sz="2300" dirty="0">
                <a:latin typeface="Gill Sans MT" charset="0"/>
                <a:ea typeface="Gill Sans MT" charset="0"/>
                <a:cs typeface="Gill Sans MT" charset="0"/>
              </a:rPr>
              <a:t>number with n digits before the decimal and m digits after the </a:t>
            </a:r>
            <a:r>
              <a:rPr lang="en-US" sz="2300" dirty="0" smtClean="0">
                <a:latin typeface="Gill Sans MT" charset="0"/>
                <a:ea typeface="Gill Sans MT" charset="0"/>
                <a:cs typeface="Gill Sans MT" charset="0"/>
              </a:rPr>
              <a:t>decimal</a:t>
            </a:r>
          </a:p>
          <a:p>
            <a:pPr algn="l">
              <a:buFont typeface="Arial"/>
              <a:buChar char="•"/>
            </a:pPr>
            <a:r>
              <a:rPr lang="en-US" sz="2300" dirty="0">
                <a:latin typeface="Gill Sans MT" charset="0"/>
                <a:ea typeface="Gill Sans MT" charset="0"/>
                <a:cs typeface="Gill Sans MT" charset="0"/>
              </a:rPr>
              <a:t>DATETIME, TIMESTAMP, and DATE – various date and time combinations</a:t>
            </a:r>
          </a:p>
          <a:p>
            <a:pPr algn="l">
              <a:buFont typeface="Arial"/>
              <a:buChar char="•"/>
            </a:pPr>
            <a:r>
              <a:rPr lang="en-US" sz="2300" dirty="0">
                <a:latin typeface="Gill Sans MT" charset="0"/>
                <a:ea typeface="Gill Sans MT" charset="0"/>
                <a:cs typeface="Gill Sans MT" charset="0"/>
              </a:rPr>
              <a:t>CHAR(&lt;length</a:t>
            </a:r>
            <a:r>
              <a:rPr lang="en-US" sz="2300" dirty="0" smtClean="0">
                <a:latin typeface="Gill Sans MT" charset="0"/>
                <a:ea typeface="Gill Sans MT" charset="0"/>
                <a:cs typeface="Gill Sans MT" charset="0"/>
              </a:rPr>
              <a:t>&gt;)            </a:t>
            </a:r>
            <a:r>
              <a:rPr lang="en-US" sz="2300" dirty="0">
                <a:latin typeface="Gill Sans MT" charset="0"/>
                <a:ea typeface="Gill Sans MT" charset="0"/>
                <a:cs typeface="Gill Sans MT" charset="0"/>
              </a:rPr>
              <a:t>– text with a fixed length</a:t>
            </a:r>
          </a:p>
          <a:p>
            <a:pPr algn="l">
              <a:buFont typeface="Arial"/>
              <a:buChar char="•"/>
            </a:pPr>
            <a:r>
              <a:rPr lang="en-US" sz="2300" dirty="0">
                <a:latin typeface="Gill Sans MT" charset="0"/>
                <a:ea typeface="Gill Sans MT" charset="0"/>
                <a:cs typeface="Gill Sans MT" charset="0"/>
              </a:rPr>
              <a:t>VARCHAR(&lt;length&gt;) </a:t>
            </a:r>
            <a:r>
              <a:rPr lang="en-US" sz="2300" dirty="0" smtClean="0">
                <a:latin typeface="Gill Sans MT" charset="0"/>
                <a:ea typeface="Gill Sans MT" charset="0"/>
                <a:cs typeface="Gill Sans MT" charset="0"/>
              </a:rPr>
              <a:t>     – </a:t>
            </a:r>
            <a:r>
              <a:rPr lang="en-US" sz="2300" dirty="0">
                <a:latin typeface="Gill Sans MT" charset="0"/>
                <a:ea typeface="Gill Sans MT" charset="0"/>
                <a:cs typeface="Gill Sans MT" charset="0"/>
              </a:rPr>
              <a:t>text with a given maximum length</a:t>
            </a:r>
          </a:p>
          <a:p>
            <a:pPr algn="l">
              <a:buFont typeface="Arial"/>
              <a:buChar char="•"/>
            </a:pPr>
            <a:r>
              <a:rPr lang="en-US" sz="2300" dirty="0">
                <a:latin typeface="Gill Sans MT" charset="0"/>
                <a:ea typeface="Gill Sans MT" charset="0"/>
                <a:cs typeface="Gill Sans MT" charset="0"/>
              </a:rPr>
              <a:t>And many more…</a:t>
            </a:r>
            <a:endParaRPr lang="en-US" sz="2300" dirty="0" smtClean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1"/>
          </p:nvPr>
        </p:nvSpPr>
        <p:spPr>
          <a:xfrm>
            <a:off x="371266" y="1257300"/>
            <a:ext cx="7129671" cy="304800"/>
          </a:xfrm>
        </p:spPr>
        <p:txBody>
          <a:bodyPr/>
          <a:lstStyle/>
          <a:p>
            <a:r>
              <a:rPr lang="en-US" sz="48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Data Types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0747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4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Star Schemas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14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414337" y="1104900"/>
            <a:ext cx="8426399" cy="3591516"/>
          </a:xfrm>
          <a:prstGeom prst="rect">
            <a:avLst/>
          </a:prstGeom>
        </p:spPr>
        <p:txBody>
          <a:bodyPr/>
          <a:lstStyle/>
          <a:p>
            <a:pPr algn="l">
              <a:buFont typeface="Arial"/>
              <a:buChar char="•"/>
            </a:pPr>
            <a:r>
              <a:rPr lang="en-US" sz="2700" dirty="0" smtClean="0">
                <a:latin typeface="Gill Sans MT" charset="0"/>
                <a:ea typeface="Gill Sans MT" charset="0"/>
                <a:cs typeface="Gill Sans MT" charset="0"/>
              </a:rPr>
              <a:t>The star schema consists of one or more fact tables referencing any number of dimension tables.</a:t>
            </a:r>
          </a:p>
          <a:p>
            <a:pPr algn="l">
              <a:buFont typeface="Arial"/>
              <a:buChar char="•"/>
            </a:pPr>
            <a:r>
              <a:rPr lang="en-US" sz="2700" dirty="0" smtClean="0">
                <a:latin typeface="Gill Sans MT" charset="0"/>
                <a:ea typeface="Gill Sans MT" charset="0"/>
                <a:cs typeface="Gill Sans MT" charset="0"/>
              </a:rPr>
              <a:t>A fact table contains “event” data.  You can think of this as the type of information that we are really measuring (“measurements, metrics, or facts of a business process”).</a:t>
            </a:r>
          </a:p>
          <a:p>
            <a:pPr algn="l">
              <a:buFont typeface="Arial"/>
              <a:buChar char="•"/>
            </a:pPr>
            <a:r>
              <a:rPr lang="en-US" sz="2700" dirty="0" smtClean="0">
                <a:latin typeface="Gill Sans MT" charset="0"/>
                <a:ea typeface="Gill Sans MT" charset="0"/>
                <a:cs typeface="Gill Sans MT" charset="0"/>
              </a:rPr>
              <a:t>A dimension table contains meta data or information that enhances “event” data (“structured labeling information”).</a:t>
            </a:r>
            <a:endParaRPr sz="2700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1937" y="4838700"/>
            <a:ext cx="1711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Source:  Wikipedia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0122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4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Star Schemas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0"/>
            <a:ext cx="8681484" cy="52578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15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1937" y="4838700"/>
            <a:ext cx="1711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Source:  Wikipedia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39493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I</a:t>
            </a:r>
            <a:r>
              <a:rPr lang="en-US" sz="7500" dirty="0" smtClean="0"/>
              <a:t>V. Joins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smtClean="0">
                <a:latin typeface="PFDinTextCompPro-Bold" charset="0"/>
                <a:ea typeface="ヒラギノ角ゴ ProN W3" charset="0"/>
                <a:cs typeface="ヒラギノ角ゴ ProN W3" charset="0"/>
              </a:rPr>
              <a:t>DATA </a:t>
            </a:r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7848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Joins in </a:t>
            </a:r>
            <a:r>
              <a:rPr lang="en-US" dirty="0" err="1" smtClean="0"/>
              <a:t>sql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r>
              <a:rPr lang="en-US" sz="3000" b="1" dirty="0" smtClean="0">
                <a:latin typeface="Gill Sans MT" charset="0"/>
                <a:ea typeface="Gill Sans MT" charset="0"/>
                <a:cs typeface="Gill Sans MT" charset="0"/>
              </a:rPr>
              <a:t>Easy way of combining rows from separate data tables</a:t>
            </a:r>
            <a:endParaRPr lang="en-US" sz="3000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626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Types of joins in </a:t>
            </a:r>
            <a:r>
              <a:rPr lang="en-US" dirty="0" err="1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Joins in </a:t>
            </a:r>
            <a:r>
              <a:rPr lang="en-US" dirty="0" err="1" smtClean="0"/>
              <a:t>sql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r>
              <a:rPr lang="en-US" sz="1800" b="1" dirty="0" smtClean="0">
                <a:latin typeface="Gill Sans MT" charset="0"/>
                <a:ea typeface="Gill Sans MT" charset="0"/>
                <a:cs typeface="Gill Sans MT" charset="0"/>
              </a:rPr>
              <a:t>INNER </a:t>
            </a:r>
            <a:r>
              <a:rPr lang="en-US" sz="1800" b="1" dirty="0">
                <a:latin typeface="Gill Sans MT" charset="0"/>
                <a:ea typeface="Gill Sans MT" charset="0"/>
                <a:cs typeface="Gill Sans MT" charset="0"/>
              </a:rPr>
              <a:t>JOIN</a:t>
            </a:r>
            <a:r>
              <a:rPr lang="en-US" sz="1800" dirty="0">
                <a:latin typeface="Gill Sans MT" charset="0"/>
                <a:ea typeface="Gill Sans MT" charset="0"/>
                <a:cs typeface="Gill Sans MT" charset="0"/>
              </a:rPr>
              <a:t>: </a:t>
            </a:r>
            <a:r>
              <a:rPr lang="en-US" sz="1800" dirty="0" smtClean="0">
                <a:latin typeface="Gill Sans MT" charset="0"/>
                <a:ea typeface="Gill Sans MT" charset="0"/>
                <a:cs typeface="Gill Sans MT" charset="0"/>
              </a:rPr>
              <a:t>Returns rows </a:t>
            </a:r>
            <a:r>
              <a:rPr lang="en-US" sz="1800" dirty="0">
                <a:latin typeface="Gill Sans MT" charset="0"/>
                <a:ea typeface="Gill Sans MT" charset="0"/>
                <a:cs typeface="Gill Sans MT" charset="0"/>
              </a:rPr>
              <a:t>when there is at least one match in </a:t>
            </a:r>
            <a:r>
              <a:rPr lang="en-US" sz="1800" b="1" dirty="0">
                <a:latin typeface="Gill Sans MT" charset="0"/>
                <a:ea typeface="Gill Sans MT" charset="0"/>
                <a:cs typeface="Gill Sans MT" charset="0"/>
              </a:rPr>
              <a:t>BOTH</a:t>
            </a:r>
            <a:r>
              <a:rPr lang="en-US" sz="1800" dirty="0"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en-US" sz="1800" dirty="0" smtClean="0">
                <a:latin typeface="Gill Sans MT" charset="0"/>
                <a:ea typeface="Gill Sans MT" charset="0"/>
                <a:cs typeface="Gill Sans MT" charset="0"/>
              </a:rPr>
              <a:t>tables </a:t>
            </a:r>
            <a:r>
              <a:rPr lang="en-US" sz="1800" dirty="0">
                <a:latin typeface="Gill Sans MT" charset="0"/>
                <a:ea typeface="Gill Sans MT" charset="0"/>
                <a:cs typeface="Gill Sans MT" charset="0"/>
              </a:rPr>
              <a:t>(may </a:t>
            </a:r>
            <a:r>
              <a:rPr lang="en-US" sz="1800" b="1" dirty="0" smtClean="0">
                <a:latin typeface="Gill Sans MT" charset="0"/>
                <a:ea typeface="Gill Sans MT" charset="0"/>
                <a:cs typeface="Gill Sans MT" charset="0"/>
              </a:rPr>
              <a:t>not</a:t>
            </a:r>
            <a:r>
              <a:rPr lang="en-US" sz="1800" dirty="0" smtClean="0">
                <a:latin typeface="Gill Sans MT" charset="0"/>
                <a:ea typeface="Gill Sans MT" charset="0"/>
                <a:cs typeface="Gill Sans MT" charset="0"/>
              </a:rPr>
              <a:t> contain </a:t>
            </a:r>
            <a:r>
              <a:rPr lang="en-US" sz="1800" dirty="0">
                <a:latin typeface="Gill Sans MT" charset="0"/>
                <a:ea typeface="Gill Sans MT" charset="0"/>
                <a:cs typeface="Gill Sans MT" charset="0"/>
              </a:rPr>
              <a:t>nulls</a:t>
            </a:r>
            <a:r>
              <a:rPr lang="en-US" sz="1800" dirty="0" smtClean="0">
                <a:latin typeface="Gill Sans MT" charset="0"/>
                <a:ea typeface="Gill Sans MT" charset="0"/>
                <a:cs typeface="Gill Sans MT" charset="0"/>
              </a:rPr>
              <a:t>)</a:t>
            </a:r>
            <a:endParaRPr lang="en-US" sz="1800" dirty="0">
              <a:latin typeface="Gill Sans MT" charset="0"/>
              <a:ea typeface="Gill Sans MT" charset="0"/>
              <a:cs typeface="Gill Sans MT" charset="0"/>
            </a:endParaRPr>
          </a:p>
          <a:p>
            <a:r>
              <a:rPr lang="en-US" sz="1800" b="1" dirty="0">
                <a:latin typeface="Gill Sans MT" charset="0"/>
                <a:ea typeface="Gill Sans MT" charset="0"/>
                <a:cs typeface="Gill Sans MT" charset="0"/>
              </a:rPr>
              <a:t>LEFT JOIN</a:t>
            </a:r>
            <a:r>
              <a:rPr lang="en-US" sz="1800" dirty="0">
                <a:latin typeface="Gill Sans MT" charset="0"/>
                <a:ea typeface="Gill Sans MT" charset="0"/>
                <a:cs typeface="Gill Sans MT" charset="0"/>
              </a:rPr>
              <a:t>: </a:t>
            </a:r>
            <a:r>
              <a:rPr lang="en-US" sz="1800" dirty="0" smtClean="0">
                <a:latin typeface="Gill Sans MT" charset="0"/>
                <a:ea typeface="Gill Sans MT" charset="0"/>
                <a:cs typeface="Gill Sans MT" charset="0"/>
              </a:rPr>
              <a:t>Returns rows </a:t>
            </a:r>
            <a:r>
              <a:rPr lang="en-US" sz="1800" dirty="0">
                <a:latin typeface="Gill Sans MT" charset="0"/>
                <a:ea typeface="Gill Sans MT" charset="0"/>
                <a:cs typeface="Gill Sans MT" charset="0"/>
              </a:rPr>
              <a:t>from the left table, and the matched rows from the </a:t>
            </a:r>
            <a:r>
              <a:rPr lang="en-US" sz="1800" dirty="0" smtClean="0">
                <a:latin typeface="Gill Sans MT" charset="0"/>
                <a:ea typeface="Gill Sans MT" charset="0"/>
                <a:cs typeface="Gill Sans MT" charset="0"/>
              </a:rPr>
              <a:t>right table (may contain nulls)</a:t>
            </a:r>
            <a:endParaRPr lang="en-US" sz="1800" dirty="0">
              <a:latin typeface="Gill Sans MT" charset="0"/>
              <a:ea typeface="Gill Sans MT" charset="0"/>
              <a:cs typeface="Gill Sans MT" charset="0"/>
            </a:endParaRPr>
          </a:p>
          <a:p>
            <a:r>
              <a:rPr lang="en-US" sz="1800" b="1" dirty="0">
                <a:latin typeface="Gill Sans MT" charset="0"/>
                <a:ea typeface="Gill Sans MT" charset="0"/>
                <a:cs typeface="Gill Sans MT" charset="0"/>
              </a:rPr>
              <a:t>RIGHT JOIN</a:t>
            </a:r>
            <a:r>
              <a:rPr lang="en-US" sz="1800" dirty="0">
                <a:latin typeface="Gill Sans MT" charset="0"/>
                <a:ea typeface="Gill Sans MT" charset="0"/>
                <a:cs typeface="Gill Sans MT" charset="0"/>
              </a:rPr>
              <a:t>: </a:t>
            </a:r>
            <a:r>
              <a:rPr lang="en-US" sz="1800" dirty="0" smtClean="0">
                <a:latin typeface="Gill Sans MT" charset="0"/>
                <a:ea typeface="Gill Sans MT" charset="0"/>
                <a:cs typeface="Gill Sans MT" charset="0"/>
              </a:rPr>
              <a:t>Returns rows </a:t>
            </a:r>
            <a:r>
              <a:rPr lang="en-US" sz="1800" dirty="0">
                <a:latin typeface="Gill Sans MT" charset="0"/>
                <a:ea typeface="Gill Sans MT" charset="0"/>
                <a:cs typeface="Gill Sans MT" charset="0"/>
              </a:rPr>
              <a:t>from the right table, and the matched rows from the left </a:t>
            </a:r>
            <a:r>
              <a:rPr lang="en-US" sz="1800" dirty="0" smtClean="0">
                <a:latin typeface="Gill Sans MT" charset="0"/>
                <a:ea typeface="Gill Sans MT" charset="0"/>
                <a:cs typeface="Gill Sans MT" charset="0"/>
              </a:rPr>
              <a:t>table </a:t>
            </a:r>
            <a:r>
              <a:rPr lang="en-US" sz="1800" dirty="0">
                <a:latin typeface="Gill Sans MT" charset="0"/>
                <a:ea typeface="Gill Sans MT" charset="0"/>
                <a:cs typeface="Gill Sans MT" charset="0"/>
              </a:rPr>
              <a:t>(may contain nulls</a:t>
            </a:r>
            <a:r>
              <a:rPr lang="en-US" sz="1800" dirty="0" smtClean="0">
                <a:latin typeface="Gill Sans MT" charset="0"/>
                <a:ea typeface="Gill Sans MT" charset="0"/>
                <a:cs typeface="Gill Sans MT" charset="0"/>
              </a:rPr>
              <a:t>)</a:t>
            </a:r>
            <a:endParaRPr lang="en-US" sz="1800" dirty="0">
              <a:latin typeface="Gill Sans MT" charset="0"/>
              <a:ea typeface="Gill Sans MT" charset="0"/>
              <a:cs typeface="Gill Sans MT" charset="0"/>
            </a:endParaRPr>
          </a:p>
          <a:p>
            <a:r>
              <a:rPr lang="en-US" sz="1800" b="1" dirty="0">
                <a:latin typeface="Gill Sans MT" charset="0"/>
                <a:ea typeface="Gill Sans MT" charset="0"/>
                <a:cs typeface="Gill Sans MT" charset="0"/>
              </a:rPr>
              <a:t>FULL JOIN</a:t>
            </a:r>
            <a:r>
              <a:rPr lang="en-US" sz="1800" dirty="0">
                <a:latin typeface="Gill Sans MT" charset="0"/>
                <a:ea typeface="Gill Sans MT" charset="0"/>
                <a:cs typeface="Gill Sans MT" charset="0"/>
              </a:rPr>
              <a:t>: </a:t>
            </a:r>
            <a:r>
              <a:rPr lang="en-US" sz="1800" dirty="0" smtClean="0">
                <a:latin typeface="Gill Sans MT" charset="0"/>
                <a:ea typeface="Gill Sans MT" charset="0"/>
                <a:cs typeface="Gill Sans MT" charset="0"/>
              </a:rPr>
              <a:t>Returns rows </a:t>
            </a:r>
            <a:r>
              <a:rPr lang="en-US" sz="1800" dirty="0">
                <a:latin typeface="Gill Sans MT" charset="0"/>
                <a:ea typeface="Gill Sans MT" charset="0"/>
                <a:cs typeface="Gill Sans MT" charset="0"/>
              </a:rPr>
              <a:t>when there is a match in </a:t>
            </a:r>
            <a:r>
              <a:rPr lang="en-US" sz="1800" b="1" dirty="0" smtClean="0">
                <a:latin typeface="Gill Sans MT" charset="0"/>
                <a:ea typeface="Gill Sans MT" charset="0"/>
                <a:cs typeface="Gill Sans MT" charset="0"/>
              </a:rPr>
              <a:t>AT LEAST ONE </a:t>
            </a:r>
            <a:r>
              <a:rPr lang="en-US" sz="1800" dirty="0">
                <a:latin typeface="Gill Sans MT" charset="0"/>
                <a:ea typeface="Gill Sans MT" charset="0"/>
                <a:cs typeface="Gill Sans MT" charset="0"/>
              </a:rPr>
              <a:t>of the </a:t>
            </a:r>
            <a:r>
              <a:rPr lang="en-US" sz="1800" dirty="0" smtClean="0">
                <a:latin typeface="Gill Sans MT" charset="0"/>
                <a:ea typeface="Gill Sans MT" charset="0"/>
                <a:cs typeface="Gill Sans MT" charset="0"/>
              </a:rPr>
              <a:t>tables </a:t>
            </a:r>
            <a:r>
              <a:rPr lang="en-US" sz="1800" dirty="0">
                <a:latin typeface="Gill Sans MT" charset="0"/>
                <a:ea typeface="Gill Sans MT" charset="0"/>
                <a:cs typeface="Gill Sans MT" charset="0"/>
              </a:rPr>
              <a:t>(may contain nulls)</a:t>
            </a:r>
          </a:p>
          <a:p>
            <a:endParaRPr lang="en-US" sz="1800" dirty="0">
              <a:latin typeface="Gill Sans MT" charset="0"/>
              <a:ea typeface="Gill Sans MT" charset="0"/>
              <a:cs typeface="Gill Sans MT" charset="0"/>
            </a:endParaRPr>
          </a:p>
          <a:p>
            <a:endParaRPr lang="en-US" sz="1800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7270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2819"/>
            <a:ext cx="3799877" cy="22098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999688"/>
            <a:ext cx="113043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Table A</a:t>
            </a:r>
            <a:endParaRPr lang="en-US" sz="2500" dirty="0"/>
          </a:p>
        </p:txBody>
      </p:sp>
      <p:sp>
        <p:nvSpPr>
          <p:cNvPr id="12" name="TextBox 11"/>
          <p:cNvSpPr txBox="1"/>
          <p:nvPr/>
        </p:nvSpPr>
        <p:spPr>
          <a:xfrm>
            <a:off x="1709737" y="1030032"/>
            <a:ext cx="113043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Table B</a:t>
            </a:r>
            <a:endParaRPr lang="en-US" sz="2500" dirty="0"/>
          </a:p>
        </p:txBody>
      </p:sp>
      <p:sp>
        <p:nvSpPr>
          <p:cNvPr id="16" name="TextBox 15"/>
          <p:cNvSpPr txBox="1"/>
          <p:nvPr/>
        </p:nvSpPr>
        <p:spPr>
          <a:xfrm>
            <a:off x="3538537" y="4762500"/>
            <a:ext cx="558063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Source: http://</a:t>
            </a:r>
            <a:r>
              <a:rPr lang="en-US" sz="1500" dirty="0" err="1"/>
              <a:t>blog.codinghorror.com</a:t>
            </a:r>
            <a:r>
              <a:rPr lang="en-US" sz="1500" dirty="0"/>
              <a:t>/a-visual-explanation-of-</a:t>
            </a:r>
            <a:r>
              <a:rPr lang="en-US" sz="1500" dirty="0" err="1"/>
              <a:t>sql</a:t>
            </a:r>
            <a:r>
              <a:rPr lang="en-US" sz="1500" dirty="0"/>
              <a:t>-joins/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</p:spPr>
        <p:txBody>
          <a:bodyPr/>
          <a:lstStyle/>
          <a:p>
            <a:r>
              <a:rPr lang="en-US" dirty="0" smtClean="0"/>
              <a:t>Joins in </a:t>
            </a:r>
            <a:r>
              <a:rPr lang="en-US" dirty="0" err="1" smtClean="0"/>
              <a:t>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9625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I. Databases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err="1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. SQL / </a:t>
            </a:r>
            <a:r>
              <a:rPr lang="en-US" sz="3000" dirty="0" err="1" smtClean="0">
                <a:latin typeface="PFDinTextCompPro-Bold" charset="0"/>
                <a:ea typeface="ヒラギノ角ゴ ProN W6" charset="0"/>
                <a:cs typeface="ヒラギノ角ゴ ProN W6" charset="0"/>
              </a:rPr>
              <a:t>Nosql</a:t>
            </a: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III. SQL Examples</a:t>
            </a: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IV. JOINS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257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2819"/>
            <a:ext cx="3799877" cy="22098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999688"/>
            <a:ext cx="113043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Table A</a:t>
            </a:r>
            <a:endParaRPr lang="en-US" sz="2500" dirty="0"/>
          </a:p>
        </p:txBody>
      </p:sp>
      <p:sp>
        <p:nvSpPr>
          <p:cNvPr id="12" name="TextBox 11"/>
          <p:cNvSpPr txBox="1"/>
          <p:nvPr/>
        </p:nvSpPr>
        <p:spPr>
          <a:xfrm>
            <a:off x="1709737" y="1030032"/>
            <a:ext cx="113043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Table B</a:t>
            </a:r>
            <a:endParaRPr lang="en-US" sz="25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90" y="3652872"/>
            <a:ext cx="2132285" cy="14425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877" y="1181100"/>
            <a:ext cx="5595915" cy="3761038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</p:spPr>
        <p:txBody>
          <a:bodyPr/>
          <a:lstStyle/>
          <a:p>
            <a:r>
              <a:rPr lang="en-US" dirty="0" err="1" smtClean="0"/>
              <a:t>INNer</a:t>
            </a:r>
            <a:r>
              <a:rPr lang="en-US" dirty="0" smtClean="0"/>
              <a:t> join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7556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2819"/>
            <a:ext cx="3799877" cy="22098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999688"/>
            <a:ext cx="113043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Table A</a:t>
            </a:r>
            <a:endParaRPr lang="en-US" sz="2500" dirty="0"/>
          </a:p>
        </p:txBody>
      </p:sp>
      <p:sp>
        <p:nvSpPr>
          <p:cNvPr id="12" name="TextBox 11"/>
          <p:cNvSpPr txBox="1"/>
          <p:nvPr/>
        </p:nvSpPr>
        <p:spPr>
          <a:xfrm>
            <a:off x="1709737" y="1030032"/>
            <a:ext cx="113043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Table B</a:t>
            </a:r>
            <a:endParaRPr lang="en-US" sz="25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63" y="3662619"/>
            <a:ext cx="1973674" cy="14179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912" y="962074"/>
            <a:ext cx="4396228" cy="4289524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</p:spPr>
        <p:txBody>
          <a:bodyPr/>
          <a:lstStyle/>
          <a:p>
            <a:r>
              <a:rPr lang="en-US" dirty="0" smtClean="0"/>
              <a:t>Outer join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9560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2819"/>
            <a:ext cx="3799877" cy="22098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999688"/>
            <a:ext cx="113043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Table A</a:t>
            </a:r>
            <a:endParaRPr lang="en-US" sz="2500" dirty="0"/>
          </a:p>
        </p:txBody>
      </p:sp>
      <p:sp>
        <p:nvSpPr>
          <p:cNvPr id="12" name="TextBox 11"/>
          <p:cNvSpPr txBox="1"/>
          <p:nvPr/>
        </p:nvSpPr>
        <p:spPr>
          <a:xfrm>
            <a:off x="1709737" y="1030032"/>
            <a:ext cx="113043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Table B</a:t>
            </a:r>
            <a:endParaRPr lang="en-US" sz="25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337" y="1063113"/>
            <a:ext cx="4939944" cy="41565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24" y="3568951"/>
            <a:ext cx="2037867" cy="1577577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</p:spPr>
        <p:txBody>
          <a:bodyPr/>
          <a:lstStyle/>
          <a:p>
            <a:r>
              <a:rPr lang="en-US" dirty="0" smtClean="0"/>
              <a:t>Left join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6731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2819"/>
            <a:ext cx="3799877" cy="22098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999688"/>
            <a:ext cx="113043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Table A</a:t>
            </a:r>
            <a:endParaRPr lang="en-US" sz="2500" dirty="0"/>
          </a:p>
        </p:txBody>
      </p:sp>
      <p:sp>
        <p:nvSpPr>
          <p:cNvPr id="12" name="TextBox 11"/>
          <p:cNvSpPr txBox="1"/>
          <p:nvPr/>
        </p:nvSpPr>
        <p:spPr>
          <a:xfrm>
            <a:off x="1709737" y="1030032"/>
            <a:ext cx="113043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Table B</a:t>
            </a:r>
            <a:endParaRPr lang="en-US" sz="25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37" y="3662619"/>
            <a:ext cx="2043042" cy="14165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137" y="999688"/>
            <a:ext cx="4996685" cy="4416425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</p:spPr>
        <p:txBody>
          <a:bodyPr/>
          <a:lstStyle/>
          <a:p>
            <a:r>
              <a:rPr lang="en-US" dirty="0" smtClean="0"/>
              <a:t>Left join continued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618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I. databases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smtClean="0">
                <a:latin typeface="PFDinTextCompPro-Bold" charset="0"/>
                <a:ea typeface="ヒラギノ角ゴ ProN W3" charset="0"/>
                <a:cs typeface="ヒラギノ角ゴ ProN W3" charset="0"/>
              </a:rPr>
              <a:t>DATA </a:t>
            </a:r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470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databases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20485" name="Subtitle 2"/>
          <p:cNvSpPr>
            <a:spLocks noGrp="1"/>
          </p:cNvSpPr>
          <p:nvPr>
            <p:ph type="subTitle" idx="1"/>
          </p:nvPr>
        </p:nvSpPr>
        <p:spPr bwMode="auto">
          <a:xfrm>
            <a:off x="566737" y="1181100"/>
            <a:ext cx="8305800" cy="3581400"/>
          </a:xfrm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1400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2" name="Picture 1" descr="d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937" y="2628900"/>
            <a:ext cx="4770800" cy="25428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537" y="1104900"/>
            <a:ext cx="6237605" cy="1595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lvl="1" indent="-177800" algn="l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</a:rPr>
              <a:t>An organized collection of data</a:t>
            </a:r>
          </a:p>
          <a:p>
            <a:pPr marL="177800" lvl="2" indent="-177800" algn="l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</a:rPr>
              <a:t>Organized </a:t>
            </a:r>
            <a:r>
              <a:rPr lang="en-US" sz="2000" dirty="0" smtClean="0">
                <a:uFill>
                  <a:solidFill/>
                </a:uFill>
              </a:rPr>
              <a:t>using </a:t>
            </a:r>
            <a:r>
              <a:rPr lang="en-US" sz="2000" dirty="0">
                <a:uFill>
                  <a:solidFill/>
                </a:uFill>
              </a:rPr>
              <a:t>a schema (like a blueprint of a database)</a:t>
            </a:r>
          </a:p>
          <a:p>
            <a:pPr marL="177800" lvl="1" indent="-177800" algn="l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</a:rPr>
              <a:t>Organized into tables with different sets of </a:t>
            </a:r>
            <a:r>
              <a:rPr lang="en-US" sz="2000" dirty="0" smtClean="0">
                <a:uFill>
                  <a:solidFill/>
                </a:uFill>
              </a:rPr>
              <a:t>data</a:t>
            </a:r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035187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databases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0485" name="Subtitle 2"/>
          <p:cNvSpPr>
            <a:spLocks noGrp="1"/>
          </p:cNvSpPr>
          <p:nvPr>
            <p:ph type="subTitle" idx="1"/>
          </p:nvPr>
        </p:nvSpPr>
        <p:spPr bwMode="auto">
          <a:xfrm>
            <a:off x="566737" y="1181100"/>
            <a:ext cx="8305800" cy="3581400"/>
          </a:xfrm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b="1" cap="all" spc="-72" dirty="0">
                <a:uFill>
                  <a:solidFill/>
                </a:uFill>
              </a:rPr>
              <a:t>Why </a:t>
            </a:r>
            <a:r>
              <a:rPr lang="en-US" b="1" cap="all" spc="-72" dirty="0" smtClean="0">
                <a:uFill>
                  <a:solidFill/>
                </a:uFill>
              </a:rPr>
              <a:t>even USE a database?</a:t>
            </a: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endParaRPr lang="en-US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 marL="177800" lvl="1" indent="-177800" algn="l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dirty="0" smtClean="0">
                <a:uFill>
                  <a:solidFill/>
                </a:uFill>
              </a:rPr>
              <a:t>Easy to store and more importantly, retrieve data</a:t>
            </a:r>
            <a:endParaRPr lang="en-US" dirty="0">
              <a:uFill>
                <a:solidFill/>
              </a:uFill>
            </a:endParaRPr>
          </a:p>
          <a:p>
            <a:pPr marL="177800" lvl="1" indent="-177800" algn="l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dirty="0" smtClean="0">
                <a:uFill>
                  <a:solidFill/>
                </a:uFill>
              </a:rPr>
              <a:t>Generally has a </a:t>
            </a:r>
            <a:r>
              <a:rPr lang="en-US" dirty="0">
                <a:uFill>
                  <a:solidFill/>
                </a:uFill>
              </a:rPr>
              <a:t>structured </a:t>
            </a:r>
            <a:r>
              <a:rPr lang="en-US" dirty="0" smtClean="0">
                <a:uFill>
                  <a:solidFill/>
                </a:uFill>
              </a:rPr>
              <a:t>language for interacting with the data</a:t>
            </a:r>
            <a:endParaRPr lang="en-US" dirty="0">
              <a:uFill>
                <a:solidFill/>
              </a:uFill>
            </a:endParaRPr>
          </a:p>
          <a:p>
            <a:pPr marL="177800" lvl="1" indent="-177800" algn="l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dirty="0" smtClean="0">
                <a:uFill>
                  <a:solidFill/>
                </a:uFill>
              </a:rPr>
              <a:t>Reliable </a:t>
            </a:r>
            <a:r>
              <a:rPr lang="en-US" dirty="0">
                <a:uFill>
                  <a:solidFill/>
                </a:uFill>
              </a:rPr>
              <a:t>and </a:t>
            </a:r>
            <a:r>
              <a:rPr lang="en-US" b="1" dirty="0" smtClean="0">
                <a:uFill>
                  <a:solidFill/>
                </a:uFill>
              </a:rPr>
              <a:t>scalable</a:t>
            </a:r>
          </a:p>
          <a:p>
            <a:pPr marL="177800" lvl="1" indent="-177800" algn="l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dirty="0">
                <a:uFill>
                  <a:solidFill/>
                </a:uFill>
              </a:rPr>
              <a:t>Access large amounts of data relatively </a:t>
            </a:r>
            <a:r>
              <a:rPr lang="en-US" dirty="0" smtClean="0">
                <a:uFill>
                  <a:solidFill/>
                </a:uFill>
              </a:rPr>
              <a:t>quickly</a:t>
            </a:r>
            <a:endParaRPr lang="en-US" b="1" dirty="0">
              <a:uFill>
                <a:solidFill/>
              </a:uFill>
            </a:endParaRPr>
          </a:p>
          <a:p>
            <a:pPr marL="177800" lvl="1" indent="-177800" algn="l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dirty="0">
              <a:uFill>
                <a:solidFill/>
              </a:uFill>
            </a:endParaRPr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5016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databases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20485" name="Subtitle 2"/>
          <p:cNvSpPr>
            <a:spLocks noGrp="1"/>
          </p:cNvSpPr>
          <p:nvPr>
            <p:ph type="subTitle" idx="1"/>
          </p:nvPr>
        </p:nvSpPr>
        <p:spPr bwMode="auto">
          <a:xfrm>
            <a:off x="566737" y="1181100"/>
            <a:ext cx="8305800" cy="3581400"/>
          </a:xfrm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b="1" cap="all" spc="-72" dirty="0" smtClean="0">
                <a:uFill>
                  <a:solidFill/>
                </a:uFill>
              </a:rPr>
              <a:t>How can you visualize a database?</a:t>
            </a: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endParaRPr lang="en-US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 marL="177800" lvl="1" indent="-177800" algn="l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dirty="0">
              <a:uFill>
                <a:solidFill/>
              </a:uFill>
            </a:endParaRPr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2" name="Picture 1" descr="uml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937" y="2171700"/>
            <a:ext cx="37338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5016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databases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20485" name="Subtitle 2"/>
          <p:cNvSpPr>
            <a:spLocks noGrp="1"/>
          </p:cNvSpPr>
          <p:nvPr>
            <p:ph type="subTitle" idx="1"/>
          </p:nvPr>
        </p:nvSpPr>
        <p:spPr bwMode="auto">
          <a:xfrm>
            <a:off x="566737" y="1181100"/>
            <a:ext cx="8305800" cy="3581400"/>
          </a:xfrm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endParaRPr lang="en-US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 marL="177800" lvl="1" indent="-177800" algn="l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dirty="0">
              <a:uFill>
                <a:solidFill/>
              </a:uFill>
            </a:endParaRPr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3" name="Picture 2" descr="Screenshot 2015-02-25 16.15.3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137" y="952500"/>
            <a:ext cx="60198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9196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848100"/>
            <a:ext cx="8426450" cy="12192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II. </a:t>
            </a:r>
            <a:r>
              <a:rPr lang="en-US" sz="8000" dirty="0">
                <a:latin typeface="PFDinTextCompPro-Bold" charset="0"/>
                <a:ea typeface="ヒラギノ角ゴ ProN W6" charset="0"/>
                <a:cs typeface="ヒラギノ角ゴ ProN W6" charset="0"/>
              </a:rPr>
              <a:t>SQL / </a:t>
            </a:r>
            <a:r>
              <a:rPr lang="en-US" sz="8000" dirty="0" err="1">
                <a:latin typeface="PFDinTextCompPro-Bold" charset="0"/>
                <a:ea typeface="ヒラギノ角ゴ ProN W6" charset="0"/>
                <a:cs typeface="ヒラギノ角ゴ ProN W6" charset="0"/>
              </a:rPr>
              <a:t>Nosql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smtClean="0">
                <a:latin typeface="PFDinTextCompPro-Bold" charset="0"/>
                <a:ea typeface="ヒラギノ角ゴ ProN W3" charset="0"/>
                <a:cs typeface="ヒラギノ角ゴ ProN W3" charset="0"/>
              </a:rPr>
              <a:t>DATA </a:t>
            </a:r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625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4337" y="2552700"/>
            <a:ext cx="29508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Relational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6434137" y="2552700"/>
            <a:ext cx="185440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NoSql</a:t>
            </a:r>
            <a:endParaRPr lang="en-US" dirty="0"/>
          </a:p>
        </p:txBody>
      </p:sp>
      <p:pic>
        <p:nvPicPr>
          <p:cNvPr id="18" name="Picture 17" descr="d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337" y="1028700"/>
            <a:ext cx="1587790" cy="84629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 bwMode="auto">
          <a:xfrm flipH="1">
            <a:off x="1633537" y="1638300"/>
            <a:ext cx="1752600" cy="914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4833937" y="1409700"/>
            <a:ext cx="2286000" cy="1219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14314" y="3619500"/>
            <a:ext cx="3429144" cy="1392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lvl="1" indent="-177800" algn="l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1700" dirty="0">
                <a:uFill>
                  <a:solidFill/>
                </a:uFill>
              </a:rPr>
              <a:t> </a:t>
            </a:r>
            <a:r>
              <a:rPr lang="en-US" sz="1700" dirty="0" smtClean="0">
                <a:uFill>
                  <a:solidFill/>
                </a:uFill>
              </a:rPr>
              <a:t>Traditional </a:t>
            </a:r>
            <a:r>
              <a:rPr lang="en-US" sz="1700" dirty="0">
                <a:uFill>
                  <a:solidFill/>
                </a:uFill>
              </a:rPr>
              <a:t>rows and columns data</a:t>
            </a:r>
          </a:p>
          <a:p>
            <a:pPr marL="177800" lvl="1" indent="-177800" algn="l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1700" dirty="0" smtClean="0">
                <a:uFill>
                  <a:solidFill/>
                </a:uFill>
              </a:rPr>
              <a:t> </a:t>
            </a:r>
            <a:r>
              <a:rPr lang="en-US" sz="1700" b="1" dirty="0" smtClean="0">
                <a:uFill>
                  <a:solidFill/>
                </a:uFill>
              </a:rPr>
              <a:t>Strict</a:t>
            </a:r>
            <a:r>
              <a:rPr lang="en-US" sz="1700" dirty="0" smtClean="0">
                <a:uFill>
                  <a:solidFill/>
                </a:uFill>
              </a:rPr>
              <a:t> structure / Primary Keys</a:t>
            </a:r>
            <a:endParaRPr lang="en-US" sz="1700" dirty="0">
              <a:uFill>
                <a:solidFill/>
              </a:uFill>
            </a:endParaRPr>
          </a:p>
          <a:p>
            <a:pPr marL="177800" lvl="1" indent="-177800" algn="l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1700" dirty="0">
                <a:uFill>
                  <a:solidFill/>
                </a:uFill>
              </a:rPr>
              <a:t> </a:t>
            </a:r>
            <a:r>
              <a:rPr lang="en-US" sz="1700" dirty="0" smtClean="0">
                <a:uFill>
                  <a:solidFill/>
                </a:uFill>
              </a:rPr>
              <a:t>Entire </a:t>
            </a:r>
            <a:r>
              <a:rPr lang="en-US" sz="1700" dirty="0">
                <a:uFill>
                  <a:solidFill/>
                </a:uFill>
              </a:rPr>
              <a:t>column for each </a:t>
            </a:r>
            <a:r>
              <a:rPr lang="en-US" sz="1700" dirty="0" smtClean="0">
                <a:uFill>
                  <a:solidFill/>
                </a:uFill>
              </a:rPr>
              <a:t>feature</a:t>
            </a:r>
          </a:p>
          <a:p>
            <a:pPr marL="177800" lvl="1" indent="-177800" algn="l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1700" dirty="0" smtClean="0">
                <a:uFill>
                  <a:solidFill/>
                </a:uFill>
              </a:rPr>
              <a:t>Industry standard</a:t>
            </a:r>
            <a:endParaRPr lang="en-US" sz="1700" dirty="0"/>
          </a:p>
        </p:txBody>
      </p:sp>
      <p:sp>
        <p:nvSpPr>
          <p:cNvPr id="22" name="TextBox 21"/>
          <p:cNvSpPr txBox="1"/>
          <p:nvPr/>
        </p:nvSpPr>
        <p:spPr>
          <a:xfrm>
            <a:off x="5595937" y="3619500"/>
            <a:ext cx="3621504" cy="1392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lvl="2" indent="-177800" algn="l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1700" dirty="0">
                <a:uFill>
                  <a:solidFill/>
                </a:uFill>
              </a:rPr>
              <a:t> No well defined data structure</a:t>
            </a:r>
          </a:p>
          <a:p>
            <a:pPr marL="177800" lvl="2" indent="-177800" algn="l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1700" dirty="0">
                <a:uFill>
                  <a:solidFill/>
                </a:uFill>
              </a:rPr>
              <a:t>  </a:t>
            </a:r>
            <a:r>
              <a:rPr lang="en-US" sz="1700" dirty="0" smtClean="0">
                <a:uFill>
                  <a:solidFill/>
                </a:uFill>
              </a:rPr>
              <a:t>Works </a:t>
            </a:r>
            <a:r>
              <a:rPr lang="en-US" sz="1700" dirty="0">
                <a:uFill>
                  <a:solidFill/>
                </a:uFill>
              </a:rPr>
              <a:t>better for unstructured data</a:t>
            </a:r>
          </a:p>
          <a:p>
            <a:pPr marL="177800" lvl="2" indent="-177800" algn="l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1700" dirty="0">
                <a:uFill>
                  <a:solidFill/>
                </a:uFill>
              </a:rPr>
              <a:t>  </a:t>
            </a:r>
            <a:r>
              <a:rPr lang="en-US" sz="1700" dirty="0" smtClean="0">
                <a:uFill>
                  <a:solidFill/>
                </a:uFill>
              </a:rPr>
              <a:t>Cheaper hardware</a:t>
            </a:r>
          </a:p>
          <a:p>
            <a:pPr marL="177800" lvl="2" indent="-177800" algn="l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1700" dirty="0" smtClean="0">
                <a:uFill>
                  <a:solidFill/>
                </a:uFill>
              </a:rPr>
              <a:t>  Popular among Startups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64577013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11152</TotalTime>
  <Pages>0</Pages>
  <Words>493</Words>
  <Characters>0</Characters>
  <Application>Microsoft Macintosh PowerPoint</Application>
  <PresentationFormat>Custom</PresentationFormat>
  <Lines>0</Lines>
  <Paragraphs>132</Paragraphs>
  <Slides>23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7" baseType="lpstr">
      <vt:lpstr>ArialMT</vt:lpstr>
      <vt:lpstr>Calibri</vt:lpstr>
      <vt:lpstr>Gill Sans</vt:lpstr>
      <vt:lpstr>Gill Sans MT</vt:lpstr>
      <vt:lpstr>Lucida Grande</vt:lpstr>
      <vt:lpstr>ＭＳ Ｐゴシック</vt:lpstr>
      <vt:lpstr>News706 BT</vt:lpstr>
      <vt:lpstr>PFDinTextCompPro-Bold</vt:lpstr>
      <vt:lpstr>Wingdings</vt:lpstr>
      <vt:lpstr>ヒラギノ角ゴ ProN W3</vt:lpstr>
      <vt:lpstr>ヒラギノ角ゴ ProN W6</vt:lpstr>
      <vt:lpstr>Arial</vt:lpstr>
      <vt:lpstr>GA_Instructor_Template_Deck</vt:lpstr>
      <vt:lpstr>Agenda</vt:lpstr>
      <vt:lpstr>DATA SCIEnCE databases / SQL</vt:lpstr>
      <vt:lpstr> I. Databases iI. SQL / Nosql III. SQL Examples IV. JOINS</vt:lpstr>
      <vt:lpstr>I. databases</vt:lpstr>
      <vt:lpstr>PowerPoint Presentation</vt:lpstr>
      <vt:lpstr>PowerPoint Presentation</vt:lpstr>
      <vt:lpstr>PowerPoint Presentation</vt:lpstr>
      <vt:lpstr>PowerPoint Presentation</vt:lpstr>
      <vt:lpstr>II. SQL / Nosql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IV. Joins</vt:lpstr>
      <vt:lpstr>Joins</vt:lpstr>
      <vt:lpstr>Types of joins in sql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Microsoft Office User</cp:lastModifiedBy>
  <cp:revision>1069</cp:revision>
  <dcterms:modified xsi:type="dcterms:W3CDTF">2015-11-23T22:53:48Z</dcterms:modified>
</cp:coreProperties>
</file>