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9144000" cy="6858000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/>
            </a:pPr>
            <a:r>
              <a:rPr b="1" cap="all" sz="4000"/>
              <a:t>Click to edit Master title style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 lvl="0">
              <a:defRPr b="0" sz="1800"/>
            </a:pPr>
            <a:r>
              <a:rPr b="1" sz="2400"/>
              <a:t>Click to edit Master text styles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http://github.com/sinanuozdemir/SF_DAT_17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inanuozdemir/SF_DAT_17.git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.cc/installgit" TargetMode="External"/><Relationship Id="rId3" Type="http://schemas.openxmlformats.org/officeDocument/2006/relationships/hyperlink" Target="http://github.com" TargetMode="External"/><Relationship Id="rId4" Type="http://schemas.openxmlformats.org/officeDocument/2006/relationships/hyperlink" Target="http://github.com/sinanuozdemir/SF_DAT_15" TargetMode="Externa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.cc/installgit" TargetMode="External"/><Relationship Id="rId3" Type="http://schemas.openxmlformats.org/officeDocument/2006/relationships/hyperlink" Target="http://tiny.cc/gitssh" TargetMode="Externa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thub/gitignore" TargetMode="Externa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" TargetMode="Externa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Introduction to Git and GitHub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General Assembly – Data Science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Navigating a GitHub repo (1 of 2)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900"/>
              <a:t>Example repo: </a:t>
            </a:r>
            <a:r>
              <a:rPr sz="29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http://github.com/</a:t>
            </a:r>
            <a:r>
              <a:rPr sz="2900">
                <a:hlinkClick r:id="rId2" invalidUrl="" action="" tgtFrame="" tooltip="" history="1" highlightClick="0" endSnd="0"/>
              </a:rPr>
              <a:t>sinanuozdemir</a:t>
            </a:r>
            <a:r>
              <a:rPr sz="2900">
                <a:hlinkClick r:id="rId2" invalidUrl="" action="" tgtFrame="" tooltip="" history="1" highlightClick="0" endSnd="0"/>
              </a:rPr>
              <a:t>/</a:t>
            </a:r>
            <a:r>
              <a:rPr sz="2900">
                <a:hlinkClick r:id="rId2" invalidUrl="" action="" tgtFrame="" tooltip="" history="1" highlightClick="0" endSnd="0"/>
              </a:rPr>
              <a:t>SF_DAT_17</a:t>
            </a:r>
            <a:endParaRPr sz="29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900"/>
              <a:t>Account name, repo name, description</a:t>
            </a:r>
            <a:endParaRPr sz="29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900"/>
              <a:t>Folder structure</a:t>
            </a:r>
            <a:endParaRPr sz="29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900"/>
              <a:t>Viewing files:</a:t>
            </a:r>
            <a:endParaRPr sz="2900"/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500"/>
              <a:t>Rendered view (with syntax highlighting)</a:t>
            </a:r>
            <a:endParaRPr sz="2500"/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500"/>
              <a:t>Raw view</a:t>
            </a:r>
            <a:endParaRPr sz="25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900"/>
              <a:t>README.md:</a:t>
            </a:r>
            <a:endParaRPr sz="2900"/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500"/>
              <a:t>Describes a repo</a:t>
            </a:r>
            <a:endParaRPr sz="2500"/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500"/>
              <a:t>Automatically displayed</a:t>
            </a:r>
            <a:endParaRPr sz="2500"/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500"/>
              <a:t>Written in Markdown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7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Navigating a GitHub repo (2 of 2)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Commits: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One or more changes to one or more files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Revision highlighting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Commit comments are required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Most recent commit comment shown by filename</a:t>
            </a:r>
            <a:endParaRPr sz="2800"/>
          </a:p>
          <a:p>
            <a:pPr lvl="0">
              <a:defRPr sz="1800"/>
            </a:pPr>
            <a:r>
              <a:rPr sz="3200"/>
              <a:t>Profile page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8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Creating a profile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332613" indent="-332613" defTabSz="886968">
              <a:defRPr sz="1800"/>
            </a:pPr>
            <a:r>
              <a:rPr sz="3104"/>
              <a:t>Click on the signup button on the top-right</a:t>
            </a:r>
            <a:endParaRPr sz="3104"/>
          </a:p>
          <a:p>
            <a:pPr lvl="0" marL="332613" indent="-332613" defTabSz="886968">
              <a:defRPr sz="1800"/>
            </a:pPr>
            <a:endParaRPr sz="3104"/>
          </a:p>
          <a:p>
            <a:pPr lvl="0" marL="332613" indent="-332613" defTabSz="886968">
              <a:defRPr sz="1800"/>
            </a:pPr>
            <a:r>
              <a:rPr sz="3104"/>
              <a:t>Choose a plan (one of them is free)</a:t>
            </a:r>
            <a:endParaRPr sz="3104"/>
          </a:p>
          <a:p>
            <a:pPr lvl="0" marL="332613" indent="-332613" defTabSz="886968">
              <a:defRPr sz="1800"/>
            </a:pPr>
            <a:endParaRPr sz="3104"/>
          </a:p>
          <a:p>
            <a:pPr lvl="0" marL="332613" indent="-332613" defTabSz="886968">
              <a:defRPr sz="1800"/>
            </a:pPr>
            <a:endParaRPr sz="3104"/>
          </a:p>
          <a:p>
            <a:pPr lvl="0" marL="332613" indent="-332613" defTabSz="886968">
              <a:defRPr sz="1800"/>
            </a:pPr>
            <a:endParaRPr sz="3104"/>
          </a:p>
          <a:p>
            <a:pPr lvl="0" marL="332613" indent="-332613" defTabSz="886968">
              <a:defRPr sz="1800"/>
            </a:pPr>
            <a:r>
              <a:rPr b="1" sz="3104"/>
              <a:t>Remember your email and password!!!! You will need it again soon!!!!</a:t>
            </a:r>
          </a:p>
        </p:txBody>
      </p:sp>
      <p:pic>
        <p:nvPicPr>
          <p:cNvPr id="84" name="image1.png" descr="Screenshot 2015-06-15 19.56.0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038600"/>
            <a:ext cx="9144000" cy="9179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8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Basic Markdown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xfrm>
            <a:off x="457200" y="1524000"/>
            <a:ext cx="8229600" cy="480060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900"/>
              <a:t>Easy-to-read, easy-to-write markup language</a:t>
            </a:r>
            <a:endParaRPr sz="29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900"/>
              <a:t>Usually (always?) rendered as HTML</a:t>
            </a:r>
            <a:endParaRPr sz="29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900"/>
              <a:t>Many implementations (aka “flavors”)</a:t>
            </a:r>
            <a:endParaRPr sz="29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900"/>
              <a:t>Let’s edit README.md using GitHub!</a:t>
            </a:r>
            <a:endParaRPr sz="29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900"/>
              <a:t>Common syntax:</a:t>
            </a:r>
            <a:endParaRPr sz="2900"/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500"/>
              <a:t>## Header size 2</a:t>
            </a:r>
            <a:endParaRPr sz="2500"/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500"/>
              <a:t>*italics* and **bold**</a:t>
            </a:r>
            <a:endParaRPr sz="2500"/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500"/>
              <a:t>[link to GitHub](https://github.com)</a:t>
            </a:r>
            <a:endParaRPr sz="2500"/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500"/>
              <a:t>* bullet</a:t>
            </a:r>
            <a:endParaRPr sz="2500"/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500"/>
              <a:t>`inline code` and ```code blocks```</a:t>
            </a:r>
            <a:endParaRPr sz="25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900"/>
              <a:t>Valid HTML can also be used within Markdown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8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III. Using Git with GitHub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Cloning a GitHub repo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Cloning == copying to your local computer</a:t>
            </a:r>
            <a:endParaRPr sz="2900"/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Like copying your Dropbox files to a new machine</a:t>
            </a:r>
            <a:endParaRPr sz="25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First, change your working directory to where you want the repo you created to be stored: </a:t>
            </a:r>
            <a:r>
              <a:rPr sz="2900">
                <a:solidFill>
                  <a:srgbClr val="C00000"/>
                </a:solidFill>
              </a:rPr>
              <a:t>cd</a:t>
            </a:r>
            <a:endParaRPr sz="29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Then, clone the repo: </a:t>
            </a:r>
            <a:r>
              <a:rPr sz="2900">
                <a:solidFill>
                  <a:srgbClr val="C00000"/>
                </a:solidFill>
              </a:rPr>
              <a:t>git clone &lt;URL&gt;</a:t>
            </a:r>
            <a:endParaRPr sz="2900"/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Get HTTPS or SSH URL from GitHub (ends in .git)</a:t>
            </a:r>
            <a:endParaRPr sz="2500"/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Clones to a subdirectory of the working directory</a:t>
            </a:r>
            <a:endParaRPr sz="2500"/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No visual feedback when you type your password</a:t>
            </a:r>
            <a:endParaRPr sz="25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Navigate to the repo (</a:t>
            </a:r>
            <a:r>
              <a:rPr sz="2900">
                <a:solidFill>
                  <a:srgbClr val="C00000"/>
                </a:solidFill>
              </a:rPr>
              <a:t>cd</a:t>
            </a:r>
            <a:r>
              <a:rPr sz="2900"/>
              <a:t>) then list the files (</a:t>
            </a:r>
            <a:r>
              <a:rPr sz="2900">
                <a:solidFill>
                  <a:srgbClr val="C00000"/>
                </a:solidFill>
              </a:rPr>
              <a:t>ls</a:t>
            </a:r>
            <a:r>
              <a:rPr sz="2900"/>
              <a:t>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9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The url is on the repo page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98" name="Screenshot 2015-09-16 17.15.0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30300"/>
            <a:ext cx="9144000" cy="571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6200" y="5321300"/>
            <a:ext cx="1981200" cy="816769"/>
          </a:xfrm>
          <a:prstGeom prst="rect">
            <a:avLst/>
          </a:prstGeom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4400"/>
              <a:t>First Clone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First we will clone the main class repo!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You will need to do this to stay up to date with all of class info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Before Cloning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Mo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Move into a Directory that you want to store the info for the next 11 weeks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108" name="Screenshot 2015-09-16 14.19.4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2289"/>
            <a:ext cx="9144000" cy="18388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Before Cloning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xfrm>
            <a:off x="139700" y="1600200"/>
            <a:ext cx="8229600" cy="5257800"/>
          </a:xfrm>
          <a:prstGeom prst="rect">
            <a:avLst/>
          </a:prstGeom>
        </p:spPr>
        <p:txBody>
          <a:bodyPr lIns="0" tIns="0" rIns="0" bIns="0"/>
          <a:lstStyle/>
          <a:p>
            <a:pPr lvl="0" marL="203596" indent="-203596" defTabSz="868680">
              <a:defRPr sz="1800"/>
            </a:pPr>
            <a:endParaRPr sz="1900"/>
          </a:p>
          <a:p>
            <a:pPr lvl="0" marL="203596" indent="-203596" defTabSz="868680">
              <a:defRPr sz="1800"/>
            </a:pPr>
            <a:endParaRPr sz="1900"/>
          </a:p>
          <a:p>
            <a:pPr lvl="0" marL="203596" indent="-203596" defTabSz="868680">
              <a:defRPr sz="1800"/>
            </a:pPr>
            <a:endParaRPr sz="1900"/>
          </a:p>
          <a:p>
            <a:pPr lvl="0" marL="203596" indent="-203596" defTabSz="868680">
              <a:defRPr sz="1800"/>
            </a:pPr>
            <a:endParaRPr sz="1900"/>
          </a:p>
          <a:p>
            <a:pPr lvl="0" marL="203596" indent="-203596" defTabSz="868680">
              <a:defRPr sz="1800"/>
            </a:pPr>
            <a:endParaRPr sz="1900"/>
          </a:p>
          <a:p>
            <a:pPr lvl="0" marL="203596" indent="-203596" defTabSz="868680">
              <a:defRPr sz="1800"/>
            </a:pPr>
            <a:endParaRPr sz="1900"/>
          </a:p>
          <a:p>
            <a:pPr lvl="0" marL="203596" indent="-203596" defTabSz="868680">
              <a:defRPr sz="1800"/>
            </a:pPr>
            <a:endParaRPr sz="1900"/>
          </a:p>
          <a:p>
            <a:pPr lvl="0" marL="203596" indent="-203596" defTabSz="868680">
              <a:defRPr sz="1800"/>
            </a:pPr>
            <a:endParaRPr sz="1900"/>
          </a:p>
          <a:p>
            <a:pPr lvl="0" marL="203596" indent="-203596" defTabSz="868680">
              <a:defRPr sz="1800"/>
            </a:pPr>
            <a:endParaRPr sz="1900"/>
          </a:p>
          <a:p>
            <a:pPr lvl="0" marL="203596" indent="-203596" defTabSz="868680">
              <a:defRPr sz="1800"/>
            </a:pPr>
            <a:endParaRPr sz="1900"/>
          </a:p>
          <a:p>
            <a:pPr lvl="0" marL="203596" indent="-203596" defTabSz="868680">
              <a:defRPr sz="1800"/>
            </a:pPr>
            <a:endParaRPr sz="1900"/>
          </a:p>
          <a:p>
            <a:pPr lvl="0" marL="203596" indent="-203596" defTabSz="868680">
              <a:defRPr sz="1800"/>
            </a:pPr>
            <a:endParaRPr sz="1900"/>
          </a:p>
          <a:p>
            <a:pPr lvl="0" marL="274855" indent="-274855" defTabSz="868680">
              <a:defRPr sz="1800"/>
            </a:pPr>
            <a:r>
              <a:rPr sz="2565"/>
              <a:t>git clone </a:t>
            </a:r>
            <a:r>
              <a:rPr sz="256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https://github.com/sinanuozdemir/SF_DAT_17.git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113" name="Screenshot 2015-09-16 14.19.4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272289"/>
            <a:ext cx="9144000" cy="18388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Screenshot 2015-09-16 14.20.3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4947737"/>
            <a:ext cx="9144000" cy="1164440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hape 115"/>
          <p:cNvSpPr/>
          <p:nvPr/>
        </p:nvSpPr>
        <p:spPr>
          <a:xfrm>
            <a:off x="2848577" y="3840479"/>
            <a:ext cx="3446846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400"/>
            </a:lvl1pPr>
          </a:lstStyle>
          <a:p>
            <a:pPr lvl="0">
              <a:defRPr sz="1800"/>
            </a:pPr>
            <a:r>
              <a:rPr sz="4400"/>
              <a:t>During Cloning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Agenda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571500" indent="-571500">
              <a:buFontTx/>
              <a:buAutoNum type="romanUcPeriod" startAt="1"/>
              <a:defRPr sz="1800"/>
            </a:pPr>
            <a:r>
              <a:rPr sz="3200"/>
              <a:t>Introduction</a:t>
            </a:r>
            <a:endParaRPr sz="3200"/>
          </a:p>
          <a:p>
            <a:pPr lvl="0" marL="571500" indent="-571500">
              <a:buFontTx/>
              <a:buAutoNum type="romanUcPeriod" startAt="1"/>
              <a:defRPr sz="1800"/>
            </a:pPr>
            <a:r>
              <a:rPr sz="3200"/>
              <a:t>Exploring GitHub</a:t>
            </a:r>
            <a:endParaRPr sz="3200"/>
          </a:p>
          <a:p>
            <a:pPr lvl="0" marL="571500" indent="-571500">
              <a:buFontTx/>
              <a:buAutoNum type="romanUcPeriod" startAt="1"/>
              <a:defRPr sz="1800"/>
            </a:pPr>
            <a:r>
              <a:rPr sz="3200"/>
              <a:t>Using Git with GitHub</a:t>
            </a:r>
            <a:endParaRPr sz="3200"/>
          </a:p>
          <a:p>
            <a:pPr lvl="0" marL="571500" indent="-571500">
              <a:buFontTx/>
              <a:buAutoNum type="romanUcPeriod" startAt="1"/>
              <a:defRPr sz="1800"/>
            </a:pPr>
            <a:r>
              <a:rPr sz="3200"/>
              <a:t>Contributing on GitHub</a:t>
            </a:r>
            <a:endParaRPr sz="3200"/>
          </a:p>
          <a:p>
            <a:pPr lvl="0" marL="571500" indent="-571500">
              <a:buFontTx/>
              <a:buAutoNum type="romanUcPeriod" startAt="1"/>
              <a:defRPr sz="1800"/>
            </a:pPr>
            <a:r>
              <a:rPr sz="3200"/>
              <a:t>Bonus Content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After Cloning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You have a new folder!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120" name="Screenshot 2015-09-16 14.21.4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353" y="1473106"/>
            <a:ext cx="10116759" cy="3610967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-88900" y="3949700"/>
            <a:ext cx="1118791" cy="1026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C3A3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Same as on Github!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b="1" sz="3200"/>
              <a:t>cd</a:t>
            </a:r>
            <a:r>
              <a:rPr sz="3200"/>
              <a:t> into it and </a:t>
            </a:r>
            <a:r>
              <a:rPr b="1" sz="3200"/>
              <a:t>ls</a:t>
            </a:r>
            <a:endParaRPr b="1" sz="3200"/>
          </a:p>
          <a:p>
            <a:pPr lvl="0">
              <a:defRPr sz="1800"/>
            </a:pPr>
            <a:r>
              <a:rPr b="1" sz="3200"/>
              <a:t>Try this now! (take 5-10 minutes)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126" name="Screenshot 2015-09-16 14.23.2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77900"/>
            <a:ext cx="9144000" cy="1585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</p:spPr>
        <p:txBody>
          <a:bodyPr lIns="0" tIns="0" rIns="0" bIns="0"/>
          <a:lstStyle/>
          <a:p>
            <a:pPr lvl="1">
              <a:defRPr sz="1800"/>
            </a:pPr>
            <a:r>
              <a:rPr sz="4400"/>
              <a:t>Second Clone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200"/>
              <a:t>Now we will clone your new repo!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First we have to make one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Creating a repo on GitHub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200"/>
              <a:t>Click “Create New” (plus sign) on your profile: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Define name, description, public or private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Initialize with README (if you’re going to clone)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Please call it </a:t>
            </a:r>
            <a:r>
              <a:rPr b="1" sz="2800"/>
              <a:t>SF_DAT_17_WORK</a:t>
            </a:r>
            <a:endParaRPr sz="2800"/>
          </a:p>
          <a:p>
            <a:pPr lvl="0">
              <a:defRPr sz="1800"/>
            </a:pPr>
            <a:r>
              <a:rPr sz="3200"/>
              <a:t>Notes: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Nothing has happened to your local computer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This was done on GitHub, but GitHub used Git to add the README.md file</a:t>
            </a:r>
          </a:p>
        </p:txBody>
      </p:sp>
      <p:pic>
        <p:nvPicPr>
          <p:cNvPr id="134" name="image2.png" descr="Screenshot 2015-06-15 19.54.4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05600" y="4883308"/>
            <a:ext cx="2438400" cy="18222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Preview of what you’re about to do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298322" indent="-298322" defTabSz="795527">
              <a:spcBef>
                <a:spcPts val="600"/>
              </a:spcBef>
              <a:defRPr sz="1800"/>
            </a:pPr>
            <a:r>
              <a:rPr sz="2784"/>
              <a:t>Copy (“</a:t>
            </a:r>
            <a:r>
              <a:rPr b="1" sz="2784"/>
              <a:t>clone</a:t>
            </a:r>
            <a:r>
              <a:rPr sz="2784"/>
              <a:t>”) your new GitHub repo to your computer</a:t>
            </a:r>
            <a:endParaRPr sz="2784"/>
          </a:p>
          <a:p>
            <a:pPr lvl="0" marL="298322" indent="-298322" defTabSz="795527">
              <a:spcBef>
                <a:spcPts val="600"/>
              </a:spcBef>
              <a:defRPr sz="1800"/>
            </a:pPr>
            <a:endParaRPr sz="2784"/>
          </a:p>
          <a:p>
            <a:pPr lvl="0" marL="298322" indent="-298322" defTabSz="795527">
              <a:spcBef>
                <a:spcPts val="600"/>
              </a:spcBef>
              <a:defRPr sz="1800"/>
            </a:pPr>
            <a:r>
              <a:rPr sz="2784"/>
              <a:t>Make some file changes locally</a:t>
            </a:r>
            <a:endParaRPr sz="2784"/>
          </a:p>
          <a:p>
            <a:pPr lvl="0" marL="298322" indent="-298322" defTabSz="795527">
              <a:spcBef>
                <a:spcPts val="600"/>
              </a:spcBef>
              <a:defRPr sz="1800"/>
            </a:pPr>
            <a:endParaRPr sz="2784"/>
          </a:p>
          <a:p>
            <a:pPr lvl="0" marL="298322" indent="-298322" defTabSz="795527">
              <a:spcBef>
                <a:spcPts val="600"/>
              </a:spcBef>
              <a:defRPr sz="1800"/>
            </a:pPr>
            <a:r>
              <a:rPr sz="2784"/>
              <a:t>Save those changes locally (“</a:t>
            </a:r>
            <a:r>
              <a:rPr b="1" sz="2784"/>
              <a:t>commit</a:t>
            </a:r>
            <a:r>
              <a:rPr sz="2784"/>
              <a:t>” them)</a:t>
            </a:r>
            <a:endParaRPr sz="2784"/>
          </a:p>
          <a:p>
            <a:pPr lvl="0" marL="298322" indent="-298322" defTabSz="795527">
              <a:spcBef>
                <a:spcPts val="600"/>
              </a:spcBef>
              <a:defRPr sz="1800"/>
            </a:pPr>
            <a:endParaRPr sz="2784"/>
          </a:p>
          <a:p>
            <a:pPr lvl="0" marL="298322" indent="-298322" defTabSz="795527">
              <a:spcBef>
                <a:spcPts val="600"/>
              </a:spcBef>
              <a:defRPr sz="1800"/>
            </a:pPr>
            <a:r>
              <a:rPr sz="2784"/>
              <a:t>Update your GitHub repo with those changes (“</a:t>
            </a:r>
            <a:r>
              <a:rPr b="1" sz="2784"/>
              <a:t>push</a:t>
            </a:r>
            <a:r>
              <a:rPr sz="2784"/>
              <a:t>”)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Preview of what you’re about to do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/>
          <a:lstStyle/>
          <a:p>
            <a:pPr lvl="0" marL="298322" indent="-298322" defTabSz="795527">
              <a:spcBef>
                <a:spcPts val="600"/>
              </a:spcBef>
              <a:defRPr sz="1800"/>
            </a:pPr>
            <a:r>
              <a:rPr sz="2784"/>
              <a:t>Copy (“</a:t>
            </a:r>
            <a:r>
              <a:rPr b="1" sz="2784"/>
              <a:t>clone</a:t>
            </a:r>
            <a:r>
              <a:rPr sz="2784"/>
              <a:t>”) your new GitHub repo to your computer</a:t>
            </a:r>
            <a:endParaRPr sz="2784"/>
          </a:p>
          <a:p>
            <a:pPr lvl="0" marL="298322" indent="-298322" defTabSz="795527">
              <a:spcBef>
                <a:spcPts val="600"/>
              </a:spcBef>
              <a:defRPr sz="1800"/>
            </a:pPr>
            <a:endParaRPr sz="2784"/>
          </a:p>
          <a:p>
            <a:pPr lvl="0" marL="298322" indent="-298322" defTabSz="795527">
              <a:spcBef>
                <a:spcPts val="600"/>
              </a:spcBef>
              <a:defRPr sz="1800"/>
            </a:pPr>
            <a:r>
              <a:rPr sz="2784"/>
              <a:t>Try this now! (take 5-10 minutes)</a:t>
            </a:r>
            <a:endParaRPr sz="2784"/>
          </a:p>
          <a:p>
            <a:pPr lvl="0" marL="298322" indent="-298322" defTabSz="795527">
              <a:spcBef>
                <a:spcPts val="600"/>
              </a:spcBef>
              <a:defRPr sz="1800"/>
            </a:pPr>
            <a:endParaRPr sz="2784"/>
          </a:p>
          <a:p>
            <a:pPr lvl="0" marL="298322" indent="-298322" defTabSz="795527">
              <a:spcBef>
                <a:spcPts val="600"/>
              </a:spcBef>
              <a:defRPr sz="1800"/>
            </a:pPr>
            <a:r>
              <a:rPr sz="2784"/>
              <a:t>SUPER IMPORTANT:</a:t>
            </a:r>
            <a:endParaRPr sz="2784"/>
          </a:p>
          <a:p>
            <a:pPr lvl="1" marL="696087" indent="-298322" defTabSz="795527">
              <a:spcBef>
                <a:spcPts val="600"/>
              </a:spcBef>
              <a:buChar char="•"/>
              <a:defRPr sz="1800"/>
            </a:pPr>
            <a:r>
              <a:rPr sz="2784"/>
              <a:t>Make sure that you </a:t>
            </a:r>
            <a:r>
              <a:rPr b="1" sz="2784"/>
              <a:t>LEAVE SF_DAT_17</a:t>
            </a:r>
            <a:r>
              <a:rPr sz="2784"/>
              <a:t> before cloning the new repo</a:t>
            </a:r>
            <a:endParaRPr sz="2784"/>
          </a:p>
          <a:p>
            <a:pPr lvl="1" marL="696087" indent="-298322" defTabSz="795527">
              <a:spcBef>
                <a:spcPts val="600"/>
              </a:spcBef>
              <a:buChar char="•"/>
              <a:defRPr sz="1800"/>
            </a:pPr>
            <a:r>
              <a:rPr sz="2784"/>
              <a:t>cd ..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 lvl="0">
              <a:defRPr sz="1800"/>
            </a:pPr>
            <a:r>
              <a:rPr sz="3900"/>
              <a:t>Making changes, checking your status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308609" indent="-308609" defTabSz="82295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/>
              <a:t>Making changes:</a:t>
            </a:r>
            <a:endParaRPr sz="2609"/>
          </a:p>
          <a:p>
            <a:pPr lvl="1" marL="668654" indent="-257175" defTabSz="822959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50"/>
              <a:t>Modify README.md in any text editor</a:t>
            </a:r>
            <a:endParaRPr sz="2250"/>
          </a:p>
          <a:p>
            <a:pPr lvl="1" marL="668654" indent="-257175" defTabSz="822959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50"/>
              <a:t>Create a new file: </a:t>
            </a:r>
            <a:r>
              <a:rPr sz="2250">
                <a:solidFill>
                  <a:srgbClr val="C00000"/>
                </a:solidFill>
              </a:rPr>
              <a:t>touch &lt;filename&gt;</a:t>
            </a:r>
            <a:endParaRPr sz="2250"/>
          </a:p>
          <a:p>
            <a:pPr lvl="0" marL="308609" indent="-308609" defTabSz="82295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/>
              <a:t>Check your status:</a:t>
            </a:r>
            <a:endParaRPr sz="2609"/>
          </a:p>
          <a:p>
            <a:pPr lvl="1" marL="668654" indent="-257175" defTabSz="822959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50"/>
              <a:t> </a:t>
            </a:r>
            <a:r>
              <a:rPr sz="2250">
                <a:solidFill>
                  <a:srgbClr val="C00000"/>
                </a:solidFill>
              </a:rPr>
              <a:t>git status</a:t>
            </a:r>
            <a:endParaRPr sz="2250"/>
          </a:p>
          <a:p>
            <a:pPr lvl="0" marL="308609" indent="-308609" defTabSz="82295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/>
              <a:t>File statuses (possibly color-coded):</a:t>
            </a:r>
            <a:endParaRPr sz="2609"/>
          </a:p>
          <a:p>
            <a:pPr lvl="1" marL="668654" indent="-257175" defTabSz="822959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50"/>
              <a:t>Untracked (red)</a:t>
            </a:r>
            <a:endParaRPr sz="2250"/>
          </a:p>
          <a:p>
            <a:pPr lvl="1" marL="668654" indent="-257175" defTabSz="822959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50"/>
              <a:t>Tracked and modified (red)</a:t>
            </a:r>
            <a:endParaRPr sz="2250"/>
          </a:p>
          <a:p>
            <a:pPr lvl="1" marL="668654" indent="-257175" defTabSz="822959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50"/>
              <a:t>Staged for committing (green)</a:t>
            </a:r>
            <a:endParaRPr sz="2250"/>
          </a:p>
          <a:p>
            <a:pPr lvl="1" marL="668654" indent="-257175" defTabSz="822959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50"/>
              <a:t>Committed</a:t>
            </a:r>
            <a:endParaRPr sz="2250"/>
          </a:p>
          <a:p>
            <a:pPr lvl="1" marL="668654" indent="-257175" defTabSz="822959">
              <a:lnSpc>
                <a:spcPct val="80000"/>
              </a:lnSpc>
              <a:spcBef>
                <a:spcPts val="500"/>
              </a:spcBef>
              <a:defRPr sz="1800"/>
            </a:pPr>
            <a:endParaRPr sz="2250"/>
          </a:p>
          <a:p>
            <a:pPr lvl="0" marL="308609" indent="-308609" defTabSz="822959">
              <a:spcBef>
                <a:spcPts val="600"/>
              </a:spcBef>
              <a:defRPr sz="1800"/>
            </a:pPr>
            <a:r>
              <a:rPr sz="2880"/>
              <a:t>Try this now! (take 5-10 minutes)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Committing changes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325754" indent="-325754" defTabSz="86868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55"/>
              <a:t>Stage changes for committing:</a:t>
            </a:r>
            <a:endParaRPr sz="2755"/>
          </a:p>
          <a:p>
            <a:pPr lvl="1" marL="705802" indent="-271462" defTabSz="86868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375"/>
              <a:t>Add all “red” files: </a:t>
            </a:r>
            <a:r>
              <a:rPr sz="2375">
                <a:solidFill>
                  <a:srgbClr val="C00000"/>
                </a:solidFill>
              </a:rPr>
              <a:t>git add .</a:t>
            </a:r>
            <a:endParaRPr sz="2375"/>
          </a:p>
          <a:p>
            <a:pPr lvl="0" marL="325754" indent="-325754" defTabSz="86868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55"/>
              <a:t>Check your status:</a:t>
            </a:r>
            <a:endParaRPr sz="2755"/>
          </a:p>
          <a:p>
            <a:pPr lvl="1" marL="705802" indent="-271462" defTabSz="86868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375">
                <a:solidFill>
                  <a:srgbClr val="C0504D"/>
                </a:solidFill>
              </a:rPr>
              <a:t>git status</a:t>
            </a:r>
            <a:endParaRPr sz="2375">
              <a:solidFill>
                <a:srgbClr val="C0504D"/>
              </a:solidFill>
            </a:endParaRPr>
          </a:p>
          <a:p>
            <a:pPr lvl="1" marL="705802" indent="-271462" defTabSz="86868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375"/>
              <a:t>Red files have turned green</a:t>
            </a:r>
            <a:endParaRPr sz="2375"/>
          </a:p>
          <a:p>
            <a:pPr lvl="0" marL="325754" indent="-325754" defTabSz="86868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55"/>
              <a:t>Commit changes:</a:t>
            </a:r>
            <a:endParaRPr sz="2755"/>
          </a:p>
          <a:p>
            <a:pPr lvl="1" marL="705802" indent="-271462" defTabSz="86868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375"/>
              <a:t> </a:t>
            </a:r>
            <a:r>
              <a:rPr sz="2375">
                <a:solidFill>
                  <a:srgbClr val="C00000"/>
                </a:solidFill>
              </a:rPr>
              <a:t>git commit -m “message about commit”</a:t>
            </a:r>
            <a:endParaRPr sz="2375"/>
          </a:p>
          <a:p>
            <a:pPr lvl="0" marL="325754" indent="-325754" defTabSz="86868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55"/>
              <a:t>Check your status again!</a:t>
            </a:r>
            <a:endParaRPr sz="2755"/>
          </a:p>
          <a:p>
            <a:pPr lvl="0" marL="325754" indent="-325754" defTabSz="868680">
              <a:lnSpc>
                <a:spcPct val="90000"/>
              </a:lnSpc>
              <a:spcBef>
                <a:spcPts val="600"/>
              </a:spcBef>
              <a:defRPr sz="1800"/>
            </a:pPr>
            <a:endParaRPr sz="2755"/>
          </a:p>
          <a:p>
            <a:pPr lvl="0" marL="325754" indent="-325754" defTabSz="868680">
              <a:defRPr sz="1800"/>
            </a:pPr>
            <a:r>
              <a:rPr sz="3040"/>
              <a:t>Try this now! (take 5-10 minutes)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6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Pushing to GitHub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Everything you’ve done to your cloned repo (so far) has been local</a:t>
            </a:r>
            <a:endParaRPr sz="3200"/>
          </a:p>
          <a:p>
            <a:pPr lvl="0">
              <a:defRPr sz="1800"/>
            </a:pPr>
            <a:r>
              <a:rPr sz="3200"/>
              <a:t>You’ve been working in the “master” branch</a:t>
            </a:r>
            <a:endParaRPr sz="3200"/>
          </a:p>
          <a:p>
            <a:pPr lvl="0">
              <a:defRPr sz="1800"/>
            </a:pPr>
            <a:r>
              <a:rPr sz="3200"/>
              <a:t>Push committed changes to GitHub: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Like syncing local file changes to Dropbox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 </a:t>
            </a:r>
            <a:r>
              <a:rPr sz="2800">
                <a:solidFill>
                  <a:srgbClr val="C00000"/>
                </a:solidFill>
              </a:rPr>
              <a:t>git push &lt;remote&gt; &lt;branch&gt;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Often: </a:t>
            </a:r>
            <a:r>
              <a:rPr sz="2800">
                <a:solidFill>
                  <a:srgbClr val="C00000"/>
                </a:solidFill>
              </a:rPr>
              <a:t>git push origin master</a:t>
            </a:r>
            <a:endParaRPr sz="2800"/>
          </a:p>
          <a:p>
            <a:pPr lvl="0">
              <a:defRPr sz="1800"/>
            </a:pPr>
            <a:r>
              <a:rPr sz="3200"/>
              <a:t>Refresh your GitHub repo to check!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9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Quick recap of what you’ve done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Created a repo on GitHub</a:t>
            </a:r>
            <a:endParaRPr sz="29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Cloned repo to your local computer (</a:t>
            </a:r>
            <a:r>
              <a:rPr sz="2900">
                <a:solidFill>
                  <a:srgbClr val="C00000"/>
                </a:solidFill>
              </a:rPr>
              <a:t>git clone</a:t>
            </a:r>
            <a:r>
              <a:rPr sz="2900"/>
              <a:t>)</a:t>
            </a:r>
            <a:endParaRPr sz="2900"/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Automatically sets up your “origin” remote</a:t>
            </a:r>
            <a:endParaRPr sz="25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Made two file changes</a:t>
            </a:r>
            <a:endParaRPr sz="29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Staged changes for committing (</a:t>
            </a:r>
            <a:r>
              <a:rPr sz="2900">
                <a:solidFill>
                  <a:srgbClr val="C00000"/>
                </a:solidFill>
              </a:rPr>
              <a:t>git add</a:t>
            </a:r>
            <a:r>
              <a:rPr sz="2900"/>
              <a:t>)</a:t>
            </a:r>
            <a:endParaRPr sz="29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Committed changes (</a:t>
            </a:r>
            <a:r>
              <a:rPr sz="2900">
                <a:solidFill>
                  <a:srgbClr val="C00000"/>
                </a:solidFill>
              </a:rPr>
              <a:t>git commit</a:t>
            </a:r>
            <a:r>
              <a:rPr sz="2900"/>
              <a:t>)</a:t>
            </a:r>
            <a:endParaRPr sz="29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Pushed changes to GitHub (</a:t>
            </a:r>
            <a:r>
              <a:rPr sz="2900">
                <a:solidFill>
                  <a:srgbClr val="C00000"/>
                </a:solidFill>
              </a:rPr>
              <a:t>git push</a:t>
            </a:r>
            <a:r>
              <a:rPr sz="2900"/>
              <a:t>)</a:t>
            </a:r>
            <a:endParaRPr sz="29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Inspected along the way (</a:t>
            </a:r>
            <a:r>
              <a:rPr sz="2900">
                <a:solidFill>
                  <a:srgbClr val="C00000"/>
                </a:solidFill>
              </a:rPr>
              <a:t>git remote</a:t>
            </a:r>
            <a:r>
              <a:rPr sz="2900"/>
              <a:t>, </a:t>
            </a:r>
            <a:r>
              <a:rPr sz="2900">
                <a:solidFill>
                  <a:srgbClr val="C00000"/>
                </a:solidFill>
              </a:rPr>
              <a:t>git status</a:t>
            </a:r>
            <a:r>
              <a:rPr sz="2900"/>
              <a:t>, </a:t>
            </a:r>
            <a:r>
              <a:rPr sz="2900">
                <a:solidFill>
                  <a:srgbClr val="C00000"/>
                </a:solidFill>
              </a:rPr>
              <a:t>git log</a:t>
            </a:r>
            <a:r>
              <a:rPr sz="2900"/>
              <a:t>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I. Introduction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Let’s do it again!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294894" indent="-294894" defTabSz="786384">
              <a:spcBef>
                <a:spcPts val="600"/>
              </a:spcBef>
              <a:defRPr sz="1800"/>
            </a:pPr>
            <a:r>
              <a:rPr sz="2752"/>
              <a:t>Modify or add a file, then </a:t>
            </a:r>
            <a:r>
              <a:rPr sz="2752">
                <a:solidFill>
                  <a:srgbClr val="C00000"/>
                </a:solidFill>
              </a:rPr>
              <a:t>git status</a:t>
            </a:r>
            <a:endParaRPr sz="2752">
              <a:solidFill>
                <a:srgbClr val="C00000"/>
              </a:solidFill>
            </a:endParaRPr>
          </a:p>
          <a:p>
            <a:pPr lvl="0" marL="294894" indent="-294894" defTabSz="786384">
              <a:spcBef>
                <a:spcPts val="600"/>
              </a:spcBef>
              <a:defRPr sz="1800"/>
            </a:pPr>
            <a:r>
              <a:rPr sz="2752"/>
              <a:t> </a:t>
            </a:r>
            <a:r>
              <a:rPr sz="2752">
                <a:solidFill>
                  <a:srgbClr val="C00000"/>
                </a:solidFill>
              </a:rPr>
              <a:t>git add .</a:t>
            </a:r>
            <a:r>
              <a:rPr sz="2752"/>
              <a:t>, then </a:t>
            </a:r>
            <a:r>
              <a:rPr sz="2752">
                <a:solidFill>
                  <a:srgbClr val="C00000"/>
                </a:solidFill>
              </a:rPr>
              <a:t>git status</a:t>
            </a:r>
            <a:endParaRPr sz="2752">
              <a:solidFill>
                <a:srgbClr val="C00000"/>
              </a:solidFill>
            </a:endParaRPr>
          </a:p>
          <a:p>
            <a:pPr lvl="0" marL="294894" indent="-294894" defTabSz="786384">
              <a:spcBef>
                <a:spcPts val="600"/>
              </a:spcBef>
              <a:defRPr sz="1800"/>
            </a:pPr>
            <a:r>
              <a:rPr sz="2752"/>
              <a:t> </a:t>
            </a:r>
            <a:r>
              <a:rPr sz="2752">
                <a:solidFill>
                  <a:srgbClr val="C00000"/>
                </a:solidFill>
              </a:rPr>
              <a:t>git commit -m “message”</a:t>
            </a:r>
            <a:endParaRPr sz="2752">
              <a:solidFill>
                <a:srgbClr val="C00000"/>
              </a:solidFill>
            </a:endParaRPr>
          </a:p>
          <a:p>
            <a:pPr lvl="0" marL="294894" indent="-294894" defTabSz="786384">
              <a:spcBef>
                <a:spcPts val="600"/>
              </a:spcBef>
              <a:defRPr sz="1800"/>
            </a:pPr>
            <a:r>
              <a:rPr sz="2752"/>
              <a:t> </a:t>
            </a:r>
            <a:r>
              <a:rPr sz="2752">
                <a:solidFill>
                  <a:srgbClr val="C00000"/>
                </a:solidFill>
              </a:rPr>
              <a:t>git push origin master</a:t>
            </a:r>
            <a:endParaRPr sz="2752">
              <a:solidFill>
                <a:srgbClr val="C00000"/>
              </a:solidFill>
            </a:endParaRPr>
          </a:p>
          <a:p>
            <a:pPr lvl="0" marL="294894" indent="-294894" defTabSz="786384">
              <a:spcBef>
                <a:spcPts val="600"/>
              </a:spcBef>
              <a:defRPr sz="1800"/>
            </a:pPr>
            <a:r>
              <a:rPr sz="2752"/>
              <a:t>Refresh your GitHub repo</a:t>
            </a:r>
            <a:endParaRPr sz="2752"/>
          </a:p>
          <a:p>
            <a:pPr lvl="0" marL="294894" indent="-294894" defTabSz="786384">
              <a:spcBef>
                <a:spcPts val="600"/>
              </a:spcBef>
              <a:defRPr sz="1800"/>
            </a:pPr>
            <a:r>
              <a:rPr sz="2752"/>
              <a:t>Note if you want to add a folder, the folder must have an item in it or else github will not recognize it</a:t>
            </a:r>
            <a:endParaRPr sz="2752"/>
          </a:p>
          <a:p>
            <a:pPr lvl="0" marL="294894" indent="-294894" defTabSz="786384">
              <a:spcBef>
                <a:spcPts val="600"/>
              </a:spcBef>
              <a:defRPr sz="1800"/>
            </a:pPr>
            <a:endParaRPr sz="2752"/>
          </a:p>
          <a:p>
            <a:pPr lvl="0" marL="294894" indent="-294894" defTabSz="786384">
              <a:spcBef>
                <a:spcPts val="600"/>
              </a:spcBef>
              <a:defRPr sz="1800"/>
            </a:pPr>
            <a:r>
              <a:rPr sz="2752"/>
              <a:t>Try this now! (take 5-10 minutes)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5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Lab -- Before you leave	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329184" indent="-329184" defTabSz="877823">
              <a:lnSpc>
                <a:spcPct val="90000"/>
              </a:lnSpc>
              <a:defRPr sz="1800"/>
            </a:pPr>
            <a:r>
              <a:rPr sz="3072"/>
              <a:t>Install </a:t>
            </a:r>
            <a:r>
              <a:rPr sz="3072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Git</a:t>
            </a:r>
            <a:r>
              <a:rPr sz="3072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 </a:t>
            </a:r>
            <a:r>
              <a:rPr sz="3072"/>
              <a:t>on your machine</a:t>
            </a:r>
            <a:endParaRPr sz="3072"/>
          </a:p>
          <a:p>
            <a:pPr lvl="0" marL="329184" indent="-329184" defTabSz="877823">
              <a:lnSpc>
                <a:spcPct val="90000"/>
              </a:lnSpc>
              <a:defRPr sz="1800"/>
            </a:pPr>
            <a:endParaRPr sz="3072"/>
          </a:p>
          <a:p>
            <a:pPr lvl="0" marL="329184" indent="-329184" defTabSz="877823">
              <a:lnSpc>
                <a:spcPct val="90000"/>
              </a:lnSpc>
              <a:defRPr sz="1800"/>
            </a:pPr>
            <a:r>
              <a:rPr sz="3072"/>
              <a:t>Make a </a:t>
            </a:r>
            <a:r>
              <a:rPr sz="3072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Github </a:t>
            </a:r>
            <a:r>
              <a:rPr sz="3072"/>
              <a:t>Profile on the web</a:t>
            </a:r>
            <a:endParaRPr sz="3072"/>
          </a:p>
          <a:p>
            <a:pPr lvl="0" marL="0" indent="0" defTabSz="877823">
              <a:lnSpc>
                <a:spcPct val="90000"/>
              </a:lnSpc>
              <a:buSzTx/>
              <a:buNone/>
              <a:defRPr sz="1800"/>
            </a:pPr>
            <a:endParaRPr sz="3072"/>
          </a:p>
          <a:p>
            <a:pPr lvl="0" marL="329184" indent="-329184" defTabSz="877823">
              <a:lnSpc>
                <a:spcPct val="90000"/>
              </a:lnSpc>
              <a:defRPr sz="1800"/>
            </a:pPr>
            <a:r>
              <a:rPr sz="3072"/>
              <a:t>Create your own repo, call it “SF_DAT_17_WORK” and clone it to your machine</a:t>
            </a:r>
            <a:endParaRPr sz="3072"/>
          </a:p>
          <a:p>
            <a:pPr lvl="0" marL="329184" indent="-329184" defTabSz="877823">
              <a:lnSpc>
                <a:spcPct val="90000"/>
              </a:lnSpc>
              <a:defRPr sz="1800"/>
            </a:pPr>
            <a:endParaRPr sz="3072"/>
          </a:p>
          <a:p>
            <a:pPr lvl="0" marL="329184" indent="-329184" defTabSz="877823">
              <a:lnSpc>
                <a:spcPct val="90000"/>
              </a:lnSpc>
              <a:defRPr sz="1800"/>
            </a:pPr>
            <a:r>
              <a:rPr sz="3072"/>
              <a:t>Clone the </a:t>
            </a:r>
            <a:r>
              <a:rPr sz="3072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class </a:t>
            </a:r>
            <a:r>
              <a:rPr sz="3072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repo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8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IV. Bonus Content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Git installation and setup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Installation: </a:t>
            </a:r>
            <a:r>
              <a:rPr sz="29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tiny.cc/installgit</a:t>
            </a:r>
            <a:endParaRPr sz="29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Open Git Bash (Windows) or Terminal (Mac/Linux):</a:t>
            </a:r>
            <a:endParaRPr sz="2900"/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 </a:t>
            </a:r>
            <a:r>
              <a:rPr sz="2500">
                <a:solidFill>
                  <a:srgbClr val="C00000"/>
                </a:solidFill>
              </a:rPr>
              <a:t>git config --global user.name “YOUR FULL NAME”</a:t>
            </a:r>
            <a:endParaRPr sz="2500">
              <a:solidFill>
                <a:srgbClr val="C00000"/>
              </a:solidFill>
            </a:endParaRP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 </a:t>
            </a:r>
            <a:r>
              <a:rPr sz="2500">
                <a:solidFill>
                  <a:srgbClr val="C00000"/>
                </a:solidFill>
              </a:rPr>
              <a:t>git config --global user.email “YOUR EMAIL”</a:t>
            </a:r>
            <a:endParaRPr sz="25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Use the same email address you used with your GitHub account</a:t>
            </a:r>
            <a:endParaRPr sz="29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Generate SSH keys (optional): </a:t>
            </a:r>
            <a:r>
              <a:rPr sz="29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tiny.cc/gitssh</a:t>
            </a:r>
            <a:endParaRPr sz="2900"/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More secure that HTTPS</a:t>
            </a:r>
            <a:endParaRPr sz="2500"/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Only necessary if HTTPS doesn’t work for you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4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Checking your remotes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200"/>
              <a:t>A “remote alias” is a reference to a repo not on your local computer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Like a connection to your Dropbox account</a:t>
            </a:r>
            <a:endParaRPr sz="2800"/>
          </a:p>
          <a:p>
            <a:pPr lvl="0">
              <a:defRPr sz="1800"/>
            </a:pPr>
            <a:r>
              <a:rPr sz="3200"/>
              <a:t>View remotes: </a:t>
            </a:r>
            <a:r>
              <a:rPr sz="3200">
                <a:solidFill>
                  <a:srgbClr val="C00000"/>
                </a:solidFill>
              </a:rPr>
              <a:t>git remote -v</a:t>
            </a:r>
            <a:endParaRPr sz="3200">
              <a:solidFill>
                <a:srgbClr val="C00000"/>
              </a:solidFill>
            </a:endParaRPr>
          </a:p>
          <a:p>
            <a:pPr lvl="0">
              <a:defRPr sz="1800"/>
            </a:pPr>
            <a:r>
              <a:rPr sz="3200"/>
              <a:t>“origin” remote was set up by “git clone”</a:t>
            </a:r>
            <a:endParaRPr sz="3200"/>
          </a:p>
          <a:p>
            <a:pPr lvl="0">
              <a:defRPr sz="1800"/>
            </a:pPr>
            <a:r>
              <a:rPr sz="3200"/>
              <a:t>Note: Remotes are repo-specific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7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Two ways to initialize Git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Initialize on GitHub: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Create a repo on GitHub (with README)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Clone to your local machine</a:t>
            </a:r>
            <a:endParaRPr sz="2800"/>
          </a:p>
          <a:p>
            <a:pPr lvl="0">
              <a:defRPr sz="1800"/>
            </a:pPr>
            <a:r>
              <a:rPr sz="3200"/>
              <a:t>Initialize locally: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Initialize Git in existing local directory: </a:t>
            </a:r>
            <a:r>
              <a:rPr sz="2800">
                <a:solidFill>
                  <a:srgbClr val="C00000"/>
                </a:solidFill>
              </a:rPr>
              <a:t>git init</a:t>
            </a:r>
            <a:endParaRPr sz="2800">
              <a:solidFill>
                <a:srgbClr val="C00000"/>
              </a:solidFill>
            </a:endParaRPr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Create a repo on GitHub (without README)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Add remote: </a:t>
            </a:r>
            <a:r>
              <a:rPr sz="2800">
                <a:solidFill>
                  <a:srgbClr val="C00000"/>
                </a:solidFill>
              </a:rPr>
              <a:t>git remote add origin &lt;URL&gt;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0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Deleting or moving a repo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Deleting a GitHub repo: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Settings, then Delete</a:t>
            </a:r>
            <a:endParaRPr sz="2800"/>
          </a:p>
          <a:p>
            <a:pPr lvl="0">
              <a:defRPr sz="1800"/>
            </a:pPr>
            <a:r>
              <a:rPr sz="3200"/>
              <a:t>Deleting a local repo: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Just delete the folder!</a:t>
            </a:r>
            <a:endParaRPr sz="2800"/>
          </a:p>
          <a:p>
            <a:pPr lvl="0">
              <a:defRPr sz="1800"/>
            </a:pPr>
            <a:r>
              <a:rPr sz="3200"/>
              <a:t>Moving a local repo: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Just move the folder!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3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Excluding files from a repo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Create a “.gitignore” file in your repo: </a:t>
            </a:r>
            <a:r>
              <a:rPr sz="3200">
                <a:solidFill>
                  <a:srgbClr val="C00000"/>
                </a:solidFill>
              </a:rPr>
              <a:t>touch .gitignore</a:t>
            </a:r>
            <a:endParaRPr sz="3200">
              <a:solidFill>
                <a:srgbClr val="C00000"/>
              </a:solidFill>
            </a:endParaRPr>
          </a:p>
          <a:p>
            <a:pPr lvl="0">
              <a:defRPr sz="1800"/>
            </a:pPr>
            <a:r>
              <a:rPr sz="3200"/>
              <a:t>Specify exclusions, one per line: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Single files: pip-log.txt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All files with a matching extension: *.pyc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Directories: env/</a:t>
            </a:r>
            <a:endParaRPr sz="2800"/>
          </a:p>
          <a:p>
            <a:pPr lvl="0">
              <a:defRPr sz="1800"/>
            </a:pPr>
            <a:r>
              <a:rPr sz="3200"/>
              <a:t>Templates: </a:t>
            </a:r>
            <a:r>
              <a: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github.com/</a:t>
            </a:r>
            <a:r>
              <a: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github</a:t>
            </a:r>
            <a:r>
              <a: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/</a:t>
            </a:r>
            <a:r>
              <a: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gitignore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6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Gists: lightweight repos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You have access to Gist: </a:t>
            </a:r>
            <a:r>
              <a: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gist.github.com</a:t>
            </a:r>
            <a:endParaRPr sz="3200"/>
          </a:p>
          <a:p>
            <a:pPr lvl="0">
              <a:defRPr sz="1800"/>
            </a:pPr>
            <a:r>
              <a:rPr sz="3200"/>
              <a:t>Add one or more files</a:t>
            </a:r>
            <a:endParaRPr sz="3200"/>
          </a:p>
          <a:p>
            <a:pPr lvl="0">
              <a:defRPr sz="1800"/>
            </a:pPr>
            <a:r>
              <a:rPr sz="3200"/>
              <a:t>Supports cloning, forking, commenting, committing</a:t>
            </a:r>
            <a:endParaRPr sz="3200"/>
          </a:p>
          <a:p>
            <a:pPr lvl="0">
              <a:defRPr sz="1800"/>
            </a:pPr>
            <a:r>
              <a:rPr sz="3200"/>
              <a:t>Can be public or secret (not private)</a:t>
            </a:r>
            <a:endParaRPr sz="3200"/>
          </a:p>
          <a:p>
            <a:pPr lvl="0">
              <a:defRPr sz="1800"/>
            </a:pPr>
            <a:r>
              <a:rPr sz="3200"/>
              <a:t>Useful for snippets, embedding, IPython nbviewer, etc.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9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Useful to learn next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Working with branches</a:t>
            </a:r>
            <a:endParaRPr sz="3200"/>
          </a:p>
          <a:p>
            <a:pPr lvl="0">
              <a:defRPr sz="1800"/>
            </a:pPr>
            <a:r>
              <a:rPr sz="3200"/>
              <a:t>Rolling back changes</a:t>
            </a:r>
            <a:endParaRPr sz="3200"/>
          </a:p>
          <a:p>
            <a:pPr lvl="0">
              <a:defRPr sz="1800"/>
            </a:pPr>
            <a:r>
              <a:rPr sz="3200"/>
              <a:t>Resolving merge conflicts</a:t>
            </a:r>
            <a:endParaRPr sz="3200"/>
          </a:p>
          <a:p>
            <a:pPr lvl="0">
              <a:defRPr sz="1800"/>
            </a:pPr>
            <a:r>
              <a:rPr sz="3200"/>
              <a:t>Fixing LF/CRLF issues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Why learn version control?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Version control is useful when you write code, and data scientists write code</a:t>
            </a:r>
            <a:endParaRPr sz="3200"/>
          </a:p>
          <a:p>
            <a:pPr lvl="0">
              <a:defRPr sz="1800"/>
            </a:pPr>
            <a:r>
              <a:rPr sz="3200"/>
              <a:t>Enables teams to easily collaborate on the same codebase</a:t>
            </a:r>
            <a:endParaRPr sz="3200"/>
          </a:p>
          <a:p>
            <a:pPr lvl="0">
              <a:defRPr sz="1800"/>
            </a:pPr>
            <a:r>
              <a:rPr sz="3200"/>
              <a:t>Enables you to contribute to open source projects</a:t>
            </a:r>
            <a:endParaRPr sz="3200"/>
          </a:p>
          <a:p>
            <a:pPr lvl="0">
              <a:defRPr sz="1800"/>
            </a:pPr>
            <a:r>
              <a:rPr sz="3200"/>
              <a:t>Attractive skill for employment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What is Git?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Version control system that allows you to track files and file changes in a repository (“repo”)</a:t>
            </a:r>
            <a:endParaRPr sz="3200"/>
          </a:p>
          <a:p>
            <a:pPr lvl="0">
              <a:defRPr sz="1800"/>
            </a:pPr>
            <a:r>
              <a:rPr sz="3200"/>
              <a:t>Primarily used by software developers</a:t>
            </a:r>
            <a:endParaRPr sz="3200"/>
          </a:p>
          <a:p>
            <a:pPr lvl="0">
              <a:defRPr sz="1800"/>
            </a:pPr>
            <a:r>
              <a:rPr sz="3200"/>
              <a:t>Most widely used version control system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Alternatives: Mercurial, Subversion, CVS</a:t>
            </a:r>
            <a:endParaRPr sz="2800"/>
          </a:p>
          <a:p>
            <a:pPr lvl="0">
              <a:defRPr sz="1800"/>
            </a:pPr>
            <a:r>
              <a:rPr sz="3200"/>
              <a:t>Runs from the command line (usually)</a:t>
            </a:r>
            <a:endParaRPr sz="3200"/>
          </a:p>
          <a:p>
            <a:pPr lvl="0">
              <a:defRPr sz="1800"/>
            </a:pPr>
            <a:r>
              <a:rPr sz="3200"/>
              <a:t>Can be used alone or in a team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6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What is GitHub?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xfrm>
            <a:off x="457200" y="1371600"/>
            <a:ext cx="8229600" cy="5105400"/>
          </a:xfrm>
          <a:prstGeom prst="rect">
            <a:avLst/>
          </a:prstGeom>
        </p:spPr>
        <p:txBody>
          <a:bodyPr/>
          <a:lstStyle/>
          <a:p>
            <a:pPr lvl="0" marL="339470" indent="-339470" defTabSz="905255">
              <a:lnSpc>
                <a:spcPct val="90000"/>
              </a:lnSpc>
              <a:defRPr sz="1800"/>
            </a:pPr>
            <a:r>
              <a:rPr sz="3168"/>
              <a:t>A website, not a version control system</a:t>
            </a:r>
            <a:endParaRPr sz="3168"/>
          </a:p>
          <a:p>
            <a:pPr lvl="0" marL="339470" indent="-339470" defTabSz="905255">
              <a:lnSpc>
                <a:spcPct val="90000"/>
              </a:lnSpc>
              <a:defRPr sz="1800"/>
            </a:pPr>
            <a:r>
              <a:rPr sz="3168"/>
              <a:t>Allows you to put your Git repos online</a:t>
            </a:r>
            <a:endParaRPr sz="3168"/>
          </a:p>
          <a:p>
            <a:pPr lvl="1" marL="735520" indent="-282892" defTabSz="905255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72"/>
              <a:t>Largest code host in the world</a:t>
            </a:r>
            <a:endParaRPr sz="2772"/>
          </a:p>
          <a:p>
            <a:pPr lvl="1" marL="735520" indent="-282892" defTabSz="905255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72"/>
              <a:t>Alternative: Bitbucket</a:t>
            </a:r>
            <a:endParaRPr sz="2772"/>
          </a:p>
          <a:p>
            <a:pPr lvl="0" marL="339470" indent="-339470" defTabSz="905255">
              <a:lnSpc>
                <a:spcPct val="90000"/>
              </a:lnSpc>
              <a:defRPr sz="1800"/>
            </a:pPr>
            <a:r>
              <a:rPr sz="3168"/>
              <a:t>Benefits of GitHub:</a:t>
            </a:r>
            <a:endParaRPr sz="3168"/>
          </a:p>
          <a:p>
            <a:pPr lvl="1" marL="735520" indent="-282892" defTabSz="905255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72"/>
              <a:t>Backup of files</a:t>
            </a:r>
            <a:endParaRPr sz="2772"/>
          </a:p>
          <a:p>
            <a:pPr lvl="1" marL="735520" indent="-282892" defTabSz="905255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72"/>
              <a:t>Visual interface for navigating repos</a:t>
            </a:r>
            <a:endParaRPr sz="2772"/>
          </a:p>
          <a:p>
            <a:pPr lvl="1" marL="735520" indent="-282892" defTabSz="905255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72"/>
              <a:t>Makes repo collaboration easy</a:t>
            </a:r>
            <a:endParaRPr sz="2772"/>
          </a:p>
          <a:p>
            <a:pPr lvl="0" marL="339470" indent="-339470" defTabSz="905255">
              <a:lnSpc>
                <a:spcPct val="90000"/>
              </a:lnSpc>
              <a:defRPr sz="1800"/>
            </a:pPr>
            <a:r>
              <a:rPr sz="3168"/>
              <a:t>“GitHub is just Dropbox for Git”</a:t>
            </a:r>
            <a:endParaRPr sz="3168"/>
          </a:p>
          <a:p>
            <a:pPr lvl="0" marL="339470" indent="-339470" defTabSz="905255">
              <a:lnSpc>
                <a:spcPct val="90000"/>
              </a:lnSpc>
              <a:defRPr sz="1800"/>
            </a:pPr>
            <a:r>
              <a:rPr sz="3168"/>
              <a:t>Note: Git does not require GitHub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6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Git can be challenging to learn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Designed (by programmers) for power and flexibility over simplicity</a:t>
            </a:r>
            <a:endParaRPr sz="3200"/>
          </a:p>
          <a:p>
            <a:pPr lvl="0">
              <a:defRPr sz="1800"/>
            </a:pPr>
            <a:r>
              <a:rPr sz="3200"/>
              <a:t>Hard to know if what you did was right</a:t>
            </a:r>
            <a:endParaRPr sz="3200"/>
          </a:p>
          <a:p>
            <a:pPr lvl="0">
              <a:defRPr sz="1800"/>
            </a:pPr>
            <a:r>
              <a:rPr sz="3200"/>
              <a:t>Hard to explore since most actions are “permanent” (in a sense) and can have serious consequences</a:t>
            </a:r>
            <a:endParaRPr sz="3200"/>
          </a:p>
          <a:p>
            <a:pPr lvl="0">
              <a:defRPr sz="1800"/>
            </a:pPr>
            <a:r>
              <a:rPr sz="3200"/>
              <a:t>We’ll focus on the most important 10% of Git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6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II. Exploring GitHub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GitHub setup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Create an account at </a:t>
            </a:r>
            <a:r>
              <a: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github.com</a:t>
            </a:r>
            <a:endParaRPr sz="3200"/>
          </a:p>
          <a:p>
            <a:pPr lvl="0">
              <a:defRPr sz="1800"/>
            </a:pPr>
            <a:r>
              <a:rPr sz="3200"/>
              <a:t>There’s nothing to install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“GitHub for Windows” &amp; “GitHub for Mac” are GUI clients (alternatives to command line)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74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