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10205" y="1873250"/>
            <a:ext cx="3323589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A3A3A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71717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71717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39090" y="965200"/>
            <a:ext cx="3597910" cy="2989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171717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71717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999232" y="652079"/>
            <a:ext cx="1438656" cy="441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504944" y="658173"/>
            <a:ext cx="414527" cy="435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495544" y="658172"/>
            <a:ext cx="429768" cy="4418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041904" y="1362052"/>
            <a:ext cx="1871471" cy="18739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4436573"/>
            <a:ext cx="9144000" cy="542925"/>
          </a:xfrm>
          <a:custGeom>
            <a:avLst/>
            <a:gdLst/>
            <a:ahLst/>
            <a:cxnLst/>
            <a:rect l="l" t="t" r="r" b="b"/>
            <a:pathLst>
              <a:path w="9144000" h="542925">
                <a:moveTo>
                  <a:pt x="0" y="0"/>
                </a:moveTo>
                <a:lnTo>
                  <a:pt x="9144000" y="0"/>
                </a:lnTo>
                <a:lnTo>
                  <a:pt x="9144000" y="542544"/>
                </a:lnTo>
                <a:lnTo>
                  <a:pt x="0" y="542544"/>
                </a:lnTo>
                <a:lnTo>
                  <a:pt x="0" y="0"/>
                </a:lnTo>
                <a:close/>
              </a:path>
            </a:pathLst>
          </a:custGeom>
          <a:solidFill>
            <a:srgbClr val="0E57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24968" y="4582834"/>
            <a:ext cx="484631" cy="3961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46304" y="4671200"/>
            <a:ext cx="1569720" cy="3077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1012" y="240665"/>
            <a:ext cx="8181975" cy="62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71717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3562" y="1971611"/>
            <a:ext cx="5476875" cy="164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13.jpg"/><Relationship Id="rId8" Type="http://schemas.openxmlformats.org/officeDocument/2006/relationships/image" Target="../media/image14.png"/><Relationship Id="rId9" Type="http://schemas.openxmlformats.org/officeDocument/2006/relationships/image" Target="../media/image15.jpg"/><Relationship Id="rId10" Type="http://schemas.openxmlformats.org/officeDocument/2006/relationships/image" Target="../media/image16.jpg"/><Relationship Id="rId11" Type="http://schemas.openxmlformats.org/officeDocument/2006/relationships/image" Target="../media/image17.jpg"/><Relationship Id="rId12" Type="http://schemas.openxmlformats.org/officeDocument/2006/relationships/image" Target="../media/image18.jpg"/><Relationship Id="rId13" Type="http://schemas.openxmlformats.org/officeDocument/2006/relationships/image" Target="../media/image19.jp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jpg"/><Relationship Id="rId17" Type="http://schemas.openxmlformats.org/officeDocument/2006/relationships/image" Target="../media/image23.png"/><Relationship Id="rId18" Type="http://schemas.openxmlformats.org/officeDocument/2006/relationships/image" Target="../media/image24.jpg"/><Relationship Id="rId19" Type="http://schemas.openxmlformats.org/officeDocument/2006/relationships/image" Target="../media/image25.jpg"/><Relationship Id="rId20" Type="http://schemas.openxmlformats.org/officeDocument/2006/relationships/image" Target="../media/image26.jpg"/><Relationship Id="rId21" Type="http://schemas.openxmlformats.org/officeDocument/2006/relationships/image" Target="../media/image27.jpg"/><Relationship Id="rId22" Type="http://schemas.openxmlformats.org/officeDocument/2006/relationships/image" Target="../media/image28.jp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jpg"/><Relationship Id="rId28" Type="http://schemas.openxmlformats.org/officeDocument/2006/relationships/image" Target="../media/image34.png"/><Relationship Id="rId29" Type="http://schemas.openxmlformats.org/officeDocument/2006/relationships/image" Target="../media/image3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Relationship Id="rId32" Type="http://schemas.openxmlformats.org/officeDocument/2006/relationships/image" Target="../media/image38.png"/><Relationship Id="rId33" Type="http://schemas.openxmlformats.org/officeDocument/2006/relationships/image" Target="../media/image39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7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jpg"/><Relationship Id="rId3" Type="http://schemas.openxmlformats.org/officeDocument/2006/relationships/image" Target="../media/image79.jp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jpg"/><Relationship Id="rId9" Type="http://schemas.openxmlformats.org/officeDocument/2006/relationships/image" Target="../media/image85.jp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Relationship Id="rId17" Type="http://schemas.openxmlformats.org/officeDocument/2006/relationships/image" Target="../media/image93.png"/><Relationship Id="rId18" Type="http://schemas.openxmlformats.org/officeDocument/2006/relationships/image" Target="../media/image94.png"/><Relationship Id="rId19" Type="http://schemas.openxmlformats.org/officeDocument/2006/relationships/image" Target="../media/image95.png"/><Relationship Id="rId20" Type="http://schemas.openxmlformats.org/officeDocument/2006/relationships/image" Target="../media/image96.png"/><Relationship Id="rId21" Type="http://schemas.openxmlformats.org/officeDocument/2006/relationships/image" Target="../media/image97.jpg"/><Relationship Id="rId22" Type="http://schemas.openxmlformats.org/officeDocument/2006/relationships/image" Target="../media/image98.jpg"/><Relationship Id="rId23" Type="http://schemas.openxmlformats.org/officeDocument/2006/relationships/image" Target="../media/image99.jpg"/><Relationship Id="rId24" Type="http://schemas.openxmlformats.org/officeDocument/2006/relationships/image" Target="../media/image100.png"/><Relationship Id="rId25" Type="http://schemas.openxmlformats.org/officeDocument/2006/relationships/image" Target="../media/image101.jpg"/><Relationship Id="rId26" Type="http://schemas.openxmlformats.org/officeDocument/2006/relationships/image" Target="../media/image102.png"/><Relationship Id="rId27" Type="http://schemas.openxmlformats.org/officeDocument/2006/relationships/image" Target="../media/image103.png"/><Relationship Id="rId28" Type="http://schemas.openxmlformats.org/officeDocument/2006/relationships/image" Target="../media/image104.png"/><Relationship Id="rId29" Type="http://schemas.openxmlformats.org/officeDocument/2006/relationships/image" Target="../media/image105.jpg"/><Relationship Id="rId30" Type="http://schemas.openxmlformats.org/officeDocument/2006/relationships/image" Target="../media/image106.jpg"/><Relationship Id="rId31" Type="http://schemas.openxmlformats.org/officeDocument/2006/relationships/image" Target="../media/image107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8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jpg"/><Relationship Id="rId3" Type="http://schemas.openxmlformats.org/officeDocument/2006/relationships/image" Target="../media/image110.jpg"/><Relationship Id="rId4" Type="http://schemas.openxmlformats.org/officeDocument/2006/relationships/image" Target="../media/image111.png"/><Relationship Id="rId5" Type="http://schemas.openxmlformats.org/officeDocument/2006/relationships/image" Target="../media/image112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Relationship Id="rId3" Type="http://schemas.openxmlformats.org/officeDocument/2006/relationships/image" Target="../media/image42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3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jpg"/><Relationship Id="rId3" Type="http://schemas.openxmlformats.org/officeDocument/2006/relationships/image" Target="../media/image115.jpg"/><Relationship Id="rId4" Type="http://schemas.openxmlformats.org/officeDocument/2006/relationships/image" Target="../media/image116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0.png"/><Relationship Id="rId3" Type="http://schemas.openxmlformats.org/officeDocument/2006/relationships/image" Target="../media/image131.jpg"/><Relationship Id="rId4" Type="http://schemas.openxmlformats.org/officeDocument/2006/relationships/image" Target="../media/image13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2144" y="1474794"/>
            <a:ext cx="487680" cy="530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31007" y="1474794"/>
            <a:ext cx="499871" cy="530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4592" y="188920"/>
            <a:ext cx="786383" cy="8958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6047" y="2102496"/>
            <a:ext cx="1042416" cy="524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23744" y="2102496"/>
            <a:ext cx="298704" cy="524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64207" y="1474794"/>
            <a:ext cx="524256" cy="5301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76016" y="2102496"/>
            <a:ext cx="987552" cy="524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27632" y="4412196"/>
            <a:ext cx="420624" cy="2193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25039" y="2102496"/>
            <a:ext cx="268224" cy="524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75759" y="2102496"/>
            <a:ext cx="481584" cy="524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06751" y="1474794"/>
            <a:ext cx="505968" cy="5301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46832" y="2102496"/>
            <a:ext cx="298704" cy="5241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46047" y="3638234"/>
            <a:ext cx="2700528" cy="20720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83535" y="2943495"/>
            <a:ext cx="932688" cy="32299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87823" y="2102496"/>
            <a:ext cx="3127248" cy="5241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39952" y="2943495"/>
            <a:ext cx="938784" cy="3229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14144" y="4073968"/>
            <a:ext cx="0" cy="15240"/>
          </a:xfrm>
          <a:custGeom>
            <a:avLst/>
            <a:gdLst/>
            <a:ahLst/>
            <a:cxnLst/>
            <a:rect l="l" t="t" r="r" b="b"/>
            <a:pathLst>
              <a:path w="0" h="15239">
                <a:moveTo>
                  <a:pt x="0" y="15235"/>
                </a:moveTo>
                <a:lnTo>
                  <a:pt x="0" y="0"/>
                </a:lnTo>
              </a:path>
            </a:pathLst>
          </a:custGeom>
          <a:ln w="15240">
            <a:solidFill>
              <a:srgbClr val="1360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78479" y="4067874"/>
            <a:ext cx="0" cy="15240"/>
          </a:xfrm>
          <a:custGeom>
            <a:avLst/>
            <a:gdLst/>
            <a:ahLst/>
            <a:cxnLst/>
            <a:rect l="l" t="t" r="r" b="b"/>
            <a:pathLst>
              <a:path w="0" h="15239">
                <a:moveTo>
                  <a:pt x="0" y="15235"/>
                </a:moveTo>
                <a:lnTo>
                  <a:pt x="0" y="0"/>
                </a:lnTo>
              </a:path>
            </a:pathLst>
          </a:custGeom>
          <a:ln w="15240">
            <a:solidFill>
              <a:srgbClr val="0F60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31264" y="4067874"/>
            <a:ext cx="0" cy="15240"/>
          </a:xfrm>
          <a:custGeom>
            <a:avLst/>
            <a:gdLst/>
            <a:ahLst/>
            <a:cxnLst/>
            <a:rect l="l" t="t" r="r" b="b"/>
            <a:pathLst>
              <a:path w="0" h="15239">
                <a:moveTo>
                  <a:pt x="0" y="15235"/>
                </a:moveTo>
                <a:lnTo>
                  <a:pt x="0" y="0"/>
                </a:lnTo>
              </a:path>
            </a:pathLst>
          </a:custGeom>
          <a:ln w="15240">
            <a:solidFill>
              <a:srgbClr val="0F60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12620" y="3924661"/>
            <a:ext cx="0" cy="165100"/>
          </a:xfrm>
          <a:custGeom>
            <a:avLst/>
            <a:gdLst/>
            <a:ahLst/>
            <a:cxnLst/>
            <a:rect l="l" t="t" r="r" b="b"/>
            <a:pathLst>
              <a:path w="0" h="165100">
                <a:moveTo>
                  <a:pt x="0" y="164543"/>
                </a:moveTo>
                <a:lnTo>
                  <a:pt x="0" y="0"/>
                </a:lnTo>
              </a:path>
            </a:pathLst>
          </a:custGeom>
          <a:ln w="15240">
            <a:solidFill>
              <a:srgbClr val="1360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14144" y="3924661"/>
            <a:ext cx="0" cy="15240"/>
          </a:xfrm>
          <a:custGeom>
            <a:avLst/>
            <a:gdLst/>
            <a:ahLst/>
            <a:cxnLst/>
            <a:rect l="l" t="t" r="r" b="b"/>
            <a:pathLst>
              <a:path w="0" h="15239">
                <a:moveTo>
                  <a:pt x="0" y="15235"/>
                </a:moveTo>
                <a:lnTo>
                  <a:pt x="0" y="0"/>
                </a:lnTo>
              </a:path>
            </a:pathLst>
          </a:custGeom>
          <a:ln w="15240">
            <a:solidFill>
              <a:srgbClr val="1360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36319" y="188920"/>
            <a:ext cx="1682750" cy="895985"/>
          </a:xfrm>
          <a:custGeom>
            <a:avLst/>
            <a:gdLst/>
            <a:ahLst/>
            <a:cxnLst/>
            <a:rect l="l" t="t" r="r" b="b"/>
            <a:pathLst>
              <a:path w="1682750" h="895985">
                <a:moveTo>
                  <a:pt x="0" y="0"/>
                </a:moveTo>
                <a:lnTo>
                  <a:pt x="1682495" y="0"/>
                </a:lnTo>
                <a:lnTo>
                  <a:pt x="1682495" y="896112"/>
                </a:lnTo>
                <a:lnTo>
                  <a:pt x="0" y="896112"/>
                </a:lnTo>
                <a:lnTo>
                  <a:pt x="0" y="0"/>
                </a:lnTo>
                <a:close/>
              </a:path>
            </a:pathLst>
          </a:custGeom>
          <a:solidFill>
            <a:srgbClr val="0F4B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54480" y="414405"/>
            <a:ext cx="198119" cy="3199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39952" y="472299"/>
            <a:ext cx="158496" cy="2590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02535" y="502770"/>
            <a:ext cx="70104" cy="22548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66800" y="816622"/>
            <a:ext cx="1395984" cy="1188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66800" y="959835"/>
            <a:ext cx="1054608" cy="11578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46047" y="3900284"/>
            <a:ext cx="579120" cy="2011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37360" y="3900284"/>
            <a:ext cx="170687" cy="2011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194560" y="2943495"/>
            <a:ext cx="67056" cy="3229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920239" y="3900284"/>
            <a:ext cx="1152144" cy="2011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39952" y="4144052"/>
            <a:ext cx="1743710" cy="207645"/>
          </a:xfrm>
          <a:custGeom>
            <a:avLst/>
            <a:gdLst/>
            <a:ahLst/>
            <a:cxnLst/>
            <a:rect l="l" t="t" r="r" b="b"/>
            <a:pathLst>
              <a:path w="1743710" h="207645">
                <a:moveTo>
                  <a:pt x="0" y="0"/>
                </a:moveTo>
                <a:lnTo>
                  <a:pt x="1743456" y="0"/>
                </a:lnTo>
                <a:lnTo>
                  <a:pt x="1743456" y="207264"/>
                </a:lnTo>
                <a:lnTo>
                  <a:pt x="0" y="207264"/>
                </a:lnTo>
                <a:lnTo>
                  <a:pt x="0" y="0"/>
                </a:lnTo>
                <a:close/>
              </a:path>
            </a:pathLst>
          </a:custGeom>
          <a:solidFill>
            <a:srgbClr val="1164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04288" y="4156240"/>
            <a:ext cx="268224" cy="18587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39952" y="4412196"/>
            <a:ext cx="310896" cy="2193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463039" y="4412196"/>
            <a:ext cx="91440" cy="219710"/>
          </a:xfrm>
          <a:custGeom>
            <a:avLst/>
            <a:gdLst/>
            <a:ahLst/>
            <a:cxnLst/>
            <a:rect l="l" t="t" r="r" b="b"/>
            <a:pathLst>
              <a:path w="91440" h="219710">
                <a:moveTo>
                  <a:pt x="0" y="0"/>
                </a:moveTo>
                <a:lnTo>
                  <a:pt x="91440" y="0"/>
                </a:lnTo>
                <a:lnTo>
                  <a:pt x="91440" y="219456"/>
                </a:lnTo>
                <a:lnTo>
                  <a:pt x="0" y="219456"/>
                </a:lnTo>
                <a:lnTo>
                  <a:pt x="0" y="0"/>
                </a:lnTo>
                <a:close/>
              </a:path>
            </a:pathLst>
          </a:custGeom>
          <a:solidFill>
            <a:srgbClr val="1569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459483" y="4348140"/>
            <a:ext cx="116839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484">
                <a:solidFill>
                  <a:srgbClr val="D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66544" y="4412196"/>
            <a:ext cx="292607" cy="21939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55264" y="1474794"/>
            <a:ext cx="481584" cy="53019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84576" y="3900284"/>
            <a:ext cx="188975" cy="2011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761232" y="1474794"/>
            <a:ext cx="518160" cy="53019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961376" y="2102496"/>
            <a:ext cx="231648" cy="52410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0750" y="3338448"/>
            <a:ext cx="4443730" cy="0"/>
          </a:xfrm>
          <a:custGeom>
            <a:avLst/>
            <a:gdLst/>
            <a:ahLst/>
            <a:cxnLst/>
            <a:rect l="l" t="t" r="r" b="b"/>
            <a:pathLst>
              <a:path w="4443730" h="0">
                <a:moveTo>
                  <a:pt x="0" y="0"/>
                </a:moveTo>
                <a:lnTo>
                  <a:pt x="4443476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24050" y="333844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47825" y="333844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1549" y="3338448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 h="0">
                <a:moveTo>
                  <a:pt x="0" y="0"/>
                </a:moveTo>
                <a:lnTo>
                  <a:pt x="90550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47825" y="307174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71549" y="3071748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 h="0">
                <a:moveTo>
                  <a:pt x="0" y="0"/>
                </a:moveTo>
                <a:lnTo>
                  <a:pt x="90550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47825" y="2795523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71549" y="2795523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 h="0">
                <a:moveTo>
                  <a:pt x="0" y="0"/>
                </a:moveTo>
                <a:lnTo>
                  <a:pt x="90550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47825" y="251929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71549" y="2519298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 h="0">
                <a:moveTo>
                  <a:pt x="0" y="0"/>
                </a:moveTo>
                <a:lnTo>
                  <a:pt x="90550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47825" y="225259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71549" y="2252598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 h="0">
                <a:moveTo>
                  <a:pt x="0" y="0"/>
                </a:moveTo>
                <a:lnTo>
                  <a:pt x="90550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47825" y="1976373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71549" y="1976373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 h="0">
                <a:moveTo>
                  <a:pt x="0" y="0"/>
                </a:moveTo>
                <a:lnTo>
                  <a:pt x="90550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47825" y="1700148"/>
            <a:ext cx="4986655" cy="0"/>
          </a:xfrm>
          <a:custGeom>
            <a:avLst/>
            <a:gdLst/>
            <a:ahLst/>
            <a:cxnLst/>
            <a:rect l="l" t="t" r="r" b="b"/>
            <a:pathLst>
              <a:path w="4986655" h="0">
                <a:moveTo>
                  <a:pt x="0" y="0"/>
                </a:moveTo>
                <a:lnTo>
                  <a:pt x="4986401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71549" y="1700148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 h="0">
                <a:moveTo>
                  <a:pt x="0" y="0"/>
                </a:moveTo>
                <a:lnTo>
                  <a:pt x="90550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47825" y="1433449"/>
            <a:ext cx="4986655" cy="0"/>
          </a:xfrm>
          <a:custGeom>
            <a:avLst/>
            <a:gdLst/>
            <a:ahLst/>
            <a:cxnLst/>
            <a:rect l="l" t="t" r="r" b="b"/>
            <a:pathLst>
              <a:path w="4986655" h="0">
                <a:moveTo>
                  <a:pt x="0" y="0"/>
                </a:moveTo>
                <a:lnTo>
                  <a:pt x="4986401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71549" y="1433449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 h="0">
                <a:moveTo>
                  <a:pt x="0" y="0"/>
                </a:moveTo>
                <a:lnTo>
                  <a:pt x="90550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47825" y="1157224"/>
            <a:ext cx="4986655" cy="0"/>
          </a:xfrm>
          <a:custGeom>
            <a:avLst/>
            <a:gdLst/>
            <a:ahLst/>
            <a:cxnLst/>
            <a:rect l="l" t="t" r="r" b="b"/>
            <a:pathLst>
              <a:path w="4986655" h="0">
                <a:moveTo>
                  <a:pt x="0" y="0"/>
                </a:moveTo>
                <a:lnTo>
                  <a:pt x="4986401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71549" y="1157224"/>
            <a:ext cx="90805" cy="0"/>
          </a:xfrm>
          <a:custGeom>
            <a:avLst/>
            <a:gdLst/>
            <a:ahLst/>
            <a:cxnLst/>
            <a:rect l="l" t="t" r="r" b="b"/>
            <a:pathLst>
              <a:path w="90805" h="0">
                <a:moveTo>
                  <a:pt x="0" y="0"/>
                </a:moveTo>
                <a:lnTo>
                  <a:pt x="90550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71549" y="880999"/>
            <a:ext cx="5163185" cy="0"/>
          </a:xfrm>
          <a:custGeom>
            <a:avLst/>
            <a:gdLst/>
            <a:ahLst/>
            <a:cxnLst/>
            <a:rect l="l" t="t" r="r" b="b"/>
            <a:pathLst>
              <a:path w="5163184" h="0">
                <a:moveTo>
                  <a:pt x="0" y="0"/>
                </a:moveTo>
                <a:lnTo>
                  <a:pt x="5162677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62100" y="1123950"/>
            <a:ext cx="85725" cy="2495550"/>
          </a:xfrm>
          <a:custGeom>
            <a:avLst/>
            <a:gdLst/>
            <a:ahLst/>
            <a:cxnLst/>
            <a:rect l="l" t="t" r="r" b="b"/>
            <a:pathLst>
              <a:path w="85725" h="2495550">
                <a:moveTo>
                  <a:pt x="85725" y="0"/>
                </a:moveTo>
                <a:lnTo>
                  <a:pt x="0" y="0"/>
                </a:lnTo>
                <a:lnTo>
                  <a:pt x="0" y="2495550"/>
                </a:lnTo>
                <a:lnTo>
                  <a:pt x="85725" y="2495550"/>
                </a:lnTo>
                <a:lnTo>
                  <a:pt x="8572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14550" y="33147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76200" y="0"/>
                </a:moveTo>
                <a:lnTo>
                  <a:pt x="0" y="0"/>
                </a:lnTo>
                <a:lnTo>
                  <a:pt x="0" y="304800"/>
                </a:lnTo>
                <a:lnTo>
                  <a:pt x="76200" y="304800"/>
                </a:lnTo>
                <a:lnTo>
                  <a:pt x="762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81250" y="3324225"/>
            <a:ext cx="85725" cy="295275"/>
          </a:xfrm>
          <a:custGeom>
            <a:avLst/>
            <a:gdLst/>
            <a:ahLst/>
            <a:cxnLst/>
            <a:rect l="l" t="t" r="r" b="b"/>
            <a:pathLst>
              <a:path w="85725" h="295275">
                <a:moveTo>
                  <a:pt x="85725" y="0"/>
                </a:moveTo>
                <a:lnTo>
                  <a:pt x="0" y="0"/>
                </a:lnTo>
                <a:lnTo>
                  <a:pt x="0" y="295275"/>
                </a:lnTo>
                <a:lnTo>
                  <a:pt x="85725" y="295275"/>
                </a:lnTo>
                <a:lnTo>
                  <a:pt x="8572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57475" y="3400425"/>
            <a:ext cx="76200" cy="219075"/>
          </a:xfrm>
          <a:custGeom>
            <a:avLst/>
            <a:gdLst/>
            <a:ahLst/>
            <a:cxnLst/>
            <a:rect l="l" t="t" r="r" b="b"/>
            <a:pathLst>
              <a:path w="76200" h="219075">
                <a:moveTo>
                  <a:pt x="76200" y="0"/>
                </a:moveTo>
                <a:lnTo>
                  <a:pt x="0" y="0"/>
                </a:lnTo>
                <a:lnTo>
                  <a:pt x="0" y="219075"/>
                </a:lnTo>
                <a:lnTo>
                  <a:pt x="76200" y="219075"/>
                </a:lnTo>
                <a:lnTo>
                  <a:pt x="762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24175" y="3419475"/>
            <a:ext cx="85725" cy="200025"/>
          </a:xfrm>
          <a:custGeom>
            <a:avLst/>
            <a:gdLst/>
            <a:ahLst/>
            <a:cxnLst/>
            <a:rect l="l" t="t" r="r" b="b"/>
            <a:pathLst>
              <a:path w="85725" h="200025">
                <a:moveTo>
                  <a:pt x="85725" y="0"/>
                </a:moveTo>
                <a:lnTo>
                  <a:pt x="0" y="0"/>
                </a:lnTo>
                <a:lnTo>
                  <a:pt x="0" y="200025"/>
                </a:lnTo>
                <a:lnTo>
                  <a:pt x="85725" y="200025"/>
                </a:lnTo>
                <a:lnTo>
                  <a:pt x="8572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00400" y="3448050"/>
            <a:ext cx="76200" cy="171450"/>
          </a:xfrm>
          <a:custGeom>
            <a:avLst/>
            <a:gdLst/>
            <a:ahLst/>
            <a:cxnLst/>
            <a:rect l="l" t="t" r="r" b="b"/>
            <a:pathLst>
              <a:path w="76200" h="171450">
                <a:moveTo>
                  <a:pt x="76200" y="0"/>
                </a:moveTo>
                <a:lnTo>
                  <a:pt x="0" y="0"/>
                </a:lnTo>
                <a:lnTo>
                  <a:pt x="0" y="171450"/>
                </a:lnTo>
                <a:lnTo>
                  <a:pt x="76200" y="171450"/>
                </a:lnTo>
                <a:lnTo>
                  <a:pt x="762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67100" y="3476625"/>
            <a:ext cx="85725" cy="142875"/>
          </a:xfrm>
          <a:custGeom>
            <a:avLst/>
            <a:gdLst/>
            <a:ahLst/>
            <a:cxnLst/>
            <a:rect l="l" t="t" r="r" b="b"/>
            <a:pathLst>
              <a:path w="85725" h="142875">
                <a:moveTo>
                  <a:pt x="85725" y="0"/>
                </a:moveTo>
                <a:lnTo>
                  <a:pt x="0" y="0"/>
                </a:lnTo>
                <a:lnTo>
                  <a:pt x="0" y="142875"/>
                </a:lnTo>
                <a:lnTo>
                  <a:pt x="85725" y="142875"/>
                </a:lnTo>
                <a:lnTo>
                  <a:pt x="8572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43325" y="3505200"/>
            <a:ext cx="76200" cy="114300"/>
          </a:xfrm>
          <a:custGeom>
            <a:avLst/>
            <a:gdLst/>
            <a:ahLst/>
            <a:cxnLst/>
            <a:rect l="l" t="t" r="r" b="b"/>
            <a:pathLst>
              <a:path w="76200" h="114300">
                <a:moveTo>
                  <a:pt x="76200" y="0"/>
                </a:moveTo>
                <a:lnTo>
                  <a:pt x="0" y="0"/>
                </a:lnTo>
                <a:lnTo>
                  <a:pt x="0" y="114300"/>
                </a:lnTo>
                <a:lnTo>
                  <a:pt x="76200" y="114300"/>
                </a:lnTo>
                <a:lnTo>
                  <a:pt x="762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10025" y="353377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0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86250" y="35433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52950" y="3590925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725" y="0"/>
                </a:lnTo>
              </a:path>
            </a:pathLst>
          </a:custGeom>
          <a:ln w="57150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29175" y="3552825"/>
            <a:ext cx="85725" cy="66675"/>
          </a:xfrm>
          <a:custGeom>
            <a:avLst/>
            <a:gdLst/>
            <a:ahLst/>
            <a:cxnLst/>
            <a:rect l="l" t="t" r="r" b="b"/>
            <a:pathLst>
              <a:path w="85725" h="66675">
                <a:moveTo>
                  <a:pt x="85725" y="0"/>
                </a:moveTo>
                <a:lnTo>
                  <a:pt x="0" y="0"/>
                </a:lnTo>
                <a:lnTo>
                  <a:pt x="0" y="66675"/>
                </a:lnTo>
                <a:lnTo>
                  <a:pt x="85725" y="66675"/>
                </a:lnTo>
                <a:lnTo>
                  <a:pt x="8572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95875" y="3600450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725" y="0"/>
                </a:lnTo>
              </a:path>
            </a:pathLst>
          </a:custGeom>
          <a:ln w="38100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72100" y="3609975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725" y="0"/>
                </a:lnTo>
              </a:path>
            </a:pathLst>
          </a:custGeom>
          <a:ln w="19050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471549" y="3614801"/>
            <a:ext cx="5163185" cy="0"/>
          </a:xfrm>
          <a:custGeom>
            <a:avLst/>
            <a:gdLst/>
            <a:ahLst/>
            <a:cxnLst/>
            <a:rect l="l" t="t" r="r" b="b"/>
            <a:pathLst>
              <a:path w="5163184" h="0">
                <a:moveTo>
                  <a:pt x="0" y="0"/>
                </a:moveTo>
                <a:lnTo>
                  <a:pt x="5162677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70000" y="3663835"/>
            <a:ext cx="4975034" cy="693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378825" y="242188"/>
            <a:ext cx="535940" cy="947419"/>
          </a:xfrm>
          <a:custGeom>
            <a:avLst/>
            <a:gdLst/>
            <a:ahLst/>
            <a:cxnLst/>
            <a:rect l="l" t="t" r="r" b="b"/>
            <a:pathLst>
              <a:path w="535940" h="947419">
                <a:moveTo>
                  <a:pt x="0" y="0"/>
                </a:moveTo>
                <a:lnTo>
                  <a:pt x="535431" y="947038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192" y="949452"/>
            <a:ext cx="580390" cy="831850"/>
          </a:xfrm>
          <a:custGeom>
            <a:avLst/>
            <a:gdLst/>
            <a:ahLst/>
            <a:cxnLst/>
            <a:rect l="l" t="t" r="r" b="b"/>
            <a:pathLst>
              <a:path w="580390" h="831850">
                <a:moveTo>
                  <a:pt x="579945" y="0"/>
                </a:moveTo>
                <a:lnTo>
                  <a:pt x="0" y="831723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1069" y="248920"/>
            <a:ext cx="526415" cy="664845"/>
          </a:xfrm>
          <a:custGeom>
            <a:avLst/>
            <a:gdLst/>
            <a:ahLst/>
            <a:cxnLst/>
            <a:rect l="l" t="t" r="r" b="b"/>
            <a:pathLst>
              <a:path w="526415" h="664844">
                <a:moveTo>
                  <a:pt x="0" y="0"/>
                </a:moveTo>
                <a:lnTo>
                  <a:pt x="526077" y="66459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411606"/>
            <a:ext cx="965835" cy="18415"/>
          </a:xfrm>
          <a:custGeom>
            <a:avLst/>
            <a:gdLst/>
            <a:ahLst/>
            <a:cxnLst/>
            <a:rect l="l" t="t" r="r" b="b"/>
            <a:pathLst>
              <a:path w="965835" h="18415">
                <a:moveTo>
                  <a:pt x="0" y="0"/>
                </a:moveTo>
                <a:lnTo>
                  <a:pt x="965682" y="18414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84530">
              <a:lnSpc>
                <a:spcPct val="100000"/>
              </a:lnSpc>
            </a:pPr>
            <a:r>
              <a:rPr dirty="0">
                <a:solidFill>
                  <a:srgbClr val="006FC0"/>
                </a:solidFill>
                <a:latin typeface="微软雅黑"/>
                <a:cs typeface="微软雅黑"/>
              </a:rPr>
              <a:t>1.4 </a:t>
            </a:r>
            <a:r>
              <a:rPr dirty="0"/>
              <a:t>恶意代码</a:t>
            </a:r>
            <a:r>
              <a:rPr dirty="0" spc="-140"/>
              <a:t> </a:t>
            </a:r>
            <a:r>
              <a:rPr dirty="0"/>
              <a:t>灯下黑</a:t>
            </a:r>
          </a:p>
        </p:txBody>
      </p:sp>
      <p:sp>
        <p:nvSpPr>
          <p:cNvPr id="44" name="object 44"/>
          <p:cNvSpPr/>
          <p:nvPr/>
        </p:nvSpPr>
        <p:spPr>
          <a:xfrm>
            <a:off x="744639" y="0"/>
            <a:ext cx="240029" cy="375285"/>
          </a:xfrm>
          <a:custGeom>
            <a:avLst/>
            <a:gdLst/>
            <a:ahLst/>
            <a:cxnLst/>
            <a:rect l="l" t="t" r="r" b="b"/>
            <a:pathLst>
              <a:path w="240030" h="375285">
                <a:moveTo>
                  <a:pt x="0" y="0"/>
                </a:moveTo>
                <a:lnTo>
                  <a:pt x="239483" y="374903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65682" y="356488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5" h="126365">
                <a:moveTo>
                  <a:pt x="62992" y="0"/>
                </a:moveTo>
                <a:lnTo>
                  <a:pt x="38474" y="4949"/>
                </a:lnTo>
                <a:lnTo>
                  <a:pt x="18451" y="18446"/>
                </a:lnTo>
                <a:lnTo>
                  <a:pt x="4950" y="38469"/>
                </a:lnTo>
                <a:lnTo>
                  <a:pt x="0" y="62991"/>
                </a:lnTo>
                <a:lnTo>
                  <a:pt x="4950" y="87514"/>
                </a:lnTo>
                <a:lnTo>
                  <a:pt x="18451" y="107537"/>
                </a:lnTo>
                <a:lnTo>
                  <a:pt x="38474" y="121034"/>
                </a:lnTo>
                <a:lnTo>
                  <a:pt x="62992" y="125984"/>
                </a:lnTo>
                <a:lnTo>
                  <a:pt x="87516" y="121034"/>
                </a:lnTo>
                <a:lnTo>
                  <a:pt x="107543" y="107537"/>
                </a:lnTo>
                <a:lnTo>
                  <a:pt x="121045" y="87514"/>
                </a:lnTo>
                <a:lnTo>
                  <a:pt x="125996" y="62991"/>
                </a:lnTo>
                <a:lnTo>
                  <a:pt x="121045" y="38469"/>
                </a:lnTo>
                <a:lnTo>
                  <a:pt x="107543" y="18446"/>
                </a:lnTo>
                <a:lnTo>
                  <a:pt x="87516" y="4949"/>
                </a:lnTo>
                <a:lnTo>
                  <a:pt x="6299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37146" y="87744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91" y="0"/>
                </a:moveTo>
                <a:lnTo>
                  <a:pt x="21983" y="2831"/>
                </a:lnTo>
                <a:lnTo>
                  <a:pt x="10542" y="10556"/>
                </a:lnTo>
                <a:lnTo>
                  <a:pt x="2828" y="22020"/>
                </a:lnTo>
                <a:lnTo>
                  <a:pt x="0" y="36068"/>
                </a:lnTo>
                <a:lnTo>
                  <a:pt x="2828" y="50041"/>
                </a:lnTo>
                <a:lnTo>
                  <a:pt x="10542" y="61468"/>
                </a:lnTo>
                <a:lnTo>
                  <a:pt x="21983" y="69179"/>
                </a:lnTo>
                <a:lnTo>
                  <a:pt x="35991" y="72009"/>
                </a:lnTo>
                <a:lnTo>
                  <a:pt x="50007" y="69179"/>
                </a:lnTo>
                <a:lnTo>
                  <a:pt x="61452" y="61467"/>
                </a:lnTo>
                <a:lnTo>
                  <a:pt x="69167" y="50041"/>
                </a:lnTo>
                <a:lnTo>
                  <a:pt x="71996" y="36068"/>
                </a:lnTo>
                <a:lnTo>
                  <a:pt x="69167" y="22020"/>
                </a:lnTo>
                <a:lnTo>
                  <a:pt x="61452" y="10556"/>
                </a:lnTo>
                <a:lnTo>
                  <a:pt x="50007" y="2831"/>
                </a:lnTo>
                <a:lnTo>
                  <a:pt x="3599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9612" y="18745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000" y="0"/>
                </a:moveTo>
                <a:lnTo>
                  <a:pt x="21987" y="2831"/>
                </a:lnTo>
                <a:lnTo>
                  <a:pt x="10544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4" y="61468"/>
                </a:lnTo>
                <a:lnTo>
                  <a:pt x="21987" y="69179"/>
                </a:lnTo>
                <a:lnTo>
                  <a:pt x="36000" y="72009"/>
                </a:lnTo>
                <a:lnTo>
                  <a:pt x="50013" y="69179"/>
                </a:lnTo>
                <a:lnTo>
                  <a:pt x="61456" y="61467"/>
                </a:lnTo>
                <a:lnTo>
                  <a:pt x="69171" y="50041"/>
                </a:lnTo>
                <a:lnTo>
                  <a:pt x="72000" y="36068"/>
                </a:lnTo>
                <a:lnTo>
                  <a:pt x="69171" y="22020"/>
                </a:lnTo>
                <a:lnTo>
                  <a:pt x="61456" y="10556"/>
                </a:lnTo>
                <a:lnTo>
                  <a:pt x="50013" y="2831"/>
                </a:lnTo>
                <a:lnTo>
                  <a:pt x="3600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342883" y="17030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0"/>
                </a:lnTo>
                <a:lnTo>
                  <a:pt x="2829" y="49968"/>
                </a:lnTo>
                <a:lnTo>
                  <a:pt x="10541" y="61388"/>
                </a:lnTo>
                <a:lnTo>
                  <a:pt x="21967" y="69070"/>
                </a:lnTo>
                <a:lnTo>
                  <a:pt x="35941" y="71881"/>
                </a:lnTo>
                <a:lnTo>
                  <a:pt x="49988" y="69070"/>
                </a:lnTo>
                <a:lnTo>
                  <a:pt x="61452" y="61388"/>
                </a:lnTo>
                <a:lnTo>
                  <a:pt x="69177" y="49968"/>
                </a:lnTo>
                <a:lnTo>
                  <a:pt x="72009" y="35940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878316" y="118922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40" y="0"/>
                </a:moveTo>
                <a:lnTo>
                  <a:pt x="21967" y="2831"/>
                </a:lnTo>
                <a:lnTo>
                  <a:pt x="10541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0" y="61468"/>
                </a:lnTo>
                <a:lnTo>
                  <a:pt x="21967" y="69179"/>
                </a:lnTo>
                <a:lnTo>
                  <a:pt x="35940" y="72009"/>
                </a:lnTo>
                <a:lnTo>
                  <a:pt x="49988" y="69179"/>
                </a:lnTo>
                <a:lnTo>
                  <a:pt x="61452" y="61467"/>
                </a:lnTo>
                <a:lnTo>
                  <a:pt x="69177" y="50041"/>
                </a:lnTo>
                <a:lnTo>
                  <a:pt x="72008" y="36068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342883" y="30087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1"/>
                </a:lnTo>
                <a:lnTo>
                  <a:pt x="2829" y="49968"/>
                </a:lnTo>
                <a:lnTo>
                  <a:pt x="10541" y="61388"/>
                </a:lnTo>
                <a:lnTo>
                  <a:pt x="21967" y="69070"/>
                </a:lnTo>
                <a:lnTo>
                  <a:pt x="35941" y="71881"/>
                </a:lnTo>
                <a:lnTo>
                  <a:pt x="49988" y="69070"/>
                </a:lnTo>
                <a:lnTo>
                  <a:pt x="61452" y="61388"/>
                </a:lnTo>
                <a:lnTo>
                  <a:pt x="69177" y="49968"/>
                </a:lnTo>
                <a:lnTo>
                  <a:pt x="72009" y="35941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930385" y="38088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6068" y="0"/>
                </a:moveTo>
                <a:lnTo>
                  <a:pt x="22020" y="2811"/>
                </a:lnTo>
                <a:lnTo>
                  <a:pt x="10556" y="10493"/>
                </a:lnTo>
                <a:lnTo>
                  <a:pt x="2831" y="21913"/>
                </a:lnTo>
                <a:lnTo>
                  <a:pt x="0" y="35941"/>
                </a:lnTo>
                <a:lnTo>
                  <a:pt x="2831" y="49976"/>
                </a:lnTo>
                <a:lnTo>
                  <a:pt x="10556" y="61414"/>
                </a:lnTo>
                <a:lnTo>
                  <a:pt x="22020" y="69113"/>
                </a:lnTo>
                <a:lnTo>
                  <a:pt x="36068" y="71932"/>
                </a:lnTo>
                <a:lnTo>
                  <a:pt x="50095" y="69113"/>
                </a:lnTo>
                <a:lnTo>
                  <a:pt x="61515" y="61414"/>
                </a:lnTo>
                <a:lnTo>
                  <a:pt x="69197" y="49976"/>
                </a:lnTo>
                <a:lnTo>
                  <a:pt x="72009" y="35941"/>
                </a:lnTo>
                <a:lnTo>
                  <a:pt x="69197" y="21913"/>
                </a:lnTo>
                <a:lnTo>
                  <a:pt x="61515" y="10493"/>
                </a:lnTo>
                <a:lnTo>
                  <a:pt x="50095" y="2811"/>
                </a:lnTo>
                <a:lnTo>
                  <a:pt x="360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915020" y="500317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0" y="0"/>
                </a:moveTo>
                <a:lnTo>
                  <a:pt x="21967" y="2829"/>
                </a:lnTo>
                <a:lnTo>
                  <a:pt x="10541" y="10545"/>
                </a:lnTo>
                <a:lnTo>
                  <a:pt x="2829" y="21988"/>
                </a:lnTo>
                <a:lnTo>
                  <a:pt x="0" y="36001"/>
                </a:lnTo>
                <a:lnTo>
                  <a:pt x="2829" y="50014"/>
                </a:lnTo>
                <a:lnTo>
                  <a:pt x="10540" y="61457"/>
                </a:lnTo>
                <a:lnTo>
                  <a:pt x="21967" y="69173"/>
                </a:lnTo>
                <a:lnTo>
                  <a:pt x="35940" y="72002"/>
                </a:lnTo>
                <a:lnTo>
                  <a:pt x="49988" y="69173"/>
                </a:lnTo>
                <a:lnTo>
                  <a:pt x="61452" y="61457"/>
                </a:lnTo>
                <a:lnTo>
                  <a:pt x="69177" y="50014"/>
                </a:lnTo>
                <a:lnTo>
                  <a:pt x="72008" y="36001"/>
                </a:lnTo>
                <a:lnTo>
                  <a:pt x="69177" y="21988"/>
                </a:lnTo>
                <a:lnTo>
                  <a:pt x="61452" y="10545"/>
                </a:lnTo>
                <a:lnTo>
                  <a:pt x="49988" y="2829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404352" y="1261236"/>
            <a:ext cx="509905" cy="1758314"/>
          </a:xfrm>
          <a:custGeom>
            <a:avLst/>
            <a:gdLst/>
            <a:ahLst/>
            <a:cxnLst/>
            <a:rect l="l" t="t" r="r" b="b"/>
            <a:pathLst>
              <a:path w="509904" h="1758314">
                <a:moveTo>
                  <a:pt x="509904" y="0"/>
                </a:moveTo>
                <a:lnTo>
                  <a:pt x="0" y="175806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404352" y="3070098"/>
            <a:ext cx="537210" cy="749300"/>
          </a:xfrm>
          <a:custGeom>
            <a:avLst/>
            <a:gdLst/>
            <a:ahLst/>
            <a:cxnLst/>
            <a:rect l="l" t="t" r="r" b="b"/>
            <a:pathLst>
              <a:path w="537209" h="749300">
                <a:moveTo>
                  <a:pt x="0" y="0"/>
                </a:moveTo>
                <a:lnTo>
                  <a:pt x="536701" y="749299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976489" y="3870197"/>
            <a:ext cx="964565" cy="1143635"/>
          </a:xfrm>
          <a:custGeom>
            <a:avLst/>
            <a:gdLst/>
            <a:ahLst/>
            <a:cxnLst/>
            <a:rect l="l" t="t" r="r" b="b"/>
            <a:pathLst>
              <a:path w="964565" h="1143635">
                <a:moveTo>
                  <a:pt x="0" y="1143520"/>
                </a:moveTo>
                <a:lnTo>
                  <a:pt x="964564" y="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950961" y="3080639"/>
            <a:ext cx="427990" cy="1922780"/>
          </a:xfrm>
          <a:custGeom>
            <a:avLst/>
            <a:gdLst/>
            <a:ahLst/>
            <a:cxnLst/>
            <a:rect l="l" t="t" r="r" b="b"/>
            <a:pathLst>
              <a:path w="427990" h="1922779">
                <a:moveTo>
                  <a:pt x="0" y="1922538"/>
                </a:moveTo>
                <a:lnTo>
                  <a:pt x="427863" y="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036684" y="42113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6068" y="0"/>
                </a:moveTo>
                <a:lnTo>
                  <a:pt x="22020" y="2831"/>
                </a:lnTo>
                <a:lnTo>
                  <a:pt x="10556" y="10556"/>
                </a:lnTo>
                <a:lnTo>
                  <a:pt x="2831" y="22020"/>
                </a:lnTo>
                <a:lnTo>
                  <a:pt x="0" y="36067"/>
                </a:lnTo>
                <a:lnTo>
                  <a:pt x="2831" y="50041"/>
                </a:lnTo>
                <a:lnTo>
                  <a:pt x="10556" y="61467"/>
                </a:lnTo>
                <a:lnTo>
                  <a:pt x="22020" y="69179"/>
                </a:lnTo>
                <a:lnTo>
                  <a:pt x="36068" y="72008"/>
                </a:lnTo>
                <a:lnTo>
                  <a:pt x="50041" y="69179"/>
                </a:lnTo>
                <a:lnTo>
                  <a:pt x="61468" y="61467"/>
                </a:lnTo>
                <a:lnTo>
                  <a:pt x="69179" y="50041"/>
                </a:lnTo>
                <a:lnTo>
                  <a:pt x="72009" y="36067"/>
                </a:lnTo>
                <a:lnTo>
                  <a:pt x="69179" y="22020"/>
                </a:lnTo>
                <a:lnTo>
                  <a:pt x="61468" y="10556"/>
                </a:lnTo>
                <a:lnTo>
                  <a:pt x="50041" y="2831"/>
                </a:lnTo>
                <a:lnTo>
                  <a:pt x="360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404352" y="231647"/>
            <a:ext cx="632460" cy="226060"/>
          </a:xfrm>
          <a:custGeom>
            <a:avLst/>
            <a:gdLst/>
            <a:ahLst/>
            <a:cxnLst/>
            <a:rect l="l" t="t" r="r" b="b"/>
            <a:pathLst>
              <a:path w="632459" h="226059">
                <a:moveTo>
                  <a:pt x="0" y="0"/>
                </a:moveTo>
                <a:lnTo>
                  <a:pt x="632332" y="22555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719819" y="0"/>
            <a:ext cx="424180" cy="1189355"/>
          </a:xfrm>
          <a:custGeom>
            <a:avLst/>
            <a:gdLst/>
            <a:ahLst/>
            <a:cxnLst/>
            <a:rect l="l" t="t" r="r" b="b"/>
            <a:pathLst>
              <a:path w="424179" h="1189355">
                <a:moveTo>
                  <a:pt x="0" y="0"/>
                </a:moveTo>
                <a:lnTo>
                  <a:pt x="424179" y="1189227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823959" y="34912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41" y="0"/>
                </a:moveTo>
                <a:lnTo>
                  <a:pt x="21967" y="2831"/>
                </a:lnTo>
                <a:lnTo>
                  <a:pt x="10541" y="10556"/>
                </a:lnTo>
                <a:lnTo>
                  <a:pt x="2829" y="22020"/>
                </a:lnTo>
                <a:lnTo>
                  <a:pt x="0" y="36067"/>
                </a:lnTo>
                <a:lnTo>
                  <a:pt x="2829" y="50041"/>
                </a:lnTo>
                <a:lnTo>
                  <a:pt x="10541" y="61467"/>
                </a:lnTo>
                <a:lnTo>
                  <a:pt x="21967" y="69179"/>
                </a:lnTo>
                <a:lnTo>
                  <a:pt x="35941" y="72009"/>
                </a:lnTo>
                <a:lnTo>
                  <a:pt x="49988" y="69179"/>
                </a:lnTo>
                <a:lnTo>
                  <a:pt x="61452" y="61468"/>
                </a:lnTo>
                <a:lnTo>
                  <a:pt x="69177" y="50041"/>
                </a:lnTo>
                <a:lnTo>
                  <a:pt x="72009" y="36067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960720" y="2028241"/>
            <a:ext cx="248920" cy="212725"/>
          </a:xfrm>
          <a:custGeom>
            <a:avLst/>
            <a:gdLst/>
            <a:ahLst/>
            <a:cxnLst/>
            <a:rect l="l" t="t" r="r" b="b"/>
            <a:pathLst>
              <a:path w="248920" h="212725">
                <a:moveTo>
                  <a:pt x="86167" y="0"/>
                </a:moveTo>
                <a:lnTo>
                  <a:pt x="47710" y="15347"/>
                </a:lnTo>
                <a:lnTo>
                  <a:pt x="17825" y="43981"/>
                </a:lnTo>
                <a:lnTo>
                  <a:pt x="656" y="83260"/>
                </a:lnTo>
                <a:lnTo>
                  <a:pt x="0" y="126146"/>
                </a:lnTo>
                <a:lnTo>
                  <a:pt x="15309" y="164603"/>
                </a:lnTo>
                <a:lnTo>
                  <a:pt x="43930" y="194488"/>
                </a:lnTo>
                <a:lnTo>
                  <a:pt x="83206" y="211657"/>
                </a:lnTo>
                <a:lnTo>
                  <a:pt x="126095" y="212314"/>
                </a:lnTo>
                <a:lnTo>
                  <a:pt x="164566" y="197004"/>
                </a:lnTo>
                <a:lnTo>
                  <a:pt x="194488" y="168384"/>
                </a:lnTo>
                <a:lnTo>
                  <a:pt x="211730" y="129107"/>
                </a:lnTo>
                <a:lnTo>
                  <a:pt x="248433" y="109295"/>
                </a:lnTo>
                <a:lnTo>
                  <a:pt x="212619" y="87832"/>
                </a:lnTo>
                <a:lnTo>
                  <a:pt x="202455" y="57251"/>
                </a:lnTo>
                <a:lnTo>
                  <a:pt x="184171" y="31492"/>
                </a:lnTo>
                <a:lnTo>
                  <a:pt x="159220" y="12090"/>
                </a:lnTo>
                <a:lnTo>
                  <a:pt x="129053" y="583"/>
                </a:lnTo>
                <a:lnTo>
                  <a:pt x="86167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7352918" y="2022094"/>
            <a:ext cx="63627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流量模式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960720" y="2501898"/>
            <a:ext cx="248920" cy="212725"/>
          </a:xfrm>
          <a:custGeom>
            <a:avLst/>
            <a:gdLst/>
            <a:ahLst/>
            <a:cxnLst/>
            <a:rect l="l" t="t" r="r" b="b"/>
            <a:pathLst>
              <a:path w="248920" h="212725">
                <a:moveTo>
                  <a:pt x="86167" y="0"/>
                </a:moveTo>
                <a:lnTo>
                  <a:pt x="47710" y="15353"/>
                </a:lnTo>
                <a:lnTo>
                  <a:pt x="17825" y="44017"/>
                </a:lnTo>
                <a:lnTo>
                  <a:pt x="656" y="83313"/>
                </a:lnTo>
                <a:lnTo>
                  <a:pt x="0" y="126182"/>
                </a:lnTo>
                <a:lnTo>
                  <a:pt x="15309" y="164609"/>
                </a:lnTo>
                <a:lnTo>
                  <a:pt x="43930" y="194488"/>
                </a:lnTo>
                <a:lnTo>
                  <a:pt x="83206" y="211710"/>
                </a:lnTo>
                <a:lnTo>
                  <a:pt x="126095" y="212367"/>
                </a:lnTo>
                <a:lnTo>
                  <a:pt x="164566" y="197058"/>
                </a:lnTo>
                <a:lnTo>
                  <a:pt x="194488" y="168437"/>
                </a:lnTo>
                <a:lnTo>
                  <a:pt x="211730" y="129160"/>
                </a:lnTo>
                <a:lnTo>
                  <a:pt x="248433" y="109348"/>
                </a:lnTo>
                <a:lnTo>
                  <a:pt x="212619" y="87885"/>
                </a:lnTo>
                <a:lnTo>
                  <a:pt x="202455" y="57304"/>
                </a:lnTo>
                <a:lnTo>
                  <a:pt x="184171" y="31545"/>
                </a:lnTo>
                <a:lnTo>
                  <a:pt x="159220" y="12144"/>
                </a:lnTo>
                <a:lnTo>
                  <a:pt x="129053" y="636"/>
                </a:lnTo>
                <a:lnTo>
                  <a:pt x="86167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7352918" y="2522220"/>
            <a:ext cx="93980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 b="1">
                <a:solidFill>
                  <a:srgbClr val="171717"/>
                </a:solidFill>
                <a:latin typeface="微软雅黑"/>
                <a:cs typeface="微软雅黑"/>
              </a:rPr>
              <a:t>个人隐私倒卖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960720" y="2975608"/>
            <a:ext cx="248920" cy="212725"/>
          </a:xfrm>
          <a:custGeom>
            <a:avLst/>
            <a:gdLst/>
            <a:ahLst/>
            <a:cxnLst/>
            <a:rect l="l" t="t" r="r" b="b"/>
            <a:pathLst>
              <a:path w="248920" h="212725">
                <a:moveTo>
                  <a:pt x="86167" y="0"/>
                </a:moveTo>
                <a:lnTo>
                  <a:pt x="47710" y="15353"/>
                </a:lnTo>
                <a:lnTo>
                  <a:pt x="17825" y="44017"/>
                </a:lnTo>
                <a:lnTo>
                  <a:pt x="656" y="83313"/>
                </a:lnTo>
                <a:lnTo>
                  <a:pt x="0" y="126128"/>
                </a:lnTo>
                <a:lnTo>
                  <a:pt x="15309" y="164562"/>
                </a:lnTo>
                <a:lnTo>
                  <a:pt x="43930" y="194470"/>
                </a:lnTo>
                <a:lnTo>
                  <a:pt x="83206" y="211710"/>
                </a:lnTo>
                <a:lnTo>
                  <a:pt x="126095" y="212367"/>
                </a:lnTo>
                <a:lnTo>
                  <a:pt x="164566" y="197058"/>
                </a:lnTo>
                <a:lnTo>
                  <a:pt x="194488" y="168437"/>
                </a:lnTo>
                <a:lnTo>
                  <a:pt x="211730" y="129160"/>
                </a:lnTo>
                <a:lnTo>
                  <a:pt x="248433" y="109348"/>
                </a:lnTo>
                <a:lnTo>
                  <a:pt x="212619" y="87885"/>
                </a:lnTo>
                <a:lnTo>
                  <a:pt x="202455" y="57251"/>
                </a:lnTo>
                <a:lnTo>
                  <a:pt x="184171" y="31497"/>
                </a:lnTo>
                <a:lnTo>
                  <a:pt x="159220" y="12126"/>
                </a:lnTo>
                <a:lnTo>
                  <a:pt x="129053" y="636"/>
                </a:lnTo>
                <a:lnTo>
                  <a:pt x="86167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7352918" y="3022219"/>
            <a:ext cx="93980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 b="1">
                <a:solidFill>
                  <a:srgbClr val="171717"/>
                </a:solidFill>
                <a:latin typeface="微软雅黑"/>
                <a:cs typeface="微软雅黑"/>
              </a:rPr>
              <a:t>低投入高收益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960720" y="3449297"/>
            <a:ext cx="248920" cy="212725"/>
          </a:xfrm>
          <a:custGeom>
            <a:avLst/>
            <a:gdLst/>
            <a:ahLst/>
            <a:cxnLst/>
            <a:rect l="l" t="t" r="r" b="b"/>
            <a:pathLst>
              <a:path w="248920" h="212725">
                <a:moveTo>
                  <a:pt x="86167" y="0"/>
                </a:moveTo>
                <a:lnTo>
                  <a:pt x="47710" y="15309"/>
                </a:lnTo>
                <a:lnTo>
                  <a:pt x="17825" y="43930"/>
                </a:lnTo>
                <a:lnTo>
                  <a:pt x="656" y="83206"/>
                </a:lnTo>
                <a:lnTo>
                  <a:pt x="0" y="126095"/>
                </a:lnTo>
                <a:lnTo>
                  <a:pt x="15309" y="164566"/>
                </a:lnTo>
                <a:lnTo>
                  <a:pt x="43930" y="194488"/>
                </a:lnTo>
                <a:lnTo>
                  <a:pt x="83206" y="211730"/>
                </a:lnTo>
                <a:lnTo>
                  <a:pt x="126095" y="212367"/>
                </a:lnTo>
                <a:lnTo>
                  <a:pt x="164566" y="197014"/>
                </a:lnTo>
                <a:lnTo>
                  <a:pt x="194488" y="168350"/>
                </a:lnTo>
                <a:lnTo>
                  <a:pt x="211730" y="129053"/>
                </a:lnTo>
                <a:lnTo>
                  <a:pt x="248433" y="109241"/>
                </a:lnTo>
                <a:lnTo>
                  <a:pt x="212619" y="87905"/>
                </a:lnTo>
                <a:lnTo>
                  <a:pt x="202455" y="57253"/>
                </a:lnTo>
                <a:lnTo>
                  <a:pt x="184171" y="31470"/>
                </a:lnTo>
                <a:lnTo>
                  <a:pt x="159220" y="12092"/>
                </a:lnTo>
                <a:lnTo>
                  <a:pt x="129053" y="656"/>
                </a:lnTo>
                <a:lnTo>
                  <a:pt x="86167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7352918" y="3522345"/>
            <a:ext cx="63627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越发普遍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013193" y="2036064"/>
            <a:ext cx="120014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1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028180" y="2507233"/>
            <a:ext cx="120014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2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27291" y="2985389"/>
            <a:ext cx="120014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3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034530" y="3464941"/>
            <a:ext cx="11938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4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24230" y="951865"/>
            <a:ext cx="4473575" cy="955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21255">
              <a:lnSpc>
                <a:spcPct val="100000"/>
              </a:lnSpc>
            </a:pP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PC</a:t>
            </a: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平台</a:t>
            </a:r>
            <a:r>
              <a:rPr dirty="0" sz="1200" b="1">
                <a:solidFill>
                  <a:srgbClr val="006FC0"/>
                </a:solidFill>
                <a:latin typeface="微软雅黑"/>
                <a:cs typeface="微软雅黑"/>
              </a:rPr>
              <a:t>恶意代码行为</a:t>
            </a: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分类排行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800">
                <a:solidFill>
                  <a:srgbClr val="171717"/>
                </a:solidFill>
                <a:latin typeface="Arial"/>
                <a:cs typeface="Arial"/>
              </a:rPr>
              <a:t>10000000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171717"/>
                </a:solidFill>
                <a:latin typeface="Arial"/>
                <a:cs typeface="Arial"/>
              </a:rPr>
              <a:t>9000000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171717"/>
                </a:solidFill>
                <a:latin typeface="Arial"/>
                <a:cs typeface="Arial"/>
              </a:rPr>
              <a:t>8000000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24230" y="2028189"/>
            <a:ext cx="42545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171717"/>
                </a:solidFill>
                <a:latin typeface="Arial"/>
                <a:cs typeface="Arial"/>
              </a:rPr>
              <a:t>7000000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24230" y="2291333"/>
            <a:ext cx="42545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">
                <a:solidFill>
                  <a:srgbClr val="171717"/>
                </a:solidFill>
                <a:latin typeface="Arial"/>
                <a:cs typeface="Arial"/>
              </a:rPr>
              <a:t>6</a:t>
            </a:r>
            <a:r>
              <a:rPr dirty="0" sz="800">
                <a:solidFill>
                  <a:srgbClr val="171717"/>
                </a:solidFill>
                <a:latin typeface="Arial"/>
                <a:cs typeface="Arial"/>
              </a:rPr>
              <a:t>000000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24230" y="2576448"/>
            <a:ext cx="42545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171717"/>
                </a:solidFill>
                <a:latin typeface="Arial"/>
                <a:cs typeface="Arial"/>
              </a:rPr>
              <a:t>5000000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24230" y="2854325"/>
            <a:ext cx="42545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">
                <a:solidFill>
                  <a:srgbClr val="171717"/>
                </a:solidFill>
                <a:latin typeface="Arial"/>
                <a:cs typeface="Arial"/>
              </a:rPr>
              <a:t>4</a:t>
            </a:r>
            <a:r>
              <a:rPr dirty="0" sz="800">
                <a:solidFill>
                  <a:srgbClr val="171717"/>
                </a:solidFill>
                <a:latin typeface="Arial"/>
                <a:cs typeface="Arial"/>
              </a:rPr>
              <a:t>000000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24230" y="3132073"/>
            <a:ext cx="42545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171717"/>
                </a:solidFill>
                <a:latin typeface="Arial"/>
                <a:cs typeface="Arial"/>
              </a:rPr>
              <a:t>3000000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24230" y="3358895"/>
            <a:ext cx="42545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">
                <a:solidFill>
                  <a:srgbClr val="171717"/>
                </a:solidFill>
                <a:latin typeface="Arial"/>
                <a:cs typeface="Arial"/>
              </a:rPr>
              <a:t>2</a:t>
            </a:r>
            <a:r>
              <a:rPr dirty="0" sz="800">
                <a:solidFill>
                  <a:srgbClr val="171717"/>
                </a:solidFill>
                <a:latin typeface="Arial"/>
                <a:cs typeface="Arial"/>
              </a:rPr>
              <a:t>000000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95019" y="3647058"/>
            <a:ext cx="454659" cy="341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910">
              <a:lnSpc>
                <a:spcPct val="100000"/>
              </a:lnSpc>
            </a:pPr>
            <a:r>
              <a:rPr dirty="0" sz="800">
                <a:solidFill>
                  <a:srgbClr val="171717"/>
                </a:solidFill>
                <a:latin typeface="Arial"/>
                <a:cs typeface="Arial"/>
              </a:rPr>
              <a:t>1000000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950" spc="25">
                <a:solidFill>
                  <a:srgbClr val="696969"/>
                </a:solidFill>
                <a:latin typeface="微软雅黑"/>
                <a:cs typeface="微软雅黑"/>
              </a:rPr>
              <a:t>数量</a:t>
            </a:r>
            <a:r>
              <a:rPr dirty="0" sz="950" spc="25">
                <a:solidFill>
                  <a:srgbClr val="696969"/>
                </a:solidFill>
                <a:latin typeface="Arial"/>
                <a:cs typeface="Arial"/>
              </a:rPr>
              <a:t>/</a:t>
            </a:r>
            <a:r>
              <a:rPr dirty="0" sz="950" spc="25">
                <a:solidFill>
                  <a:srgbClr val="696969"/>
                </a:solidFill>
                <a:latin typeface="微软雅黑"/>
                <a:cs typeface="微软雅黑"/>
              </a:rPr>
              <a:t>次</a:t>
            </a:r>
            <a:endParaRPr sz="950">
              <a:latin typeface="微软雅黑"/>
              <a:cs typeface="微软雅黑"/>
            </a:endParaRPr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1833562" y="1971611"/>
          <a:ext cx="4810760" cy="164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"/>
                <a:gridCol w="190500"/>
                <a:gridCol w="4519676"/>
              </a:tblGrid>
              <a:tr h="276225">
                <a:tc>
                  <a:txBody>
                    <a:bodyPr/>
                    <a:lstStyle/>
                    <a:p>
                      <a:pPr/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solidFill>
                      <a:srgbClr val="171717"/>
                    </a:solidFill>
                  </a:tcPr>
                </a:tc>
                <a:tc gridSpan="2">
                  <a:txBody>
                    <a:bodyPr/>
                    <a:lstStyle/>
                    <a:p>
                      <a:pPr/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85725">
                      <a:solidFill>
                        <a:srgbClr val="171717"/>
                      </a:solidFill>
                      <a:prstDash val="solid"/>
                    </a:lnL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6700">
                <a:tc>
                  <a:txBody>
                    <a:bodyPr/>
                    <a:lstStyle/>
                    <a:p>
                      <a:pPr/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solidFill>
                      <a:srgbClr val="171717"/>
                    </a:solidFill>
                  </a:tcPr>
                </a:tc>
                <a:tc gridSpan="2">
                  <a:txBody>
                    <a:bodyPr/>
                    <a:lstStyle/>
                    <a:p>
                      <a:pPr/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85725">
                      <a:solidFill>
                        <a:srgbClr val="171717"/>
                      </a:solidFill>
                      <a:prstDash val="solid"/>
                    </a:lnL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6225">
                <a:tc>
                  <a:txBody>
                    <a:bodyPr/>
                    <a:lstStyle/>
                    <a:p>
                      <a:pPr/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solidFill>
                      <a:srgbClr val="171717"/>
                    </a:solidFill>
                  </a:tcPr>
                </a:tc>
                <a:tc gridSpan="2">
                  <a:txBody>
                    <a:bodyPr/>
                    <a:lstStyle/>
                    <a:p>
                      <a:pPr/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85725">
                      <a:solidFill>
                        <a:srgbClr val="171717"/>
                      </a:solidFill>
                      <a:prstDash val="solid"/>
                    </a:lnL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6225">
                <a:tc>
                  <a:txBody>
                    <a:bodyPr/>
                    <a:lstStyle/>
                    <a:p>
                      <a:pPr/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solidFill>
                      <a:srgbClr val="171717"/>
                    </a:solidFill>
                  </a:tcPr>
                </a:tc>
                <a:tc gridSpan="2">
                  <a:txBody>
                    <a:bodyPr/>
                    <a:lstStyle/>
                    <a:p>
                      <a:pPr/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85725">
                      <a:solidFill>
                        <a:srgbClr val="171717"/>
                      </a:solidFill>
                      <a:prstDash val="solid"/>
                    </a:lnL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6700">
                <a:tc>
                  <a:txBody>
                    <a:bodyPr/>
                    <a:lstStyle/>
                    <a:p>
                      <a:pPr/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85725">
                      <a:solidFill>
                        <a:srgbClr val="171717"/>
                      </a:solidFill>
                      <a:prstDash val="solid"/>
                    </a:lnL>
                    <a:lnT w="9525">
                      <a:solidFill>
                        <a:srgbClr val="DCDCDC"/>
                      </a:solidFill>
                      <a:prstDash val="solid"/>
                    </a:lnT>
                    <a:lnB w="9525">
                      <a:solidFill>
                        <a:srgbClr val="DCDCD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T w="9525">
                      <a:solidFill>
                        <a:srgbClr val="DCDCDC"/>
                      </a:solidFill>
                      <a:prstDash val="solid"/>
                    </a:lnT>
                  </a:tcPr>
                </a:tc>
              </a:tr>
              <a:tr h="281050">
                <a:tc>
                  <a:txBody>
                    <a:bodyPr/>
                    <a:lstStyle/>
                    <a:p>
                      <a:pPr/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solidFill>
                      <a:srgbClr val="17171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31750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275590" algn="l"/>
                          <a:tab pos="542290" algn="l"/>
                          <a:tab pos="669925" algn="l"/>
                        </a:tabLst>
                      </a:pPr>
                      <a:r>
                        <a:rPr dirty="0" sz="1200" b="1" u="sng">
                          <a:solidFill>
                            <a:srgbClr val="171717"/>
                          </a:solidFill>
                          <a:latin typeface="微软雅黑"/>
                          <a:cs typeface="微软雅黑"/>
                        </a:rPr>
                        <a:t>  </a:t>
                      </a:r>
                      <a:r>
                        <a:rPr dirty="0" sz="1200" spc="-70" b="1" u="sng">
                          <a:solidFill>
                            <a:srgbClr val="171717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200" b="1">
                          <a:solidFill>
                            <a:srgbClr val="171717"/>
                          </a:solidFill>
                          <a:latin typeface="微软雅黑"/>
                          <a:cs typeface="微软雅黑"/>
                        </a:rPr>
                        <a:t>	</a:t>
                      </a:r>
                      <a:r>
                        <a:rPr dirty="0" sz="1200" b="1" u="sng">
                          <a:solidFill>
                            <a:srgbClr val="171717"/>
                          </a:solidFill>
                          <a:latin typeface="微软雅黑"/>
                          <a:cs typeface="微软雅黑"/>
                        </a:rPr>
                        <a:t>  </a:t>
                      </a:r>
                      <a:r>
                        <a:rPr dirty="0" sz="1200" spc="-70" b="1" u="sng">
                          <a:solidFill>
                            <a:srgbClr val="171717"/>
                          </a:solidFill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200" b="1">
                          <a:solidFill>
                            <a:srgbClr val="171717"/>
                          </a:solidFill>
                          <a:latin typeface="微软雅黑"/>
                          <a:cs typeface="微软雅黑"/>
                        </a:rPr>
                        <a:t>	</a:t>
                      </a:r>
                      <a:r>
                        <a:rPr dirty="0" sz="1200" b="1" u="sng">
                          <a:solidFill>
                            <a:srgbClr val="171717"/>
                          </a:solidFill>
                          <a:latin typeface="微软雅黑"/>
                          <a:cs typeface="微软雅黑"/>
                        </a:rPr>
                        <a:t> 	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85725">
                      <a:solidFill>
                        <a:srgbClr val="171717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78825" y="242188"/>
            <a:ext cx="535940" cy="947419"/>
          </a:xfrm>
          <a:custGeom>
            <a:avLst/>
            <a:gdLst/>
            <a:ahLst/>
            <a:cxnLst/>
            <a:rect l="l" t="t" r="r" b="b"/>
            <a:pathLst>
              <a:path w="535940" h="947419">
                <a:moveTo>
                  <a:pt x="0" y="0"/>
                </a:moveTo>
                <a:lnTo>
                  <a:pt x="535431" y="947038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192" y="949452"/>
            <a:ext cx="580390" cy="831850"/>
          </a:xfrm>
          <a:custGeom>
            <a:avLst/>
            <a:gdLst/>
            <a:ahLst/>
            <a:cxnLst/>
            <a:rect l="l" t="t" r="r" b="b"/>
            <a:pathLst>
              <a:path w="580390" h="831850">
                <a:moveTo>
                  <a:pt x="579945" y="0"/>
                </a:moveTo>
                <a:lnTo>
                  <a:pt x="0" y="831723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069" y="248920"/>
            <a:ext cx="526415" cy="664845"/>
          </a:xfrm>
          <a:custGeom>
            <a:avLst/>
            <a:gdLst/>
            <a:ahLst/>
            <a:cxnLst/>
            <a:rect l="l" t="t" r="r" b="b"/>
            <a:pathLst>
              <a:path w="526415" h="664844">
                <a:moveTo>
                  <a:pt x="0" y="0"/>
                </a:moveTo>
                <a:lnTo>
                  <a:pt x="526077" y="66459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412750"/>
            <a:ext cx="965835" cy="6985"/>
          </a:xfrm>
          <a:custGeom>
            <a:avLst/>
            <a:gdLst/>
            <a:ahLst/>
            <a:cxnLst/>
            <a:rect l="l" t="t" r="r" b="b"/>
            <a:pathLst>
              <a:path w="965835" h="6984">
                <a:moveTo>
                  <a:pt x="0" y="0"/>
                </a:moveTo>
                <a:lnTo>
                  <a:pt x="965682" y="6730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84530">
              <a:lnSpc>
                <a:spcPct val="100000"/>
              </a:lnSpc>
            </a:pPr>
            <a:r>
              <a:rPr dirty="0">
                <a:solidFill>
                  <a:srgbClr val="006FC0"/>
                </a:solidFill>
                <a:latin typeface="微软雅黑"/>
                <a:cs typeface="微软雅黑"/>
              </a:rPr>
              <a:t>1.5 </a:t>
            </a:r>
            <a:r>
              <a:rPr dirty="0"/>
              <a:t>电信诈骗</a:t>
            </a:r>
            <a:r>
              <a:rPr dirty="0" spc="-140"/>
              <a:t> </a:t>
            </a:r>
            <a:r>
              <a:rPr dirty="0"/>
              <a:t>泛滥成灾</a:t>
            </a:r>
          </a:p>
        </p:txBody>
      </p:sp>
      <p:sp>
        <p:nvSpPr>
          <p:cNvPr id="7" name="object 7"/>
          <p:cNvSpPr/>
          <p:nvPr/>
        </p:nvSpPr>
        <p:spPr>
          <a:xfrm>
            <a:off x="744639" y="0"/>
            <a:ext cx="240029" cy="375285"/>
          </a:xfrm>
          <a:custGeom>
            <a:avLst/>
            <a:gdLst/>
            <a:ahLst/>
            <a:cxnLst/>
            <a:rect l="l" t="t" r="r" b="b"/>
            <a:pathLst>
              <a:path w="240030" h="375285">
                <a:moveTo>
                  <a:pt x="0" y="0"/>
                </a:moveTo>
                <a:lnTo>
                  <a:pt x="239483" y="374903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5682" y="356488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5" h="126365">
                <a:moveTo>
                  <a:pt x="62992" y="0"/>
                </a:moveTo>
                <a:lnTo>
                  <a:pt x="38474" y="4949"/>
                </a:lnTo>
                <a:lnTo>
                  <a:pt x="18451" y="18446"/>
                </a:lnTo>
                <a:lnTo>
                  <a:pt x="4950" y="38469"/>
                </a:lnTo>
                <a:lnTo>
                  <a:pt x="0" y="62991"/>
                </a:lnTo>
                <a:lnTo>
                  <a:pt x="4950" y="87514"/>
                </a:lnTo>
                <a:lnTo>
                  <a:pt x="18451" y="107537"/>
                </a:lnTo>
                <a:lnTo>
                  <a:pt x="38474" y="121034"/>
                </a:lnTo>
                <a:lnTo>
                  <a:pt x="62992" y="125984"/>
                </a:lnTo>
                <a:lnTo>
                  <a:pt x="87516" y="121034"/>
                </a:lnTo>
                <a:lnTo>
                  <a:pt x="107543" y="107537"/>
                </a:lnTo>
                <a:lnTo>
                  <a:pt x="121045" y="87514"/>
                </a:lnTo>
                <a:lnTo>
                  <a:pt x="125996" y="62991"/>
                </a:lnTo>
                <a:lnTo>
                  <a:pt x="121045" y="38469"/>
                </a:lnTo>
                <a:lnTo>
                  <a:pt x="107543" y="18446"/>
                </a:lnTo>
                <a:lnTo>
                  <a:pt x="87516" y="4949"/>
                </a:lnTo>
                <a:lnTo>
                  <a:pt x="6299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7146" y="87744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91" y="0"/>
                </a:moveTo>
                <a:lnTo>
                  <a:pt x="21983" y="2831"/>
                </a:lnTo>
                <a:lnTo>
                  <a:pt x="10542" y="10556"/>
                </a:lnTo>
                <a:lnTo>
                  <a:pt x="2828" y="22020"/>
                </a:lnTo>
                <a:lnTo>
                  <a:pt x="0" y="36068"/>
                </a:lnTo>
                <a:lnTo>
                  <a:pt x="2828" y="50041"/>
                </a:lnTo>
                <a:lnTo>
                  <a:pt x="10542" y="61468"/>
                </a:lnTo>
                <a:lnTo>
                  <a:pt x="21983" y="69179"/>
                </a:lnTo>
                <a:lnTo>
                  <a:pt x="35991" y="72009"/>
                </a:lnTo>
                <a:lnTo>
                  <a:pt x="50007" y="69179"/>
                </a:lnTo>
                <a:lnTo>
                  <a:pt x="61452" y="61467"/>
                </a:lnTo>
                <a:lnTo>
                  <a:pt x="69167" y="50041"/>
                </a:lnTo>
                <a:lnTo>
                  <a:pt x="71996" y="36068"/>
                </a:lnTo>
                <a:lnTo>
                  <a:pt x="69167" y="22020"/>
                </a:lnTo>
                <a:lnTo>
                  <a:pt x="61452" y="10556"/>
                </a:lnTo>
                <a:lnTo>
                  <a:pt x="50007" y="2831"/>
                </a:lnTo>
                <a:lnTo>
                  <a:pt x="3599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612" y="18745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000" y="0"/>
                </a:moveTo>
                <a:lnTo>
                  <a:pt x="21987" y="2831"/>
                </a:lnTo>
                <a:lnTo>
                  <a:pt x="10544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4" y="61468"/>
                </a:lnTo>
                <a:lnTo>
                  <a:pt x="21987" y="69179"/>
                </a:lnTo>
                <a:lnTo>
                  <a:pt x="36000" y="72009"/>
                </a:lnTo>
                <a:lnTo>
                  <a:pt x="50013" y="69179"/>
                </a:lnTo>
                <a:lnTo>
                  <a:pt x="61456" y="61467"/>
                </a:lnTo>
                <a:lnTo>
                  <a:pt x="69171" y="50041"/>
                </a:lnTo>
                <a:lnTo>
                  <a:pt x="72000" y="36068"/>
                </a:lnTo>
                <a:lnTo>
                  <a:pt x="69171" y="22020"/>
                </a:lnTo>
                <a:lnTo>
                  <a:pt x="61456" y="10556"/>
                </a:lnTo>
                <a:lnTo>
                  <a:pt x="50013" y="2831"/>
                </a:lnTo>
                <a:lnTo>
                  <a:pt x="3600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342883" y="17030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0"/>
                </a:lnTo>
                <a:lnTo>
                  <a:pt x="2829" y="49968"/>
                </a:lnTo>
                <a:lnTo>
                  <a:pt x="10541" y="61388"/>
                </a:lnTo>
                <a:lnTo>
                  <a:pt x="21967" y="69070"/>
                </a:lnTo>
                <a:lnTo>
                  <a:pt x="35941" y="71881"/>
                </a:lnTo>
                <a:lnTo>
                  <a:pt x="49988" y="69070"/>
                </a:lnTo>
                <a:lnTo>
                  <a:pt x="61452" y="61388"/>
                </a:lnTo>
                <a:lnTo>
                  <a:pt x="69177" y="49968"/>
                </a:lnTo>
                <a:lnTo>
                  <a:pt x="72009" y="35940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878316" y="118922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40" y="0"/>
                </a:moveTo>
                <a:lnTo>
                  <a:pt x="21967" y="2831"/>
                </a:lnTo>
                <a:lnTo>
                  <a:pt x="10541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0" y="61468"/>
                </a:lnTo>
                <a:lnTo>
                  <a:pt x="21967" y="69179"/>
                </a:lnTo>
                <a:lnTo>
                  <a:pt x="35940" y="72009"/>
                </a:lnTo>
                <a:lnTo>
                  <a:pt x="49988" y="69179"/>
                </a:lnTo>
                <a:lnTo>
                  <a:pt x="61452" y="61467"/>
                </a:lnTo>
                <a:lnTo>
                  <a:pt x="69177" y="50041"/>
                </a:lnTo>
                <a:lnTo>
                  <a:pt x="72008" y="36068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42883" y="30087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1"/>
                </a:lnTo>
                <a:lnTo>
                  <a:pt x="2829" y="49968"/>
                </a:lnTo>
                <a:lnTo>
                  <a:pt x="10541" y="61388"/>
                </a:lnTo>
                <a:lnTo>
                  <a:pt x="21967" y="69070"/>
                </a:lnTo>
                <a:lnTo>
                  <a:pt x="35941" y="71881"/>
                </a:lnTo>
                <a:lnTo>
                  <a:pt x="49988" y="69070"/>
                </a:lnTo>
                <a:lnTo>
                  <a:pt x="61452" y="61388"/>
                </a:lnTo>
                <a:lnTo>
                  <a:pt x="69177" y="49968"/>
                </a:lnTo>
                <a:lnTo>
                  <a:pt x="72009" y="35941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30385" y="38088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6068" y="0"/>
                </a:moveTo>
                <a:lnTo>
                  <a:pt x="22020" y="2811"/>
                </a:lnTo>
                <a:lnTo>
                  <a:pt x="10556" y="10493"/>
                </a:lnTo>
                <a:lnTo>
                  <a:pt x="2831" y="21913"/>
                </a:lnTo>
                <a:lnTo>
                  <a:pt x="0" y="35941"/>
                </a:lnTo>
                <a:lnTo>
                  <a:pt x="2831" y="49976"/>
                </a:lnTo>
                <a:lnTo>
                  <a:pt x="10556" y="61414"/>
                </a:lnTo>
                <a:lnTo>
                  <a:pt x="22020" y="69113"/>
                </a:lnTo>
                <a:lnTo>
                  <a:pt x="36068" y="71932"/>
                </a:lnTo>
                <a:lnTo>
                  <a:pt x="50095" y="69113"/>
                </a:lnTo>
                <a:lnTo>
                  <a:pt x="61515" y="61414"/>
                </a:lnTo>
                <a:lnTo>
                  <a:pt x="69197" y="49976"/>
                </a:lnTo>
                <a:lnTo>
                  <a:pt x="72009" y="35941"/>
                </a:lnTo>
                <a:lnTo>
                  <a:pt x="69197" y="21913"/>
                </a:lnTo>
                <a:lnTo>
                  <a:pt x="61515" y="10493"/>
                </a:lnTo>
                <a:lnTo>
                  <a:pt x="50095" y="2811"/>
                </a:lnTo>
                <a:lnTo>
                  <a:pt x="360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15020" y="500317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0" y="0"/>
                </a:moveTo>
                <a:lnTo>
                  <a:pt x="21967" y="2829"/>
                </a:lnTo>
                <a:lnTo>
                  <a:pt x="10541" y="10545"/>
                </a:lnTo>
                <a:lnTo>
                  <a:pt x="2829" y="21988"/>
                </a:lnTo>
                <a:lnTo>
                  <a:pt x="0" y="36001"/>
                </a:lnTo>
                <a:lnTo>
                  <a:pt x="2829" y="50014"/>
                </a:lnTo>
                <a:lnTo>
                  <a:pt x="10540" y="61457"/>
                </a:lnTo>
                <a:lnTo>
                  <a:pt x="21967" y="69173"/>
                </a:lnTo>
                <a:lnTo>
                  <a:pt x="35940" y="72002"/>
                </a:lnTo>
                <a:lnTo>
                  <a:pt x="49988" y="69173"/>
                </a:lnTo>
                <a:lnTo>
                  <a:pt x="61452" y="61457"/>
                </a:lnTo>
                <a:lnTo>
                  <a:pt x="69177" y="50014"/>
                </a:lnTo>
                <a:lnTo>
                  <a:pt x="72008" y="36001"/>
                </a:lnTo>
                <a:lnTo>
                  <a:pt x="69177" y="21988"/>
                </a:lnTo>
                <a:lnTo>
                  <a:pt x="61452" y="10545"/>
                </a:lnTo>
                <a:lnTo>
                  <a:pt x="49988" y="2829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04352" y="1261236"/>
            <a:ext cx="509905" cy="1758314"/>
          </a:xfrm>
          <a:custGeom>
            <a:avLst/>
            <a:gdLst/>
            <a:ahLst/>
            <a:cxnLst/>
            <a:rect l="l" t="t" r="r" b="b"/>
            <a:pathLst>
              <a:path w="509904" h="1758314">
                <a:moveTo>
                  <a:pt x="509904" y="0"/>
                </a:moveTo>
                <a:lnTo>
                  <a:pt x="0" y="175806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04352" y="3070098"/>
            <a:ext cx="537210" cy="749300"/>
          </a:xfrm>
          <a:custGeom>
            <a:avLst/>
            <a:gdLst/>
            <a:ahLst/>
            <a:cxnLst/>
            <a:rect l="l" t="t" r="r" b="b"/>
            <a:pathLst>
              <a:path w="537209" h="749300">
                <a:moveTo>
                  <a:pt x="0" y="0"/>
                </a:moveTo>
                <a:lnTo>
                  <a:pt x="536701" y="749299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76489" y="3870197"/>
            <a:ext cx="964565" cy="1143635"/>
          </a:xfrm>
          <a:custGeom>
            <a:avLst/>
            <a:gdLst/>
            <a:ahLst/>
            <a:cxnLst/>
            <a:rect l="l" t="t" r="r" b="b"/>
            <a:pathLst>
              <a:path w="964565" h="1143635">
                <a:moveTo>
                  <a:pt x="0" y="1143520"/>
                </a:moveTo>
                <a:lnTo>
                  <a:pt x="964564" y="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50961" y="3080639"/>
            <a:ext cx="427990" cy="1922780"/>
          </a:xfrm>
          <a:custGeom>
            <a:avLst/>
            <a:gdLst/>
            <a:ahLst/>
            <a:cxnLst/>
            <a:rect l="l" t="t" r="r" b="b"/>
            <a:pathLst>
              <a:path w="427990" h="1922779">
                <a:moveTo>
                  <a:pt x="0" y="1922538"/>
                </a:moveTo>
                <a:lnTo>
                  <a:pt x="427863" y="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036684" y="42113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6068" y="0"/>
                </a:moveTo>
                <a:lnTo>
                  <a:pt x="22020" y="2831"/>
                </a:lnTo>
                <a:lnTo>
                  <a:pt x="10556" y="10556"/>
                </a:lnTo>
                <a:lnTo>
                  <a:pt x="2831" y="22020"/>
                </a:lnTo>
                <a:lnTo>
                  <a:pt x="0" y="36067"/>
                </a:lnTo>
                <a:lnTo>
                  <a:pt x="2831" y="50041"/>
                </a:lnTo>
                <a:lnTo>
                  <a:pt x="10556" y="61467"/>
                </a:lnTo>
                <a:lnTo>
                  <a:pt x="22020" y="69179"/>
                </a:lnTo>
                <a:lnTo>
                  <a:pt x="36068" y="72008"/>
                </a:lnTo>
                <a:lnTo>
                  <a:pt x="50041" y="69179"/>
                </a:lnTo>
                <a:lnTo>
                  <a:pt x="61468" y="61467"/>
                </a:lnTo>
                <a:lnTo>
                  <a:pt x="69179" y="50041"/>
                </a:lnTo>
                <a:lnTo>
                  <a:pt x="72009" y="36067"/>
                </a:lnTo>
                <a:lnTo>
                  <a:pt x="69179" y="22020"/>
                </a:lnTo>
                <a:lnTo>
                  <a:pt x="61468" y="10556"/>
                </a:lnTo>
                <a:lnTo>
                  <a:pt x="50041" y="2831"/>
                </a:lnTo>
                <a:lnTo>
                  <a:pt x="360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404352" y="231647"/>
            <a:ext cx="632460" cy="226060"/>
          </a:xfrm>
          <a:custGeom>
            <a:avLst/>
            <a:gdLst/>
            <a:ahLst/>
            <a:cxnLst/>
            <a:rect l="l" t="t" r="r" b="b"/>
            <a:pathLst>
              <a:path w="632459" h="226059">
                <a:moveTo>
                  <a:pt x="0" y="0"/>
                </a:moveTo>
                <a:lnTo>
                  <a:pt x="632332" y="22555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719819" y="0"/>
            <a:ext cx="424180" cy="1189355"/>
          </a:xfrm>
          <a:custGeom>
            <a:avLst/>
            <a:gdLst/>
            <a:ahLst/>
            <a:cxnLst/>
            <a:rect l="l" t="t" r="r" b="b"/>
            <a:pathLst>
              <a:path w="424179" h="1189355">
                <a:moveTo>
                  <a:pt x="0" y="0"/>
                </a:moveTo>
                <a:lnTo>
                  <a:pt x="424179" y="1189227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823959" y="34912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41" y="0"/>
                </a:moveTo>
                <a:lnTo>
                  <a:pt x="21967" y="2831"/>
                </a:lnTo>
                <a:lnTo>
                  <a:pt x="10541" y="10556"/>
                </a:lnTo>
                <a:lnTo>
                  <a:pt x="2829" y="22020"/>
                </a:lnTo>
                <a:lnTo>
                  <a:pt x="0" y="36067"/>
                </a:lnTo>
                <a:lnTo>
                  <a:pt x="2829" y="50041"/>
                </a:lnTo>
                <a:lnTo>
                  <a:pt x="10541" y="61467"/>
                </a:lnTo>
                <a:lnTo>
                  <a:pt x="21967" y="69179"/>
                </a:lnTo>
                <a:lnTo>
                  <a:pt x="35941" y="72009"/>
                </a:lnTo>
                <a:lnTo>
                  <a:pt x="49988" y="69179"/>
                </a:lnTo>
                <a:lnTo>
                  <a:pt x="61452" y="61468"/>
                </a:lnTo>
                <a:lnTo>
                  <a:pt x="69177" y="50041"/>
                </a:lnTo>
                <a:lnTo>
                  <a:pt x="72009" y="36067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39862" y="802131"/>
            <a:ext cx="5966459" cy="3398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45255" y="2188438"/>
            <a:ext cx="2339340" cy="462280"/>
          </a:xfrm>
          <a:custGeom>
            <a:avLst/>
            <a:gdLst/>
            <a:ahLst/>
            <a:cxnLst/>
            <a:rect l="l" t="t" r="r" b="b"/>
            <a:pathLst>
              <a:path w="2339340" h="462280">
                <a:moveTo>
                  <a:pt x="0" y="461670"/>
                </a:moveTo>
                <a:lnTo>
                  <a:pt x="2339086" y="461670"/>
                </a:lnTo>
                <a:lnTo>
                  <a:pt x="2339086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37584" y="2229485"/>
            <a:ext cx="2161540" cy="37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171717"/>
                </a:solidFill>
                <a:latin typeface="微软雅黑"/>
                <a:cs typeface="微软雅黑"/>
              </a:rPr>
              <a:t>电信诈骗</a:t>
            </a:r>
            <a:r>
              <a:rPr dirty="0" sz="2400" b="1">
                <a:solidFill>
                  <a:srgbClr val="006FC0"/>
                </a:solidFill>
                <a:latin typeface="微软雅黑"/>
                <a:cs typeface="微软雅黑"/>
              </a:rPr>
              <a:t>产业链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76958" y="1169276"/>
            <a:ext cx="1462405" cy="277495"/>
          </a:xfrm>
          <a:custGeom>
            <a:avLst/>
            <a:gdLst/>
            <a:ahLst/>
            <a:cxnLst/>
            <a:rect l="l" t="t" r="r" b="b"/>
            <a:pathLst>
              <a:path w="1462405" h="277494">
                <a:moveTo>
                  <a:pt x="0" y="276999"/>
                </a:moveTo>
                <a:lnTo>
                  <a:pt x="1462278" y="276999"/>
                </a:lnTo>
                <a:lnTo>
                  <a:pt x="1462278" y="0"/>
                </a:lnTo>
                <a:lnTo>
                  <a:pt x="0" y="0"/>
                </a:lnTo>
                <a:lnTo>
                  <a:pt x="0" y="27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657350" y="1208023"/>
            <a:ext cx="129413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策划骗术</a:t>
            </a:r>
            <a:r>
              <a:rPr dirty="0" sz="1200" spc="-70" b="1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筛选人群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4247" y="2352662"/>
            <a:ext cx="1724025" cy="277495"/>
          </a:xfrm>
          <a:custGeom>
            <a:avLst/>
            <a:gdLst/>
            <a:ahLst/>
            <a:cxnLst/>
            <a:rect l="l" t="t" r="r" b="b"/>
            <a:pathLst>
              <a:path w="1724025" h="277494">
                <a:moveTo>
                  <a:pt x="0" y="276999"/>
                </a:moveTo>
                <a:lnTo>
                  <a:pt x="1723517" y="276999"/>
                </a:lnTo>
                <a:lnTo>
                  <a:pt x="1723517" y="0"/>
                </a:lnTo>
                <a:lnTo>
                  <a:pt x="0" y="0"/>
                </a:lnTo>
                <a:lnTo>
                  <a:pt x="0" y="27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94092" y="2393569"/>
            <a:ext cx="154940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 b="1">
                <a:solidFill>
                  <a:srgbClr val="171717"/>
                </a:solidFill>
                <a:latin typeface="微软雅黑"/>
                <a:cs typeface="微软雅黑"/>
              </a:rPr>
              <a:t>拨打电话直接诈骗团伙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00988" y="3510267"/>
            <a:ext cx="1416050" cy="277495"/>
          </a:xfrm>
          <a:custGeom>
            <a:avLst/>
            <a:gdLst/>
            <a:ahLst/>
            <a:cxnLst/>
            <a:rect l="l" t="t" r="r" b="b"/>
            <a:pathLst>
              <a:path w="1416050" h="277495">
                <a:moveTo>
                  <a:pt x="0" y="276999"/>
                </a:moveTo>
                <a:lnTo>
                  <a:pt x="1415796" y="276999"/>
                </a:lnTo>
                <a:lnTo>
                  <a:pt x="1415796" y="0"/>
                </a:lnTo>
                <a:lnTo>
                  <a:pt x="0" y="0"/>
                </a:lnTo>
                <a:lnTo>
                  <a:pt x="0" y="27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381125" y="3553459"/>
            <a:ext cx="124714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倒卖个人信息团伙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807714" y="3261588"/>
            <a:ext cx="1569720" cy="462280"/>
          </a:xfrm>
          <a:custGeom>
            <a:avLst/>
            <a:gdLst/>
            <a:ahLst/>
            <a:cxnLst/>
            <a:rect l="l" t="t" r="r" b="b"/>
            <a:pathLst>
              <a:path w="1569720" h="462279">
                <a:moveTo>
                  <a:pt x="0" y="461670"/>
                </a:moveTo>
                <a:lnTo>
                  <a:pt x="1569719" y="461670"/>
                </a:lnTo>
                <a:lnTo>
                  <a:pt x="1569719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890645" y="3296112"/>
            <a:ext cx="139890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4400"/>
              </a:lnSpc>
            </a:pPr>
            <a:r>
              <a:rPr dirty="0" sz="1200" spc="-5" b="1">
                <a:solidFill>
                  <a:srgbClr val="171717"/>
                </a:solidFill>
                <a:latin typeface="微软雅黑"/>
                <a:cs typeface="微软雅黑"/>
              </a:rPr>
              <a:t>收集办理 </a:t>
            </a:r>
            <a:r>
              <a:rPr dirty="0" sz="1200" spc="-350" b="1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 spc="-5" b="1">
                <a:solidFill>
                  <a:srgbClr val="171717"/>
                </a:solidFill>
                <a:latin typeface="微软雅黑"/>
                <a:cs typeface="微软雅黑"/>
              </a:rPr>
              <a:t>非实名电话卡银</a:t>
            </a:r>
            <a:r>
              <a:rPr dirty="0" sz="1200" spc="5" b="1">
                <a:solidFill>
                  <a:srgbClr val="171717"/>
                </a:solidFill>
                <a:latin typeface="微软雅黑"/>
                <a:cs typeface="微软雅黑"/>
              </a:rPr>
              <a:t>行</a:t>
            </a: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卡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286375" y="887069"/>
            <a:ext cx="1108075" cy="462280"/>
          </a:xfrm>
          <a:custGeom>
            <a:avLst/>
            <a:gdLst/>
            <a:ahLst/>
            <a:cxnLst/>
            <a:rect l="l" t="t" r="r" b="b"/>
            <a:pathLst>
              <a:path w="1108075" h="462280">
                <a:moveTo>
                  <a:pt x="0" y="461670"/>
                </a:moveTo>
                <a:lnTo>
                  <a:pt x="1107998" y="461670"/>
                </a:lnTo>
                <a:lnTo>
                  <a:pt x="1107998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370576" y="917331"/>
            <a:ext cx="94170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4299"/>
              </a:lnSpc>
            </a:pP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卖给诈骗分子  </a:t>
            </a: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团伙作案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660133" y="2813278"/>
            <a:ext cx="1262380" cy="462280"/>
          </a:xfrm>
          <a:custGeom>
            <a:avLst/>
            <a:gdLst/>
            <a:ahLst/>
            <a:cxnLst/>
            <a:rect l="l" t="t" r="r" b="b"/>
            <a:pathLst>
              <a:path w="1262379" h="462279">
                <a:moveTo>
                  <a:pt x="0" y="461670"/>
                </a:moveTo>
                <a:lnTo>
                  <a:pt x="1261884" y="461670"/>
                </a:lnTo>
                <a:lnTo>
                  <a:pt x="1261884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745858" y="2847167"/>
            <a:ext cx="1092200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4400"/>
              </a:lnSpc>
            </a:pPr>
            <a:r>
              <a:rPr dirty="0" sz="1200" spc="-5" b="1">
                <a:solidFill>
                  <a:srgbClr val="171717"/>
                </a:solidFill>
                <a:latin typeface="微软雅黑"/>
                <a:cs typeface="微软雅黑"/>
              </a:rPr>
              <a:t>洗钱团伙 </a:t>
            </a:r>
            <a:r>
              <a:rPr dirty="0" sz="1200" spc="-350" b="1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 spc="-5" b="1">
                <a:solidFill>
                  <a:srgbClr val="171717"/>
                </a:solidFill>
                <a:latin typeface="微软雅黑"/>
                <a:cs typeface="微软雅黑"/>
              </a:rPr>
              <a:t>若干诈骗点转取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14500" y="4221797"/>
            <a:ext cx="554672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171717"/>
                </a:solidFill>
                <a:latin typeface="微软雅黑"/>
                <a:cs typeface="微软雅黑"/>
              </a:rPr>
              <a:t>2015</a:t>
            </a:r>
            <a:r>
              <a:rPr dirty="0" sz="1200" spc="-10">
                <a:solidFill>
                  <a:srgbClr val="171717"/>
                </a:solidFill>
                <a:latin typeface="微软雅黑"/>
                <a:cs typeface="微软雅黑"/>
              </a:rPr>
              <a:t>年全国公安机关共立电信诈骗案件</a:t>
            </a:r>
            <a:r>
              <a:rPr dirty="0" sz="1200" spc="-10">
                <a:solidFill>
                  <a:srgbClr val="171717"/>
                </a:solidFill>
                <a:latin typeface="微软雅黑"/>
                <a:cs typeface="微软雅黑"/>
              </a:rPr>
              <a:t>59</a:t>
            </a:r>
            <a:r>
              <a:rPr dirty="0" sz="1200" spc="-10">
                <a:solidFill>
                  <a:srgbClr val="171717"/>
                </a:solidFill>
                <a:latin typeface="微软雅黑"/>
                <a:cs typeface="微软雅黑"/>
              </a:rPr>
              <a:t>万起，同比上升</a:t>
            </a:r>
            <a:r>
              <a:rPr dirty="0" sz="1200" spc="-10">
                <a:solidFill>
                  <a:srgbClr val="171717"/>
                </a:solidFill>
                <a:latin typeface="微软雅黑"/>
                <a:cs typeface="微软雅黑"/>
              </a:rPr>
              <a:t>32.5%</a:t>
            </a:r>
            <a:r>
              <a:rPr dirty="0" sz="1200" spc="-10">
                <a:solidFill>
                  <a:srgbClr val="171717"/>
                </a:solidFill>
                <a:latin typeface="微软雅黑"/>
                <a:cs typeface="微软雅黑"/>
              </a:rPr>
              <a:t>，共造成经济损失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14500" y="4593907"/>
            <a:ext cx="215265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25">
                <a:solidFill>
                  <a:srgbClr val="FFFFFF"/>
                </a:solidFill>
                <a:latin typeface="微软雅黑"/>
                <a:cs typeface="微软雅黑"/>
              </a:rPr>
              <a:t>2016</a:t>
            </a:r>
            <a:r>
              <a:rPr dirty="0" sz="1200" spc="-25">
                <a:solidFill>
                  <a:srgbClr val="FFFFFF"/>
                </a:solidFill>
                <a:latin typeface="微软雅黑"/>
                <a:cs typeface="微软雅黑"/>
              </a:rPr>
              <a:t>年 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十大电信诈骗</a:t>
            </a:r>
            <a:r>
              <a:rPr dirty="0" sz="1200" spc="5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最高骗走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334377" y="4090009"/>
            <a:ext cx="971550" cy="339090"/>
          </a:xfrm>
          <a:prstGeom prst="rect">
            <a:avLst/>
          </a:prstGeom>
          <a:solidFill>
            <a:srgbClr val="2D75B6"/>
          </a:solidFill>
        </p:spPr>
        <p:txBody>
          <a:bodyPr wrap="square" lIns="0" tIns="57150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450"/>
              </a:spcBef>
            </a:pPr>
            <a:r>
              <a:rPr dirty="0" sz="1550" spc="20" b="1">
                <a:solidFill>
                  <a:srgbClr val="FFFFFF"/>
                </a:solidFill>
                <a:latin typeface="微软雅黑"/>
                <a:cs typeface="微软雅黑"/>
              </a:rPr>
              <a:t>222</a:t>
            </a:r>
            <a:r>
              <a:rPr dirty="0" sz="1550" spc="20" b="1">
                <a:solidFill>
                  <a:srgbClr val="FFFFFF"/>
                </a:solidFill>
                <a:latin typeface="微软雅黑"/>
                <a:cs typeface="微软雅黑"/>
              </a:rPr>
              <a:t>亿</a:t>
            </a:r>
            <a:endParaRPr sz="1550">
              <a:latin typeface="微软雅黑"/>
              <a:cs typeface="微软雅黑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16679" y="4494669"/>
            <a:ext cx="899160" cy="339090"/>
          </a:xfrm>
          <a:prstGeom prst="rect">
            <a:avLst/>
          </a:prstGeom>
          <a:solidFill>
            <a:srgbClr val="2D75B6"/>
          </a:solidFill>
        </p:spPr>
        <p:txBody>
          <a:bodyPr wrap="square" lIns="0" tIns="5715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450"/>
              </a:spcBef>
            </a:pPr>
            <a:r>
              <a:rPr dirty="0" sz="1550" spc="15" b="1">
                <a:solidFill>
                  <a:srgbClr val="FFFFFF"/>
                </a:solidFill>
                <a:latin typeface="微软雅黑"/>
                <a:cs typeface="微软雅黑"/>
              </a:rPr>
              <a:t>1700</a:t>
            </a:r>
            <a:r>
              <a:rPr dirty="0" sz="1550" spc="15" b="1">
                <a:solidFill>
                  <a:srgbClr val="FFFFFF"/>
                </a:solidFill>
                <a:latin typeface="微软雅黑"/>
                <a:cs typeface="微软雅黑"/>
              </a:rPr>
              <a:t>万</a:t>
            </a:r>
            <a:endParaRPr sz="15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9004" y="939800"/>
            <a:ext cx="1374013" cy="2410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09004" y="939800"/>
            <a:ext cx="1374140" cy="2411095"/>
          </a:xfrm>
          <a:custGeom>
            <a:avLst/>
            <a:gdLst/>
            <a:ahLst/>
            <a:cxnLst/>
            <a:rect l="l" t="t" r="r" b="b"/>
            <a:pathLst>
              <a:path w="1374140" h="2411095">
                <a:moveTo>
                  <a:pt x="0" y="0"/>
                </a:moveTo>
                <a:lnTo>
                  <a:pt x="48236" y="830"/>
                </a:lnTo>
                <a:lnTo>
                  <a:pt x="96054" y="3304"/>
                </a:lnTo>
                <a:lnTo>
                  <a:pt x="143428" y="7395"/>
                </a:lnTo>
                <a:lnTo>
                  <a:pt x="190330" y="13074"/>
                </a:lnTo>
                <a:lnTo>
                  <a:pt x="236733" y="20315"/>
                </a:lnTo>
                <a:lnTo>
                  <a:pt x="282610" y="29090"/>
                </a:lnTo>
                <a:lnTo>
                  <a:pt x="327933" y="39372"/>
                </a:lnTo>
                <a:lnTo>
                  <a:pt x="372675" y="51135"/>
                </a:lnTo>
                <a:lnTo>
                  <a:pt x="416808" y="64350"/>
                </a:lnTo>
                <a:lnTo>
                  <a:pt x="460307" y="78990"/>
                </a:lnTo>
                <a:lnTo>
                  <a:pt x="503143" y="95029"/>
                </a:lnTo>
                <a:lnTo>
                  <a:pt x="545289" y="112439"/>
                </a:lnTo>
                <a:lnTo>
                  <a:pt x="586717" y="131192"/>
                </a:lnTo>
                <a:lnTo>
                  <a:pt x="627402" y="151263"/>
                </a:lnTo>
                <a:lnTo>
                  <a:pt x="667314" y="172622"/>
                </a:lnTo>
                <a:lnTo>
                  <a:pt x="706428" y="195243"/>
                </a:lnTo>
                <a:lnTo>
                  <a:pt x="744716" y="219100"/>
                </a:lnTo>
                <a:lnTo>
                  <a:pt x="782150" y="244164"/>
                </a:lnTo>
                <a:lnTo>
                  <a:pt x="818703" y="270408"/>
                </a:lnTo>
                <a:lnTo>
                  <a:pt x="854349" y="297805"/>
                </a:lnTo>
                <a:lnTo>
                  <a:pt x="889059" y="326328"/>
                </a:lnTo>
                <a:lnTo>
                  <a:pt x="922807" y="355950"/>
                </a:lnTo>
                <a:lnTo>
                  <a:pt x="955566" y="386643"/>
                </a:lnTo>
                <a:lnTo>
                  <a:pt x="987307" y="418381"/>
                </a:lnTo>
                <a:lnTo>
                  <a:pt x="1018005" y="451135"/>
                </a:lnTo>
                <a:lnTo>
                  <a:pt x="1047630" y="484879"/>
                </a:lnTo>
                <a:lnTo>
                  <a:pt x="1076158" y="519585"/>
                </a:lnTo>
                <a:lnTo>
                  <a:pt x="1103559" y="555227"/>
                </a:lnTo>
                <a:lnTo>
                  <a:pt x="1129807" y="591777"/>
                </a:lnTo>
                <a:lnTo>
                  <a:pt x="1154874" y="629207"/>
                </a:lnTo>
                <a:lnTo>
                  <a:pt x="1178734" y="667491"/>
                </a:lnTo>
                <a:lnTo>
                  <a:pt x="1201359" y="706601"/>
                </a:lnTo>
                <a:lnTo>
                  <a:pt x="1222722" y="746510"/>
                </a:lnTo>
                <a:lnTo>
                  <a:pt x="1242796" y="787191"/>
                </a:lnTo>
                <a:lnTo>
                  <a:pt x="1261552" y="828617"/>
                </a:lnTo>
                <a:lnTo>
                  <a:pt x="1278965" y="870760"/>
                </a:lnTo>
                <a:lnTo>
                  <a:pt x="1295007" y="913593"/>
                </a:lnTo>
                <a:lnTo>
                  <a:pt x="1309650" y="957089"/>
                </a:lnTo>
                <a:lnTo>
                  <a:pt x="1322868" y="1001220"/>
                </a:lnTo>
                <a:lnTo>
                  <a:pt x="1334632" y="1045960"/>
                </a:lnTo>
                <a:lnTo>
                  <a:pt x="1344916" y="1091281"/>
                </a:lnTo>
                <a:lnTo>
                  <a:pt x="1353693" y="1137156"/>
                </a:lnTo>
                <a:lnTo>
                  <a:pt x="1360936" y="1183557"/>
                </a:lnTo>
                <a:lnTo>
                  <a:pt x="1366616" y="1230458"/>
                </a:lnTo>
                <a:lnTo>
                  <a:pt x="1370707" y="1277832"/>
                </a:lnTo>
                <a:lnTo>
                  <a:pt x="1373182" y="1325650"/>
                </a:lnTo>
                <a:lnTo>
                  <a:pt x="1374013" y="1373886"/>
                </a:lnTo>
                <a:lnTo>
                  <a:pt x="1373117" y="1423498"/>
                </a:lnTo>
                <a:lnTo>
                  <a:pt x="1370445" y="1472865"/>
                </a:lnTo>
                <a:lnTo>
                  <a:pt x="1366015" y="1521945"/>
                </a:lnTo>
                <a:lnTo>
                  <a:pt x="1359847" y="1570695"/>
                </a:lnTo>
                <a:lnTo>
                  <a:pt x="1351959" y="1619073"/>
                </a:lnTo>
                <a:lnTo>
                  <a:pt x="1342372" y="1667035"/>
                </a:lnTo>
                <a:lnTo>
                  <a:pt x="1331104" y="1714541"/>
                </a:lnTo>
                <a:lnTo>
                  <a:pt x="1318175" y="1761546"/>
                </a:lnTo>
                <a:lnTo>
                  <a:pt x="1303604" y="1808009"/>
                </a:lnTo>
                <a:lnTo>
                  <a:pt x="1287411" y="1853887"/>
                </a:lnTo>
                <a:lnTo>
                  <a:pt x="1269615" y="1899138"/>
                </a:lnTo>
                <a:lnTo>
                  <a:pt x="1250235" y="1943719"/>
                </a:lnTo>
                <a:lnTo>
                  <a:pt x="1229291" y="1987587"/>
                </a:lnTo>
                <a:lnTo>
                  <a:pt x="1206802" y="2030701"/>
                </a:lnTo>
                <a:lnTo>
                  <a:pt x="1182787" y="2073017"/>
                </a:lnTo>
                <a:lnTo>
                  <a:pt x="1157266" y="2114493"/>
                </a:lnTo>
                <a:lnTo>
                  <a:pt x="1130258" y="2155087"/>
                </a:lnTo>
                <a:lnTo>
                  <a:pt x="1101782" y="2194756"/>
                </a:lnTo>
                <a:lnTo>
                  <a:pt x="1071858" y="2233458"/>
                </a:lnTo>
                <a:lnTo>
                  <a:pt x="1040505" y="2271149"/>
                </a:lnTo>
                <a:lnTo>
                  <a:pt x="1007743" y="2307789"/>
                </a:lnTo>
                <a:lnTo>
                  <a:pt x="973590" y="2343333"/>
                </a:lnTo>
                <a:lnTo>
                  <a:pt x="938067" y="2377740"/>
                </a:lnTo>
                <a:lnTo>
                  <a:pt x="901192" y="2410968"/>
                </a:lnTo>
                <a:lnTo>
                  <a:pt x="0" y="1373886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D7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06359" y="1112774"/>
            <a:ext cx="2275840" cy="2620010"/>
          </a:xfrm>
          <a:custGeom>
            <a:avLst/>
            <a:gdLst/>
            <a:ahLst/>
            <a:cxnLst/>
            <a:rect l="l" t="t" r="r" b="b"/>
            <a:pathLst>
              <a:path w="2275840" h="2620010">
                <a:moveTo>
                  <a:pt x="794620" y="0"/>
                </a:moveTo>
                <a:lnTo>
                  <a:pt x="751239" y="21105"/>
                </a:lnTo>
                <a:lnTo>
                  <a:pt x="708930" y="43523"/>
                </a:lnTo>
                <a:lnTo>
                  <a:pt x="667706" y="67219"/>
                </a:lnTo>
                <a:lnTo>
                  <a:pt x="627581" y="92157"/>
                </a:lnTo>
                <a:lnTo>
                  <a:pt x="588566" y="118299"/>
                </a:lnTo>
                <a:lnTo>
                  <a:pt x="550677" y="145611"/>
                </a:lnTo>
                <a:lnTo>
                  <a:pt x="513926" y="174055"/>
                </a:lnTo>
                <a:lnTo>
                  <a:pt x="478325" y="203596"/>
                </a:lnTo>
                <a:lnTo>
                  <a:pt x="443889" y="234197"/>
                </a:lnTo>
                <a:lnTo>
                  <a:pt x="410630" y="265822"/>
                </a:lnTo>
                <a:lnTo>
                  <a:pt x="378562" y="298435"/>
                </a:lnTo>
                <a:lnTo>
                  <a:pt x="347698" y="332001"/>
                </a:lnTo>
                <a:lnTo>
                  <a:pt x="318051" y="366482"/>
                </a:lnTo>
                <a:lnTo>
                  <a:pt x="289635" y="401842"/>
                </a:lnTo>
                <a:lnTo>
                  <a:pt x="262462" y="438046"/>
                </a:lnTo>
                <a:lnTo>
                  <a:pt x="236545" y="475057"/>
                </a:lnTo>
                <a:lnTo>
                  <a:pt x="211899" y="512839"/>
                </a:lnTo>
                <a:lnTo>
                  <a:pt x="188535" y="551355"/>
                </a:lnTo>
                <a:lnTo>
                  <a:pt x="166468" y="590571"/>
                </a:lnTo>
                <a:lnTo>
                  <a:pt x="145711" y="630449"/>
                </a:lnTo>
                <a:lnTo>
                  <a:pt x="126276" y="670953"/>
                </a:lnTo>
                <a:lnTo>
                  <a:pt x="108177" y="712047"/>
                </a:lnTo>
                <a:lnTo>
                  <a:pt x="91427" y="753695"/>
                </a:lnTo>
                <a:lnTo>
                  <a:pt x="76040" y="795861"/>
                </a:lnTo>
                <a:lnTo>
                  <a:pt x="62028" y="838508"/>
                </a:lnTo>
                <a:lnTo>
                  <a:pt x="49405" y="881601"/>
                </a:lnTo>
                <a:lnTo>
                  <a:pt x="38184" y="925103"/>
                </a:lnTo>
                <a:lnTo>
                  <a:pt x="28378" y="968978"/>
                </a:lnTo>
                <a:lnTo>
                  <a:pt x="20000" y="1013190"/>
                </a:lnTo>
                <a:lnTo>
                  <a:pt x="13064" y="1057703"/>
                </a:lnTo>
                <a:lnTo>
                  <a:pt x="7583" y="1102480"/>
                </a:lnTo>
                <a:lnTo>
                  <a:pt x="3569" y="1147486"/>
                </a:lnTo>
                <a:lnTo>
                  <a:pt x="1037" y="1192683"/>
                </a:lnTo>
                <a:lnTo>
                  <a:pt x="0" y="1238037"/>
                </a:lnTo>
                <a:lnTo>
                  <a:pt x="469" y="1283511"/>
                </a:lnTo>
                <a:lnTo>
                  <a:pt x="2460" y="1329068"/>
                </a:lnTo>
                <a:lnTo>
                  <a:pt x="5984" y="1374672"/>
                </a:lnTo>
                <a:lnTo>
                  <a:pt x="11056" y="1420288"/>
                </a:lnTo>
                <a:lnTo>
                  <a:pt x="17688" y="1465879"/>
                </a:lnTo>
                <a:lnTo>
                  <a:pt x="25894" y="1511409"/>
                </a:lnTo>
                <a:lnTo>
                  <a:pt x="35687" y="1556842"/>
                </a:lnTo>
                <a:lnTo>
                  <a:pt x="47079" y="1602141"/>
                </a:lnTo>
                <a:lnTo>
                  <a:pt x="60085" y="1647271"/>
                </a:lnTo>
                <a:lnTo>
                  <a:pt x="74717" y="1692195"/>
                </a:lnTo>
                <a:lnTo>
                  <a:pt x="90989" y="1736877"/>
                </a:lnTo>
                <a:lnTo>
                  <a:pt x="108914" y="1781281"/>
                </a:lnTo>
                <a:lnTo>
                  <a:pt x="128505" y="1825370"/>
                </a:lnTo>
                <a:lnTo>
                  <a:pt x="149610" y="1868751"/>
                </a:lnTo>
                <a:lnTo>
                  <a:pt x="172028" y="1911060"/>
                </a:lnTo>
                <a:lnTo>
                  <a:pt x="195724" y="1952284"/>
                </a:lnTo>
                <a:lnTo>
                  <a:pt x="220662" y="1992410"/>
                </a:lnTo>
                <a:lnTo>
                  <a:pt x="246804" y="2031424"/>
                </a:lnTo>
                <a:lnTo>
                  <a:pt x="274116" y="2069314"/>
                </a:lnTo>
                <a:lnTo>
                  <a:pt x="302560" y="2106066"/>
                </a:lnTo>
                <a:lnTo>
                  <a:pt x="332101" y="2141667"/>
                </a:lnTo>
                <a:lnTo>
                  <a:pt x="362702" y="2176103"/>
                </a:lnTo>
                <a:lnTo>
                  <a:pt x="394327" y="2209362"/>
                </a:lnTo>
                <a:lnTo>
                  <a:pt x="426940" y="2241431"/>
                </a:lnTo>
                <a:lnTo>
                  <a:pt x="460506" y="2272295"/>
                </a:lnTo>
                <a:lnTo>
                  <a:pt x="494987" y="2301943"/>
                </a:lnTo>
                <a:lnTo>
                  <a:pt x="530347" y="2330360"/>
                </a:lnTo>
                <a:lnTo>
                  <a:pt x="566551" y="2357534"/>
                </a:lnTo>
                <a:lnTo>
                  <a:pt x="603562" y="2383451"/>
                </a:lnTo>
                <a:lnTo>
                  <a:pt x="641344" y="2408098"/>
                </a:lnTo>
                <a:lnTo>
                  <a:pt x="679860" y="2431462"/>
                </a:lnTo>
                <a:lnTo>
                  <a:pt x="719076" y="2453529"/>
                </a:lnTo>
                <a:lnTo>
                  <a:pt x="758954" y="2474287"/>
                </a:lnTo>
                <a:lnTo>
                  <a:pt x="799458" y="2493723"/>
                </a:lnTo>
                <a:lnTo>
                  <a:pt x="840552" y="2511822"/>
                </a:lnTo>
                <a:lnTo>
                  <a:pt x="882200" y="2528572"/>
                </a:lnTo>
                <a:lnTo>
                  <a:pt x="924366" y="2543960"/>
                </a:lnTo>
                <a:lnTo>
                  <a:pt x="967013" y="2557972"/>
                </a:lnTo>
                <a:lnTo>
                  <a:pt x="1010106" y="2570596"/>
                </a:lnTo>
                <a:lnTo>
                  <a:pt x="1053608" y="2581817"/>
                </a:lnTo>
                <a:lnTo>
                  <a:pt x="1097483" y="2591623"/>
                </a:lnTo>
                <a:lnTo>
                  <a:pt x="1141695" y="2600001"/>
                </a:lnTo>
                <a:lnTo>
                  <a:pt x="1186208" y="2606937"/>
                </a:lnTo>
                <a:lnTo>
                  <a:pt x="1230985" y="2612419"/>
                </a:lnTo>
                <a:lnTo>
                  <a:pt x="1275991" y="2616432"/>
                </a:lnTo>
                <a:lnTo>
                  <a:pt x="1321188" y="2618964"/>
                </a:lnTo>
                <a:lnTo>
                  <a:pt x="1366542" y="2620002"/>
                </a:lnTo>
                <a:lnTo>
                  <a:pt x="1412016" y="2619531"/>
                </a:lnTo>
                <a:lnTo>
                  <a:pt x="1457573" y="2617541"/>
                </a:lnTo>
                <a:lnTo>
                  <a:pt x="1503177" y="2614016"/>
                </a:lnTo>
                <a:lnTo>
                  <a:pt x="1548793" y="2608943"/>
                </a:lnTo>
                <a:lnTo>
                  <a:pt x="1594384" y="2602311"/>
                </a:lnTo>
                <a:lnTo>
                  <a:pt x="1639914" y="2594104"/>
                </a:lnTo>
                <a:lnTo>
                  <a:pt x="1685347" y="2584311"/>
                </a:lnTo>
                <a:lnTo>
                  <a:pt x="1730646" y="2572917"/>
                </a:lnTo>
                <a:lnTo>
                  <a:pt x="1775776" y="2559910"/>
                </a:lnTo>
                <a:lnTo>
                  <a:pt x="1820700" y="2545277"/>
                </a:lnTo>
                <a:lnTo>
                  <a:pt x="1865382" y="2529004"/>
                </a:lnTo>
                <a:lnTo>
                  <a:pt x="1909786" y="2511078"/>
                </a:lnTo>
                <a:lnTo>
                  <a:pt x="1953876" y="2491486"/>
                </a:lnTo>
                <a:lnTo>
                  <a:pt x="1997118" y="2470404"/>
                </a:lnTo>
                <a:lnTo>
                  <a:pt x="2039571" y="2447845"/>
                </a:lnTo>
                <a:lnTo>
                  <a:pt x="2081193" y="2423834"/>
                </a:lnTo>
                <a:lnTo>
                  <a:pt x="2121944" y="2398395"/>
                </a:lnTo>
                <a:lnTo>
                  <a:pt x="2161785" y="2371550"/>
                </a:lnTo>
                <a:lnTo>
                  <a:pt x="2200674" y="2343324"/>
                </a:lnTo>
                <a:lnTo>
                  <a:pt x="2238573" y="2313741"/>
                </a:lnTo>
                <a:lnTo>
                  <a:pt x="2275440" y="2282825"/>
                </a:lnTo>
                <a:lnTo>
                  <a:pt x="1374248" y="1245743"/>
                </a:lnTo>
                <a:lnTo>
                  <a:pt x="79462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06359" y="1112774"/>
            <a:ext cx="2275840" cy="2620010"/>
          </a:xfrm>
          <a:custGeom>
            <a:avLst/>
            <a:gdLst/>
            <a:ahLst/>
            <a:cxnLst/>
            <a:rect l="l" t="t" r="r" b="b"/>
            <a:pathLst>
              <a:path w="2275840" h="2620010">
                <a:moveTo>
                  <a:pt x="1374248" y="1245743"/>
                </a:moveTo>
                <a:lnTo>
                  <a:pt x="794620" y="0"/>
                </a:lnTo>
                <a:lnTo>
                  <a:pt x="751239" y="21105"/>
                </a:lnTo>
                <a:lnTo>
                  <a:pt x="708930" y="43523"/>
                </a:lnTo>
                <a:lnTo>
                  <a:pt x="667706" y="67219"/>
                </a:lnTo>
                <a:lnTo>
                  <a:pt x="627581" y="92157"/>
                </a:lnTo>
                <a:lnTo>
                  <a:pt x="588566" y="118299"/>
                </a:lnTo>
                <a:lnTo>
                  <a:pt x="550677" y="145611"/>
                </a:lnTo>
                <a:lnTo>
                  <a:pt x="513926" y="174055"/>
                </a:lnTo>
                <a:lnTo>
                  <a:pt x="478325" y="203596"/>
                </a:lnTo>
                <a:lnTo>
                  <a:pt x="443889" y="234197"/>
                </a:lnTo>
                <a:lnTo>
                  <a:pt x="410630" y="265822"/>
                </a:lnTo>
                <a:lnTo>
                  <a:pt x="378562" y="298435"/>
                </a:lnTo>
                <a:lnTo>
                  <a:pt x="347698" y="332001"/>
                </a:lnTo>
                <a:lnTo>
                  <a:pt x="318051" y="366482"/>
                </a:lnTo>
                <a:lnTo>
                  <a:pt x="289635" y="401842"/>
                </a:lnTo>
                <a:lnTo>
                  <a:pt x="262462" y="438046"/>
                </a:lnTo>
                <a:lnTo>
                  <a:pt x="236545" y="475057"/>
                </a:lnTo>
                <a:lnTo>
                  <a:pt x="211899" y="512839"/>
                </a:lnTo>
                <a:lnTo>
                  <a:pt x="188535" y="551355"/>
                </a:lnTo>
                <a:lnTo>
                  <a:pt x="166468" y="590571"/>
                </a:lnTo>
                <a:lnTo>
                  <a:pt x="145711" y="630449"/>
                </a:lnTo>
                <a:lnTo>
                  <a:pt x="126276" y="670953"/>
                </a:lnTo>
                <a:lnTo>
                  <a:pt x="108177" y="712047"/>
                </a:lnTo>
                <a:lnTo>
                  <a:pt x="91427" y="753695"/>
                </a:lnTo>
                <a:lnTo>
                  <a:pt x="76040" y="795861"/>
                </a:lnTo>
                <a:lnTo>
                  <a:pt x="62028" y="838508"/>
                </a:lnTo>
                <a:lnTo>
                  <a:pt x="49405" y="881601"/>
                </a:lnTo>
                <a:lnTo>
                  <a:pt x="38184" y="925103"/>
                </a:lnTo>
                <a:lnTo>
                  <a:pt x="28378" y="968978"/>
                </a:lnTo>
                <a:lnTo>
                  <a:pt x="20000" y="1013190"/>
                </a:lnTo>
                <a:lnTo>
                  <a:pt x="13064" y="1057703"/>
                </a:lnTo>
                <a:lnTo>
                  <a:pt x="7583" y="1102480"/>
                </a:lnTo>
                <a:lnTo>
                  <a:pt x="3569" y="1147486"/>
                </a:lnTo>
                <a:lnTo>
                  <a:pt x="1037" y="1192683"/>
                </a:lnTo>
                <a:lnTo>
                  <a:pt x="0" y="1238037"/>
                </a:lnTo>
                <a:lnTo>
                  <a:pt x="469" y="1283511"/>
                </a:lnTo>
                <a:lnTo>
                  <a:pt x="2460" y="1329068"/>
                </a:lnTo>
                <a:lnTo>
                  <a:pt x="5984" y="1374672"/>
                </a:lnTo>
                <a:lnTo>
                  <a:pt x="11056" y="1420288"/>
                </a:lnTo>
                <a:lnTo>
                  <a:pt x="17688" y="1465879"/>
                </a:lnTo>
                <a:lnTo>
                  <a:pt x="25894" y="1511409"/>
                </a:lnTo>
                <a:lnTo>
                  <a:pt x="35687" y="1556842"/>
                </a:lnTo>
                <a:lnTo>
                  <a:pt x="47079" y="1602141"/>
                </a:lnTo>
                <a:lnTo>
                  <a:pt x="60085" y="1647271"/>
                </a:lnTo>
                <a:lnTo>
                  <a:pt x="74717" y="1692195"/>
                </a:lnTo>
                <a:lnTo>
                  <a:pt x="90989" y="1736877"/>
                </a:lnTo>
                <a:lnTo>
                  <a:pt x="108914" y="1781281"/>
                </a:lnTo>
                <a:lnTo>
                  <a:pt x="128505" y="1825370"/>
                </a:lnTo>
                <a:lnTo>
                  <a:pt x="149610" y="1868751"/>
                </a:lnTo>
                <a:lnTo>
                  <a:pt x="172028" y="1911060"/>
                </a:lnTo>
                <a:lnTo>
                  <a:pt x="195724" y="1952284"/>
                </a:lnTo>
                <a:lnTo>
                  <a:pt x="220662" y="1992410"/>
                </a:lnTo>
                <a:lnTo>
                  <a:pt x="246804" y="2031424"/>
                </a:lnTo>
                <a:lnTo>
                  <a:pt x="274116" y="2069314"/>
                </a:lnTo>
                <a:lnTo>
                  <a:pt x="302560" y="2106066"/>
                </a:lnTo>
                <a:lnTo>
                  <a:pt x="332101" y="2141667"/>
                </a:lnTo>
                <a:lnTo>
                  <a:pt x="362702" y="2176103"/>
                </a:lnTo>
                <a:lnTo>
                  <a:pt x="394327" y="2209362"/>
                </a:lnTo>
                <a:lnTo>
                  <a:pt x="426940" y="2241431"/>
                </a:lnTo>
                <a:lnTo>
                  <a:pt x="460506" y="2272295"/>
                </a:lnTo>
                <a:lnTo>
                  <a:pt x="494987" y="2301943"/>
                </a:lnTo>
                <a:lnTo>
                  <a:pt x="530347" y="2330360"/>
                </a:lnTo>
                <a:lnTo>
                  <a:pt x="566551" y="2357534"/>
                </a:lnTo>
                <a:lnTo>
                  <a:pt x="603562" y="2383451"/>
                </a:lnTo>
                <a:lnTo>
                  <a:pt x="641344" y="2408098"/>
                </a:lnTo>
                <a:lnTo>
                  <a:pt x="679860" y="2431462"/>
                </a:lnTo>
                <a:lnTo>
                  <a:pt x="719076" y="2453529"/>
                </a:lnTo>
                <a:lnTo>
                  <a:pt x="758954" y="2474287"/>
                </a:lnTo>
                <a:lnTo>
                  <a:pt x="799458" y="2493723"/>
                </a:lnTo>
                <a:lnTo>
                  <a:pt x="840552" y="2511822"/>
                </a:lnTo>
                <a:lnTo>
                  <a:pt x="882200" y="2528572"/>
                </a:lnTo>
                <a:lnTo>
                  <a:pt x="924366" y="2543960"/>
                </a:lnTo>
                <a:lnTo>
                  <a:pt x="967013" y="2557972"/>
                </a:lnTo>
                <a:lnTo>
                  <a:pt x="1010106" y="2570596"/>
                </a:lnTo>
                <a:lnTo>
                  <a:pt x="1053608" y="2581817"/>
                </a:lnTo>
                <a:lnTo>
                  <a:pt x="1097483" y="2591623"/>
                </a:lnTo>
                <a:lnTo>
                  <a:pt x="1141695" y="2600001"/>
                </a:lnTo>
                <a:lnTo>
                  <a:pt x="1186208" y="2606937"/>
                </a:lnTo>
                <a:lnTo>
                  <a:pt x="1230985" y="2612419"/>
                </a:lnTo>
                <a:lnTo>
                  <a:pt x="1275991" y="2616432"/>
                </a:lnTo>
                <a:lnTo>
                  <a:pt x="1321188" y="2618964"/>
                </a:lnTo>
                <a:lnTo>
                  <a:pt x="1366542" y="2620002"/>
                </a:lnTo>
                <a:lnTo>
                  <a:pt x="1412016" y="2619531"/>
                </a:lnTo>
                <a:lnTo>
                  <a:pt x="1457573" y="2617541"/>
                </a:lnTo>
                <a:lnTo>
                  <a:pt x="1503177" y="2614016"/>
                </a:lnTo>
                <a:lnTo>
                  <a:pt x="1548793" y="2608943"/>
                </a:lnTo>
                <a:lnTo>
                  <a:pt x="1594384" y="2602311"/>
                </a:lnTo>
                <a:lnTo>
                  <a:pt x="1639914" y="2594104"/>
                </a:lnTo>
                <a:lnTo>
                  <a:pt x="1685347" y="2584311"/>
                </a:lnTo>
                <a:lnTo>
                  <a:pt x="1730646" y="2572917"/>
                </a:lnTo>
                <a:lnTo>
                  <a:pt x="1775776" y="2559910"/>
                </a:lnTo>
                <a:lnTo>
                  <a:pt x="1820700" y="2545277"/>
                </a:lnTo>
                <a:lnTo>
                  <a:pt x="1865382" y="2529004"/>
                </a:lnTo>
                <a:lnTo>
                  <a:pt x="1909786" y="2511078"/>
                </a:lnTo>
                <a:lnTo>
                  <a:pt x="1953876" y="2491486"/>
                </a:lnTo>
                <a:lnTo>
                  <a:pt x="1997118" y="2470404"/>
                </a:lnTo>
                <a:lnTo>
                  <a:pt x="2039571" y="2447845"/>
                </a:lnTo>
                <a:lnTo>
                  <a:pt x="2081193" y="2423834"/>
                </a:lnTo>
                <a:lnTo>
                  <a:pt x="2121944" y="2398395"/>
                </a:lnTo>
                <a:lnTo>
                  <a:pt x="2161785" y="2371550"/>
                </a:lnTo>
                <a:lnTo>
                  <a:pt x="2200674" y="2343324"/>
                </a:lnTo>
                <a:lnTo>
                  <a:pt x="2238573" y="2313741"/>
                </a:lnTo>
                <a:lnTo>
                  <a:pt x="2275440" y="2282825"/>
                </a:lnTo>
                <a:lnTo>
                  <a:pt x="1374248" y="1245743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00978" y="1008380"/>
            <a:ext cx="579755" cy="1350645"/>
          </a:xfrm>
          <a:custGeom>
            <a:avLst/>
            <a:gdLst/>
            <a:ahLst/>
            <a:cxnLst/>
            <a:rect l="l" t="t" r="r" b="b"/>
            <a:pathLst>
              <a:path w="579754" h="1350645">
                <a:moveTo>
                  <a:pt x="324738" y="0"/>
                </a:moveTo>
                <a:lnTo>
                  <a:pt x="276872" y="9934"/>
                </a:lnTo>
                <a:lnTo>
                  <a:pt x="229423" y="21551"/>
                </a:lnTo>
                <a:lnTo>
                  <a:pt x="182437" y="34836"/>
                </a:lnTo>
                <a:lnTo>
                  <a:pt x="135957" y="49776"/>
                </a:lnTo>
                <a:lnTo>
                  <a:pt x="90027" y="66358"/>
                </a:lnTo>
                <a:lnTo>
                  <a:pt x="44694" y="84568"/>
                </a:lnTo>
                <a:lnTo>
                  <a:pt x="0" y="104394"/>
                </a:lnTo>
                <a:lnTo>
                  <a:pt x="579628" y="1350137"/>
                </a:lnTo>
                <a:lnTo>
                  <a:pt x="324738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00978" y="1008380"/>
            <a:ext cx="579755" cy="1350645"/>
          </a:xfrm>
          <a:custGeom>
            <a:avLst/>
            <a:gdLst/>
            <a:ahLst/>
            <a:cxnLst/>
            <a:rect l="l" t="t" r="r" b="b"/>
            <a:pathLst>
              <a:path w="579754" h="1350645">
                <a:moveTo>
                  <a:pt x="579628" y="1350137"/>
                </a:moveTo>
                <a:lnTo>
                  <a:pt x="324738" y="0"/>
                </a:lnTo>
                <a:lnTo>
                  <a:pt x="276872" y="9934"/>
                </a:lnTo>
                <a:lnTo>
                  <a:pt x="229423" y="21551"/>
                </a:lnTo>
                <a:lnTo>
                  <a:pt x="182437" y="34836"/>
                </a:lnTo>
                <a:lnTo>
                  <a:pt x="135957" y="49776"/>
                </a:lnTo>
                <a:lnTo>
                  <a:pt x="90027" y="66358"/>
                </a:lnTo>
                <a:lnTo>
                  <a:pt x="44694" y="84568"/>
                </a:lnTo>
                <a:lnTo>
                  <a:pt x="0" y="104394"/>
                </a:lnTo>
                <a:lnTo>
                  <a:pt x="579628" y="1350137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25717" y="984630"/>
            <a:ext cx="255270" cy="1374140"/>
          </a:xfrm>
          <a:custGeom>
            <a:avLst/>
            <a:gdLst/>
            <a:ahLst/>
            <a:cxnLst/>
            <a:rect l="l" t="t" r="r" b="b"/>
            <a:pathLst>
              <a:path w="255270" h="1374139">
                <a:moveTo>
                  <a:pt x="254889" y="0"/>
                </a:moveTo>
                <a:lnTo>
                  <a:pt x="203630" y="958"/>
                </a:lnTo>
                <a:lnTo>
                  <a:pt x="152457" y="3824"/>
                </a:lnTo>
                <a:lnTo>
                  <a:pt x="101425" y="8586"/>
                </a:lnTo>
                <a:lnTo>
                  <a:pt x="50587" y="15231"/>
                </a:lnTo>
                <a:lnTo>
                  <a:pt x="0" y="23749"/>
                </a:lnTo>
                <a:lnTo>
                  <a:pt x="254889" y="1373886"/>
                </a:lnTo>
                <a:lnTo>
                  <a:pt x="254889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25717" y="984630"/>
            <a:ext cx="255270" cy="1374140"/>
          </a:xfrm>
          <a:custGeom>
            <a:avLst/>
            <a:gdLst/>
            <a:ahLst/>
            <a:cxnLst/>
            <a:rect l="l" t="t" r="r" b="b"/>
            <a:pathLst>
              <a:path w="255270" h="1374139">
                <a:moveTo>
                  <a:pt x="254889" y="1373886"/>
                </a:moveTo>
                <a:lnTo>
                  <a:pt x="254889" y="0"/>
                </a:lnTo>
                <a:lnTo>
                  <a:pt x="203630" y="958"/>
                </a:lnTo>
                <a:lnTo>
                  <a:pt x="152457" y="3824"/>
                </a:lnTo>
                <a:lnTo>
                  <a:pt x="101425" y="8586"/>
                </a:lnTo>
                <a:lnTo>
                  <a:pt x="50587" y="15231"/>
                </a:lnTo>
                <a:lnTo>
                  <a:pt x="0" y="23749"/>
                </a:lnTo>
                <a:lnTo>
                  <a:pt x="254889" y="1373886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409815" y="1797685"/>
            <a:ext cx="33401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5">
                <a:solidFill>
                  <a:srgbClr val="525252"/>
                </a:solidFill>
                <a:latin typeface="Arial"/>
                <a:cs typeface="Arial"/>
              </a:rPr>
              <a:t>39%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35828" y="2894964"/>
            <a:ext cx="33464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5">
                <a:solidFill>
                  <a:srgbClr val="525252"/>
                </a:solidFill>
                <a:latin typeface="Arial"/>
                <a:cs typeface="Arial"/>
              </a:rPr>
              <a:t>55%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8896" y="1120140"/>
            <a:ext cx="24828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5">
                <a:solidFill>
                  <a:srgbClr val="525252"/>
                </a:solidFill>
                <a:latin typeface="Arial"/>
                <a:cs typeface="Arial"/>
              </a:rPr>
              <a:t>4%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7750" y="786129"/>
            <a:ext cx="24828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5">
                <a:solidFill>
                  <a:srgbClr val="525252"/>
                </a:solidFill>
                <a:latin typeface="Arial"/>
                <a:cs typeface="Arial"/>
              </a:rPr>
              <a:t>3%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8187" y="3119373"/>
            <a:ext cx="3601085" cy="0"/>
          </a:xfrm>
          <a:custGeom>
            <a:avLst/>
            <a:gdLst/>
            <a:ahLst/>
            <a:cxnLst/>
            <a:rect l="l" t="t" r="r" b="b"/>
            <a:pathLst>
              <a:path w="3601085" h="0">
                <a:moveTo>
                  <a:pt x="0" y="0"/>
                </a:moveTo>
                <a:lnTo>
                  <a:pt x="3600513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8187" y="2852673"/>
            <a:ext cx="3601085" cy="0"/>
          </a:xfrm>
          <a:custGeom>
            <a:avLst/>
            <a:gdLst/>
            <a:ahLst/>
            <a:cxnLst/>
            <a:rect l="l" t="t" r="r" b="b"/>
            <a:pathLst>
              <a:path w="3601085" h="0">
                <a:moveTo>
                  <a:pt x="0" y="0"/>
                </a:moveTo>
                <a:lnTo>
                  <a:pt x="3600513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8187" y="2595498"/>
            <a:ext cx="3601085" cy="0"/>
          </a:xfrm>
          <a:custGeom>
            <a:avLst/>
            <a:gdLst/>
            <a:ahLst/>
            <a:cxnLst/>
            <a:rect l="l" t="t" r="r" b="b"/>
            <a:pathLst>
              <a:path w="3601085" h="0">
                <a:moveTo>
                  <a:pt x="0" y="0"/>
                </a:moveTo>
                <a:lnTo>
                  <a:pt x="3600513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8187" y="2328798"/>
            <a:ext cx="3601085" cy="0"/>
          </a:xfrm>
          <a:custGeom>
            <a:avLst/>
            <a:gdLst/>
            <a:ahLst/>
            <a:cxnLst/>
            <a:rect l="l" t="t" r="r" b="b"/>
            <a:pathLst>
              <a:path w="3601085" h="0">
                <a:moveTo>
                  <a:pt x="0" y="0"/>
                </a:moveTo>
                <a:lnTo>
                  <a:pt x="3600513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8187" y="2071623"/>
            <a:ext cx="3601085" cy="0"/>
          </a:xfrm>
          <a:custGeom>
            <a:avLst/>
            <a:gdLst/>
            <a:ahLst/>
            <a:cxnLst/>
            <a:rect l="l" t="t" r="r" b="b"/>
            <a:pathLst>
              <a:path w="3601085" h="0">
                <a:moveTo>
                  <a:pt x="0" y="0"/>
                </a:moveTo>
                <a:lnTo>
                  <a:pt x="3600513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8187" y="1814448"/>
            <a:ext cx="3601085" cy="0"/>
          </a:xfrm>
          <a:custGeom>
            <a:avLst/>
            <a:gdLst/>
            <a:ahLst/>
            <a:cxnLst/>
            <a:rect l="l" t="t" r="r" b="b"/>
            <a:pathLst>
              <a:path w="3601085" h="0">
                <a:moveTo>
                  <a:pt x="0" y="0"/>
                </a:moveTo>
                <a:lnTo>
                  <a:pt x="3600513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8187" y="1547749"/>
            <a:ext cx="3601085" cy="0"/>
          </a:xfrm>
          <a:custGeom>
            <a:avLst/>
            <a:gdLst/>
            <a:ahLst/>
            <a:cxnLst/>
            <a:rect l="l" t="t" r="r" b="b"/>
            <a:pathLst>
              <a:path w="3601085" h="0">
                <a:moveTo>
                  <a:pt x="0" y="0"/>
                </a:moveTo>
                <a:lnTo>
                  <a:pt x="3600513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54087" y="3244088"/>
            <a:ext cx="209550" cy="132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58898" y="3063113"/>
            <a:ext cx="200025" cy="3131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63773" y="2329688"/>
            <a:ext cx="200025" cy="10466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59123" y="2882138"/>
            <a:ext cx="200025" cy="4941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11262" y="2072513"/>
            <a:ext cx="209486" cy="13037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16073" y="1758188"/>
            <a:ext cx="200025" cy="16181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20948" y="1939163"/>
            <a:ext cx="200025" cy="14371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16298" y="1834388"/>
            <a:ext cx="200025" cy="15419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211262" y="2072513"/>
            <a:ext cx="209550" cy="1304290"/>
          </a:xfrm>
          <a:custGeom>
            <a:avLst/>
            <a:gdLst/>
            <a:ahLst/>
            <a:cxnLst/>
            <a:rect l="l" t="t" r="r" b="b"/>
            <a:pathLst>
              <a:path w="209550" h="1304289">
                <a:moveTo>
                  <a:pt x="0" y="0"/>
                </a:moveTo>
                <a:lnTo>
                  <a:pt x="209486" y="0"/>
                </a:lnTo>
                <a:lnTo>
                  <a:pt x="209486" y="1303782"/>
                </a:lnTo>
                <a:lnTo>
                  <a:pt x="0" y="1303782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2D7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16073" y="1758188"/>
            <a:ext cx="200025" cy="1618615"/>
          </a:xfrm>
          <a:custGeom>
            <a:avLst/>
            <a:gdLst/>
            <a:ahLst/>
            <a:cxnLst/>
            <a:rect l="l" t="t" r="r" b="b"/>
            <a:pathLst>
              <a:path w="200025" h="1618614">
                <a:moveTo>
                  <a:pt x="0" y="0"/>
                </a:moveTo>
                <a:lnTo>
                  <a:pt x="200025" y="0"/>
                </a:lnTo>
                <a:lnTo>
                  <a:pt x="200025" y="1618107"/>
                </a:lnTo>
                <a:lnTo>
                  <a:pt x="0" y="1618107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2D7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20948" y="1939163"/>
            <a:ext cx="200025" cy="1437640"/>
          </a:xfrm>
          <a:custGeom>
            <a:avLst/>
            <a:gdLst/>
            <a:ahLst/>
            <a:cxnLst/>
            <a:rect l="l" t="t" r="r" b="b"/>
            <a:pathLst>
              <a:path w="200025" h="1437639">
                <a:moveTo>
                  <a:pt x="0" y="0"/>
                </a:moveTo>
                <a:lnTo>
                  <a:pt x="200025" y="0"/>
                </a:lnTo>
                <a:lnTo>
                  <a:pt x="200025" y="1437132"/>
                </a:lnTo>
                <a:lnTo>
                  <a:pt x="0" y="1437132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2D7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16298" y="1834388"/>
            <a:ext cx="200025" cy="1542415"/>
          </a:xfrm>
          <a:custGeom>
            <a:avLst/>
            <a:gdLst/>
            <a:ahLst/>
            <a:cxnLst/>
            <a:rect l="l" t="t" r="r" b="b"/>
            <a:pathLst>
              <a:path w="200025" h="1542414">
                <a:moveTo>
                  <a:pt x="0" y="0"/>
                </a:moveTo>
                <a:lnTo>
                  <a:pt x="200025" y="0"/>
                </a:lnTo>
                <a:lnTo>
                  <a:pt x="200025" y="1541907"/>
                </a:lnTo>
                <a:lnTo>
                  <a:pt x="0" y="1541907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2D7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38187" y="3376548"/>
            <a:ext cx="3601085" cy="0"/>
          </a:xfrm>
          <a:custGeom>
            <a:avLst/>
            <a:gdLst/>
            <a:ahLst/>
            <a:cxnLst/>
            <a:rect l="l" t="t" r="r" b="b"/>
            <a:pathLst>
              <a:path w="3601085" h="0">
                <a:moveTo>
                  <a:pt x="0" y="0"/>
                </a:moveTo>
                <a:lnTo>
                  <a:pt x="3600513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10222" y="1439290"/>
            <a:ext cx="110489" cy="2029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696969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solidFill>
                  <a:srgbClr val="696969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solidFill>
                  <a:srgbClr val="696969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solidFill>
                  <a:srgbClr val="696969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solidFill>
                  <a:srgbClr val="696969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solidFill>
                  <a:srgbClr val="696969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solidFill>
                  <a:srgbClr val="696969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solidFill>
                  <a:srgbClr val="696969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75055" y="3455670"/>
            <a:ext cx="22034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35">
                <a:solidFill>
                  <a:srgbClr val="696969"/>
                </a:solidFill>
                <a:latin typeface="Arial"/>
                <a:cs typeface="Arial"/>
              </a:rPr>
              <a:t>Q1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76501" y="3455670"/>
            <a:ext cx="220979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35">
                <a:solidFill>
                  <a:srgbClr val="696969"/>
                </a:solidFill>
                <a:latin typeface="Arial"/>
                <a:cs typeface="Arial"/>
              </a:rPr>
              <a:t>Q2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78201" y="3455670"/>
            <a:ext cx="22034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35">
                <a:solidFill>
                  <a:srgbClr val="696969"/>
                </a:solidFill>
                <a:latin typeface="Arial"/>
                <a:cs typeface="Arial"/>
              </a:rPr>
              <a:t>Q3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79520" y="3455670"/>
            <a:ext cx="220979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35">
                <a:solidFill>
                  <a:srgbClr val="696969"/>
                </a:solidFill>
                <a:latin typeface="Arial"/>
                <a:cs typeface="Arial"/>
              </a:rPr>
              <a:t>Q4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78825" y="242188"/>
            <a:ext cx="535940" cy="947419"/>
          </a:xfrm>
          <a:custGeom>
            <a:avLst/>
            <a:gdLst/>
            <a:ahLst/>
            <a:cxnLst/>
            <a:rect l="l" t="t" r="r" b="b"/>
            <a:pathLst>
              <a:path w="535940" h="947419">
                <a:moveTo>
                  <a:pt x="0" y="0"/>
                </a:moveTo>
                <a:lnTo>
                  <a:pt x="535431" y="947038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192" y="949452"/>
            <a:ext cx="580390" cy="831850"/>
          </a:xfrm>
          <a:custGeom>
            <a:avLst/>
            <a:gdLst/>
            <a:ahLst/>
            <a:cxnLst/>
            <a:rect l="l" t="t" r="r" b="b"/>
            <a:pathLst>
              <a:path w="580390" h="831850">
                <a:moveTo>
                  <a:pt x="579945" y="0"/>
                </a:moveTo>
                <a:lnTo>
                  <a:pt x="0" y="831723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1069" y="248920"/>
            <a:ext cx="526415" cy="664845"/>
          </a:xfrm>
          <a:custGeom>
            <a:avLst/>
            <a:gdLst/>
            <a:ahLst/>
            <a:cxnLst/>
            <a:rect l="l" t="t" r="r" b="b"/>
            <a:pathLst>
              <a:path w="526415" h="664844">
                <a:moveTo>
                  <a:pt x="0" y="0"/>
                </a:moveTo>
                <a:lnTo>
                  <a:pt x="526077" y="66459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99415"/>
            <a:ext cx="965835" cy="20320"/>
          </a:xfrm>
          <a:custGeom>
            <a:avLst/>
            <a:gdLst/>
            <a:ahLst/>
            <a:cxnLst/>
            <a:rect l="l" t="t" r="r" b="b"/>
            <a:pathLst>
              <a:path w="965835" h="20320">
                <a:moveTo>
                  <a:pt x="0" y="0"/>
                </a:moveTo>
                <a:lnTo>
                  <a:pt x="965682" y="20065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84530">
              <a:lnSpc>
                <a:spcPct val="100000"/>
              </a:lnSpc>
            </a:pPr>
            <a:r>
              <a:rPr dirty="0">
                <a:solidFill>
                  <a:srgbClr val="2D75B6"/>
                </a:solidFill>
                <a:latin typeface="微软雅黑"/>
                <a:cs typeface="微软雅黑"/>
              </a:rPr>
              <a:t>1.6 </a:t>
            </a:r>
            <a:r>
              <a:rPr dirty="0"/>
              <a:t>勒索软件</a:t>
            </a:r>
            <a:r>
              <a:rPr dirty="0" spc="-140"/>
              <a:t> </a:t>
            </a:r>
            <a:r>
              <a:rPr dirty="0"/>
              <a:t>席卷全球</a:t>
            </a:r>
          </a:p>
        </p:txBody>
      </p:sp>
      <p:sp>
        <p:nvSpPr>
          <p:cNvPr id="44" name="object 44"/>
          <p:cNvSpPr/>
          <p:nvPr/>
        </p:nvSpPr>
        <p:spPr>
          <a:xfrm>
            <a:off x="744639" y="0"/>
            <a:ext cx="240029" cy="375285"/>
          </a:xfrm>
          <a:custGeom>
            <a:avLst/>
            <a:gdLst/>
            <a:ahLst/>
            <a:cxnLst/>
            <a:rect l="l" t="t" r="r" b="b"/>
            <a:pathLst>
              <a:path w="240030" h="375285">
                <a:moveTo>
                  <a:pt x="0" y="0"/>
                </a:moveTo>
                <a:lnTo>
                  <a:pt x="239483" y="374903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65682" y="356488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5" h="126365">
                <a:moveTo>
                  <a:pt x="62992" y="0"/>
                </a:moveTo>
                <a:lnTo>
                  <a:pt x="38474" y="4949"/>
                </a:lnTo>
                <a:lnTo>
                  <a:pt x="18451" y="18446"/>
                </a:lnTo>
                <a:lnTo>
                  <a:pt x="4950" y="38469"/>
                </a:lnTo>
                <a:lnTo>
                  <a:pt x="0" y="62991"/>
                </a:lnTo>
                <a:lnTo>
                  <a:pt x="4950" y="87514"/>
                </a:lnTo>
                <a:lnTo>
                  <a:pt x="18451" y="107537"/>
                </a:lnTo>
                <a:lnTo>
                  <a:pt x="38474" y="121034"/>
                </a:lnTo>
                <a:lnTo>
                  <a:pt x="62992" y="125984"/>
                </a:lnTo>
                <a:lnTo>
                  <a:pt x="87516" y="121034"/>
                </a:lnTo>
                <a:lnTo>
                  <a:pt x="107543" y="107537"/>
                </a:lnTo>
                <a:lnTo>
                  <a:pt x="121045" y="87514"/>
                </a:lnTo>
                <a:lnTo>
                  <a:pt x="125996" y="62991"/>
                </a:lnTo>
                <a:lnTo>
                  <a:pt x="121045" y="38469"/>
                </a:lnTo>
                <a:lnTo>
                  <a:pt x="107543" y="18446"/>
                </a:lnTo>
                <a:lnTo>
                  <a:pt x="87516" y="4949"/>
                </a:lnTo>
                <a:lnTo>
                  <a:pt x="6299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37146" y="87744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91" y="0"/>
                </a:moveTo>
                <a:lnTo>
                  <a:pt x="21983" y="2831"/>
                </a:lnTo>
                <a:lnTo>
                  <a:pt x="10542" y="10556"/>
                </a:lnTo>
                <a:lnTo>
                  <a:pt x="2828" y="22020"/>
                </a:lnTo>
                <a:lnTo>
                  <a:pt x="0" y="36068"/>
                </a:lnTo>
                <a:lnTo>
                  <a:pt x="2828" y="50041"/>
                </a:lnTo>
                <a:lnTo>
                  <a:pt x="10542" y="61468"/>
                </a:lnTo>
                <a:lnTo>
                  <a:pt x="21983" y="69179"/>
                </a:lnTo>
                <a:lnTo>
                  <a:pt x="35991" y="72009"/>
                </a:lnTo>
                <a:lnTo>
                  <a:pt x="50007" y="69179"/>
                </a:lnTo>
                <a:lnTo>
                  <a:pt x="61452" y="61467"/>
                </a:lnTo>
                <a:lnTo>
                  <a:pt x="69167" y="50041"/>
                </a:lnTo>
                <a:lnTo>
                  <a:pt x="71996" y="36068"/>
                </a:lnTo>
                <a:lnTo>
                  <a:pt x="69167" y="22020"/>
                </a:lnTo>
                <a:lnTo>
                  <a:pt x="61452" y="10556"/>
                </a:lnTo>
                <a:lnTo>
                  <a:pt x="50007" y="2831"/>
                </a:lnTo>
                <a:lnTo>
                  <a:pt x="3599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9612" y="18745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000" y="0"/>
                </a:moveTo>
                <a:lnTo>
                  <a:pt x="21987" y="2831"/>
                </a:lnTo>
                <a:lnTo>
                  <a:pt x="10544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4" y="61468"/>
                </a:lnTo>
                <a:lnTo>
                  <a:pt x="21987" y="69179"/>
                </a:lnTo>
                <a:lnTo>
                  <a:pt x="36000" y="72009"/>
                </a:lnTo>
                <a:lnTo>
                  <a:pt x="50013" y="69179"/>
                </a:lnTo>
                <a:lnTo>
                  <a:pt x="61456" y="61467"/>
                </a:lnTo>
                <a:lnTo>
                  <a:pt x="69171" y="50041"/>
                </a:lnTo>
                <a:lnTo>
                  <a:pt x="72000" y="36068"/>
                </a:lnTo>
                <a:lnTo>
                  <a:pt x="69171" y="22020"/>
                </a:lnTo>
                <a:lnTo>
                  <a:pt x="61456" y="10556"/>
                </a:lnTo>
                <a:lnTo>
                  <a:pt x="50013" y="2831"/>
                </a:lnTo>
                <a:lnTo>
                  <a:pt x="3600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342883" y="17030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0"/>
                </a:lnTo>
                <a:lnTo>
                  <a:pt x="2829" y="49968"/>
                </a:lnTo>
                <a:lnTo>
                  <a:pt x="10541" y="61388"/>
                </a:lnTo>
                <a:lnTo>
                  <a:pt x="21967" y="69070"/>
                </a:lnTo>
                <a:lnTo>
                  <a:pt x="35941" y="71881"/>
                </a:lnTo>
                <a:lnTo>
                  <a:pt x="49988" y="69070"/>
                </a:lnTo>
                <a:lnTo>
                  <a:pt x="61452" y="61388"/>
                </a:lnTo>
                <a:lnTo>
                  <a:pt x="69177" y="49968"/>
                </a:lnTo>
                <a:lnTo>
                  <a:pt x="72009" y="35940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878316" y="118922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40" y="0"/>
                </a:moveTo>
                <a:lnTo>
                  <a:pt x="21967" y="2831"/>
                </a:lnTo>
                <a:lnTo>
                  <a:pt x="10541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0" y="61468"/>
                </a:lnTo>
                <a:lnTo>
                  <a:pt x="21967" y="69179"/>
                </a:lnTo>
                <a:lnTo>
                  <a:pt x="35940" y="72009"/>
                </a:lnTo>
                <a:lnTo>
                  <a:pt x="49988" y="69179"/>
                </a:lnTo>
                <a:lnTo>
                  <a:pt x="61452" y="61467"/>
                </a:lnTo>
                <a:lnTo>
                  <a:pt x="69177" y="50041"/>
                </a:lnTo>
                <a:lnTo>
                  <a:pt x="72008" y="36068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342883" y="30087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1"/>
                </a:lnTo>
                <a:lnTo>
                  <a:pt x="2829" y="49968"/>
                </a:lnTo>
                <a:lnTo>
                  <a:pt x="10541" y="61388"/>
                </a:lnTo>
                <a:lnTo>
                  <a:pt x="21967" y="69070"/>
                </a:lnTo>
                <a:lnTo>
                  <a:pt x="35941" y="71881"/>
                </a:lnTo>
                <a:lnTo>
                  <a:pt x="49988" y="69070"/>
                </a:lnTo>
                <a:lnTo>
                  <a:pt x="61452" y="61388"/>
                </a:lnTo>
                <a:lnTo>
                  <a:pt x="69177" y="49968"/>
                </a:lnTo>
                <a:lnTo>
                  <a:pt x="72009" y="35941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930385" y="38088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6068" y="0"/>
                </a:moveTo>
                <a:lnTo>
                  <a:pt x="22020" y="2811"/>
                </a:lnTo>
                <a:lnTo>
                  <a:pt x="10556" y="10493"/>
                </a:lnTo>
                <a:lnTo>
                  <a:pt x="2831" y="21913"/>
                </a:lnTo>
                <a:lnTo>
                  <a:pt x="0" y="35941"/>
                </a:lnTo>
                <a:lnTo>
                  <a:pt x="2831" y="49976"/>
                </a:lnTo>
                <a:lnTo>
                  <a:pt x="10556" y="61414"/>
                </a:lnTo>
                <a:lnTo>
                  <a:pt x="22020" y="69113"/>
                </a:lnTo>
                <a:lnTo>
                  <a:pt x="36068" y="71932"/>
                </a:lnTo>
                <a:lnTo>
                  <a:pt x="50095" y="69113"/>
                </a:lnTo>
                <a:lnTo>
                  <a:pt x="61515" y="61414"/>
                </a:lnTo>
                <a:lnTo>
                  <a:pt x="69197" y="49976"/>
                </a:lnTo>
                <a:lnTo>
                  <a:pt x="72009" y="35941"/>
                </a:lnTo>
                <a:lnTo>
                  <a:pt x="69197" y="21913"/>
                </a:lnTo>
                <a:lnTo>
                  <a:pt x="61515" y="10493"/>
                </a:lnTo>
                <a:lnTo>
                  <a:pt x="50095" y="2811"/>
                </a:lnTo>
                <a:lnTo>
                  <a:pt x="360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915020" y="500317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0" y="0"/>
                </a:moveTo>
                <a:lnTo>
                  <a:pt x="21967" y="2829"/>
                </a:lnTo>
                <a:lnTo>
                  <a:pt x="10541" y="10545"/>
                </a:lnTo>
                <a:lnTo>
                  <a:pt x="2829" y="21988"/>
                </a:lnTo>
                <a:lnTo>
                  <a:pt x="0" y="36001"/>
                </a:lnTo>
                <a:lnTo>
                  <a:pt x="2829" y="50014"/>
                </a:lnTo>
                <a:lnTo>
                  <a:pt x="10540" y="61457"/>
                </a:lnTo>
                <a:lnTo>
                  <a:pt x="21967" y="69173"/>
                </a:lnTo>
                <a:lnTo>
                  <a:pt x="35940" y="72002"/>
                </a:lnTo>
                <a:lnTo>
                  <a:pt x="49988" y="69173"/>
                </a:lnTo>
                <a:lnTo>
                  <a:pt x="61452" y="61457"/>
                </a:lnTo>
                <a:lnTo>
                  <a:pt x="69177" y="50014"/>
                </a:lnTo>
                <a:lnTo>
                  <a:pt x="72008" y="36001"/>
                </a:lnTo>
                <a:lnTo>
                  <a:pt x="69177" y="21988"/>
                </a:lnTo>
                <a:lnTo>
                  <a:pt x="61452" y="10545"/>
                </a:lnTo>
                <a:lnTo>
                  <a:pt x="49988" y="2829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404352" y="1261236"/>
            <a:ext cx="509905" cy="1758314"/>
          </a:xfrm>
          <a:custGeom>
            <a:avLst/>
            <a:gdLst/>
            <a:ahLst/>
            <a:cxnLst/>
            <a:rect l="l" t="t" r="r" b="b"/>
            <a:pathLst>
              <a:path w="509904" h="1758314">
                <a:moveTo>
                  <a:pt x="509904" y="0"/>
                </a:moveTo>
                <a:lnTo>
                  <a:pt x="0" y="175806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404352" y="3070098"/>
            <a:ext cx="537210" cy="749300"/>
          </a:xfrm>
          <a:custGeom>
            <a:avLst/>
            <a:gdLst/>
            <a:ahLst/>
            <a:cxnLst/>
            <a:rect l="l" t="t" r="r" b="b"/>
            <a:pathLst>
              <a:path w="537209" h="749300">
                <a:moveTo>
                  <a:pt x="0" y="0"/>
                </a:moveTo>
                <a:lnTo>
                  <a:pt x="536701" y="749299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976489" y="3870197"/>
            <a:ext cx="964565" cy="1143635"/>
          </a:xfrm>
          <a:custGeom>
            <a:avLst/>
            <a:gdLst/>
            <a:ahLst/>
            <a:cxnLst/>
            <a:rect l="l" t="t" r="r" b="b"/>
            <a:pathLst>
              <a:path w="964565" h="1143635">
                <a:moveTo>
                  <a:pt x="0" y="1143520"/>
                </a:moveTo>
                <a:lnTo>
                  <a:pt x="964564" y="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950961" y="3080639"/>
            <a:ext cx="427990" cy="1922780"/>
          </a:xfrm>
          <a:custGeom>
            <a:avLst/>
            <a:gdLst/>
            <a:ahLst/>
            <a:cxnLst/>
            <a:rect l="l" t="t" r="r" b="b"/>
            <a:pathLst>
              <a:path w="427990" h="1922779">
                <a:moveTo>
                  <a:pt x="0" y="1922538"/>
                </a:moveTo>
                <a:lnTo>
                  <a:pt x="427863" y="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036684" y="42113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6068" y="0"/>
                </a:moveTo>
                <a:lnTo>
                  <a:pt x="22020" y="2831"/>
                </a:lnTo>
                <a:lnTo>
                  <a:pt x="10556" y="10556"/>
                </a:lnTo>
                <a:lnTo>
                  <a:pt x="2831" y="22020"/>
                </a:lnTo>
                <a:lnTo>
                  <a:pt x="0" y="36067"/>
                </a:lnTo>
                <a:lnTo>
                  <a:pt x="2831" y="50041"/>
                </a:lnTo>
                <a:lnTo>
                  <a:pt x="10556" y="61467"/>
                </a:lnTo>
                <a:lnTo>
                  <a:pt x="22020" y="69179"/>
                </a:lnTo>
                <a:lnTo>
                  <a:pt x="36068" y="72008"/>
                </a:lnTo>
                <a:lnTo>
                  <a:pt x="50041" y="69179"/>
                </a:lnTo>
                <a:lnTo>
                  <a:pt x="61468" y="61467"/>
                </a:lnTo>
                <a:lnTo>
                  <a:pt x="69179" y="50041"/>
                </a:lnTo>
                <a:lnTo>
                  <a:pt x="72009" y="36067"/>
                </a:lnTo>
                <a:lnTo>
                  <a:pt x="69179" y="22020"/>
                </a:lnTo>
                <a:lnTo>
                  <a:pt x="61468" y="10556"/>
                </a:lnTo>
                <a:lnTo>
                  <a:pt x="50041" y="2831"/>
                </a:lnTo>
                <a:lnTo>
                  <a:pt x="360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404352" y="231647"/>
            <a:ext cx="632460" cy="226060"/>
          </a:xfrm>
          <a:custGeom>
            <a:avLst/>
            <a:gdLst/>
            <a:ahLst/>
            <a:cxnLst/>
            <a:rect l="l" t="t" r="r" b="b"/>
            <a:pathLst>
              <a:path w="632459" h="226059">
                <a:moveTo>
                  <a:pt x="0" y="0"/>
                </a:moveTo>
                <a:lnTo>
                  <a:pt x="632332" y="22555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719819" y="0"/>
            <a:ext cx="424180" cy="1189355"/>
          </a:xfrm>
          <a:custGeom>
            <a:avLst/>
            <a:gdLst/>
            <a:ahLst/>
            <a:cxnLst/>
            <a:rect l="l" t="t" r="r" b="b"/>
            <a:pathLst>
              <a:path w="424179" h="1189355">
                <a:moveTo>
                  <a:pt x="0" y="0"/>
                </a:moveTo>
                <a:lnTo>
                  <a:pt x="424179" y="1189227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823959" y="34912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41" y="0"/>
                </a:moveTo>
                <a:lnTo>
                  <a:pt x="21967" y="2831"/>
                </a:lnTo>
                <a:lnTo>
                  <a:pt x="10541" y="10556"/>
                </a:lnTo>
                <a:lnTo>
                  <a:pt x="2829" y="22020"/>
                </a:lnTo>
                <a:lnTo>
                  <a:pt x="0" y="36067"/>
                </a:lnTo>
                <a:lnTo>
                  <a:pt x="2829" y="50041"/>
                </a:lnTo>
                <a:lnTo>
                  <a:pt x="10541" y="61467"/>
                </a:lnTo>
                <a:lnTo>
                  <a:pt x="21967" y="69179"/>
                </a:lnTo>
                <a:lnTo>
                  <a:pt x="35941" y="72009"/>
                </a:lnTo>
                <a:lnTo>
                  <a:pt x="49988" y="69179"/>
                </a:lnTo>
                <a:lnTo>
                  <a:pt x="61452" y="61468"/>
                </a:lnTo>
                <a:lnTo>
                  <a:pt x="69177" y="50041"/>
                </a:lnTo>
                <a:lnTo>
                  <a:pt x="72009" y="36067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091679" y="1365377"/>
            <a:ext cx="2055495" cy="1271270"/>
          </a:xfrm>
          <a:custGeom>
            <a:avLst/>
            <a:gdLst/>
            <a:ahLst/>
            <a:cxnLst/>
            <a:rect l="l" t="t" r="r" b="b"/>
            <a:pathLst>
              <a:path w="2055495" h="1271270">
                <a:moveTo>
                  <a:pt x="0" y="0"/>
                </a:moveTo>
                <a:lnTo>
                  <a:pt x="2055380" y="1271143"/>
                </a:lnTo>
              </a:path>
            </a:pathLst>
          </a:custGeom>
          <a:ln w="15875">
            <a:solidFill>
              <a:srgbClr val="5B9BD4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147060" y="2189098"/>
            <a:ext cx="963294" cy="447675"/>
          </a:xfrm>
          <a:custGeom>
            <a:avLst/>
            <a:gdLst/>
            <a:ahLst/>
            <a:cxnLst/>
            <a:rect l="l" t="t" r="r" b="b"/>
            <a:pathLst>
              <a:path w="963295" h="447675">
                <a:moveTo>
                  <a:pt x="963167" y="0"/>
                </a:moveTo>
                <a:lnTo>
                  <a:pt x="0" y="447420"/>
                </a:lnTo>
              </a:path>
            </a:pathLst>
          </a:custGeom>
          <a:ln w="15875">
            <a:solidFill>
              <a:srgbClr val="5B9BD4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716597" y="3924617"/>
            <a:ext cx="240982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25">
                <a:solidFill>
                  <a:srgbClr val="171717"/>
                </a:solidFill>
                <a:latin typeface="微软雅黑"/>
                <a:cs typeface="微软雅黑"/>
              </a:rPr>
              <a:t>2016</a:t>
            </a:r>
            <a:r>
              <a:rPr dirty="0" sz="1200" spc="-25">
                <a:solidFill>
                  <a:srgbClr val="171717"/>
                </a:solidFill>
                <a:latin typeface="微软雅黑"/>
                <a:cs typeface="微软雅黑"/>
              </a:rPr>
              <a:t>年</a:t>
            </a:r>
            <a:r>
              <a:rPr dirty="0" sz="1200" spc="1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勒索病毒造成损失预估超过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199638" y="3819334"/>
            <a:ext cx="1054100" cy="339090"/>
          </a:xfrm>
          <a:prstGeom prst="rect">
            <a:avLst/>
          </a:prstGeom>
          <a:solidFill>
            <a:srgbClr val="2D75B6"/>
          </a:solidFill>
        </p:spPr>
        <p:txBody>
          <a:bodyPr wrap="square" lIns="0" tIns="5651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445"/>
              </a:spcBef>
            </a:pPr>
            <a:r>
              <a:rPr dirty="0" sz="1550" spc="20" b="1">
                <a:solidFill>
                  <a:srgbClr val="FFFFFF"/>
                </a:solidFill>
                <a:latin typeface="微软雅黑"/>
                <a:cs typeface="微软雅黑"/>
              </a:rPr>
              <a:t>10</a:t>
            </a:r>
            <a:r>
              <a:rPr dirty="0" sz="1550" spc="20" b="1">
                <a:solidFill>
                  <a:srgbClr val="FFFFFF"/>
                </a:solidFill>
                <a:latin typeface="微软雅黑"/>
                <a:cs typeface="微软雅黑"/>
              </a:rPr>
              <a:t>亿美元</a:t>
            </a:r>
            <a:endParaRPr sz="1550">
              <a:latin typeface="微软雅黑"/>
              <a:cs typeface="微软雅黑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400175" y="1000378"/>
            <a:ext cx="2311400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200" spc="-5" b="1">
                <a:solidFill>
                  <a:srgbClr val="171717"/>
                </a:solidFill>
                <a:latin typeface="微软雅黑"/>
                <a:cs typeface="微软雅黑"/>
              </a:rPr>
              <a:t>近两年移动勒索软件数量变化情况</a:t>
            </a:r>
            <a:endParaRPr sz="1200">
              <a:latin typeface="微软雅黑"/>
              <a:cs typeface="微软雅黑"/>
            </a:endParaRPr>
          </a:p>
          <a:p>
            <a:pPr algn="ctr" marL="11430">
              <a:lnSpc>
                <a:spcPct val="100000"/>
              </a:lnSpc>
              <a:spcBef>
                <a:spcPts val="10"/>
              </a:spcBef>
            </a:pP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数据来源：移动安全·安天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289550" y="3867467"/>
            <a:ext cx="2466340" cy="320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勒索软件在全球范围内分部情况</a:t>
            </a:r>
            <a:r>
              <a:rPr dirty="0" sz="1200" spc="-25" b="1">
                <a:solidFill>
                  <a:srgbClr val="171717"/>
                </a:solidFill>
                <a:latin typeface="微软雅黑"/>
                <a:cs typeface="微软雅黑"/>
              </a:rPr>
              <a:t>占</a:t>
            </a: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比</a:t>
            </a:r>
            <a:endParaRPr sz="1200">
              <a:latin typeface="微软雅黑"/>
              <a:cs typeface="微软雅黑"/>
            </a:endParaRPr>
          </a:p>
          <a:p>
            <a:pPr algn="ctr" marL="9525">
              <a:lnSpc>
                <a:spcPct val="100000"/>
              </a:lnSpc>
              <a:spcBef>
                <a:spcPts val="10"/>
              </a:spcBef>
            </a:pP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数据来源：移动安全·安天</a:t>
            </a:r>
            <a:endParaRPr sz="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9020" y="1873250"/>
            <a:ext cx="4534535" cy="487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25" b="1">
                <a:solidFill>
                  <a:srgbClr val="3A3A3A"/>
                </a:solidFill>
                <a:latin typeface="微软雅黑"/>
                <a:cs typeface="微软雅黑"/>
              </a:rPr>
              <a:t>二、这些威胁从哪里来？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8921" y="2488564"/>
            <a:ext cx="2085975" cy="274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006FC0"/>
                </a:solidFill>
                <a:latin typeface="微软雅黑"/>
                <a:cs typeface="微软雅黑"/>
              </a:rPr>
              <a:t>不</a:t>
            </a:r>
            <a:r>
              <a:rPr dirty="0" sz="1800" b="1">
                <a:solidFill>
                  <a:srgbClr val="006FC0"/>
                </a:solidFill>
                <a:latin typeface="微软雅黑"/>
                <a:cs typeface="微软雅黑"/>
              </a:rPr>
              <a:t>安全的软件开发？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6264" y="1705101"/>
            <a:ext cx="4483100" cy="0"/>
          </a:xfrm>
          <a:custGeom>
            <a:avLst/>
            <a:gdLst/>
            <a:ahLst/>
            <a:cxnLst/>
            <a:rect l="l" t="t" r="r" b="b"/>
            <a:pathLst>
              <a:path w="4483100" h="0">
                <a:moveTo>
                  <a:pt x="0" y="0"/>
                </a:moveTo>
                <a:lnTo>
                  <a:pt x="4482592" y="0"/>
                </a:lnTo>
              </a:path>
            </a:pathLst>
          </a:custGeom>
          <a:ln w="95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66264" y="2910204"/>
            <a:ext cx="4483100" cy="0"/>
          </a:xfrm>
          <a:custGeom>
            <a:avLst/>
            <a:gdLst/>
            <a:ahLst/>
            <a:cxnLst/>
            <a:rect l="l" t="t" r="r" b="b"/>
            <a:pathLst>
              <a:path w="4483100" h="0">
                <a:moveTo>
                  <a:pt x="0" y="0"/>
                </a:moveTo>
                <a:lnTo>
                  <a:pt x="4482592" y="0"/>
                </a:lnTo>
              </a:path>
            </a:pathLst>
          </a:custGeom>
          <a:ln w="95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012" y="240665"/>
            <a:ext cx="8092440" cy="6216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25">
                <a:latin typeface="微软雅黑"/>
                <a:cs typeface="微软雅黑"/>
              </a:rPr>
              <a:t>2.1 </a:t>
            </a:r>
            <a:r>
              <a:rPr dirty="0" sz="2750" spc="25"/>
              <a:t>业务发展之初 系统脆弱 遭受攻击</a:t>
            </a:r>
            <a:r>
              <a:rPr dirty="0" sz="2750" spc="254"/>
              <a:t> </a:t>
            </a:r>
            <a:r>
              <a:rPr dirty="0" sz="2750" spc="25">
                <a:solidFill>
                  <a:srgbClr val="006FC0"/>
                </a:solidFill>
              </a:rPr>
              <a:t>“漏洞爆发”</a:t>
            </a:r>
            <a:endParaRPr sz="2750">
              <a:latin typeface="微软雅黑"/>
              <a:cs typeface="微软雅黑"/>
            </a:endParaRPr>
          </a:p>
          <a:p>
            <a:pPr algn="ctr" marL="383540">
              <a:lnSpc>
                <a:spcPct val="100000"/>
              </a:lnSpc>
              <a:spcBef>
                <a:spcPts val="50"/>
              </a:spcBef>
            </a:pPr>
            <a:r>
              <a:rPr dirty="0" sz="1200" spc="-5" b="0">
                <a:solidFill>
                  <a:srgbClr val="3A3A3A"/>
                </a:solidFill>
                <a:latin typeface="微软雅黑"/>
                <a:cs typeface="微软雅黑"/>
              </a:rPr>
              <a:t>——</a:t>
            </a:r>
            <a:r>
              <a:rPr dirty="0" sz="1200" spc="-5" b="0">
                <a:latin typeface="微软雅黑"/>
                <a:cs typeface="微软雅黑"/>
              </a:rPr>
              <a:t>安全漏洞如同灾害一般爆发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1840" y="1544192"/>
            <a:ext cx="2276475" cy="2276475"/>
          </a:xfrm>
          <a:custGeom>
            <a:avLst/>
            <a:gdLst/>
            <a:ahLst/>
            <a:cxnLst/>
            <a:rect l="l" t="t" r="r" b="b"/>
            <a:pathLst>
              <a:path w="2276475" h="2276475">
                <a:moveTo>
                  <a:pt x="0" y="1138301"/>
                </a:moveTo>
                <a:lnTo>
                  <a:pt x="998" y="1090184"/>
                </a:lnTo>
                <a:lnTo>
                  <a:pt x="3967" y="1042577"/>
                </a:lnTo>
                <a:lnTo>
                  <a:pt x="8868" y="995518"/>
                </a:lnTo>
                <a:lnTo>
                  <a:pt x="15661" y="949047"/>
                </a:lnTo>
                <a:lnTo>
                  <a:pt x="24305" y="903203"/>
                </a:lnTo>
                <a:lnTo>
                  <a:pt x="34763" y="858026"/>
                </a:lnTo>
                <a:lnTo>
                  <a:pt x="46994" y="813556"/>
                </a:lnTo>
                <a:lnTo>
                  <a:pt x="60958" y="769832"/>
                </a:lnTo>
                <a:lnTo>
                  <a:pt x="76617" y="726894"/>
                </a:lnTo>
                <a:lnTo>
                  <a:pt x="93931" y="684780"/>
                </a:lnTo>
                <a:lnTo>
                  <a:pt x="112860" y="643531"/>
                </a:lnTo>
                <a:lnTo>
                  <a:pt x="133365" y="603187"/>
                </a:lnTo>
                <a:lnTo>
                  <a:pt x="155406" y="563785"/>
                </a:lnTo>
                <a:lnTo>
                  <a:pt x="178943" y="525367"/>
                </a:lnTo>
                <a:lnTo>
                  <a:pt x="203938" y="487972"/>
                </a:lnTo>
                <a:lnTo>
                  <a:pt x="230351" y="451638"/>
                </a:lnTo>
                <a:lnTo>
                  <a:pt x="258142" y="416407"/>
                </a:lnTo>
                <a:lnTo>
                  <a:pt x="287272" y="382316"/>
                </a:lnTo>
                <a:lnTo>
                  <a:pt x="317701" y="349406"/>
                </a:lnTo>
                <a:lnTo>
                  <a:pt x="349390" y="317716"/>
                </a:lnTo>
                <a:lnTo>
                  <a:pt x="382299" y="287286"/>
                </a:lnTo>
                <a:lnTo>
                  <a:pt x="416388" y="258156"/>
                </a:lnTo>
                <a:lnTo>
                  <a:pt x="451619" y="230363"/>
                </a:lnTo>
                <a:lnTo>
                  <a:pt x="487952" y="203950"/>
                </a:lnTo>
                <a:lnTo>
                  <a:pt x="525347" y="178953"/>
                </a:lnTo>
                <a:lnTo>
                  <a:pt x="563765" y="155415"/>
                </a:lnTo>
                <a:lnTo>
                  <a:pt x="603166" y="133373"/>
                </a:lnTo>
                <a:lnTo>
                  <a:pt x="643510" y="112867"/>
                </a:lnTo>
                <a:lnTo>
                  <a:pt x="684759" y="93937"/>
                </a:lnTo>
                <a:lnTo>
                  <a:pt x="726872" y="76622"/>
                </a:lnTo>
                <a:lnTo>
                  <a:pt x="769811" y="60962"/>
                </a:lnTo>
                <a:lnTo>
                  <a:pt x="813536" y="46997"/>
                </a:lnTo>
                <a:lnTo>
                  <a:pt x="858006" y="34765"/>
                </a:lnTo>
                <a:lnTo>
                  <a:pt x="903183" y="24307"/>
                </a:lnTo>
                <a:lnTo>
                  <a:pt x="949028" y="15662"/>
                </a:lnTo>
                <a:lnTo>
                  <a:pt x="995500" y="8869"/>
                </a:lnTo>
                <a:lnTo>
                  <a:pt x="1042561" y="3968"/>
                </a:lnTo>
                <a:lnTo>
                  <a:pt x="1090170" y="998"/>
                </a:lnTo>
                <a:lnTo>
                  <a:pt x="1138288" y="0"/>
                </a:lnTo>
                <a:lnTo>
                  <a:pt x="1186395" y="998"/>
                </a:lnTo>
                <a:lnTo>
                  <a:pt x="1233993" y="3968"/>
                </a:lnTo>
                <a:lnTo>
                  <a:pt x="1281044" y="8869"/>
                </a:lnTo>
                <a:lnTo>
                  <a:pt x="1327506" y="15662"/>
                </a:lnTo>
                <a:lnTo>
                  <a:pt x="1373342" y="24307"/>
                </a:lnTo>
                <a:lnTo>
                  <a:pt x="1418512" y="34765"/>
                </a:lnTo>
                <a:lnTo>
                  <a:pt x="1462975" y="46997"/>
                </a:lnTo>
                <a:lnTo>
                  <a:pt x="1506693" y="60962"/>
                </a:lnTo>
                <a:lnTo>
                  <a:pt x="1549625" y="76622"/>
                </a:lnTo>
                <a:lnTo>
                  <a:pt x="1591733" y="93937"/>
                </a:lnTo>
                <a:lnTo>
                  <a:pt x="1632977" y="112867"/>
                </a:lnTo>
                <a:lnTo>
                  <a:pt x="1673317" y="133373"/>
                </a:lnTo>
                <a:lnTo>
                  <a:pt x="1712714" y="155415"/>
                </a:lnTo>
                <a:lnTo>
                  <a:pt x="1751127" y="178953"/>
                </a:lnTo>
                <a:lnTo>
                  <a:pt x="1788519" y="203950"/>
                </a:lnTo>
                <a:lnTo>
                  <a:pt x="1824849" y="230363"/>
                </a:lnTo>
                <a:lnTo>
                  <a:pt x="1860077" y="258156"/>
                </a:lnTo>
                <a:lnTo>
                  <a:pt x="1894165" y="287286"/>
                </a:lnTo>
                <a:lnTo>
                  <a:pt x="1927072" y="317716"/>
                </a:lnTo>
                <a:lnTo>
                  <a:pt x="1958760" y="349406"/>
                </a:lnTo>
                <a:lnTo>
                  <a:pt x="1989187" y="382316"/>
                </a:lnTo>
                <a:lnTo>
                  <a:pt x="2018316" y="416407"/>
                </a:lnTo>
                <a:lnTo>
                  <a:pt x="2046107" y="451638"/>
                </a:lnTo>
                <a:lnTo>
                  <a:pt x="2072519" y="487972"/>
                </a:lnTo>
                <a:lnTo>
                  <a:pt x="2097514" y="525367"/>
                </a:lnTo>
                <a:lnTo>
                  <a:pt x="2121051" y="563785"/>
                </a:lnTo>
                <a:lnTo>
                  <a:pt x="2143092" y="603187"/>
                </a:lnTo>
                <a:lnTo>
                  <a:pt x="2163597" y="643531"/>
                </a:lnTo>
                <a:lnTo>
                  <a:pt x="2182527" y="684780"/>
                </a:lnTo>
                <a:lnTo>
                  <a:pt x="2199841" y="726894"/>
                </a:lnTo>
                <a:lnTo>
                  <a:pt x="2215500" y="769832"/>
                </a:lnTo>
                <a:lnTo>
                  <a:pt x="2229465" y="813556"/>
                </a:lnTo>
                <a:lnTo>
                  <a:pt x="2241697" y="858026"/>
                </a:lnTo>
                <a:lnTo>
                  <a:pt x="2252155" y="903203"/>
                </a:lnTo>
                <a:lnTo>
                  <a:pt x="2260800" y="949047"/>
                </a:lnTo>
                <a:lnTo>
                  <a:pt x="2267593" y="995518"/>
                </a:lnTo>
                <a:lnTo>
                  <a:pt x="2272494" y="1042577"/>
                </a:lnTo>
                <a:lnTo>
                  <a:pt x="2275463" y="1090184"/>
                </a:lnTo>
                <a:lnTo>
                  <a:pt x="2276462" y="1138301"/>
                </a:lnTo>
                <a:lnTo>
                  <a:pt x="2275463" y="1186407"/>
                </a:lnTo>
                <a:lnTo>
                  <a:pt x="2272494" y="1234006"/>
                </a:lnTo>
                <a:lnTo>
                  <a:pt x="2267593" y="1281056"/>
                </a:lnTo>
                <a:lnTo>
                  <a:pt x="2260800" y="1327519"/>
                </a:lnTo>
                <a:lnTo>
                  <a:pt x="2252155" y="1373355"/>
                </a:lnTo>
                <a:lnTo>
                  <a:pt x="2241697" y="1418524"/>
                </a:lnTo>
                <a:lnTo>
                  <a:pt x="2229465" y="1462988"/>
                </a:lnTo>
                <a:lnTo>
                  <a:pt x="2215500" y="1506705"/>
                </a:lnTo>
                <a:lnTo>
                  <a:pt x="2199841" y="1549638"/>
                </a:lnTo>
                <a:lnTo>
                  <a:pt x="2182527" y="1591746"/>
                </a:lnTo>
                <a:lnTo>
                  <a:pt x="2163597" y="1632990"/>
                </a:lnTo>
                <a:lnTo>
                  <a:pt x="2143092" y="1673329"/>
                </a:lnTo>
                <a:lnTo>
                  <a:pt x="2121051" y="1712726"/>
                </a:lnTo>
                <a:lnTo>
                  <a:pt x="2097514" y="1751140"/>
                </a:lnTo>
                <a:lnTo>
                  <a:pt x="2072519" y="1788532"/>
                </a:lnTo>
                <a:lnTo>
                  <a:pt x="2046107" y="1824862"/>
                </a:lnTo>
                <a:lnTo>
                  <a:pt x="2018316" y="1860090"/>
                </a:lnTo>
                <a:lnTo>
                  <a:pt x="1989187" y="1894178"/>
                </a:lnTo>
                <a:lnTo>
                  <a:pt x="1958760" y="1927085"/>
                </a:lnTo>
                <a:lnTo>
                  <a:pt x="1927072" y="1958772"/>
                </a:lnTo>
                <a:lnTo>
                  <a:pt x="1894165" y="1989200"/>
                </a:lnTo>
                <a:lnTo>
                  <a:pt x="1860077" y="2018329"/>
                </a:lnTo>
                <a:lnTo>
                  <a:pt x="1824849" y="2046119"/>
                </a:lnTo>
                <a:lnTo>
                  <a:pt x="1788519" y="2072532"/>
                </a:lnTo>
                <a:lnTo>
                  <a:pt x="1751127" y="2097526"/>
                </a:lnTo>
                <a:lnTo>
                  <a:pt x="1712714" y="2121064"/>
                </a:lnTo>
                <a:lnTo>
                  <a:pt x="1673317" y="2143105"/>
                </a:lnTo>
                <a:lnTo>
                  <a:pt x="1632977" y="2163610"/>
                </a:lnTo>
                <a:lnTo>
                  <a:pt x="1591733" y="2182539"/>
                </a:lnTo>
                <a:lnTo>
                  <a:pt x="1549625" y="2199853"/>
                </a:lnTo>
                <a:lnTo>
                  <a:pt x="1506693" y="2215513"/>
                </a:lnTo>
                <a:lnTo>
                  <a:pt x="1462975" y="2229478"/>
                </a:lnTo>
                <a:lnTo>
                  <a:pt x="1418512" y="2241709"/>
                </a:lnTo>
                <a:lnTo>
                  <a:pt x="1373342" y="2252167"/>
                </a:lnTo>
                <a:lnTo>
                  <a:pt x="1327506" y="2260812"/>
                </a:lnTo>
                <a:lnTo>
                  <a:pt x="1281044" y="2267605"/>
                </a:lnTo>
                <a:lnTo>
                  <a:pt x="1233993" y="2272506"/>
                </a:lnTo>
                <a:lnTo>
                  <a:pt x="1186395" y="2275476"/>
                </a:lnTo>
                <a:lnTo>
                  <a:pt x="1138288" y="2276475"/>
                </a:lnTo>
                <a:lnTo>
                  <a:pt x="1090170" y="2275476"/>
                </a:lnTo>
                <a:lnTo>
                  <a:pt x="1042561" y="2272506"/>
                </a:lnTo>
                <a:lnTo>
                  <a:pt x="995500" y="2267605"/>
                </a:lnTo>
                <a:lnTo>
                  <a:pt x="949028" y="2260812"/>
                </a:lnTo>
                <a:lnTo>
                  <a:pt x="903183" y="2252167"/>
                </a:lnTo>
                <a:lnTo>
                  <a:pt x="858006" y="2241709"/>
                </a:lnTo>
                <a:lnTo>
                  <a:pt x="813536" y="2229478"/>
                </a:lnTo>
                <a:lnTo>
                  <a:pt x="769811" y="2215513"/>
                </a:lnTo>
                <a:lnTo>
                  <a:pt x="726872" y="2199853"/>
                </a:lnTo>
                <a:lnTo>
                  <a:pt x="684759" y="2182539"/>
                </a:lnTo>
                <a:lnTo>
                  <a:pt x="643510" y="2163610"/>
                </a:lnTo>
                <a:lnTo>
                  <a:pt x="603166" y="2143105"/>
                </a:lnTo>
                <a:lnTo>
                  <a:pt x="563765" y="2121064"/>
                </a:lnTo>
                <a:lnTo>
                  <a:pt x="525347" y="2097526"/>
                </a:lnTo>
                <a:lnTo>
                  <a:pt x="487952" y="2072532"/>
                </a:lnTo>
                <a:lnTo>
                  <a:pt x="451619" y="2046119"/>
                </a:lnTo>
                <a:lnTo>
                  <a:pt x="416388" y="2018329"/>
                </a:lnTo>
                <a:lnTo>
                  <a:pt x="382299" y="1989200"/>
                </a:lnTo>
                <a:lnTo>
                  <a:pt x="349390" y="1958772"/>
                </a:lnTo>
                <a:lnTo>
                  <a:pt x="317701" y="1927085"/>
                </a:lnTo>
                <a:lnTo>
                  <a:pt x="287272" y="1894178"/>
                </a:lnTo>
                <a:lnTo>
                  <a:pt x="258142" y="1860090"/>
                </a:lnTo>
                <a:lnTo>
                  <a:pt x="230351" y="1824862"/>
                </a:lnTo>
                <a:lnTo>
                  <a:pt x="203938" y="1788532"/>
                </a:lnTo>
                <a:lnTo>
                  <a:pt x="178943" y="1751140"/>
                </a:lnTo>
                <a:lnTo>
                  <a:pt x="155406" y="1712726"/>
                </a:lnTo>
                <a:lnTo>
                  <a:pt x="133365" y="1673329"/>
                </a:lnTo>
                <a:lnTo>
                  <a:pt x="112860" y="1632990"/>
                </a:lnTo>
                <a:lnTo>
                  <a:pt x="93931" y="1591746"/>
                </a:lnTo>
                <a:lnTo>
                  <a:pt x="76617" y="1549638"/>
                </a:lnTo>
                <a:lnTo>
                  <a:pt x="60958" y="1506705"/>
                </a:lnTo>
                <a:lnTo>
                  <a:pt x="46994" y="1462988"/>
                </a:lnTo>
                <a:lnTo>
                  <a:pt x="34763" y="1418524"/>
                </a:lnTo>
                <a:lnTo>
                  <a:pt x="24305" y="1373355"/>
                </a:lnTo>
                <a:lnTo>
                  <a:pt x="15661" y="1327519"/>
                </a:lnTo>
                <a:lnTo>
                  <a:pt x="8868" y="1281056"/>
                </a:lnTo>
                <a:lnTo>
                  <a:pt x="3967" y="1234006"/>
                </a:lnTo>
                <a:lnTo>
                  <a:pt x="998" y="1186407"/>
                </a:lnTo>
                <a:lnTo>
                  <a:pt x="0" y="1138301"/>
                </a:lnTo>
                <a:close/>
              </a:path>
            </a:pathLst>
          </a:custGeom>
          <a:ln w="9534">
            <a:solidFill>
              <a:srgbClr val="AEABAB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78302" y="2805429"/>
            <a:ext cx="6174740" cy="6350"/>
          </a:xfrm>
          <a:custGeom>
            <a:avLst/>
            <a:gdLst/>
            <a:ahLst/>
            <a:cxnLst/>
            <a:rect l="l" t="t" r="r" b="b"/>
            <a:pathLst>
              <a:path w="6174740" h="6350">
                <a:moveTo>
                  <a:pt x="0" y="5842"/>
                </a:moveTo>
                <a:lnTo>
                  <a:pt x="6174232" y="0"/>
                </a:lnTo>
              </a:path>
            </a:pathLst>
          </a:custGeom>
          <a:ln w="9534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62503" y="27664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068" y="0"/>
                </a:moveTo>
                <a:lnTo>
                  <a:pt x="22020" y="2829"/>
                </a:lnTo>
                <a:lnTo>
                  <a:pt x="10556" y="10540"/>
                </a:lnTo>
                <a:lnTo>
                  <a:pt x="2831" y="21967"/>
                </a:lnTo>
                <a:lnTo>
                  <a:pt x="0" y="35940"/>
                </a:lnTo>
                <a:lnTo>
                  <a:pt x="2831" y="49988"/>
                </a:lnTo>
                <a:lnTo>
                  <a:pt x="10556" y="61452"/>
                </a:lnTo>
                <a:lnTo>
                  <a:pt x="22020" y="69177"/>
                </a:lnTo>
                <a:lnTo>
                  <a:pt x="36068" y="72008"/>
                </a:lnTo>
                <a:lnTo>
                  <a:pt x="50041" y="69177"/>
                </a:lnTo>
                <a:lnTo>
                  <a:pt x="61468" y="61452"/>
                </a:lnTo>
                <a:lnTo>
                  <a:pt x="69179" y="49988"/>
                </a:lnTo>
                <a:lnTo>
                  <a:pt x="72009" y="35940"/>
                </a:lnTo>
                <a:lnTo>
                  <a:pt x="69179" y="21967"/>
                </a:lnTo>
                <a:lnTo>
                  <a:pt x="61467" y="10540"/>
                </a:lnTo>
                <a:lnTo>
                  <a:pt x="50041" y="2829"/>
                </a:lnTo>
                <a:lnTo>
                  <a:pt x="36068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62503" y="27664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5940"/>
                </a:moveTo>
                <a:lnTo>
                  <a:pt x="2831" y="21967"/>
                </a:lnTo>
                <a:lnTo>
                  <a:pt x="10556" y="10540"/>
                </a:lnTo>
                <a:lnTo>
                  <a:pt x="22020" y="2829"/>
                </a:lnTo>
                <a:lnTo>
                  <a:pt x="36068" y="0"/>
                </a:lnTo>
                <a:lnTo>
                  <a:pt x="50041" y="2829"/>
                </a:lnTo>
                <a:lnTo>
                  <a:pt x="61467" y="10540"/>
                </a:lnTo>
                <a:lnTo>
                  <a:pt x="69179" y="21967"/>
                </a:lnTo>
                <a:lnTo>
                  <a:pt x="72009" y="35940"/>
                </a:lnTo>
                <a:lnTo>
                  <a:pt x="69179" y="49988"/>
                </a:lnTo>
                <a:lnTo>
                  <a:pt x="61468" y="61452"/>
                </a:lnTo>
                <a:lnTo>
                  <a:pt x="50041" y="69177"/>
                </a:lnTo>
                <a:lnTo>
                  <a:pt x="36068" y="72008"/>
                </a:lnTo>
                <a:lnTo>
                  <a:pt x="22020" y="69177"/>
                </a:lnTo>
                <a:lnTo>
                  <a:pt x="10556" y="61452"/>
                </a:lnTo>
                <a:lnTo>
                  <a:pt x="2831" y="49988"/>
                </a:lnTo>
                <a:lnTo>
                  <a:pt x="0" y="35940"/>
                </a:lnTo>
                <a:close/>
              </a:path>
            </a:pathLst>
          </a:custGeom>
          <a:ln w="12700">
            <a:solidFill>
              <a:srgbClr val="AE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95853" y="2325370"/>
            <a:ext cx="389890" cy="426084"/>
          </a:xfrm>
          <a:custGeom>
            <a:avLst/>
            <a:gdLst/>
            <a:ahLst/>
            <a:cxnLst/>
            <a:rect l="l" t="t" r="r" b="b"/>
            <a:pathLst>
              <a:path w="389889" h="426085">
                <a:moveTo>
                  <a:pt x="0" y="425831"/>
                </a:moveTo>
                <a:lnTo>
                  <a:pt x="389382" y="0"/>
                </a:lnTo>
              </a:path>
            </a:pathLst>
          </a:custGeom>
          <a:ln w="9534">
            <a:solidFill>
              <a:srgbClr val="AEABAB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04769" y="1824989"/>
            <a:ext cx="1113155" cy="41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6FC0"/>
                </a:solidFill>
                <a:latin typeface="微软雅黑"/>
                <a:cs typeface="微软雅黑"/>
              </a:rPr>
              <a:t>需求设计阶段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25" b="1">
                <a:solidFill>
                  <a:srgbClr val="171717"/>
                </a:solidFill>
                <a:latin typeface="微软雅黑"/>
                <a:cs typeface="微软雅黑"/>
              </a:rPr>
              <a:t>缺少安全设计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80738" y="27664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5940" y="0"/>
                </a:moveTo>
                <a:lnTo>
                  <a:pt x="21967" y="2829"/>
                </a:lnTo>
                <a:lnTo>
                  <a:pt x="10540" y="10540"/>
                </a:lnTo>
                <a:lnTo>
                  <a:pt x="2829" y="21967"/>
                </a:lnTo>
                <a:lnTo>
                  <a:pt x="0" y="35940"/>
                </a:lnTo>
                <a:lnTo>
                  <a:pt x="2829" y="49988"/>
                </a:lnTo>
                <a:lnTo>
                  <a:pt x="10541" y="61452"/>
                </a:lnTo>
                <a:lnTo>
                  <a:pt x="21967" y="69177"/>
                </a:lnTo>
                <a:lnTo>
                  <a:pt x="35940" y="72008"/>
                </a:lnTo>
                <a:lnTo>
                  <a:pt x="49988" y="69177"/>
                </a:lnTo>
                <a:lnTo>
                  <a:pt x="61452" y="61452"/>
                </a:lnTo>
                <a:lnTo>
                  <a:pt x="69177" y="49988"/>
                </a:lnTo>
                <a:lnTo>
                  <a:pt x="72009" y="35940"/>
                </a:lnTo>
                <a:lnTo>
                  <a:pt x="69177" y="21967"/>
                </a:lnTo>
                <a:lnTo>
                  <a:pt x="61452" y="10540"/>
                </a:lnTo>
                <a:lnTo>
                  <a:pt x="49988" y="2829"/>
                </a:lnTo>
                <a:lnTo>
                  <a:pt x="3594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80738" y="27664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5940"/>
                </a:moveTo>
                <a:lnTo>
                  <a:pt x="2829" y="21967"/>
                </a:lnTo>
                <a:lnTo>
                  <a:pt x="10540" y="10540"/>
                </a:lnTo>
                <a:lnTo>
                  <a:pt x="21967" y="2829"/>
                </a:lnTo>
                <a:lnTo>
                  <a:pt x="35940" y="0"/>
                </a:lnTo>
                <a:lnTo>
                  <a:pt x="49988" y="2829"/>
                </a:lnTo>
                <a:lnTo>
                  <a:pt x="61452" y="10540"/>
                </a:lnTo>
                <a:lnTo>
                  <a:pt x="69177" y="21967"/>
                </a:lnTo>
                <a:lnTo>
                  <a:pt x="72009" y="35940"/>
                </a:lnTo>
                <a:lnTo>
                  <a:pt x="69177" y="49988"/>
                </a:lnTo>
                <a:lnTo>
                  <a:pt x="61452" y="61452"/>
                </a:lnTo>
                <a:lnTo>
                  <a:pt x="49988" y="69177"/>
                </a:lnTo>
                <a:lnTo>
                  <a:pt x="35940" y="72008"/>
                </a:lnTo>
                <a:lnTo>
                  <a:pt x="21967" y="69177"/>
                </a:lnTo>
                <a:lnTo>
                  <a:pt x="10541" y="61452"/>
                </a:lnTo>
                <a:lnTo>
                  <a:pt x="2829" y="49988"/>
                </a:lnTo>
                <a:lnTo>
                  <a:pt x="0" y="35940"/>
                </a:lnTo>
                <a:close/>
              </a:path>
            </a:pathLst>
          </a:custGeom>
          <a:ln w="12700">
            <a:solidFill>
              <a:srgbClr val="AE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31078" y="27664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5941" y="0"/>
                </a:moveTo>
                <a:lnTo>
                  <a:pt x="21967" y="2829"/>
                </a:lnTo>
                <a:lnTo>
                  <a:pt x="10541" y="10540"/>
                </a:lnTo>
                <a:lnTo>
                  <a:pt x="2829" y="21967"/>
                </a:lnTo>
                <a:lnTo>
                  <a:pt x="0" y="35940"/>
                </a:lnTo>
                <a:lnTo>
                  <a:pt x="2829" y="49988"/>
                </a:lnTo>
                <a:lnTo>
                  <a:pt x="10540" y="61452"/>
                </a:lnTo>
                <a:lnTo>
                  <a:pt x="21967" y="69177"/>
                </a:lnTo>
                <a:lnTo>
                  <a:pt x="35941" y="72008"/>
                </a:lnTo>
                <a:lnTo>
                  <a:pt x="49988" y="69177"/>
                </a:lnTo>
                <a:lnTo>
                  <a:pt x="61452" y="61452"/>
                </a:lnTo>
                <a:lnTo>
                  <a:pt x="69177" y="49988"/>
                </a:lnTo>
                <a:lnTo>
                  <a:pt x="72009" y="35940"/>
                </a:lnTo>
                <a:lnTo>
                  <a:pt x="69177" y="21967"/>
                </a:lnTo>
                <a:lnTo>
                  <a:pt x="61452" y="10540"/>
                </a:lnTo>
                <a:lnTo>
                  <a:pt x="49988" y="2829"/>
                </a:lnTo>
                <a:lnTo>
                  <a:pt x="35941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31078" y="27664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5940"/>
                </a:moveTo>
                <a:lnTo>
                  <a:pt x="2829" y="21967"/>
                </a:lnTo>
                <a:lnTo>
                  <a:pt x="10541" y="10540"/>
                </a:lnTo>
                <a:lnTo>
                  <a:pt x="21967" y="2829"/>
                </a:lnTo>
                <a:lnTo>
                  <a:pt x="35941" y="0"/>
                </a:lnTo>
                <a:lnTo>
                  <a:pt x="49988" y="2829"/>
                </a:lnTo>
                <a:lnTo>
                  <a:pt x="61452" y="10540"/>
                </a:lnTo>
                <a:lnTo>
                  <a:pt x="69177" y="21967"/>
                </a:lnTo>
                <a:lnTo>
                  <a:pt x="72009" y="35940"/>
                </a:lnTo>
                <a:lnTo>
                  <a:pt x="69177" y="49988"/>
                </a:lnTo>
                <a:lnTo>
                  <a:pt x="61452" y="61452"/>
                </a:lnTo>
                <a:lnTo>
                  <a:pt x="49988" y="69177"/>
                </a:lnTo>
                <a:lnTo>
                  <a:pt x="35941" y="72008"/>
                </a:lnTo>
                <a:lnTo>
                  <a:pt x="21967" y="69177"/>
                </a:lnTo>
                <a:lnTo>
                  <a:pt x="10540" y="61452"/>
                </a:lnTo>
                <a:lnTo>
                  <a:pt x="2829" y="49988"/>
                </a:lnTo>
                <a:lnTo>
                  <a:pt x="0" y="35940"/>
                </a:lnTo>
                <a:close/>
              </a:path>
            </a:pathLst>
          </a:custGeom>
          <a:ln w="12700">
            <a:solidFill>
              <a:srgbClr val="AE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81292" y="27664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068" y="0"/>
                </a:moveTo>
                <a:lnTo>
                  <a:pt x="22020" y="2829"/>
                </a:lnTo>
                <a:lnTo>
                  <a:pt x="10556" y="10540"/>
                </a:lnTo>
                <a:lnTo>
                  <a:pt x="2831" y="21967"/>
                </a:lnTo>
                <a:lnTo>
                  <a:pt x="0" y="35940"/>
                </a:lnTo>
                <a:lnTo>
                  <a:pt x="2831" y="49988"/>
                </a:lnTo>
                <a:lnTo>
                  <a:pt x="10556" y="61452"/>
                </a:lnTo>
                <a:lnTo>
                  <a:pt x="22020" y="69177"/>
                </a:lnTo>
                <a:lnTo>
                  <a:pt x="36068" y="72008"/>
                </a:lnTo>
                <a:lnTo>
                  <a:pt x="50041" y="69177"/>
                </a:lnTo>
                <a:lnTo>
                  <a:pt x="61468" y="61452"/>
                </a:lnTo>
                <a:lnTo>
                  <a:pt x="69179" y="49988"/>
                </a:lnTo>
                <a:lnTo>
                  <a:pt x="72009" y="35940"/>
                </a:lnTo>
                <a:lnTo>
                  <a:pt x="69179" y="21967"/>
                </a:lnTo>
                <a:lnTo>
                  <a:pt x="61467" y="10540"/>
                </a:lnTo>
                <a:lnTo>
                  <a:pt x="50041" y="2829"/>
                </a:lnTo>
                <a:lnTo>
                  <a:pt x="36068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81292" y="27664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5940"/>
                </a:moveTo>
                <a:lnTo>
                  <a:pt x="2831" y="21967"/>
                </a:lnTo>
                <a:lnTo>
                  <a:pt x="10556" y="10540"/>
                </a:lnTo>
                <a:lnTo>
                  <a:pt x="22020" y="2829"/>
                </a:lnTo>
                <a:lnTo>
                  <a:pt x="36068" y="0"/>
                </a:lnTo>
                <a:lnTo>
                  <a:pt x="50041" y="2829"/>
                </a:lnTo>
                <a:lnTo>
                  <a:pt x="61467" y="10540"/>
                </a:lnTo>
                <a:lnTo>
                  <a:pt x="69179" y="21967"/>
                </a:lnTo>
                <a:lnTo>
                  <a:pt x="72009" y="35940"/>
                </a:lnTo>
                <a:lnTo>
                  <a:pt x="69179" y="49988"/>
                </a:lnTo>
                <a:lnTo>
                  <a:pt x="61468" y="61452"/>
                </a:lnTo>
                <a:lnTo>
                  <a:pt x="50041" y="69177"/>
                </a:lnTo>
                <a:lnTo>
                  <a:pt x="36068" y="72008"/>
                </a:lnTo>
                <a:lnTo>
                  <a:pt x="22020" y="69177"/>
                </a:lnTo>
                <a:lnTo>
                  <a:pt x="10556" y="61452"/>
                </a:lnTo>
                <a:lnTo>
                  <a:pt x="2831" y="49988"/>
                </a:lnTo>
                <a:lnTo>
                  <a:pt x="0" y="35940"/>
                </a:lnTo>
                <a:close/>
              </a:path>
            </a:pathLst>
          </a:custGeom>
          <a:ln w="12700">
            <a:solidFill>
              <a:srgbClr val="AE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81036" y="27664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29"/>
                </a:lnTo>
                <a:lnTo>
                  <a:pt x="10541" y="10540"/>
                </a:lnTo>
                <a:lnTo>
                  <a:pt x="2829" y="21967"/>
                </a:lnTo>
                <a:lnTo>
                  <a:pt x="0" y="35940"/>
                </a:lnTo>
                <a:lnTo>
                  <a:pt x="2829" y="49988"/>
                </a:lnTo>
                <a:lnTo>
                  <a:pt x="10541" y="61452"/>
                </a:lnTo>
                <a:lnTo>
                  <a:pt x="21967" y="69177"/>
                </a:lnTo>
                <a:lnTo>
                  <a:pt x="35941" y="72008"/>
                </a:lnTo>
                <a:lnTo>
                  <a:pt x="49988" y="69177"/>
                </a:lnTo>
                <a:lnTo>
                  <a:pt x="61452" y="61452"/>
                </a:lnTo>
                <a:lnTo>
                  <a:pt x="69177" y="49988"/>
                </a:lnTo>
                <a:lnTo>
                  <a:pt x="72009" y="35940"/>
                </a:lnTo>
                <a:lnTo>
                  <a:pt x="69177" y="21967"/>
                </a:lnTo>
                <a:lnTo>
                  <a:pt x="61452" y="10540"/>
                </a:lnTo>
                <a:lnTo>
                  <a:pt x="49988" y="2829"/>
                </a:lnTo>
                <a:lnTo>
                  <a:pt x="35941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81036" y="27664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0" y="35940"/>
                </a:moveTo>
                <a:lnTo>
                  <a:pt x="2829" y="21967"/>
                </a:lnTo>
                <a:lnTo>
                  <a:pt x="10541" y="10540"/>
                </a:lnTo>
                <a:lnTo>
                  <a:pt x="21967" y="2829"/>
                </a:lnTo>
                <a:lnTo>
                  <a:pt x="35941" y="0"/>
                </a:lnTo>
                <a:lnTo>
                  <a:pt x="49988" y="2829"/>
                </a:lnTo>
                <a:lnTo>
                  <a:pt x="61452" y="10540"/>
                </a:lnTo>
                <a:lnTo>
                  <a:pt x="69177" y="21967"/>
                </a:lnTo>
                <a:lnTo>
                  <a:pt x="72009" y="35940"/>
                </a:lnTo>
                <a:lnTo>
                  <a:pt x="69177" y="49988"/>
                </a:lnTo>
                <a:lnTo>
                  <a:pt x="61452" y="61452"/>
                </a:lnTo>
                <a:lnTo>
                  <a:pt x="49988" y="69177"/>
                </a:lnTo>
                <a:lnTo>
                  <a:pt x="35941" y="72008"/>
                </a:lnTo>
                <a:lnTo>
                  <a:pt x="21967" y="69177"/>
                </a:lnTo>
                <a:lnTo>
                  <a:pt x="10541" y="61452"/>
                </a:lnTo>
                <a:lnTo>
                  <a:pt x="2829" y="49988"/>
                </a:lnTo>
                <a:lnTo>
                  <a:pt x="0" y="35940"/>
                </a:lnTo>
                <a:close/>
              </a:path>
            </a:pathLst>
          </a:custGeom>
          <a:ln w="12700">
            <a:solidFill>
              <a:srgbClr val="AE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152638" y="27664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0" y="0"/>
                </a:moveTo>
                <a:lnTo>
                  <a:pt x="21967" y="2829"/>
                </a:lnTo>
                <a:lnTo>
                  <a:pt x="10541" y="10540"/>
                </a:lnTo>
                <a:lnTo>
                  <a:pt x="2829" y="21967"/>
                </a:lnTo>
                <a:lnTo>
                  <a:pt x="0" y="35940"/>
                </a:lnTo>
                <a:lnTo>
                  <a:pt x="2829" y="49988"/>
                </a:lnTo>
                <a:lnTo>
                  <a:pt x="10540" y="61452"/>
                </a:lnTo>
                <a:lnTo>
                  <a:pt x="21967" y="69177"/>
                </a:lnTo>
                <a:lnTo>
                  <a:pt x="35940" y="72008"/>
                </a:lnTo>
                <a:lnTo>
                  <a:pt x="49988" y="69177"/>
                </a:lnTo>
                <a:lnTo>
                  <a:pt x="61452" y="61452"/>
                </a:lnTo>
                <a:lnTo>
                  <a:pt x="69177" y="49988"/>
                </a:lnTo>
                <a:lnTo>
                  <a:pt x="72008" y="35940"/>
                </a:lnTo>
                <a:lnTo>
                  <a:pt x="69177" y="21967"/>
                </a:lnTo>
                <a:lnTo>
                  <a:pt x="61452" y="10540"/>
                </a:lnTo>
                <a:lnTo>
                  <a:pt x="49988" y="2829"/>
                </a:lnTo>
                <a:lnTo>
                  <a:pt x="3594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152638" y="27664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0" y="35940"/>
                </a:moveTo>
                <a:lnTo>
                  <a:pt x="2829" y="21967"/>
                </a:lnTo>
                <a:lnTo>
                  <a:pt x="10541" y="10540"/>
                </a:lnTo>
                <a:lnTo>
                  <a:pt x="21967" y="2829"/>
                </a:lnTo>
                <a:lnTo>
                  <a:pt x="35940" y="0"/>
                </a:lnTo>
                <a:lnTo>
                  <a:pt x="49988" y="2829"/>
                </a:lnTo>
                <a:lnTo>
                  <a:pt x="61452" y="10540"/>
                </a:lnTo>
                <a:lnTo>
                  <a:pt x="69177" y="21967"/>
                </a:lnTo>
                <a:lnTo>
                  <a:pt x="72008" y="35940"/>
                </a:lnTo>
                <a:lnTo>
                  <a:pt x="69177" y="49988"/>
                </a:lnTo>
                <a:lnTo>
                  <a:pt x="61452" y="61452"/>
                </a:lnTo>
                <a:lnTo>
                  <a:pt x="49988" y="69177"/>
                </a:lnTo>
                <a:lnTo>
                  <a:pt x="35940" y="72008"/>
                </a:lnTo>
                <a:lnTo>
                  <a:pt x="21967" y="69177"/>
                </a:lnTo>
                <a:lnTo>
                  <a:pt x="10540" y="61452"/>
                </a:lnTo>
                <a:lnTo>
                  <a:pt x="2829" y="49988"/>
                </a:lnTo>
                <a:lnTo>
                  <a:pt x="0" y="35940"/>
                </a:lnTo>
                <a:close/>
              </a:path>
            </a:pathLst>
          </a:custGeom>
          <a:ln w="12699">
            <a:solidFill>
              <a:srgbClr val="AE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35472" y="2325370"/>
            <a:ext cx="389890" cy="426084"/>
          </a:xfrm>
          <a:custGeom>
            <a:avLst/>
            <a:gdLst/>
            <a:ahLst/>
            <a:cxnLst/>
            <a:rect l="l" t="t" r="r" b="b"/>
            <a:pathLst>
              <a:path w="389889" h="426085">
                <a:moveTo>
                  <a:pt x="0" y="425831"/>
                </a:moveTo>
                <a:lnTo>
                  <a:pt x="389381" y="0"/>
                </a:lnTo>
              </a:path>
            </a:pathLst>
          </a:custGeom>
          <a:ln w="9534">
            <a:solidFill>
              <a:srgbClr val="AEABAB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48855" y="2325370"/>
            <a:ext cx="389890" cy="426084"/>
          </a:xfrm>
          <a:custGeom>
            <a:avLst/>
            <a:gdLst/>
            <a:ahLst/>
            <a:cxnLst/>
            <a:rect l="l" t="t" r="r" b="b"/>
            <a:pathLst>
              <a:path w="389890" h="426085">
                <a:moveTo>
                  <a:pt x="0" y="425831"/>
                </a:moveTo>
                <a:lnTo>
                  <a:pt x="389381" y="0"/>
                </a:lnTo>
              </a:path>
            </a:pathLst>
          </a:custGeom>
          <a:ln w="9534">
            <a:solidFill>
              <a:srgbClr val="AEABAB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56684" y="2815082"/>
            <a:ext cx="384175" cy="396875"/>
          </a:xfrm>
          <a:custGeom>
            <a:avLst/>
            <a:gdLst/>
            <a:ahLst/>
            <a:cxnLst/>
            <a:rect l="l" t="t" r="r" b="b"/>
            <a:pathLst>
              <a:path w="384175" h="396875">
                <a:moveTo>
                  <a:pt x="0" y="0"/>
                </a:moveTo>
                <a:lnTo>
                  <a:pt x="384175" y="396620"/>
                </a:lnTo>
              </a:path>
            </a:pathLst>
          </a:custGeom>
          <a:ln w="9534">
            <a:solidFill>
              <a:srgbClr val="AEABAB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25615" y="2829814"/>
            <a:ext cx="281305" cy="285750"/>
          </a:xfrm>
          <a:custGeom>
            <a:avLst/>
            <a:gdLst/>
            <a:ahLst/>
            <a:cxnLst/>
            <a:rect l="l" t="t" r="r" b="b"/>
            <a:pathLst>
              <a:path w="281304" h="285750">
                <a:moveTo>
                  <a:pt x="0" y="0"/>
                </a:moveTo>
                <a:lnTo>
                  <a:pt x="280924" y="285496"/>
                </a:lnTo>
              </a:path>
            </a:pathLst>
          </a:custGeom>
          <a:ln w="9534">
            <a:solidFill>
              <a:srgbClr val="AEABAB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59064" y="2829814"/>
            <a:ext cx="279400" cy="285750"/>
          </a:xfrm>
          <a:custGeom>
            <a:avLst/>
            <a:gdLst/>
            <a:ahLst/>
            <a:cxnLst/>
            <a:rect l="l" t="t" r="r" b="b"/>
            <a:pathLst>
              <a:path w="279400" h="285750">
                <a:moveTo>
                  <a:pt x="0" y="0"/>
                </a:moveTo>
                <a:lnTo>
                  <a:pt x="279400" y="285496"/>
                </a:lnTo>
              </a:path>
            </a:pathLst>
          </a:custGeom>
          <a:ln w="9534">
            <a:solidFill>
              <a:srgbClr val="AEABAB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512945" y="3196208"/>
            <a:ext cx="1113155" cy="41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6FC0"/>
                </a:solidFill>
                <a:latin typeface="微软雅黑"/>
                <a:cs typeface="微软雅黑"/>
              </a:rPr>
              <a:t>企业内部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00" spc="25" b="1">
                <a:solidFill>
                  <a:srgbClr val="171717"/>
                </a:solidFill>
                <a:latin typeface="微软雅黑"/>
                <a:cs typeface="微软雅黑"/>
              </a:rPr>
              <a:t>缺少安全意识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31740" y="1824989"/>
            <a:ext cx="1475740" cy="41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6FC0"/>
                </a:solidFill>
                <a:latin typeface="微软雅黑"/>
                <a:cs typeface="微软雅黑"/>
              </a:rPr>
              <a:t>软件开发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25" b="1">
                <a:solidFill>
                  <a:srgbClr val="171717"/>
                </a:solidFill>
                <a:latin typeface="微软雅黑"/>
                <a:cs typeface="微软雅黑"/>
              </a:rPr>
              <a:t>缺少安全编码规范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09054" y="3196208"/>
            <a:ext cx="749300" cy="41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6FC0"/>
                </a:solidFill>
                <a:latin typeface="微软雅黑"/>
                <a:cs typeface="微软雅黑"/>
              </a:rPr>
              <a:t>木桶原理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00" spc="20" b="1">
                <a:solidFill>
                  <a:srgbClr val="171717"/>
                </a:solidFill>
                <a:latin typeface="微软雅黑"/>
                <a:cs typeface="微软雅黑"/>
              </a:rPr>
              <a:t>外部威胁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26908" y="1824989"/>
            <a:ext cx="750570" cy="41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6FC0"/>
                </a:solidFill>
                <a:latin typeface="微软雅黑"/>
                <a:cs typeface="微软雅黑"/>
              </a:rPr>
              <a:t>项目管理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25" b="1">
                <a:solidFill>
                  <a:srgbClr val="171717"/>
                </a:solidFill>
                <a:latin typeface="微软雅黑"/>
                <a:cs typeface="微软雅黑"/>
              </a:rPr>
              <a:t>压缩进度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85708" y="3196208"/>
            <a:ext cx="750570" cy="41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6FC0"/>
                </a:solidFill>
                <a:latin typeface="微软雅黑"/>
                <a:cs typeface="微软雅黑"/>
              </a:rPr>
              <a:t>业务发展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00" spc="25" b="1">
                <a:solidFill>
                  <a:srgbClr val="171717"/>
                </a:solidFill>
                <a:latin typeface="微软雅黑"/>
                <a:cs typeface="微软雅黑"/>
              </a:rPr>
              <a:t>频繁更新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08722" y="1988185"/>
            <a:ext cx="712470" cy="46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800">
              <a:lnSpc>
                <a:spcPts val="1435"/>
              </a:lnSpc>
            </a:pPr>
            <a:r>
              <a:rPr dirty="0" sz="1200">
                <a:latin typeface="微软雅黑"/>
                <a:cs typeface="微软雅黑"/>
              </a:rPr>
              <a:t>漏洞修复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ts val="2155"/>
              </a:lnSpc>
            </a:pPr>
            <a:r>
              <a:rPr dirty="0" sz="1800" b="1">
                <a:solidFill>
                  <a:srgbClr val="006FC0"/>
                </a:solidFill>
                <a:latin typeface="微软雅黑"/>
                <a:cs typeface="微软雅黑"/>
              </a:rPr>
              <a:t>成本高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94422" y="2860039"/>
            <a:ext cx="941069" cy="494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655"/>
              </a:lnSpc>
            </a:pPr>
            <a:r>
              <a:rPr dirty="0" sz="1400" spc="25">
                <a:latin typeface="微软雅黑"/>
                <a:cs typeface="微软雅黑"/>
              </a:rPr>
              <a:t>发现威胁</a:t>
            </a:r>
            <a:endParaRPr sz="1400">
              <a:latin typeface="微软雅黑"/>
              <a:cs typeface="微软雅黑"/>
            </a:endParaRPr>
          </a:p>
          <a:p>
            <a:pPr algn="ctr">
              <a:lnSpc>
                <a:spcPts val="2135"/>
              </a:lnSpc>
            </a:pPr>
            <a:r>
              <a:rPr dirty="0" sz="1800" b="1">
                <a:solidFill>
                  <a:srgbClr val="006FC0"/>
                </a:solidFill>
                <a:latin typeface="微软雅黑"/>
                <a:cs typeface="微软雅黑"/>
              </a:rPr>
              <a:t>时间滞后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9683" y="1314703"/>
            <a:ext cx="2066289" cy="2683510"/>
          </a:xfrm>
          <a:custGeom>
            <a:avLst/>
            <a:gdLst/>
            <a:ahLst/>
            <a:cxnLst/>
            <a:rect l="l" t="t" r="r" b="b"/>
            <a:pathLst>
              <a:path w="2066289" h="2683510">
                <a:moveTo>
                  <a:pt x="790651" y="0"/>
                </a:moveTo>
                <a:lnTo>
                  <a:pt x="838687" y="1803"/>
                </a:lnTo>
                <a:lnTo>
                  <a:pt x="886242" y="5347"/>
                </a:lnTo>
                <a:lnTo>
                  <a:pt x="933284" y="10601"/>
                </a:lnTo>
                <a:lnTo>
                  <a:pt x="979787" y="17535"/>
                </a:lnTo>
                <a:lnTo>
                  <a:pt x="1025720" y="26116"/>
                </a:lnTo>
                <a:lnTo>
                  <a:pt x="1071055" y="36314"/>
                </a:lnTo>
                <a:lnTo>
                  <a:pt x="1115764" y="48099"/>
                </a:lnTo>
                <a:lnTo>
                  <a:pt x="1159817" y="61440"/>
                </a:lnTo>
                <a:lnTo>
                  <a:pt x="1203186" y="76305"/>
                </a:lnTo>
                <a:lnTo>
                  <a:pt x="1245842" y="92664"/>
                </a:lnTo>
                <a:lnTo>
                  <a:pt x="1287756" y="110486"/>
                </a:lnTo>
                <a:lnTo>
                  <a:pt x="1328899" y="129740"/>
                </a:lnTo>
                <a:lnTo>
                  <a:pt x="1369242" y="150396"/>
                </a:lnTo>
                <a:lnTo>
                  <a:pt x="1408757" y="172421"/>
                </a:lnTo>
                <a:lnTo>
                  <a:pt x="1447415" y="195786"/>
                </a:lnTo>
                <a:lnTo>
                  <a:pt x="1485186" y="220460"/>
                </a:lnTo>
                <a:lnTo>
                  <a:pt x="1522043" y="246412"/>
                </a:lnTo>
                <a:lnTo>
                  <a:pt x="1557956" y="273610"/>
                </a:lnTo>
                <a:lnTo>
                  <a:pt x="1592897" y="302025"/>
                </a:lnTo>
                <a:lnTo>
                  <a:pt x="1626836" y="331625"/>
                </a:lnTo>
                <a:lnTo>
                  <a:pt x="1659745" y="362379"/>
                </a:lnTo>
                <a:lnTo>
                  <a:pt x="1691595" y="394256"/>
                </a:lnTo>
                <a:lnTo>
                  <a:pt x="1722358" y="427226"/>
                </a:lnTo>
                <a:lnTo>
                  <a:pt x="1752004" y="461258"/>
                </a:lnTo>
                <a:lnTo>
                  <a:pt x="1780504" y="496320"/>
                </a:lnTo>
                <a:lnTo>
                  <a:pt x="1807830" y="532383"/>
                </a:lnTo>
                <a:lnTo>
                  <a:pt x="1833954" y="569415"/>
                </a:lnTo>
                <a:lnTo>
                  <a:pt x="1858845" y="607385"/>
                </a:lnTo>
                <a:lnTo>
                  <a:pt x="1882476" y="646262"/>
                </a:lnTo>
                <a:lnTo>
                  <a:pt x="1904817" y="686016"/>
                </a:lnTo>
                <a:lnTo>
                  <a:pt x="1925840" y="726615"/>
                </a:lnTo>
                <a:lnTo>
                  <a:pt x="1945516" y="768030"/>
                </a:lnTo>
                <a:lnTo>
                  <a:pt x="1963816" y="810228"/>
                </a:lnTo>
                <a:lnTo>
                  <a:pt x="1980711" y="853179"/>
                </a:lnTo>
                <a:lnTo>
                  <a:pt x="1996173" y="896853"/>
                </a:lnTo>
                <a:lnTo>
                  <a:pt x="2010172" y="941218"/>
                </a:lnTo>
                <a:lnTo>
                  <a:pt x="2022680" y="986243"/>
                </a:lnTo>
                <a:lnTo>
                  <a:pt x="2033668" y="1031898"/>
                </a:lnTo>
                <a:lnTo>
                  <a:pt x="2043107" y="1078152"/>
                </a:lnTo>
                <a:lnTo>
                  <a:pt x="2050969" y="1124974"/>
                </a:lnTo>
                <a:lnTo>
                  <a:pt x="2057224" y="1172332"/>
                </a:lnTo>
                <a:lnTo>
                  <a:pt x="2061844" y="1220197"/>
                </a:lnTo>
                <a:lnTo>
                  <a:pt x="2064800" y="1268537"/>
                </a:lnTo>
                <a:lnTo>
                  <a:pt x="2066063" y="1317321"/>
                </a:lnTo>
                <a:lnTo>
                  <a:pt x="2065604" y="1366520"/>
                </a:lnTo>
                <a:lnTo>
                  <a:pt x="2063424" y="1415685"/>
                </a:lnTo>
                <a:lnTo>
                  <a:pt x="2059546" y="1464372"/>
                </a:lnTo>
                <a:lnTo>
                  <a:pt x="2054001" y="1512551"/>
                </a:lnTo>
                <a:lnTo>
                  <a:pt x="2046819" y="1560192"/>
                </a:lnTo>
                <a:lnTo>
                  <a:pt x="2038030" y="1607266"/>
                </a:lnTo>
                <a:lnTo>
                  <a:pt x="2027665" y="1653742"/>
                </a:lnTo>
                <a:lnTo>
                  <a:pt x="2015755" y="1699592"/>
                </a:lnTo>
                <a:lnTo>
                  <a:pt x="2002329" y="1744784"/>
                </a:lnTo>
                <a:lnTo>
                  <a:pt x="1987418" y="1789290"/>
                </a:lnTo>
                <a:lnTo>
                  <a:pt x="1971054" y="1833080"/>
                </a:lnTo>
                <a:lnTo>
                  <a:pt x="1953265" y="1876123"/>
                </a:lnTo>
                <a:lnTo>
                  <a:pt x="1934083" y="1918391"/>
                </a:lnTo>
                <a:lnTo>
                  <a:pt x="1913538" y="1959853"/>
                </a:lnTo>
                <a:lnTo>
                  <a:pt x="1891660" y="2000480"/>
                </a:lnTo>
                <a:lnTo>
                  <a:pt x="1868481" y="2040242"/>
                </a:lnTo>
                <a:lnTo>
                  <a:pt x="1844030" y="2079109"/>
                </a:lnTo>
                <a:lnTo>
                  <a:pt x="1818337" y="2117051"/>
                </a:lnTo>
                <a:lnTo>
                  <a:pt x="1791434" y="2154039"/>
                </a:lnTo>
                <a:lnTo>
                  <a:pt x="1763351" y="2190042"/>
                </a:lnTo>
                <a:lnTo>
                  <a:pt x="1734117" y="2225032"/>
                </a:lnTo>
                <a:lnTo>
                  <a:pt x="1703765" y="2258978"/>
                </a:lnTo>
                <a:lnTo>
                  <a:pt x="1672323" y="2291851"/>
                </a:lnTo>
                <a:lnTo>
                  <a:pt x="1639823" y="2323620"/>
                </a:lnTo>
                <a:lnTo>
                  <a:pt x="1606295" y="2354257"/>
                </a:lnTo>
                <a:lnTo>
                  <a:pt x="1571769" y="2383731"/>
                </a:lnTo>
                <a:lnTo>
                  <a:pt x="1536276" y="2412012"/>
                </a:lnTo>
                <a:lnTo>
                  <a:pt x="1499846" y="2439071"/>
                </a:lnTo>
                <a:lnTo>
                  <a:pt x="1462510" y="2464879"/>
                </a:lnTo>
                <a:lnTo>
                  <a:pt x="1424298" y="2489404"/>
                </a:lnTo>
                <a:lnTo>
                  <a:pt x="1385241" y="2512618"/>
                </a:lnTo>
                <a:lnTo>
                  <a:pt x="1345369" y="2534491"/>
                </a:lnTo>
                <a:lnTo>
                  <a:pt x="1304712" y="2554993"/>
                </a:lnTo>
                <a:lnTo>
                  <a:pt x="1263302" y="2574094"/>
                </a:lnTo>
                <a:lnTo>
                  <a:pt x="1221168" y="2591765"/>
                </a:lnTo>
                <a:lnTo>
                  <a:pt x="1178340" y="2607975"/>
                </a:lnTo>
                <a:lnTo>
                  <a:pt x="1134850" y="2622695"/>
                </a:lnTo>
                <a:lnTo>
                  <a:pt x="1090728" y="2635896"/>
                </a:lnTo>
                <a:lnTo>
                  <a:pt x="1046004" y="2647547"/>
                </a:lnTo>
                <a:lnTo>
                  <a:pt x="1000708" y="2657619"/>
                </a:lnTo>
                <a:lnTo>
                  <a:pt x="954872" y="2666081"/>
                </a:lnTo>
                <a:lnTo>
                  <a:pt x="908525" y="2672905"/>
                </a:lnTo>
                <a:lnTo>
                  <a:pt x="861698" y="2678060"/>
                </a:lnTo>
                <a:lnTo>
                  <a:pt x="814422" y="2681517"/>
                </a:lnTo>
                <a:lnTo>
                  <a:pt x="766726" y="2683246"/>
                </a:lnTo>
                <a:lnTo>
                  <a:pt x="718642" y="2683217"/>
                </a:lnTo>
                <a:lnTo>
                  <a:pt x="667194" y="2681205"/>
                </a:lnTo>
                <a:lnTo>
                  <a:pt x="616012" y="2677140"/>
                </a:lnTo>
                <a:lnTo>
                  <a:pt x="565150" y="2671042"/>
                </a:lnTo>
                <a:lnTo>
                  <a:pt x="514664" y="2662929"/>
                </a:lnTo>
                <a:lnTo>
                  <a:pt x="464611" y="2652818"/>
                </a:lnTo>
                <a:lnTo>
                  <a:pt x="415044" y="2640728"/>
                </a:lnTo>
                <a:lnTo>
                  <a:pt x="366019" y="2626678"/>
                </a:lnTo>
                <a:lnTo>
                  <a:pt x="317593" y="2610686"/>
                </a:lnTo>
                <a:lnTo>
                  <a:pt x="269819" y="2592770"/>
                </a:lnTo>
                <a:lnTo>
                  <a:pt x="222755" y="2572948"/>
                </a:lnTo>
                <a:lnTo>
                  <a:pt x="176454" y="2551238"/>
                </a:lnTo>
                <a:lnTo>
                  <a:pt x="130973" y="2527660"/>
                </a:lnTo>
                <a:lnTo>
                  <a:pt x="86366" y="2502230"/>
                </a:lnTo>
                <a:lnTo>
                  <a:pt x="42690" y="2474969"/>
                </a:lnTo>
                <a:lnTo>
                  <a:pt x="0" y="2445893"/>
                </a:lnTo>
              </a:path>
            </a:pathLst>
          </a:custGeom>
          <a:ln w="9534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74266" y="1243330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4">
                <a:moveTo>
                  <a:pt x="65659" y="0"/>
                </a:moveTo>
                <a:lnTo>
                  <a:pt x="40130" y="5149"/>
                </a:lnTo>
                <a:lnTo>
                  <a:pt x="19256" y="19192"/>
                </a:lnTo>
                <a:lnTo>
                  <a:pt x="5169" y="40022"/>
                </a:lnTo>
                <a:lnTo>
                  <a:pt x="0" y="65532"/>
                </a:lnTo>
                <a:lnTo>
                  <a:pt x="5169" y="91114"/>
                </a:lnTo>
                <a:lnTo>
                  <a:pt x="19256" y="111982"/>
                </a:lnTo>
                <a:lnTo>
                  <a:pt x="40130" y="126039"/>
                </a:lnTo>
                <a:lnTo>
                  <a:pt x="65659" y="131191"/>
                </a:lnTo>
                <a:lnTo>
                  <a:pt x="91187" y="126039"/>
                </a:lnTo>
                <a:lnTo>
                  <a:pt x="112061" y="111982"/>
                </a:lnTo>
                <a:lnTo>
                  <a:pt x="126148" y="91114"/>
                </a:lnTo>
                <a:lnTo>
                  <a:pt x="131318" y="65532"/>
                </a:lnTo>
                <a:lnTo>
                  <a:pt x="126148" y="40022"/>
                </a:lnTo>
                <a:lnTo>
                  <a:pt x="112061" y="19192"/>
                </a:lnTo>
                <a:lnTo>
                  <a:pt x="91187" y="5149"/>
                </a:lnTo>
                <a:lnTo>
                  <a:pt x="65659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374266" y="1243330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4">
                <a:moveTo>
                  <a:pt x="0" y="65532"/>
                </a:moveTo>
                <a:lnTo>
                  <a:pt x="5169" y="40022"/>
                </a:lnTo>
                <a:lnTo>
                  <a:pt x="19256" y="19192"/>
                </a:lnTo>
                <a:lnTo>
                  <a:pt x="40130" y="5149"/>
                </a:lnTo>
                <a:lnTo>
                  <a:pt x="65659" y="0"/>
                </a:lnTo>
                <a:lnTo>
                  <a:pt x="91187" y="5149"/>
                </a:lnTo>
                <a:lnTo>
                  <a:pt x="112061" y="19192"/>
                </a:lnTo>
                <a:lnTo>
                  <a:pt x="126148" y="40022"/>
                </a:lnTo>
                <a:lnTo>
                  <a:pt x="131318" y="65532"/>
                </a:lnTo>
                <a:lnTo>
                  <a:pt x="126148" y="91114"/>
                </a:lnTo>
                <a:lnTo>
                  <a:pt x="112061" y="111982"/>
                </a:lnTo>
                <a:lnTo>
                  <a:pt x="91187" y="126039"/>
                </a:lnTo>
                <a:lnTo>
                  <a:pt x="65659" y="131191"/>
                </a:lnTo>
                <a:lnTo>
                  <a:pt x="40130" y="126039"/>
                </a:lnTo>
                <a:lnTo>
                  <a:pt x="19256" y="111982"/>
                </a:lnTo>
                <a:lnTo>
                  <a:pt x="5169" y="91114"/>
                </a:lnTo>
                <a:lnTo>
                  <a:pt x="0" y="65532"/>
                </a:lnTo>
                <a:close/>
              </a:path>
            </a:pathLst>
          </a:custGeom>
          <a:ln w="12700">
            <a:solidFill>
              <a:srgbClr val="76707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25">
                <a:latin typeface="微软雅黑"/>
                <a:cs typeface="微软雅黑"/>
              </a:rPr>
              <a:t>2.2</a:t>
            </a:r>
            <a:r>
              <a:rPr dirty="0" sz="2750" spc="-70">
                <a:latin typeface="微软雅黑"/>
                <a:cs typeface="微软雅黑"/>
              </a:rPr>
              <a:t> </a:t>
            </a:r>
            <a:r>
              <a:rPr dirty="0" sz="2750" spc="25"/>
              <a:t>不安全的软件开发</a:t>
            </a:r>
            <a:endParaRPr sz="27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5575" y="569340"/>
            <a:ext cx="33464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5" b="1">
                <a:solidFill>
                  <a:srgbClr val="2D75B6"/>
                </a:solidFill>
                <a:latin typeface="Arial"/>
                <a:cs typeface="Arial"/>
              </a:rPr>
              <a:t>84%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87628" y="785964"/>
            <a:ext cx="1267205" cy="179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4860" y="785964"/>
            <a:ext cx="6652895" cy="180340"/>
          </a:xfrm>
          <a:custGeom>
            <a:avLst/>
            <a:gdLst/>
            <a:ahLst/>
            <a:cxnLst/>
            <a:rect l="l" t="t" r="r" b="b"/>
            <a:pathLst>
              <a:path w="6652895" h="180340">
                <a:moveTo>
                  <a:pt x="0" y="179997"/>
                </a:moveTo>
                <a:lnTo>
                  <a:pt x="6652768" y="179997"/>
                </a:lnTo>
                <a:lnTo>
                  <a:pt x="6652768" y="0"/>
                </a:lnTo>
                <a:lnTo>
                  <a:pt x="0" y="0"/>
                </a:lnTo>
                <a:lnTo>
                  <a:pt x="0" y="179997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34807" y="570611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40">
                <a:moveTo>
                  <a:pt x="0" y="0"/>
                </a:moveTo>
                <a:lnTo>
                  <a:pt x="0" y="179959"/>
                </a:lnTo>
              </a:path>
            </a:pathLst>
          </a:custGeom>
          <a:ln w="19050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697980" y="591184"/>
            <a:ext cx="906144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10" b="1">
                <a:solidFill>
                  <a:srgbClr val="2D75B6"/>
                </a:solidFill>
                <a:latin typeface="Arial"/>
                <a:cs typeface="Arial"/>
              </a:rPr>
              <a:t>SQL</a:t>
            </a:r>
            <a:r>
              <a:rPr dirty="0" sz="1050" spc="-120" b="1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050" spc="20" b="1">
                <a:solidFill>
                  <a:srgbClr val="2D75B6"/>
                </a:solidFill>
                <a:latin typeface="Arial"/>
                <a:cs typeface="Arial"/>
              </a:rPr>
              <a:t>Injection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75575" y="1042034"/>
            <a:ext cx="33464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5" b="1">
                <a:solidFill>
                  <a:srgbClr val="2D75B6"/>
                </a:solidFill>
                <a:latin typeface="Arial"/>
                <a:cs typeface="Arial"/>
              </a:rPr>
              <a:t>84%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87628" y="1257896"/>
            <a:ext cx="1267205" cy="179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4860" y="1257896"/>
            <a:ext cx="6652895" cy="180340"/>
          </a:xfrm>
          <a:custGeom>
            <a:avLst/>
            <a:gdLst/>
            <a:ahLst/>
            <a:cxnLst/>
            <a:rect l="l" t="t" r="r" b="b"/>
            <a:pathLst>
              <a:path w="6652895" h="180340">
                <a:moveTo>
                  <a:pt x="0" y="179997"/>
                </a:moveTo>
                <a:lnTo>
                  <a:pt x="6652768" y="179997"/>
                </a:lnTo>
                <a:lnTo>
                  <a:pt x="6652768" y="0"/>
                </a:lnTo>
                <a:lnTo>
                  <a:pt x="0" y="0"/>
                </a:lnTo>
                <a:lnTo>
                  <a:pt x="0" y="179997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34807" y="1042542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40">
                <a:moveTo>
                  <a:pt x="0" y="0"/>
                </a:moveTo>
                <a:lnTo>
                  <a:pt x="0" y="179959"/>
                </a:lnTo>
              </a:path>
            </a:pathLst>
          </a:custGeom>
          <a:ln w="19050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991859" y="1087373"/>
            <a:ext cx="1601470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b="1">
                <a:solidFill>
                  <a:srgbClr val="2D75B6"/>
                </a:solidFill>
                <a:latin typeface="Arial"/>
                <a:cs typeface="Arial"/>
              </a:rPr>
              <a:t>OS Command</a:t>
            </a:r>
            <a:r>
              <a:rPr dirty="0" sz="1050" spc="-120" b="1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050" spc="15" b="1">
                <a:solidFill>
                  <a:srgbClr val="2D75B6"/>
                </a:solidFill>
                <a:latin typeface="Arial"/>
                <a:cs typeface="Arial"/>
              </a:rPr>
              <a:t>Execution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66827" y="1729828"/>
            <a:ext cx="2088007" cy="1799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4860" y="1729828"/>
            <a:ext cx="5832475" cy="180340"/>
          </a:xfrm>
          <a:custGeom>
            <a:avLst/>
            <a:gdLst/>
            <a:ahLst/>
            <a:cxnLst/>
            <a:rect l="l" t="t" r="r" b="b"/>
            <a:pathLst>
              <a:path w="5832475" h="180339">
                <a:moveTo>
                  <a:pt x="0" y="179997"/>
                </a:moveTo>
                <a:lnTo>
                  <a:pt x="5831967" y="179997"/>
                </a:lnTo>
                <a:lnTo>
                  <a:pt x="5831967" y="0"/>
                </a:lnTo>
                <a:lnTo>
                  <a:pt x="0" y="0"/>
                </a:lnTo>
                <a:lnTo>
                  <a:pt x="0" y="179997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34807" y="1514475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959"/>
                </a:lnTo>
              </a:path>
            </a:pathLst>
          </a:custGeom>
          <a:ln w="19050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68084" y="1517903"/>
            <a:ext cx="1842135" cy="664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567690">
              <a:lnSpc>
                <a:spcPct val="100000"/>
              </a:lnSpc>
              <a:tabLst>
                <a:tab pos="1519555" algn="l"/>
              </a:tabLst>
            </a:pPr>
            <a:r>
              <a:rPr dirty="0" sz="1050" spc="-30" b="1">
                <a:solidFill>
                  <a:srgbClr val="2D75B6"/>
                </a:solidFill>
                <a:latin typeface="Arial"/>
                <a:cs typeface="Arial"/>
              </a:rPr>
              <a:t>P</a:t>
            </a:r>
            <a:r>
              <a:rPr dirty="0" sz="1050" spc="10" b="1">
                <a:solidFill>
                  <a:srgbClr val="2D75B6"/>
                </a:solidFill>
                <a:latin typeface="Arial"/>
                <a:cs typeface="Arial"/>
              </a:rPr>
              <a:t>a</a:t>
            </a:r>
            <a:r>
              <a:rPr dirty="0" sz="1050" spc="20" b="1">
                <a:solidFill>
                  <a:srgbClr val="2D75B6"/>
                </a:solidFill>
                <a:latin typeface="Arial"/>
                <a:cs typeface="Arial"/>
              </a:rPr>
              <a:t>t</a:t>
            </a:r>
            <a:r>
              <a:rPr dirty="0" sz="1050" b="1">
                <a:solidFill>
                  <a:srgbClr val="2D75B6"/>
                </a:solidFill>
                <a:latin typeface="Arial"/>
                <a:cs typeface="Arial"/>
              </a:rPr>
              <a:t>h</a:t>
            </a:r>
            <a:r>
              <a:rPr dirty="0" sz="1050" spc="-40" b="1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050" spc="-45" b="1">
                <a:solidFill>
                  <a:srgbClr val="2D75B6"/>
                </a:solidFill>
                <a:latin typeface="Arial"/>
                <a:cs typeface="Arial"/>
              </a:rPr>
              <a:t>T</a:t>
            </a:r>
            <a:r>
              <a:rPr dirty="0" sz="1050" spc="40" b="1">
                <a:solidFill>
                  <a:srgbClr val="2D75B6"/>
                </a:solidFill>
                <a:latin typeface="Arial"/>
                <a:cs typeface="Arial"/>
              </a:rPr>
              <a:t>r</a:t>
            </a:r>
            <a:r>
              <a:rPr dirty="0" sz="1050" spc="10" b="1">
                <a:solidFill>
                  <a:srgbClr val="2D75B6"/>
                </a:solidFill>
                <a:latin typeface="Arial"/>
                <a:cs typeface="Arial"/>
              </a:rPr>
              <a:t>a</a:t>
            </a:r>
            <a:r>
              <a:rPr dirty="0" sz="1050" spc="85" b="1">
                <a:solidFill>
                  <a:srgbClr val="2D75B6"/>
                </a:solidFill>
                <a:latin typeface="Arial"/>
                <a:cs typeface="Arial"/>
              </a:rPr>
              <a:t>ve</a:t>
            </a:r>
            <a:r>
              <a:rPr dirty="0" sz="1050" b="1">
                <a:solidFill>
                  <a:srgbClr val="2D75B6"/>
                </a:solidFill>
                <a:latin typeface="Arial"/>
                <a:cs typeface="Arial"/>
              </a:rPr>
              <a:t>l</a:t>
            </a:r>
            <a:r>
              <a:rPr dirty="0" sz="1050" b="1">
                <a:solidFill>
                  <a:srgbClr val="2D75B6"/>
                </a:solidFill>
                <a:latin typeface="Arial"/>
                <a:cs typeface="Arial"/>
              </a:rPr>
              <a:t>	</a:t>
            </a:r>
            <a:r>
              <a:rPr dirty="0" sz="1200" spc="5" b="1">
                <a:solidFill>
                  <a:srgbClr val="2D75B6"/>
                </a:solidFill>
                <a:latin typeface="Arial"/>
                <a:cs typeface="Arial"/>
              </a:rPr>
              <a:t>74%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1519555" algn="l"/>
              </a:tabLst>
            </a:pPr>
            <a:r>
              <a:rPr dirty="0" sz="1050" spc="-10" b="1">
                <a:solidFill>
                  <a:srgbClr val="2D75B6"/>
                </a:solidFill>
                <a:latin typeface="Arial"/>
                <a:cs typeface="Arial"/>
              </a:rPr>
              <a:t>C</a:t>
            </a:r>
            <a:r>
              <a:rPr dirty="0" sz="1050" spc="40" b="1">
                <a:solidFill>
                  <a:srgbClr val="2D75B6"/>
                </a:solidFill>
                <a:latin typeface="Arial"/>
                <a:cs typeface="Arial"/>
              </a:rPr>
              <a:t>r</a:t>
            </a:r>
            <a:r>
              <a:rPr dirty="0" sz="1050" spc="30" b="1">
                <a:solidFill>
                  <a:srgbClr val="2D75B6"/>
                </a:solidFill>
                <a:latin typeface="Arial"/>
                <a:cs typeface="Arial"/>
              </a:rPr>
              <a:t>o</a:t>
            </a:r>
            <a:r>
              <a:rPr dirty="0" sz="1050" spc="10" b="1">
                <a:solidFill>
                  <a:srgbClr val="2D75B6"/>
                </a:solidFill>
                <a:latin typeface="Arial"/>
                <a:cs typeface="Arial"/>
              </a:rPr>
              <a:t>s</a:t>
            </a:r>
            <a:r>
              <a:rPr dirty="0" sz="1050" spc="20" b="1">
                <a:solidFill>
                  <a:srgbClr val="2D75B6"/>
                </a:solidFill>
                <a:latin typeface="Arial"/>
                <a:cs typeface="Arial"/>
              </a:rPr>
              <a:t>s</a:t>
            </a:r>
            <a:r>
              <a:rPr dirty="0" sz="1050" spc="20" b="1">
                <a:solidFill>
                  <a:srgbClr val="2D75B6"/>
                </a:solidFill>
                <a:latin typeface="Arial"/>
                <a:cs typeface="Arial"/>
              </a:rPr>
              <a:t>-</a:t>
            </a:r>
            <a:r>
              <a:rPr dirty="0" sz="1050" spc="-30" b="1">
                <a:solidFill>
                  <a:srgbClr val="2D75B6"/>
                </a:solidFill>
                <a:latin typeface="Arial"/>
                <a:cs typeface="Arial"/>
              </a:rPr>
              <a:t>S</a:t>
            </a:r>
            <a:r>
              <a:rPr dirty="0" sz="1050" spc="5" b="1">
                <a:solidFill>
                  <a:srgbClr val="2D75B6"/>
                </a:solidFill>
                <a:latin typeface="Arial"/>
                <a:cs typeface="Arial"/>
              </a:rPr>
              <a:t>i</a:t>
            </a:r>
            <a:r>
              <a:rPr dirty="0" sz="1050" spc="20" b="1">
                <a:solidFill>
                  <a:srgbClr val="2D75B6"/>
                </a:solidFill>
                <a:latin typeface="Arial"/>
                <a:cs typeface="Arial"/>
              </a:rPr>
              <a:t>t</a:t>
            </a:r>
            <a:r>
              <a:rPr dirty="0" sz="1050" b="1">
                <a:solidFill>
                  <a:srgbClr val="2D75B6"/>
                </a:solidFill>
                <a:latin typeface="Arial"/>
                <a:cs typeface="Arial"/>
              </a:rPr>
              <a:t>e</a:t>
            </a:r>
            <a:r>
              <a:rPr dirty="0" sz="1050" spc="20" b="1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050" spc="-30" b="1">
                <a:solidFill>
                  <a:srgbClr val="2D75B6"/>
                </a:solidFill>
                <a:latin typeface="Arial"/>
                <a:cs typeface="Arial"/>
              </a:rPr>
              <a:t>S</a:t>
            </a:r>
            <a:r>
              <a:rPr dirty="0" sz="1050" spc="10" b="1">
                <a:solidFill>
                  <a:srgbClr val="2D75B6"/>
                </a:solidFill>
                <a:latin typeface="Arial"/>
                <a:cs typeface="Arial"/>
              </a:rPr>
              <a:t>c</a:t>
            </a:r>
            <a:r>
              <a:rPr dirty="0" sz="1050" spc="40" b="1">
                <a:solidFill>
                  <a:srgbClr val="2D75B6"/>
                </a:solidFill>
                <a:latin typeface="Arial"/>
                <a:cs typeface="Arial"/>
              </a:rPr>
              <a:t>r</a:t>
            </a:r>
            <a:r>
              <a:rPr dirty="0" sz="1050" spc="5" b="1">
                <a:solidFill>
                  <a:srgbClr val="2D75B6"/>
                </a:solidFill>
                <a:latin typeface="Arial"/>
                <a:cs typeface="Arial"/>
              </a:rPr>
              <a:t>i</a:t>
            </a:r>
            <a:r>
              <a:rPr dirty="0" sz="1050" spc="30" b="1">
                <a:solidFill>
                  <a:srgbClr val="2D75B6"/>
                </a:solidFill>
                <a:latin typeface="Arial"/>
                <a:cs typeface="Arial"/>
              </a:rPr>
              <a:t>p</a:t>
            </a:r>
            <a:r>
              <a:rPr dirty="0" sz="1050" spc="20" b="1">
                <a:solidFill>
                  <a:srgbClr val="2D75B6"/>
                </a:solidFill>
                <a:latin typeface="Arial"/>
                <a:cs typeface="Arial"/>
              </a:rPr>
              <a:t>t</a:t>
            </a:r>
            <a:r>
              <a:rPr dirty="0" sz="1050" spc="-70" b="1">
                <a:solidFill>
                  <a:srgbClr val="2D75B6"/>
                </a:solidFill>
                <a:latin typeface="Arial"/>
                <a:cs typeface="Arial"/>
              </a:rPr>
              <a:t>i</a:t>
            </a:r>
            <a:r>
              <a:rPr dirty="0" sz="1050" spc="30" b="1">
                <a:solidFill>
                  <a:srgbClr val="2D75B6"/>
                </a:solidFill>
                <a:latin typeface="Arial"/>
                <a:cs typeface="Arial"/>
              </a:rPr>
              <a:t>n</a:t>
            </a:r>
            <a:r>
              <a:rPr dirty="0" sz="1050" b="1">
                <a:solidFill>
                  <a:srgbClr val="2D75B6"/>
                </a:solidFill>
                <a:latin typeface="Arial"/>
                <a:cs typeface="Arial"/>
              </a:rPr>
              <a:t>g</a:t>
            </a:r>
            <a:r>
              <a:rPr dirty="0" sz="1050" b="1">
                <a:solidFill>
                  <a:srgbClr val="2D75B6"/>
                </a:solidFill>
                <a:latin typeface="Arial"/>
                <a:cs typeface="Arial"/>
              </a:rPr>
              <a:t>	</a:t>
            </a:r>
            <a:r>
              <a:rPr dirty="0" sz="1200" spc="5" b="1">
                <a:solidFill>
                  <a:srgbClr val="2D75B6"/>
                </a:solidFill>
                <a:latin typeface="Arial"/>
                <a:cs typeface="Arial"/>
              </a:rPr>
              <a:t>58%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28450" y="2201760"/>
            <a:ext cx="3326384" cy="1799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4860" y="2201760"/>
            <a:ext cx="4593590" cy="180340"/>
          </a:xfrm>
          <a:custGeom>
            <a:avLst/>
            <a:gdLst/>
            <a:ahLst/>
            <a:cxnLst/>
            <a:rect l="l" t="t" r="r" b="b"/>
            <a:pathLst>
              <a:path w="4593590" h="180339">
                <a:moveTo>
                  <a:pt x="0" y="179997"/>
                </a:moveTo>
                <a:lnTo>
                  <a:pt x="4593590" y="179997"/>
                </a:lnTo>
                <a:lnTo>
                  <a:pt x="4593590" y="0"/>
                </a:lnTo>
                <a:lnTo>
                  <a:pt x="0" y="0"/>
                </a:lnTo>
                <a:lnTo>
                  <a:pt x="0" y="179997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34807" y="1986279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80086"/>
                </a:lnTo>
              </a:path>
            </a:pathLst>
          </a:custGeom>
          <a:ln w="19050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775575" y="2460370"/>
            <a:ext cx="33464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5" b="1">
                <a:solidFill>
                  <a:srgbClr val="2D75B6"/>
                </a:solidFill>
                <a:latin typeface="Arial"/>
                <a:cs typeface="Arial"/>
              </a:rPr>
              <a:t>32%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54140" y="2488945"/>
            <a:ext cx="1146175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20" b="1">
                <a:solidFill>
                  <a:srgbClr val="2D75B6"/>
                </a:solidFill>
                <a:latin typeface="Arial"/>
                <a:cs typeface="Arial"/>
              </a:rPr>
              <a:t>Denial </a:t>
            </a:r>
            <a:r>
              <a:rPr dirty="0" sz="1050" b="1">
                <a:solidFill>
                  <a:srgbClr val="2D75B6"/>
                </a:solidFill>
                <a:latin typeface="Arial"/>
                <a:cs typeface="Arial"/>
              </a:rPr>
              <a:t>Of</a:t>
            </a:r>
            <a:r>
              <a:rPr dirty="0" sz="1050" spc="-190" b="1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050" spc="15" b="1">
                <a:solidFill>
                  <a:srgbClr val="2D75B6"/>
                </a:solidFill>
                <a:latin typeface="Arial"/>
                <a:cs typeface="Arial"/>
              </a:rPr>
              <a:t>Service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69272" y="2673692"/>
            <a:ext cx="5385562" cy="1799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4860" y="2673692"/>
            <a:ext cx="2534920" cy="180340"/>
          </a:xfrm>
          <a:custGeom>
            <a:avLst/>
            <a:gdLst/>
            <a:ahLst/>
            <a:cxnLst/>
            <a:rect l="l" t="t" r="r" b="b"/>
            <a:pathLst>
              <a:path w="2534920" h="180339">
                <a:moveTo>
                  <a:pt x="0" y="179997"/>
                </a:moveTo>
                <a:lnTo>
                  <a:pt x="2534412" y="179997"/>
                </a:lnTo>
                <a:lnTo>
                  <a:pt x="2534412" y="0"/>
                </a:lnTo>
                <a:lnTo>
                  <a:pt x="0" y="0"/>
                </a:lnTo>
                <a:lnTo>
                  <a:pt x="0" y="179997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734807" y="2458211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80086"/>
                </a:lnTo>
              </a:path>
            </a:pathLst>
          </a:custGeom>
          <a:ln w="19050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775575" y="2933064"/>
            <a:ext cx="33464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5" b="1">
                <a:solidFill>
                  <a:srgbClr val="2D75B6"/>
                </a:solidFill>
                <a:latin typeface="Arial"/>
                <a:cs typeface="Arial"/>
              </a:rPr>
              <a:t>21%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36359" y="2955289"/>
            <a:ext cx="1164590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b="1">
                <a:solidFill>
                  <a:srgbClr val="2D75B6"/>
                </a:solidFill>
                <a:latin typeface="Arial"/>
                <a:cs typeface="Arial"/>
              </a:rPr>
              <a:t>Local </a:t>
            </a:r>
            <a:r>
              <a:rPr dirty="0" sz="1050" spc="10" b="1">
                <a:solidFill>
                  <a:srgbClr val="2D75B6"/>
                </a:solidFill>
                <a:latin typeface="Arial"/>
                <a:cs typeface="Arial"/>
              </a:rPr>
              <a:t>File</a:t>
            </a:r>
            <a:r>
              <a:rPr dirty="0" sz="1050" spc="-114" b="1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050" spc="15" b="1">
                <a:solidFill>
                  <a:srgbClr val="2D75B6"/>
                </a:solidFill>
                <a:latin typeface="Arial"/>
                <a:cs typeface="Arial"/>
              </a:rPr>
              <a:t>Include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98052" y="3145497"/>
            <a:ext cx="6256782" cy="179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34860" y="3145497"/>
            <a:ext cx="1663700" cy="180340"/>
          </a:xfrm>
          <a:custGeom>
            <a:avLst/>
            <a:gdLst/>
            <a:ahLst/>
            <a:cxnLst/>
            <a:rect l="l" t="t" r="r" b="b"/>
            <a:pathLst>
              <a:path w="1663700" h="180339">
                <a:moveTo>
                  <a:pt x="0" y="179997"/>
                </a:moveTo>
                <a:lnTo>
                  <a:pt x="1663192" y="179997"/>
                </a:lnTo>
                <a:lnTo>
                  <a:pt x="1663192" y="0"/>
                </a:lnTo>
                <a:lnTo>
                  <a:pt x="0" y="0"/>
                </a:lnTo>
                <a:lnTo>
                  <a:pt x="0" y="179997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734807" y="2930144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80086"/>
                </a:lnTo>
              </a:path>
            </a:pathLst>
          </a:custGeom>
          <a:ln w="19050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775575" y="3405885"/>
            <a:ext cx="33464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0" b="1">
                <a:solidFill>
                  <a:srgbClr val="2D75B6"/>
                </a:solidFill>
                <a:latin typeface="Arial"/>
                <a:cs typeface="Arial"/>
              </a:rPr>
              <a:t>16%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09665" y="3445128"/>
            <a:ext cx="1885950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20" b="1">
                <a:solidFill>
                  <a:srgbClr val="2D75B6"/>
                </a:solidFill>
                <a:latin typeface="Arial"/>
                <a:cs typeface="Arial"/>
              </a:rPr>
              <a:t>XML</a:t>
            </a:r>
            <a:r>
              <a:rPr dirty="0" sz="1050" spc="-125" b="1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050" spc="20" b="1">
                <a:solidFill>
                  <a:srgbClr val="2D75B6"/>
                </a:solidFill>
                <a:latin typeface="Arial"/>
                <a:cs typeface="Arial"/>
              </a:rPr>
              <a:t>External</a:t>
            </a:r>
            <a:r>
              <a:rPr dirty="0" sz="1050" spc="-80" b="1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050" spc="5" b="1">
                <a:solidFill>
                  <a:srgbClr val="2D75B6"/>
                </a:solidFill>
                <a:latin typeface="Arial"/>
                <a:cs typeface="Arial"/>
              </a:rPr>
              <a:t>Entity</a:t>
            </a:r>
            <a:r>
              <a:rPr dirty="0" sz="1050" spc="-145" b="1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050" spc="10" b="1">
                <a:solidFill>
                  <a:srgbClr val="2D75B6"/>
                </a:solidFill>
                <a:latin typeface="Arial"/>
                <a:cs typeface="Arial"/>
              </a:rPr>
              <a:t>Injection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02066" y="3617429"/>
            <a:ext cx="6652768" cy="1799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34860" y="3617429"/>
            <a:ext cx="1267460" cy="180340"/>
          </a:xfrm>
          <a:custGeom>
            <a:avLst/>
            <a:gdLst/>
            <a:ahLst/>
            <a:cxnLst/>
            <a:rect l="l" t="t" r="r" b="b"/>
            <a:pathLst>
              <a:path w="1267460" h="180339">
                <a:moveTo>
                  <a:pt x="0" y="179997"/>
                </a:moveTo>
                <a:lnTo>
                  <a:pt x="1267206" y="179997"/>
                </a:lnTo>
                <a:lnTo>
                  <a:pt x="1267206" y="0"/>
                </a:lnTo>
                <a:lnTo>
                  <a:pt x="0" y="0"/>
                </a:lnTo>
                <a:lnTo>
                  <a:pt x="0" y="179997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734807" y="3402076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959"/>
                </a:lnTo>
              </a:path>
            </a:pathLst>
          </a:custGeom>
          <a:ln w="19050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775575" y="3878897"/>
            <a:ext cx="32385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70" b="1">
                <a:solidFill>
                  <a:srgbClr val="2D75B6"/>
                </a:solidFill>
                <a:latin typeface="Arial"/>
                <a:cs typeface="Arial"/>
              </a:rPr>
              <a:t>1</a:t>
            </a:r>
            <a:r>
              <a:rPr dirty="0" sz="1200" spc="5" b="1">
                <a:solidFill>
                  <a:srgbClr val="2D75B6"/>
                </a:solidFill>
                <a:latin typeface="Arial"/>
                <a:cs typeface="Arial"/>
              </a:rPr>
              <a:t>1</a:t>
            </a:r>
            <a:r>
              <a:rPr dirty="0" sz="1200" b="1">
                <a:solidFill>
                  <a:srgbClr val="2D75B6"/>
                </a:solidFill>
                <a:latin typeface="Arial"/>
                <a:cs typeface="Arial"/>
              </a:rPr>
              <a:t>%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31001" y="3910329"/>
            <a:ext cx="1365885" cy="171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10" b="1">
                <a:solidFill>
                  <a:srgbClr val="2D75B6"/>
                </a:solidFill>
                <a:latin typeface="Arial"/>
                <a:cs typeface="Arial"/>
              </a:rPr>
              <a:t>Arbitrary File</a:t>
            </a:r>
            <a:r>
              <a:rPr dirty="0" sz="1050" spc="-170" b="1">
                <a:solidFill>
                  <a:srgbClr val="2D75B6"/>
                </a:solidFill>
                <a:latin typeface="Arial"/>
                <a:cs typeface="Arial"/>
              </a:rPr>
              <a:t> </a:t>
            </a:r>
            <a:r>
              <a:rPr dirty="0" sz="1050" spc="10" b="1">
                <a:solidFill>
                  <a:srgbClr val="2D75B6"/>
                </a:solidFill>
                <a:latin typeface="Arial"/>
                <a:cs typeface="Arial"/>
              </a:rPr>
              <a:t>Upload</a:t>
            </a:r>
            <a:endParaRPr sz="10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02461" y="4089374"/>
            <a:ext cx="7052373" cy="1799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34860" y="4089374"/>
            <a:ext cx="868044" cy="180340"/>
          </a:xfrm>
          <a:custGeom>
            <a:avLst/>
            <a:gdLst/>
            <a:ahLst/>
            <a:cxnLst/>
            <a:rect l="l" t="t" r="r" b="b"/>
            <a:pathLst>
              <a:path w="868044" h="180339">
                <a:moveTo>
                  <a:pt x="0" y="179997"/>
                </a:moveTo>
                <a:lnTo>
                  <a:pt x="867600" y="179997"/>
                </a:lnTo>
                <a:lnTo>
                  <a:pt x="867600" y="0"/>
                </a:lnTo>
                <a:lnTo>
                  <a:pt x="0" y="0"/>
                </a:lnTo>
                <a:lnTo>
                  <a:pt x="0" y="179997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734807" y="3873995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80009"/>
                </a:lnTo>
              </a:path>
            </a:pathLst>
          </a:custGeom>
          <a:ln w="19050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214370" y="4526915"/>
            <a:ext cx="2619375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-5">
                <a:solidFill>
                  <a:srgbClr val="FFFFFF"/>
                </a:solidFill>
                <a:latin typeface="Arial"/>
                <a:cs typeface="Arial"/>
              </a:rPr>
              <a:t>Reference:   </a:t>
            </a:r>
            <a:r>
              <a:rPr dirty="0" sz="950">
                <a:solidFill>
                  <a:srgbClr val="FFFFFF"/>
                </a:solidFill>
                <a:latin typeface="Arial"/>
                <a:cs typeface="Arial"/>
              </a:rPr>
              <a:t>Google   </a:t>
            </a:r>
            <a:r>
              <a:rPr dirty="0" sz="950" spc="30">
                <a:solidFill>
                  <a:srgbClr val="FFFFFF"/>
                </a:solidFill>
                <a:latin typeface="黑体"/>
                <a:cs typeface="黑体"/>
              </a:rPr>
              <a:t>《</a:t>
            </a:r>
            <a:r>
              <a:rPr dirty="0" sz="950" spc="3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dirty="0" sz="950" spc="-5">
                <a:solidFill>
                  <a:srgbClr val="FFFFFF"/>
                </a:solidFill>
                <a:latin typeface="Arial"/>
                <a:cs typeface="Arial"/>
              </a:rPr>
              <a:t>popular</a:t>
            </a:r>
            <a:r>
              <a:rPr dirty="0" sz="950" spc="25">
                <a:solidFill>
                  <a:srgbClr val="FFFFFF"/>
                </a:solidFill>
                <a:latin typeface="Arial"/>
                <a:cs typeface="Arial"/>
              </a:rPr>
              <a:t> attacks</a:t>
            </a:r>
            <a:r>
              <a:rPr dirty="0" sz="950" spc="25">
                <a:solidFill>
                  <a:srgbClr val="FFFFFF"/>
                </a:solidFill>
                <a:latin typeface="黑体"/>
                <a:cs typeface="黑体"/>
              </a:rPr>
              <a:t>》</a:t>
            </a:r>
            <a:endParaRPr sz="95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750">
              <a:lnSpc>
                <a:spcPct val="100000"/>
              </a:lnSpc>
            </a:pPr>
            <a:r>
              <a:rPr dirty="0" spc="25"/>
              <a:t>三、软件安全开发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9940" y="2488564"/>
            <a:ext cx="2543810" cy="274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006FC0"/>
                </a:solidFill>
                <a:latin typeface="微软雅黑"/>
                <a:cs typeface="微软雅黑"/>
              </a:rPr>
              <a:t>电商安全之软件安全开发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6264" y="1705101"/>
            <a:ext cx="4483100" cy="0"/>
          </a:xfrm>
          <a:custGeom>
            <a:avLst/>
            <a:gdLst/>
            <a:ahLst/>
            <a:cxnLst/>
            <a:rect l="l" t="t" r="r" b="b"/>
            <a:pathLst>
              <a:path w="4483100" h="0">
                <a:moveTo>
                  <a:pt x="0" y="0"/>
                </a:moveTo>
                <a:lnTo>
                  <a:pt x="4482592" y="0"/>
                </a:lnTo>
              </a:path>
            </a:pathLst>
          </a:custGeom>
          <a:ln w="95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66264" y="2910204"/>
            <a:ext cx="4483100" cy="0"/>
          </a:xfrm>
          <a:custGeom>
            <a:avLst/>
            <a:gdLst/>
            <a:ahLst/>
            <a:cxnLst/>
            <a:rect l="l" t="t" r="r" b="b"/>
            <a:pathLst>
              <a:path w="4483100" h="0">
                <a:moveTo>
                  <a:pt x="0" y="0"/>
                </a:moveTo>
                <a:lnTo>
                  <a:pt x="4482592" y="0"/>
                </a:lnTo>
              </a:path>
            </a:pathLst>
          </a:custGeom>
          <a:ln w="95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25">
                <a:latin typeface="微软雅黑"/>
                <a:cs typeface="微软雅黑"/>
              </a:rPr>
              <a:t>3.1</a:t>
            </a:r>
            <a:r>
              <a:rPr dirty="0" sz="2750" spc="-75">
                <a:latin typeface="微软雅黑"/>
                <a:cs typeface="微软雅黑"/>
              </a:rPr>
              <a:t> </a:t>
            </a:r>
            <a:r>
              <a:rPr dirty="0" sz="2750" spc="25"/>
              <a:t>改进效果</a:t>
            </a:r>
            <a:endParaRPr sz="27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3496" y="4618990"/>
            <a:ext cx="170561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高危及严重漏洞数量整体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8442" y="4532083"/>
            <a:ext cx="1039494" cy="339090"/>
          </a:xfrm>
          <a:prstGeom prst="rect">
            <a:avLst/>
          </a:prstGeom>
          <a:solidFill>
            <a:srgbClr val="2D75B6"/>
          </a:solidFill>
        </p:spPr>
        <p:txBody>
          <a:bodyPr wrap="square" lIns="0" tIns="57785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455"/>
              </a:spcBef>
            </a:pPr>
            <a:r>
              <a:rPr dirty="0" sz="1550" spc="20" b="1">
                <a:solidFill>
                  <a:srgbClr val="FFFFFF"/>
                </a:solidFill>
                <a:latin typeface="微软雅黑"/>
                <a:cs typeface="微软雅黑"/>
              </a:rPr>
              <a:t>降低</a:t>
            </a:r>
            <a:r>
              <a:rPr dirty="0" sz="1550" spc="20" b="1">
                <a:solidFill>
                  <a:srgbClr val="FFFFFF"/>
                </a:solidFill>
                <a:latin typeface="微软雅黑"/>
                <a:cs typeface="微软雅黑"/>
              </a:rPr>
              <a:t>30%</a:t>
            </a:r>
            <a:endParaRPr sz="155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8901" y="3529076"/>
            <a:ext cx="5038725" cy="0"/>
          </a:xfrm>
          <a:custGeom>
            <a:avLst/>
            <a:gdLst/>
            <a:ahLst/>
            <a:cxnLst/>
            <a:rect l="l" t="t" r="r" b="b"/>
            <a:pathLst>
              <a:path w="5038725" h="0">
                <a:moveTo>
                  <a:pt x="0" y="0"/>
                </a:moveTo>
                <a:lnTo>
                  <a:pt x="5038725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28901" y="3186048"/>
            <a:ext cx="5038725" cy="0"/>
          </a:xfrm>
          <a:custGeom>
            <a:avLst/>
            <a:gdLst/>
            <a:ahLst/>
            <a:cxnLst/>
            <a:rect l="l" t="t" r="r" b="b"/>
            <a:pathLst>
              <a:path w="5038725" h="0">
                <a:moveTo>
                  <a:pt x="0" y="0"/>
                </a:moveTo>
                <a:lnTo>
                  <a:pt x="5038725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28901" y="2843148"/>
            <a:ext cx="5038725" cy="0"/>
          </a:xfrm>
          <a:custGeom>
            <a:avLst/>
            <a:gdLst/>
            <a:ahLst/>
            <a:cxnLst/>
            <a:rect l="l" t="t" r="r" b="b"/>
            <a:pathLst>
              <a:path w="5038725" h="0">
                <a:moveTo>
                  <a:pt x="0" y="0"/>
                </a:moveTo>
                <a:lnTo>
                  <a:pt x="5038725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28901" y="2509773"/>
            <a:ext cx="5038725" cy="0"/>
          </a:xfrm>
          <a:custGeom>
            <a:avLst/>
            <a:gdLst/>
            <a:ahLst/>
            <a:cxnLst/>
            <a:rect l="l" t="t" r="r" b="b"/>
            <a:pathLst>
              <a:path w="5038725" h="0">
                <a:moveTo>
                  <a:pt x="0" y="0"/>
                </a:moveTo>
                <a:lnTo>
                  <a:pt x="5038725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28901" y="2166873"/>
            <a:ext cx="5038725" cy="0"/>
          </a:xfrm>
          <a:custGeom>
            <a:avLst/>
            <a:gdLst/>
            <a:ahLst/>
            <a:cxnLst/>
            <a:rect l="l" t="t" r="r" b="b"/>
            <a:pathLst>
              <a:path w="5038725" h="0">
                <a:moveTo>
                  <a:pt x="0" y="0"/>
                </a:moveTo>
                <a:lnTo>
                  <a:pt x="5038725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28901" y="1823973"/>
            <a:ext cx="5038725" cy="0"/>
          </a:xfrm>
          <a:custGeom>
            <a:avLst/>
            <a:gdLst/>
            <a:ahLst/>
            <a:cxnLst/>
            <a:rect l="l" t="t" r="r" b="b"/>
            <a:pathLst>
              <a:path w="5038725" h="0">
                <a:moveTo>
                  <a:pt x="0" y="0"/>
                </a:moveTo>
                <a:lnTo>
                  <a:pt x="5038725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28901" y="1490599"/>
            <a:ext cx="5038725" cy="0"/>
          </a:xfrm>
          <a:custGeom>
            <a:avLst/>
            <a:gdLst/>
            <a:ahLst/>
            <a:cxnLst/>
            <a:rect l="l" t="t" r="r" b="b"/>
            <a:pathLst>
              <a:path w="5038725" h="0">
                <a:moveTo>
                  <a:pt x="0" y="0"/>
                </a:moveTo>
                <a:lnTo>
                  <a:pt x="5038725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28901" y="1147699"/>
            <a:ext cx="5038725" cy="0"/>
          </a:xfrm>
          <a:custGeom>
            <a:avLst/>
            <a:gdLst/>
            <a:ahLst/>
            <a:cxnLst/>
            <a:rect l="l" t="t" r="r" b="b"/>
            <a:pathLst>
              <a:path w="5038725" h="0">
                <a:moveTo>
                  <a:pt x="0" y="0"/>
                </a:moveTo>
                <a:lnTo>
                  <a:pt x="5038725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42285" y="1419605"/>
            <a:ext cx="371475" cy="2446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18685" y="3191255"/>
            <a:ext cx="381000" cy="6750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04610" y="3591305"/>
            <a:ext cx="371475" cy="274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18535" y="2438780"/>
            <a:ext cx="381000" cy="1427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94935" y="3353180"/>
            <a:ext cx="381000" cy="513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80860" y="3696080"/>
            <a:ext cx="371474" cy="1701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18535" y="2438780"/>
            <a:ext cx="381000" cy="1427480"/>
          </a:xfrm>
          <a:custGeom>
            <a:avLst/>
            <a:gdLst/>
            <a:ahLst/>
            <a:cxnLst/>
            <a:rect l="l" t="t" r="r" b="b"/>
            <a:pathLst>
              <a:path w="381000" h="1427479">
                <a:moveTo>
                  <a:pt x="0" y="0"/>
                </a:moveTo>
                <a:lnTo>
                  <a:pt x="381000" y="0"/>
                </a:lnTo>
                <a:lnTo>
                  <a:pt x="381000" y="1427480"/>
                </a:lnTo>
                <a:lnTo>
                  <a:pt x="0" y="1427480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2D7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94935" y="3353180"/>
            <a:ext cx="381000" cy="513080"/>
          </a:xfrm>
          <a:custGeom>
            <a:avLst/>
            <a:gdLst/>
            <a:ahLst/>
            <a:cxnLst/>
            <a:rect l="l" t="t" r="r" b="b"/>
            <a:pathLst>
              <a:path w="381000" h="513079">
                <a:moveTo>
                  <a:pt x="0" y="0"/>
                </a:moveTo>
                <a:lnTo>
                  <a:pt x="381000" y="0"/>
                </a:lnTo>
                <a:lnTo>
                  <a:pt x="381000" y="513080"/>
                </a:lnTo>
                <a:lnTo>
                  <a:pt x="0" y="513080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2D7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80860" y="3696080"/>
            <a:ext cx="371475" cy="170180"/>
          </a:xfrm>
          <a:custGeom>
            <a:avLst/>
            <a:gdLst/>
            <a:ahLst/>
            <a:cxnLst/>
            <a:rect l="l" t="t" r="r" b="b"/>
            <a:pathLst>
              <a:path w="371475" h="170179">
                <a:moveTo>
                  <a:pt x="0" y="0"/>
                </a:moveTo>
                <a:lnTo>
                  <a:pt x="371474" y="0"/>
                </a:lnTo>
                <a:lnTo>
                  <a:pt x="371474" y="170180"/>
                </a:lnTo>
                <a:lnTo>
                  <a:pt x="0" y="170180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2D75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28901" y="3862451"/>
            <a:ext cx="5038725" cy="0"/>
          </a:xfrm>
          <a:custGeom>
            <a:avLst/>
            <a:gdLst/>
            <a:ahLst/>
            <a:cxnLst/>
            <a:rect l="l" t="t" r="r" b="b"/>
            <a:pathLst>
              <a:path w="5038725" h="0">
                <a:moveTo>
                  <a:pt x="0" y="0"/>
                </a:moveTo>
                <a:lnTo>
                  <a:pt x="5038725" y="0"/>
                </a:lnTo>
              </a:path>
            </a:pathLst>
          </a:custGeom>
          <a:ln w="9525">
            <a:solidFill>
              <a:srgbClr val="DCDC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554351" y="1182115"/>
            <a:ext cx="33401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5" b="1">
                <a:solidFill>
                  <a:srgbClr val="171717"/>
                </a:solidFill>
                <a:latin typeface="Arial"/>
                <a:cs typeface="Arial"/>
              </a:rPr>
              <a:t>72%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63539" y="3359150"/>
            <a:ext cx="24828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5" b="1">
                <a:solidFill>
                  <a:srgbClr val="171717"/>
                </a:solidFill>
                <a:latin typeface="Arial"/>
                <a:cs typeface="Arial"/>
              </a:rPr>
              <a:t>8%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32760" y="2202433"/>
            <a:ext cx="33401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5" b="1">
                <a:solidFill>
                  <a:srgbClr val="171717"/>
                </a:solidFill>
                <a:latin typeface="Arial"/>
                <a:cs typeface="Arial"/>
              </a:rPr>
              <a:t>42%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35069" y="2950845"/>
            <a:ext cx="812165" cy="364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90"/>
              </a:lnSpc>
            </a:pPr>
            <a:r>
              <a:rPr dirty="0" sz="1200" spc="5" b="1">
                <a:solidFill>
                  <a:srgbClr val="171717"/>
                </a:solidFill>
                <a:latin typeface="Arial"/>
                <a:cs typeface="Arial"/>
              </a:rPr>
              <a:t>20%</a:t>
            </a:r>
            <a:endParaRPr sz="1200">
              <a:latin typeface="Arial"/>
              <a:cs typeface="Arial"/>
            </a:endParaRPr>
          </a:p>
          <a:p>
            <a:pPr marL="490855">
              <a:lnSpc>
                <a:spcPts val="1390"/>
              </a:lnSpc>
            </a:pPr>
            <a:r>
              <a:rPr dirty="0" sz="1200" spc="5" b="1">
                <a:solidFill>
                  <a:srgbClr val="171717"/>
                </a:solidFill>
                <a:latin typeface="Arial"/>
                <a:cs typeface="Arial"/>
              </a:rPr>
              <a:t>15%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42328" y="3461384"/>
            <a:ext cx="24892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5" b="1">
                <a:solidFill>
                  <a:srgbClr val="171717"/>
                </a:solidFill>
                <a:latin typeface="Arial"/>
                <a:cs typeface="Arial"/>
              </a:rPr>
              <a:t>5%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76829" y="3911917"/>
            <a:ext cx="78930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高危漏洞数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57675" y="3911917"/>
            <a:ext cx="78930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中危漏洞数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38520" y="3911917"/>
            <a:ext cx="78930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低危漏洞数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57297" y="1330960"/>
            <a:ext cx="676910" cy="1461770"/>
          </a:xfrm>
          <a:custGeom>
            <a:avLst/>
            <a:gdLst/>
            <a:ahLst/>
            <a:cxnLst/>
            <a:rect l="l" t="t" r="r" b="b"/>
            <a:pathLst>
              <a:path w="676910" h="1461770">
                <a:moveTo>
                  <a:pt x="0" y="0"/>
                </a:moveTo>
                <a:lnTo>
                  <a:pt x="676910" y="1461770"/>
                </a:lnTo>
              </a:path>
            </a:pathLst>
          </a:custGeom>
          <a:ln w="15875">
            <a:solidFill>
              <a:srgbClr val="5B9BD4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34207" y="2792729"/>
            <a:ext cx="2046605" cy="871219"/>
          </a:xfrm>
          <a:custGeom>
            <a:avLst/>
            <a:gdLst/>
            <a:ahLst/>
            <a:cxnLst/>
            <a:rect l="l" t="t" r="r" b="b"/>
            <a:pathLst>
              <a:path w="2046604" h="871220">
                <a:moveTo>
                  <a:pt x="0" y="0"/>
                </a:moveTo>
                <a:lnTo>
                  <a:pt x="2046477" y="871219"/>
                </a:lnTo>
              </a:path>
            </a:pathLst>
          </a:custGeom>
          <a:ln w="15875">
            <a:solidFill>
              <a:srgbClr val="5B9BD4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80684" y="3663950"/>
            <a:ext cx="1325245" cy="106680"/>
          </a:xfrm>
          <a:custGeom>
            <a:avLst/>
            <a:gdLst/>
            <a:ahLst/>
            <a:cxnLst/>
            <a:rect l="l" t="t" r="r" b="b"/>
            <a:pathLst>
              <a:path w="1325245" h="106679">
                <a:moveTo>
                  <a:pt x="0" y="0"/>
                </a:moveTo>
                <a:lnTo>
                  <a:pt x="1324990" y="106425"/>
                </a:lnTo>
              </a:path>
            </a:pathLst>
          </a:custGeom>
          <a:ln w="15875">
            <a:solidFill>
              <a:srgbClr val="5B9BD4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1070" y="1073658"/>
            <a:ext cx="0" cy="3112770"/>
          </a:xfrm>
          <a:custGeom>
            <a:avLst/>
            <a:gdLst/>
            <a:ahLst/>
            <a:cxnLst/>
            <a:rect l="l" t="t" r="r" b="b"/>
            <a:pathLst>
              <a:path w="0" h="3112770">
                <a:moveTo>
                  <a:pt x="0" y="0"/>
                </a:moveTo>
                <a:lnTo>
                  <a:pt x="0" y="3112528"/>
                </a:lnTo>
              </a:path>
            </a:pathLst>
          </a:custGeom>
          <a:ln w="9534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90114" y="1904110"/>
            <a:ext cx="3602354" cy="0"/>
          </a:xfrm>
          <a:custGeom>
            <a:avLst/>
            <a:gdLst/>
            <a:ahLst/>
            <a:cxnLst/>
            <a:rect l="l" t="t" r="r" b="b"/>
            <a:pathLst>
              <a:path w="3602354" h="0">
                <a:moveTo>
                  <a:pt x="0" y="0"/>
                </a:moveTo>
                <a:lnTo>
                  <a:pt x="3602228" y="0"/>
                </a:lnTo>
              </a:path>
            </a:pathLst>
          </a:custGeom>
          <a:ln w="9534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6745" y="2044573"/>
            <a:ext cx="782955" cy="141605"/>
          </a:xfrm>
          <a:custGeom>
            <a:avLst/>
            <a:gdLst/>
            <a:ahLst/>
            <a:cxnLst/>
            <a:rect l="l" t="t" r="r" b="b"/>
            <a:pathLst>
              <a:path w="782955" h="141605">
                <a:moveTo>
                  <a:pt x="782637" y="0"/>
                </a:moveTo>
                <a:lnTo>
                  <a:pt x="0" y="0"/>
                </a:lnTo>
                <a:lnTo>
                  <a:pt x="0" y="141350"/>
                </a:lnTo>
                <a:lnTo>
                  <a:pt x="75291" y="118566"/>
                </a:lnTo>
                <a:lnTo>
                  <a:pt x="142094" y="99374"/>
                </a:lnTo>
                <a:lnTo>
                  <a:pt x="201375" y="83625"/>
                </a:lnTo>
                <a:lnTo>
                  <a:pt x="254100" y="71172"/>
                </a:lnTo>
                <a:lnTo>
                  <a:pt x="301236" y="61864"/>
                </a:lnTo>
                <a:lnTo>
                  <a:pt x="343750" y="55553"/>
                </a:lnTo>
                <a:lnTo>
                  <a:pt x="382606" y="52090"/>
                </a:lnTo>
                <a:lnTo>
                  <a:pt x="418772" y="51327"/>
                </a:lnTo>
                <a:lnTo>
                  <a:pt x="782637" y="51327"/>
                </a:lnTo>
                <a:lnTo>
                  <a:pt x="782637" y="0"/>
                </a:lnTo>
                <a:close/>
              </a:path>
              <a:path w="782955" h="141605">
                <a:moveTo>
                  <a:pt x="782637" y="51327"/>
                </a:moveTo>
                <a:lnTo>
                  <a:pt x="418772" y="51327"/>
                </a:lnTo>
                <a:lnTo>
                  <a:pt x="453213" y="53114"/>
                </a:lnTo>
                <a:lnTo>
                  <a:pt x="486897" y="57302"/>
                </a:lnTo>
                <a:lnTo>
                  <a:pt x="520790" y="63742"/>
                </a:lnTo>
                <a:lnTo>
                  <a:pt x="555857" y="72287"/>
                </a:lnTo>
                <a:lnTo>
                  <a:pt x="593066" y="82786"/>
                </a:lnTo>
                <a:lnTo>
                  <a:pt x="782637" y="141350"/>
                </a:lnTo>
                <a:lnTo>
                  <a:pt x="782637" y="51327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8228" y="3690873"/>
            <a:ext cx="237490" cy="489584"/>
          </a:xfrm>
          <a:custGeom>
            <a:avLst/>
            <a:gdLst/>
            <a:ahLst/>
            <a:cxnLst/>
            <a:rect l="l" t="t" r="r" b="b"/>
            <a:pathLst>
              <a:path w="237490" h="489585">
                <a:moveTo>
                  <a:pt x="237413" y="489216"/>
                </a:moveTo>
                <a:lnTo>
                  <a:pt x="178609" y="471529"/>
                </a:lnTo>
                <a:lnTo>
                  <a:pt x="125340" y="427618"/>
                </a:lnTo>
                <a:lnTo>
                  <a:pt x="101315" y="396929"/>
                </a:lnTo>
                <a:lnTo>
                  <a:pt x="79316" y="361006"/>
                </a:lnTo>
                <a:lnTo>
                  <a:pt x="59556" y="320290"/>
                </a:lnTo>
                <a:lnTo>
                  <a:pt x="42250" y="275221"/>
                </a:lnTo>
                <a:lnTo>
                  <a:pt x="27610" y="226239"/>
                </a:lnTo>
                <a:lnTo>
                  <a:pt x="15851" y="173785"/>
                </a:lnTo>
                <a:lnTo>
                  <a:pt x="7187" y="118300"/>
                </a:lnTo>
                <a:lnTo>
                  <a:pt x="1832" y="60225"/>
                </a:lnTo>
                <a:lnTo>
                  <a:pt x="0" y="0"/>
                </a:lnTo>
              </a:path>
            </a:pathLst>
          </a:custGeom>
          <a:ln w="12700">
            <a:solidFill>
              <a:srgbClr val="3A383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8228" y="2149982"/>
            <a:ext cx="0" cy="1541145"/>
          </a:xfrm>
          <a:custGeom>
            <a:avLst/>
            <a:gdLst/>
            <a:ahLst/>
            <a:cxnLst/>
            <a:rect l="l" t="t" r="r" b="b"/>
            <a:pathLst>
              <a:path w="0" h="1541145">
                <a:moveTo>
                  <a:pt x="0" y="0"/>
                </a:moveTo>
                <a:lnTo>
                  <a:pt x="0" y="1540891"/>
                </a:lnTo>
              </a:path>
            </a:pathLst>
          </a:custGeom>
          <a:ln w="12700">
            <a:solidFill>
              <a:srgbClr val="3A383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6010" y="4180281"/>
            <a:ext cx="1950085" cy="0"/>
          </a:xfrm>
          <a:custGeom>
            <a:avLst/>
            <a:gdLst/>
            <a:ahLst/>
            <a:cxnLst/>
            <a:rect l="l" t="t" r="r" b="b"/>
            <a:pathLst>
              <a:path w="1950085" h="0">
                <a:moveTo>
                  <a:pt x="0" y="0"/>
                </a:moveTo>
                <a:lnTo>
                  <a:pt x="1950021" y="0"/>
                </a:lnTo>
              </a:path>
            </a:pathLst>
          </a:custGeom>
          <a:ln w="12700">
            <a:solidFill>
              <a:srgbClr val="3A383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1183" y="1825104"/>
            <a:ext cx="895350" cy="277495"/>
          </a:xfrm>
          <a:prstGeom prst="rect">
            <a:avLst/>
          </a:prstGeom>
          <a:solidFill>
            <a:srgbClr val="DDDDDD"/>
          </a:solidFill>
        </p:spPr>
        <p:txBody>
          <a:bodyPr wrap="square" lIns="0" tIns="41275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325"/>
              </a:spcBef>
            </a:pPr>
            <a:r>
              <a:rPr dirty="0" sz="1200" spc="-5">
                <a:solidFill>
                  <a:srgbClr val="171717"/>
                </a:solidFill>
                <a:latin typeface="微软雅黑"/>
                <a:cs typeface="微软雅黑"/>
              </a:rPr>
              <a:t>流程框架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6070" y="1601470"/>
            <a:ext cx="758825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前置：安全风险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26325" y="1908429"/>
            <a:ext cx="655955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降低：攻击面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16800" y="2193925"/>
            <a:ext cx="969010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降低：软件修复成本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26070" y="2482214"/>
            <a:ext cx="759460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提升：软件安全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02550" y="2730119"/>
            <a:ext cx="18796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5">
                <a:solidFill>
                  <a:srgbClr val="171717"/>
                </a:solidFill>
                <a:latin typeface="Arial"/>
                <a:cs typeface="Arial"/>
              </a:rPr>
              <a:t>…</a:t>
            </a:r>
            <a:r>
              <a:rPr dirty="0" sz="800">
                <a:solidFill>
                  <a:srgbClr val="171717"/>
                </a:solidFill>
                <a:latin typeface="Arial"/>
                <a:cs typeface="Arial"/>
              </a:rPr>
              <a:t>.</a:t>
            </a:r>
            <a:r>
              <a:rPr dirty="0" sz="800" spc="5">
                <a:solidFill>
                  <a:srgbClr val="171717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369" y="2253995"/>
            <a:ext cx="1141730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5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800" spc="-135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安全培训：安全开发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5465" y="2473325"/>
            <a:ext cx="114490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5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800" spc="-170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需求收集：脆弱威胁</a:t>
            </a:r>
            <a:endParaRPr sz="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6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800" spc="2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800" spc="-150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安全评审：安全红线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369" y="2912364"/>
            <a:ext cx="1143000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800" spc="-150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白盒测试：代码安全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7369" y="3131820"/>
            <a:ext cx="114998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800" spc="-155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黑盒测试：业务安全</a:t>
            </a:r>
            <a:endParaRPr sz="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65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dirty="0" sz="800" spc="2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800" spc="-140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安全发布：发布流程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6577" y="3599179"/>
            <a:ext cx="701675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buFont typeface="Wingdings"/>
              <a:buChar char=""/>
              <a:tabLst>
                <a:tab pos="184150" algn="l"/>
              </a:tabLst>
            </a:pPr>
            <a:r>
              <a:rPr dirty="0" sz="800" spc="-5">
                <a:solidFill>
                  <a:srgbClr val="171717"/>
                </a:solidFill>
                <a:latin typeface="Arial"/>
                <a:cs typeface="Arial"/>
              </a:rPr>
              <a:t>Phase </a:t>
            </a:r>
            <a:r>
              <a:rPr dirty="0" sz="800" spc="10">
                <a:solidFill>
                  <a:srgbClr val="171717"/>
                </a:solidFill>
                <a:latin typeface="Arial"/>
                <a:cs typeface="Arial"/>
              </a:rPr>
              <a:t>7</a:t>
            </a:r>
            <a:r>
              <a:rPr dirty="0" sz="800" spc="-11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dirty="0" sz="800" spc="25">
                <a:solidFill>
                  <a:srgbClr val="171717"/>
                </a:solidFill>
                <a:latin typeface="Arial"/>
                <a:cs typeface="Arial"/>
              </a:rPr>
              <a:t>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58098" y="3743071"/>
            <a:ext cx="782955" cy="141605"/>
          </a:xfrm>
          <a:custGeom>
            <a:avLst/>
            <a:gdLst/>
            <a:ahLst/>
            <a:cxnLst/>
            <a:rect l="l" t="t" r="r" b="b"/>
            <a:pathLst>
              <a:path w="782954" h="141604">
                <a:moveTo>
                  <a:pt x="782574" y="0"/>
                </a:moveTo>
                <a:lnTo>
                  <a:pt x="0" y="0"/>
                </a:lnTo>
                <a:lnTo>
                  <a:pt x="0" y="141312"/>
                </a:lnTo>
                <a:lnTo>
                  <a:pt x="75286" y="118554"/>
                </a:lnTo>
                <a:lnTo>
                  <a:pt x="142084" y="99382"/>
                </a:lnTo>
                <a:lnTo>
                  <a:pt x="201360" y="83650"/>
                </a:lnTo>
                <a:lnTo>
                  <a:pt x="254079" y="71207"/>
                </a:lnTo>
                <a:lnTo>
                  <a:pt x="301210" y="61905"/>
                </a:lnTo>
                <a:lnTo>
                  <a:pt x="343717" y="55597"/>
                </a:lnTo>
                <a:lnTo>
                  <a:pt x="382568" y="52134"/>
                </a:lnTo>
                <a:lnTo>
                  <a:pt x="418728" y="51367"/>
                </a:lnTo>
                <a:lnTo>
                  <a:pt x="782574" y="51367"/>
                </a:lnTo>
                <a:lnTo>
                  <a:pt x="782574" y="0"/>
                </a:lnTo>
                <a:close/>
              </a:path>
              <a:path w="782954" h="141604">
                <a:moveTo>
                  <a:pt x="782574" y="51367"/>
                </a:moveTo>
                <a:lnTo>
                  <a:pt x="418728" y="51367"/>
                </a:lnTo>
                <a:lnTo>
                  <a:pt x="453165" y="53149"/>
                </a:lnTo>
                <a:lnTo>
                  <a:pt x="486844" y="57329"/>
                </a:lnTo>
                <a:lnTo>
                  <a:pt x="520733" y="63761"/>
                </a:lnTo>
                <a:lnTo>
                  <a:pt x="555797" y="72295"/>
                </a:lnTo>
                <a:lnTo>
                  <a:pt x="593003" y="82784"/>
                </a:lnTo>
                <a:lnTo>
                  <a:pt x="782574" y="141312"/>
                </a:lnTo>
                <a:lnTo>
                  <a:pt x="782574" y="51367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038592" y="1266444"/>
            <a:ext cx="485140" cy="237490"/>
          </a:xfrm>
          <a:custGeom>
            <a:avLst/>
            <a:gdLst/>
            <a:ahLst/>
            <a:cxnLst/>
            <a:rect l="l" t="t" r="r" b="b"/>
            <a:pathLst>
              <a:path w="485140" h="237490">
                <a:moveTo>
                  <a:pt x="484758" y="237362"/>
                </a:moveTo>
                <a:lnTo>
                  <a:pt x="464523" y="173875"/>
                </a:lnTo>
                <a:lnTo>
                  <a:pt x="414142" y="117065"/>
                </a:lnTo>
                <a:lnTo>
                  <a:pt x="379035" y="91843"/>
                </a:lnTo>
                <a:lnTo>
                  <a:pt x="338058" y="69103"/>
                </a:lnTo>
                <a:lnTo>
                  <a:pt x="291765" y="49118"/>
                </a:lnTo>
                <a:lnTo>
                  <a:pt x="240712" y="32159"/>
                </a:lnTo>
                <a:lnTo>
                  <a:pt x="185453" y="18496"/>
                </a:lnTo>
                <a:lnTo>
                  <a:pt x="126545" y="8401"/>
                </a:lnTo>
                <a:lnTo>
                  <a:pt x="64542" y="2145"/>
                </a:lnTo>
                <a:lnTo>
                  <a:pt x="0" y="0"/>
                </a:lnTo>
              </a:path>
            </a:pathLst>
          </a:custGeom>
          <a:ln w="12700">
            <a:solidFill>
              <a:srgbClr val="3A383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11417" y="1266444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 h="0">
                <a:moveTo>
                  <a:pt x="0" y="0"/>
                </a:moveTo>
                <a:lnTo>
                  <a:pt x="1527175" y="0"/>
                </a:lnTo>
              </a:path>
            </a:pathLst>
          </a:custGeom>
          <a:ln w="12700">
            <a:solidFill>
              <a:srgbClr val="3A383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23478" y="1504188"/>
            <a:ext cx="0" cy="1950085"/>
          </a:xfrm>
          <a:custGeom>
            <a:avLst/>
            <a:gdLst/>
            <a:ahLst/>
            <a:cxnLst/>
            <a:rect l="l" t="t" r="r" b="b"/>
            <a:pathLst>
              <a:path w="0" h="1950085">
                <a:moveTo>
                  <a:pt x="0" y="0"/>
                </a:moveTo>
                <a:lnTo>
                  <a:pt x="0" y="1949958"/>
                </a:lnTo>
              </a:path>
            </a:pathLst>
          </a:custGeom>
          <a:ln w="12700">
            <a:solidFill>
              <a:srgbClr val="3A383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102472" y="3523602"/>
            <a:ext cx="895350" cy="277495"/>
          </a:xfrm>
          <a:prstGeom prst="rect">
            <a:avLst/>
          </a:prstGeom>
          <a:solidFill>
            <a:srgbClr val="DDDDDD"/>
          </a:solidFill>
        </p:spPr>
        <p:txBody>
          <a:bodyPr wrap="square" lIns="0" tIns="44450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350"/>
              </a:spcBef>
            </a:pP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主要收益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501506" y="162509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828" y="0"/>
                </a:moveTo>
                <a:lnTo>
                  <a:pt x="17627" y="2254"/>
                </a:lnTo>
                <a:lnTo>
                  <a:pt x="8461" y="8413"/>
                </a:lnTo>
                <a:lnTo>
                  <a:pt x="2272" y="17573"/>
                </a:lnTo>
                <a:lnTo>
                  <a:pt x="0" y="28829"/>
                </a:lnTo>
                <a:lnTo>
                  <a:pt x="2272" y="40030"/>
                </a:lnTo>
                <a:lnTo>
                  <a:pt x="8461" y="49196"/>
                </a:lnTo>
                <a:lnTo>
                  <a:pt x="17627" y="55385"/>
                </a:lnTo>
                <a:lnTo>
                  <a:pt x="28828" y="57658"/>
                </a:lnTo>
                <a:lnTo>
                  <a:pt x="40030" y="55385"/>
                </a:lnTo>
                <a:lnTo>
                  <a:pt x="49196" y="49196"/>
                </a:lnTo>
                <a:lnTo>
                  <a:pt x="55385" y="40030"/>
                </a:lnTo>
                <a:lnTo>
                  <a:pt x="57658" y="28829"/>
                </a:lnTo>
                <a:lnTo>
                  <a:pt x="55385" y="17573"/>
                </a:lnTo>
                <a:lnTo>
                  <a:pt x="49196" y="8413"/>
                </a:lnTo>
                <a:lnTo>
                  <a:pt x="40030" y="2254"/>
                </a:lnTo>
                <a:lnTo>
                  <a:pt x="2882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501506" y="191630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828" y="0"/>
                </a:moveTo>
                <a:lnTo>
                  <a:pt x="17627" y="2252"/>
                </a:lnTo>
                <a:lnTo>
                  <a:pt x="8461" y="8397"/>
                </a:lnTo>
                <a:lnTo>
                  <a:pt x="2272" y="17520"/>
                </a:lnTo>
                <a:lnTo>
                  <a:pt x="0" y="28702"/>
                </a:lnTo>
                <a:lnTo>
                  <a:pt x="2272" y="39957"/>
                </a:lnTo>
                <a:lnTo>
                  <a:pt x="8461" y="49117"/>
                </a:lnTo>
                <a:lnTo>
                  <a:pt x="17627" y="55276"/>
                </a:lnTo>
                <a:lnTo>
                  <a:pt x="28828" y="57531"/>
                </a:lnTo>
                <a:lnTo>
                  <a:pt x="40030" y="55276"/>
                </a:lnTo>
                <a:lnTo>
                  <a:pt x="49196" y="49117"/>
                </a:lnTo>
                <a:lnTo>
                  <a:pt x="55385" y="39957"/>
                </a:lnTo>
                <a:lnTo>
                  <a:pt x="57658" y="28702"/>
                </a:lnTo>
                <a:lnTo>
                  <a:pt x="55385" y="17520"/>
                </a:lnTo>
                <a:lnTo>
                  <a:pt x="49196" y="8397"/>
                </a:lnTo>
                <a:lnTo>
                  <a:pt x="40030" y="2252"/>
                </a:lnTo>
                <a:lnTo>
                  <a:pt x="2882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501506" y="220738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828" y="0"/>
                </a:moveTo>
                <a:lnTo>
                  <a:pt x="17627" y="2272"/>
                </a:lnTo>
                <a:lnTo>
                  <a:pt x="8461" y="8461"/>
                </a:lnTo>
                <a:lnTo>
                  <a:pt x="2272" y="17627"/>
                </a:lnTo>
                <a:lnTo>
                  <a:pt x="0" y="28829"/>
                </a:lnTo>
                <a:lnTo>
                  <a:pt x="2272" y="40030"/>
                </a:lnTo>
                <a:lnTo>
                  <a:pt x="8461" y="49196"/>
                </a:lnTo>
                <a:lnTo>
                  <a:pt x="17627" y="55385"/>
                </a:lnTo>
                <a:lnTo>
                  <a:pt x="28828" y="57657"/>
                </a:lnTo>
                <a:lnTo>
                  <a:pt x="40030" y="55385"/>
                </a:lnTo>
                <a:lnTo>
                  <a:pt x="49196" y="49196"/>
                </a:lnTo>
                <a:lnTo>
                  <a:pt x="55385" y="40030"/>
                </a:lnTo>
                <a:lnTo>
                  <a:pt x="57658" y="28829"/>
                </a:lnTo>
                <a:lnTo>
                  <a:pt x="55385" y="17627"/>
                </a:lnTo>
                <a:lnTo>
                  <a:pt x="49196" y="8461"/>
                </a:lnTo>
                <a:lnTo>
                  <a:pt x="40030" y="2272"/>
                </a:lnTo>
                <a:lnTo>
                  <a:pt x="2882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501506" y="249859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828" y="0"/>
                </a:moveTo>
                <a:lnTo>
                  <a:pt x="17627" y="2254"/>
                </a:lnTo>
                <a:lnTo>
                  <a:pt x="8461" y="8413"/>
                </a:lnTo>
                <a:lnTo>
                  <a:pt x="2272" y="17573"/>
                </a:lnTo>
                <a:lnTo>
                  <a:pt x="0" y="28828"/>
                </a:lnTo>
                <a:lnTo>
                  <a:pt x="2272" y="40010"/>
                </a:lnTo>
                <a:lnTo>
                  <a:pt x="8461" y="49133"/>
                </a:lnTo>
                <a:lnTo>
                  <a:pt x="17627" y="55278"/>
                </a:lnTo>
                <a:lnTo>
                  <a:pt x="28828" y="57531"/>
                </a:lnTo>
                <a:lnTo>
                  <a:pt x="40030" y="55278"/>
                </a:lnTo>
                <a:lnTo>
                  <a:pt x="49196" y="49133"/>
                </a:lnTo>
                <a:lnTo>
                  <a:pt x="55385" y="40010"/>
                </a:lnTo>
                <a:lnTo>
                  <a:pt x="57658" y="28828"/>
                </a:lnTo>
                <a:lnTo>
                  <a:pt x="55385" y="17573"/>
                </a:lnTo>
                <a:lnTo>
                  <a:pt x="49196" y="8413"/>
                </a:lnTo>
                <a:lnTo>
                  <a:pt x="40030" y="2254"/>
                </a:lnTo>
                <a:lnTo>
                  <a:pt x="2882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57803" y="3619372"/>
            <a:ext cx="3785870" cy="0"/>
          </a:xfrm>
          <a:custGeom>
            <a:avLst/>
            <a:gdLst/>
            <a:ahLst/>
            <a:cxnLst/>
            <a:rect l="l" t="t" r="r" b="b"/>
            <a:pathLst>
              <a:path w="3785870" h="0">
                <a:moveTo>
                  <a:pt x="0" y="0"/>
                </a:moveTo>
                <a:lnTo>
                  <a:pt x="3785362" y="0"/>
                </a:lnTo>
              </a:path>
            </a:pathLst>
          </a:custGeom>
          <a:ln w="9534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10771" y="1074292"/>
            <a:ext cx="3215005" cy="3295015"/>
          </a:xfrm>
          <a:custGeom>
            <a:avLst/>
            <a:gdLst/>
            <a:ahLst/>
            <a:cxnLst/>
            <a:rect l="l" t="t" r="r" b="b"/>
            <a:pathLst>
              <a:path w="3215004" h="3295015">
                <a:moveTo>
                  <a:pt x="3214564" y="2200402"/>
                </a:moveTo>
                <a:lnTo>
                  <a:pt x="3197459" y="2245723"/>
                </a:lnTo>
                <a:lnTo>
                  <a:pt x="3179153" y="2290286"/>
                </a:lnTo>
                <a:lnTo>
                  <a:pt x="3159671" y="2334077"/>
                </a:lnTo>
                <a:lnTo>
                  <a:pt x="3139036" y="2377082"/>
                </a:lnTo>
                <a:lnTo>
                  <a:pt x="3117272" y="2419288"/>
                </a:lnTo>
                <a:lnTo>
                  <a:pt x="3094404" y="2460679"/>
                </a:lnTo>
                <a:lnTo>
                  <a:pt x="3070455" y="2501243"/>
                </a:lnTo>
                <a:lnTo>
                  <a:pt x="3045449" y="2540967"/>
                </a:lnTo>
                <a:lnTo>
                  <a:pt x="3019410" y="2579835"/>
                </a:lnTo>
                <a:lnTo>
                  <a:pt x="2992362" y="2617834"/>
                </a:lnTo>
                <a:lnTo>
                  <a:pt x="2964330" y="2654952"/>
                </a:lnTo>
                <a:lnTo>
                  <a:pt x="2935336" y="2691173"/>
                </a:lnTo>
                <a:lnTo>
                  <a:pt x="2905405" y="2726484"/>
                </a:lnTo>
                <a:lnTo>
                  <a:pt x="2874561" y="2760871"/>
                </a:lnTo>
                <a:lnTo>
                  <a:pt x="2842828" y="2794321"/>
                </a:lnTo>
                <a:lnTo>
                  <a:pt x="2810229" y="2826820"/>
                </a:lnTo>
                <a:lnTo>
                  <a:pt x="2776789" y="2858353"/>
                </a:lnTo>
                <a:lnTo>
                  <a:pt x="2742532" y="2888908"/>
                </a:lnTo>
                <a:lnTo>
                  <a:pt x="2707481" y="2918470"/>
                </a:lnTo>
                <a:lnTo>
                  <a:pt x="2671661" y="2947026"/>
                </a:lnTo>
                <a:lnTo>
                  <a:pt x="2635095" y="2974562"/>
                </a:lnTo>
                <a:lnTo>
                  <a:pt x="2597807" y="3001064"/>
                </a:lnTo>
                <a:lnTo>
                  <a:pt x="2559822" y="3026518"/>
                </a:lnTo>
                <a:lnTo>
                  <a:pt x="2521163" y="3050911"/>
                </a:lnTo>
                <a:lnTo>
                  <a:pt x="2481854" y="3074228"/>
                </a:lnTo>
                <a:lnTo>
                  <a:pt x="2441919" y="3096457"/>
                </a:lnTo>
                <a:lnTo>
                  <a:pt x="2401382" y="3117583"/>
                </a:lnTo>
                <a:lnTo>
                  <a:pt x="2360267" y="3137592"/>
                </a:lnTo>
                <a:lnTo>
                  <a:pt x="2318598" y="3156471"/>
                </a:lnTo>
                <a:lnTo>
                  <a:pt x="2276399" y="3174206"/>
                </a:lnTo>
                <a:lnTo>
                  <a:pt x="2233694" y="3190784"/>
                </a:lnTo>
                <a:lnTo>
                  <a:pt x="2190506" y="3206189"/>
                </a:lnTo>
                <a:lnTo>
                  <a:pt x="2146860" y="3220410"/>
                </a:lnTo>
                <a:lnTo>
                  <a:pt x="2102780" y="3233431"/>
                </a:lnTo>
                <a:lnTo>
                  <a:pt x="2058289" y="3245239"/>
                </a:lnTo>
                <a:lnTo>
                  <a:pt x="2013412" y="3255821"/>
                </a:lnTo>
                <a:lnTo>
                  <a:pt x="1968172" y="3265162"/>
                </a:lnTo>
                <a:lnTo>
                  <a:pt x="1922594" y="3273250"/>
                </a:lnTo>
                <a:lnTo>
                  <a:pt x="1876700" y="3280069"/>
                </a:lnTo>
                <a:lnTo>
                  <a:pt x="1830516" y="3285606"/>
                </a:lnTo>
                <a:lnTo>
                  <a:pt x="1784066" y="3289848"/>
                </a:lnTo>
                <a:lnTo>
                  <a:pt x="1737372" y="3292781"/>
                </a:lnTo>
                <a:lnTo>
                  <a:pt x="1690459" y="3294390"/>
                </a:lnTo>
                <a:lnTo>
                  <a:pt x="1643352" y="3294663"/>
                </a:lnTo>
                <a:lnTo>
                  <a:pt x="1596073" y="3293585"/>
                </a:lnTo>
                <a:lnTo>
                  <a:pt x="1548647" y="3291143"/>
                </a:lnTo>
                <a:lnTo>
                  <a:pt x="1501098" y="3287323"/>
                </a:lnTo>
                <a:lnTo>
                  <a:pt x="1453450" y="3282111"/>
                </a:lnTo>
                <a:lnTo>
                  <a:pt x="1405726" y="3275493"/>
                </a:lnTo>
                <a:lnTo>
                  <a:pt x="1357951" y="3267456"/>
                </a:lnTo>
                <a:lnTo>
                  <a:pt x="1310436" y="3258041"/>
                </a:lnTo>
                <a:lnTo>
                  <a:pt x="1263471" y="3247318"/>
                </a:lnTo>
                <a:lnTo>
                  <a:pt x="1217074" y="3235307"/>
                </a:lnTo>
                <a:lnTo>
                  <a:pt x="1171263" y="3222029"/>
                </a:lnTo>
                <a:lnTo>
                  <a:pt x="1126055" y="3207505"/>
                </a:lnTo>
                <a:lnTo>
                  <a:pt x="1081468" y="3191758"/>
                </a:lnTo>
                <a:lnTo>
                  <a:pt x="1037519" y="3174809"/>
                </a:lnTo>
                <a:lnTo>
                  <a:pt x="994225" y="3156678"/>
                </a:lnTo>
                <a:lnTo>
                  <a:pt x="951605" y="3137388"/>
                </a:lnTo>
                <a:lnTo>
                  <a:pt x="909676" y="3116959"/>
                </a:lnTo>
                <a:lnTo>
                  <a:pt x="868455" y="3095413"/>
                </a:lnTo>
                <a:lnTo>
                  <a:pt x="827960" y="3072771"/>
                </a:lnTo>
                <a:lnTo>
                  <a:pt x="788208" y="3049056"/>
                </a:lnTo>
                <a:lnTo>
                  <a:pt x="749217" y="3024287"/>
                </a:lnTo>
                <a:lnTo>
                  <a:pt x="711004" y="2998487"/>
                </a:lnTo>
                <a:lnTo>
                  <a:pt x="673588" y="2971676"/>
                </a:lnTo>
                <a:lnTo>
                  <a:pt x="636984" y="2943877"/>
                </a:lnTo>
                <a:lnTo>
                  <a:pt x="601212" y="2915110"/>
                </a:lnTo>
                <a:lnTo>
                  <a:pt x="566288" y="2885397"/>
                </a:lnTo>
                <a:lnTo>
                  <a:pt x="532230" y="2854760"/>
                </a:lnTo>
                <a:lnTo>
                  <a:pt x="499056" y="2823219"/>
                </a:lnTo>
                <a:lnTo>
                  <a:pt x="466782" y="2790796"/>
                </a:lnTo>
                <a:lnTo>
                  <a:pt x="435427" y="2757513"/>
                </a:lnTo>
                <a:lnTo>
                  <a:pt x="405008" y="2723390"/>
                </a:lnTo>
                <a:lnTo>
                  <a:pt x="375543" y="2688450"/>
                </a:lnTo>
                <a:lnTo>
                  <a:pt x="347049" y="2652713"/>
                </a:lnTo>
                <a:lnTo>
                  <a:pt x="319543" y="2616201"/>
                </a:lnTo>
                <a:lnTo>
                  <a:pt x="293044" y="2578935"/>
                </a:lnTo>
                <a:lnTo>
                  <a:pt x="267568" y="2540936"/>
                </a:lnTo>
                <a:lnTo>
                  <a:pt x="243133" y="2502227"/>
                </a:lnTo>
                <a:lnTo>
                  <a:pt x="219757" y="2462828"/>
                </a:lnTo>
                <a:lnTo>
                  <a:pt x="197458" y="2422761"/>
                </a:lnTo>
                <a:lnTo>
                  <a:pt x="176252" y="2382046"/>
                </a:lnTo>
                <a:lnTo>
                  <a:pt x="156157" y="2340707"/>
                </a:lnTo>
                <a:lnTo>
                  <a:pt x="137191" y="2298763"/>
                </a:lnTo>
                <a:lnTo>
                  <a:pt x="119371" y="2256236"/>
                </a:lnTo>
                <a:lnTo>
                  <a:pt x="102715" y="2213148"/>
                </a:lnTo>
                <a:lnTo>
                  <a:pt x="87241" y="2169519"/>
                </a:lnTo>
                <a:lnTo>
                  <a:pt x="72965" y="2125372"/>
                </a:lnTo>
                <a:lnTo>
                  <a:pt x="59906" y="2080728"/>
                </a:lnTo>
                <a:lnTo>
                  <a:pt x="48080" y="2035607"/>
                </a:lnTo>
                <a:lnTo>
                  <a:pt x="37506" y="1990032"/>
                </a:lnTo>
                <a:lnTo>
                  <a:pt x="28201" y="1944024"/>
                </a:lnTo>
                <a:lnTo>
                  <a:pt x="20183" y="1897604"/>
                </a:lnTo>
                <a:lnTo>
                  <a:pt x="13468" y="1850793"/>
                </a:lnTo>
                <a:lnTo>
                  <a:pt x="8075" y="1803613"/>
                </a:lnTo>
                <a:lnTo>
                  <a:pt x="4021" y="1756085"/>
                </a:lnTo>
                <a:lnTo>
                  <a:pt x="1323" y="1708231"/>
                </a:lnTo>
                <a:lnTo>
                  <a:pt x="0" y="1660072"/>
                </a:lnTo>
                <a:lnTo>
                  <a:pt x="67" y="1611630"/>
                </a:lnTo>
                <a:lnTo>
                  <a:pt x="1542" y="1563209"/>
                </a:lnTo>
                <a:lnTo>
                  <a:pt x="4398" y="1515117"/>
                </a:lnTo>
                <a:lnTo>
                  <a:pt x="8617" y="1467373"/>
                </a:lnTo>
                <a:lnTo>
                  <a:pt x="14182" y="1419999"/>
                </a:lnTo>
                <a:lnTo>
                  <a:pt x="21074" y="1373016"/>
                </a:lnTo>
                <a:lnTo>
                  <a:pt x="29275" y="1326443"/>
                </a:lnTo>
                <a:lnTo>
                  <a:pt x="38767" y="1280303"/>
                </a:lnTo>
                <a:lnTo>
                  <a:pt x="49532" y="1234616"/>
                </a:lnTo>
                <a:lnTo>
                  <a:pt x="61551" y="1189402"/>
                </a:lnTo>
                <a:lnTo>
                  <a:pt x="74806" y="1144682"/>
                </a:lnTo>
                <a:lnTo>
                  <a:pt x="89280" y="1100478"/>
                </a:lnTo>
                <a:lnTo>
                  <a:pt x="104953" y="1056809"/>
                </a:lnTo>
                <a:lnTo>
                  <a:pt x="121809" y="1013698"/>
                </a:lnTo>
                <a:lnTo>
                  <a:pt x="139827" y="971163"/>
                </a:lnTo>
                <a:lnTo>
                  <a:pt x="158991" y="929228"/>
                </a:lnTo>
                <a:lnTo>
                  <a:pt x="179283" y="887911"/>
                </a:lnTo>
                <a:lnTo>
                  <a:pt x="200683" y="847234"/>
                </a:lnTo>
                <a:lnTo>
                  <a:pt x="223174" y="807218"/>
                </a:lnTo>
                <a:lnTo>
                  <a:pt x="246738" y="767884"/>
                </a:lnTo>
                <a:lnTo>
                  <a:pt x="271356" y="729252"/>
                </a:lnTo>
                <a:lnTo>
                  <a:pt x="297010" y="691343"/>
                </a:lnTo>
                <a:lnTo>
                  <a:pt x="323683" y="654178"/>
                </a:lnTo>
                <a:lnTo>
                  <a:pt x="351355" y="617777"/>
                </a:lnTo>
                <a:lnTo>
                  <a:pt x="380009" y="582162"/>
                </a:lnTo>
                <a:lnTo>
                  <a:pt x="409627" y="547354"/>
                </a:lnTo>
                <a:lnTo>
                  <a:pt x="440190" y="513372"/>
                </a:lnTo>
                <a:lnTo>
                  <a:pt x="471680" y="480238"/>
                </a:lnTo>
                <a:lnTo>
                  <a:pt x="504079" y="447973"/>
                </a:lnTo>
                <a:lnTo>
                  <a:pt x="537368" y="416598"/>
                </a:lnTo>
                <a:lnTo>
                  <a:pt x="571531" y="386132"/>
                </a:lnTo>
                <a:lnTo>
                  <a:pt x="606548" y="356598"/>
                </a:lnTo>
                <a:lnTo>
                  <a:pt x="642401" y="328016"/>
                </a:lnTo>
                <a:lnTo>
                  <a:pt x="679072" y="300406"/>
                </a:lnTo>
                <a:lnTo>
                  <a:pt x="716543" y="273789"/>
                </a:lnTo>
                <a:lnTo>
                  <a:pt x="754796" y="248187"/>
                </a:lnTo>
                <a:lnTo>
                  <a:pt x="793812" y="223620"/>
                </a:lnTo>
                <a:lnTo>
                  <a:pt x="833573" y="200109"/>
                </a:lnTo>
                <a:lnTo>
                  <a:pt x="874062" y="177674"/>
                </a:lnTo>
                <a:lnTo>
                  <a:pt x="915259" y="156336"/>
                </a:lnTo>
                <a:lnTo>
                  <a:pt x="957148" y="136117"/>
                </a:lnTo>
                <a:lnTo>
                  <a:pt x="999708" y="117037"/>
                </a:lnTo>
                <a:lnTo>
                  <a:pt x="1042924" y="99116"/>
                </a:lnTo>
                <a:lnTo>
                  <a:pt x="1086775" y="82376"/>
                </a:lnTo>
                <a:lnTo>
                  <a:pt x="1131245" y="66838"/>
                </a:lnTo>
                <a:lnTo>
                  <a:pt x="1176314" y="52521"/>
                </a:lnTo>
                <a:lnTo>
                  <a:pt x="1221965" y="39448"/>
                </a:lnTo>
                <a:lnTo>
                  <a:pt x="1268179" y="27638"/>
                </a:lnTo>
                <a:lnTo>
                  <a:pt x="1314939" y="17113"/>
                </a:lnTo>
                <a:lnTo>
                  <a:pt x="1362226" y="7893"/>
                </a:lnTo>
                <a:lnTo>
                  <a:pt x="1410021" y="0"/>
                </a:lnTo>
              </a:path>
            </a:pathLst>
          </a:custGeom>
          <a:ln w="12700">
            <a:solidFill>
              <a:srgbClr val="AEABAB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81704" y="1910333"/>
            <a:ext cx="2014855" cy="1709420"/>
          </a:xfrm>
          <a:custGeom>
            <a:avLst/>
            <a:gdLst/>
            <a:ahLst/>
            <a:cxnLst/>
            <a:rect l="l" t="t" r="r" b="b"/>
            <a:pathLst>
              <a:path w="2014854" h="1709420">
                <a:moveTo>
                  <a:pt x="0" y="1709039"/>
                </a:moveTo>
                <a:lnTo>
                  <a:pt x="2014474" y="1709039"/>
                </a:lnTo>
                <a:lnTo>
                  <a:pt x="2014474" y="0"/>
                </a:lnTo>
                <a:lnTo>
                  <a:pt x="0" y="0"/>
                </a:lnTo>
                <a:lnTo>
                  <a:pt x="0" y="170903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94401" y="1665477"/>
            <a:ext cx="0" cy="2500630"/>
          </a:xfrm>
          <a:custGeom>
            <a:avLst/>
            <a:gdLst/>
            <a:ahLst/>
            <a:cxnLst/>
            <a:rect l="l" t="t" r="r" b="b"/>
            <a:pathLst>
              <a:path w="0" h="2500629">
                <a:moveTo>
                  <a:pt x="0" y="0"/>
                </a:moveTo>
                <a:lnTo>
                  <a:pt x="0" y="2500274"/>
                </a:lnTo>
              </a:path>
            </a:pathLst>
          </a:custGeom>
          <a:ln w="9534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70273" y="716787"/>
            <a:ext cx="1037590" cy="1037590"/>
          </a:xfrm>
          <a:custGeom>
            <a:avLst/>
            <a:gdLst/>
            <a:ahLst/>
            <a:cxnLst/>
            <a:rect l="l" t="t" r="r" b="b"/>
            <a:pathLst>
              <a:path w="1037589" h="1037589">
                <a:moveTo>
                  <a:pt x="518667" y="0"/>
                </a:moveTo>
                <a:lnTo>
                  <a:pt x="471449" y="2119"/>
                </a:lnTo>
                <a:lnTo>
                  <a:pt x="425421" y="8354"/>
                </a:lnTo>
                <a:lnTo>
                  <a:pt x="380764" y="18523"/>
                </a:lnTo>
                <a:lnTo>
                  <a:pt x="337663" y="32442"/>
                </a:lnTo>
                <a:lnTo>
                  <a:pt x="296301" y="49928"/>
                </a:lnTo>
                <a:lnTo>
                  <a:pt x="256859" y="70800"/>
                </a:lnTo>
                <a:lnTo>
                  <a:pt x="219522" y="94873"/>
                </a:lnTo>
                <a:lnTo>
                  <a:pt x="184472" y="121964"/>
                </a:lnTo>
                <a:lnTo>
                  <a:pt x="151891" y="151892"/>
                </a:lnTo>
                <a:lnTo>
                  <a:pt x="121964" y="184472"/>
                </a:lnTo>
                <a:lnTo>
                  <a:pt x="94873" y="219522"/>
                </a:lnTo>
                <a:lnTo>
                  <a:pt x="70800" y="256859"/>
                </a:lnTo>
                <a:lnTo>
                  <a:pt x="49928" y="296301"/>
                </a:lnTo>
                <a:lnTo>
                  <a:pt x="32442" y="337663"/>
                </a:lnTo>
                <a:lnTo>
                  <a:pt x="18523" y="380764"/>
                </a:lnTo>
                <a:lnTo>
                  <a:pt x="8354" y="425421"/>
                </a:lnTo>
                <a:lnTo>
                  <a:pt x="2119" y="471449"/>
                </a:lnTo>
                <a:lnTo>
                  <a:pt x="0" y="518667"/>
                </a:lnTo>
                <a:lnTo>
                  <a:pt x="2119" y="565887"/>
                </a:lnTo>
                <a:lnTo>
                  <a:pt x="8354" y="611919"/>
                </a:lnTo>
                <a:lnTo>
                  <a:pt x="18523" y="656580"/>
                </a:lnTo>
                <a:lnTo>
                  <a:pt x="32442" y="699688"/>
                </a:lnTo>
                <a:lnTo>
                  <a:pt x="49928" y="741058"/>
                </a:lnTo>
                <a:lnTo>
                  <a:pt x="70800" y="780509"/>
                </a:lnTo>
                <a:lnTo>
                  <a:pt x="94873" y="817856"/>
                </a:lnTo>
                <a:lnTo>
                  <a:pt x="121964" y="852916"/>
                </a:lnTo>
                <a:lnTo>
                  <a:pt x="151892" y="885507"/>
                </a:lnTo>
                <a:lnTo>
                  <a:pt x="184472" y="915445"/>
                </a:lnTo>
                <a:lnTo>
                  <a:pt x="219522" y="942547"/>
                </a:lnTo>
                <a:lnTo>
                  <a:pt x="256859" y="966629"/>
                </a:lnTo>
                <a:lnTo>
                  <a:pt x="296301" y="987510"/>
                </a:lnTo>
                <a:lnTo>
                  <a:pt x="337663" y="1005004"/>
                </a:lnTo>
                <a:lnTo>
                  <a:pt x="380764" y="1018930"/>
                </a:lnTo>
                <a:lnTo>
                  <a:pt x="425421" y="1029104"/>
                </a:lnTo>
                <a:lnTo>
                  <a:pt x="471449" y="1035342"/>
                </a:lnTo>
                <a:lnTo>
                  <a:pt x="518667" y="1037463"/>
                </a:lnTo>
                <a:lnTo>
                  <a:pt x="565887" y="1035342"/>
                </a:lnTo>
                <a:lnTo>
                  <a:pt x="611919" y="1029104"/>
                </a:lnTo>
                <a:lnTo>
                  <a:pt x="656580" y="1018930"/>
                </a:lnTo>
                <a:lnTo>
                  <a:pt x="699688" y="1005004"/>
                </a:lnTo>
                <a:lnTo>
                  <a:pt x="741058" y="987510"/>
                </a:lnTo>
                <a:lnTo>
                  <a:pt x="780509" y="966629"/>
                </a:lnTo>
                <a:lnTo>
                  <a:pt x="817856" y="942547"/>
                </a:lnTo>
                <a:lnTo>
                  <a:pt x="852916" y="915445"/>
                </a:lnTo>
                <a:lnTo>
                  <a:pt x="885507" y="885507"/>
                </a:lnTo>
                <a:lnTo>
                  <a:pt x="915445" y="852916"/>
                </a:lnTo>
                <a:lnTo>
                  <a:pt x="942547" y="817856"/>
                </a:lnTo>
                <a:lnTo>
                  <a:pt x="966629" y="780509"/>
                </a:lnTo>
                <a:lnTo>
                  <a:pt x="987510" y="741058"/>
                </a:lnTo>
                <a:lnTo>
                  <a:pt x="1005004" y="699688"/>
                </a:lnTo>
                <a:lnTo>
                  <a:pt x="1018930" y="656580"/>
                </a:lnTo>
                <a:lnTo>
                  <a:pt x="1029104" y="611919"/>
                </a:lnTo>
                <a:lnTo>
                  <a:pt x="1035342" y="565887"/>
                </a:lnTo>
                <a:lnTo>
                  <a:pt x="1037463" y="518667"/>
                </a:lnTo>
                <a:lnTo>
                  <a:pt x="1035342" y="471449"/>
                </a:lnTo>
                <a:lnTo>
                  <a:pt x="1029104" y="425421"/>
                </a:lnTo>
                <a:lnTo>
                  <a:pt x="1018930" y="380764"/>
                </a:lnTo>
                <a:lnTo>
                  <a:pt x="1005004" y="337663"/>
                </a:lnTo>
                <a:lnTo>
                  <a:pt x="987510" y="296301"/>
                </a:lnTo>
                <a:lnTo>
                  <a:pt x="966629" y="256859"/>
                </a:lnTo>
                <a:lnTo>
                  <a:pt x="942547" y="219522"/>
                </a:lnTo>
                <a:lnTo>
                  <a:pt x="915445" y="184472"/>
                </a:lnTo>
                <a:lnTo>
                  <a:pt x="885507" y="151892"/>
                </a:lnTo>
                <a:lnTo>
                  <a:pt x="852916" y="121964"/>
                </a:lnTo>
                <a:lnTo>
                  <a:pt x="817856" y="94873"/>
                </a:lnTo>
                <a:lnTo>
                  <a:pt x="780509" y="70800"/>
                </a:lnTo>
                <a:lnTo>
                  <a:pt x="741058" y="49928"/>
                </a:lnTo>
                <a:lnTo>
                  <a:pt x="699688" y="32442"/>
                </a:lnTo>
                <a:lnTo>
                  <a:pt x="656580" y="18523"/>
                </a:lnTo>
                <a:lnTo>
                  <a:pt x="611919" y="8354"/>
                </a:lnTo>
                <a:lnTo>
                  <a:pt x="565887" y="2119"/>
                </a:lnTo>
                <a:lnTo>
                  <a:pt x="5186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70273" y="716787"/>
            <a:ext cx="1037590" cy="1037590"/>
          </a:xfrm>
          <a:custGeom>
            <a:avLst/>
            <a:gdLst/>
            <a:ahLst/>
            <a:cxnLst/>
            <a:rect l="l" t="t" r="r" b="b"/>
            <a:pathLst>
              <a:path w="1037589" h="1037589">
                <a:moveTo>
                  <a:pt x="0" y="518667"/>
                </a:moveTo>
                <a:lnTo>
                  <a:pt x="2119" y="471449"/>
                </a:lnTo>
                <a:lnTo>
                  <a:pt x="8354" y="425421"/>
                </a:lnTo>
                <a:lnTo>
                  <a:pt x="18523" y="380764"/>
                </a:lnTo>
                <a:lnTo>
                  <a:pt x="32442" y="337663"/>
                </a:lnTo>
                <a:lnTo>
                  <a:pt x="49928" y="296301"/>
                </a:lnTo>
                <a:lnTo>
                  <a:pt x="70800" y="256859"/>
                </a:lnTo>
                <a:lnTo>
                  <a:pt x="94873" y="219522"/>
                </a:lnTo>
                <a:lnTo>
                  <a:pt x="121964" y="184472"/>
                </a:lnTo>
                <a:lnTo>
                  <a:pt x="151891" y="151892"/>
                </a:lnTo>
                <a:lnTo>
                  <a:pt x="184472" y="121964"/>
                </a:lnTo>
                <a:lnTo>
                  <a:pt x="219522" y="94873"/>
                </a:lnTo>
                <a:lnTo>
                  <a:pt x="256859" y="70800"/>
                </a:lnTo>
                <a:lnTo>
                  <a:pt x="296301" y="49928"/>
                </a:lnTo>
                <a:lnTo>
                  <a:pt x="337663" y="32442"/>
                </a:lnTo>
                <a:lnTo>
                  <a:pt x="380764" y="18523"/>
                </a:lnTo>
                <a:lnTo>
                  <a:pt x="425421" y="8354"/>
                </a:lnTo>
                <a:lnTo>
                  <a:pt x="471449" y="2119"/>
                </a:lnTo>
                <a:lnTo>
                  <a:pt x="518667" y="0"/>
                </a:lnTo>
                <a:lnTo>
                  <a:pt x="565887" y="2119"/>
                </a:lnTo>
                <a:lnTo>
                  <a:pt x="611919" y="8354"/>
                </a:lnTo>
                <a:lnTo>
                  <a:pt x="656580" y="18523"/>
                </a:lnTo>
                <a:lnTo>
                  <a:pt x="699688" y="32442"/>
                </a:lnTo>
                <a:lnTo>
                  <a:pt x="741058" y="49928"/>
                </a:lnTo>
                <a:lnTo>
                  <a:pt x="780509" y="70800"/>
                </a:lnTo>
                <a:lnTo>
                  <a:pt x="817856" y="94873"/>
                </a:lnTo>
                <a:lnTo>
                  <a:pt x="852916" y="121964"/>
                </a:lnTo>
                <a:lnTo>
                  <a:pt x="885507" y="151892"/>
                </a:lnTo>
                <a:lnTo>
                  <a:pt x="915445" y="184472"/>
                </a:lnTo>
                <a:lnTo>
                  <a:pt x="942547" y="219522"/>
                </a:lnTo>
                <a:lnTo>
                  <a:pt x="966629" y="256859"/>
                </a:lnTo>
                <a:lnTo>
                  <a:pt x="987510" y="296301"/>
                </a:lnTo>
                <a:lnTo>
                  <a:pt x="1005004" y="337663"/>
                </a:lnTo>
                <a:lnTo>
                  <a:pt x="1018930" y="380764"/>
                </a:lnTo>
                <a:lnTo>
                  <a:pt x="1029104" y="425421"/>
                </a:lnTo>
                <a:lnTo>
                  <a:pt x="1035342" y="471449"/>
                </a:lnTo>
                <a:lnTo>
                  <a:pt x="1037463" y="518667"/>
                </a:lnTo>
                <a:lnTo>
                  <a:pt x="1035342" y="565887"/>
                </a:lnTo>
                <a:lnTo>
                  <a:pt x="1029104" y="611919"/>
                </a:lnTo>
                <a:lnTo>
                  <a:pt x="1018930" y="656580"/>
                </a:lnTo>
                <a:lnTo>
                  <a:pt x="1005004" y="699688"/>
                </a:lnTo>
                <a:lnTo>
                  <a:pt x="987510" y="741058"/>
                </a:lnTo>
                <a:lnTo>
                  <a:pt x="966629" y="780509"/>
                </a:lnTo>
                <a:lnTo>
                  <a:pt x="942547" y="817856"/>
                </a:lnTo>
                <a:lnTo>
                  <a:pt x="915445" y="852916"/>
                </a:lnTo>
                <a:lnTo>
                  <a:pt x="885507" y="885507"/>
                </a:lnTo>
                <a:lnTo>
                  <a:pt x="852916" y="915445"/>
                </a:lnTo>
                <a:lnTo>
                  <a:pt x="817856" y="942547"/>
                </a:lnTo>
                <a:lnTo>
                  <a:pt x="780509" y="966629"/>
                </a:lnTo>
                <a:lnTo>
                  <a:pt x="741058" y="987510"/>
                </a:lnTo>
                <a:lnTo>
                  <a:pt x="699688" y="1005004"/>
                </a:lnTo>
                <a:lnTo>
                  <a:pt x="656580" y="1018930"/>
                </a:lnTo>
                <a:lnTo>
                  <a:pt x="611919" y="1029104"/>
                </a:lnTo>
                <a:lnTo>
                  <a:pt x="565887" y="1035342"/>
                </a:lnTo>
                <a:lnTo>
                  <a:pt x="518667" y="1037463"/>
                </a:lnTo>
                <a:lnTo>
                  <a:pt x="471449" y="1035342"/>
                </a:lnTo>
                <a:lnTo>
                  <a:pt x="425421" y="1029104"/>
                </a:lnTo>
                <a:lnTo>
                  <a:pt x="380764" y="1018930"/>
                </a:lnTo>
                <a:lnTo>
                  <a:pt x="337663" y="1005004"/>
                </a:lnTo>
                <a:lnTo>
                  <a:pt x="296301" y="987510"/>
                </a:lnTo>
                <a:lnTo>
                  <a:pt x="256859" y="966629"/>
                </a:lnTo>
                <a:lnTo>
                  <a:pt x="219522" y="942547"/>
                </a:lnTo>
                <a:lnTo>
                  <a:pt x="184472" y="915445"/>
                </a:lnTo>
                <a:lnTo>
                  <a:pt x="151892" y="885507"/>
                </a:lnTo>
                <a:lnTo>
                  <a:pt x="121964" y="852916"/>
                </a:lnTo>
                <a:lnTo>
                  <a:pt x="94873" y="817856"/>
                </a:lnTo>
                <a:lnTo>
                  <a:pt x="70800" y="780509"/>
                </a:lnTo>
                <a:lnTo>
                  <a:pt x="49928" y="741058"/>
                </a:lnTo>
                <a:lnTo>
                  <a:pt x="32442" y="699688"/>
                </a:lnTo>
                <a:lnTo>
                  <a:pt x="18523" y="656580"/>
                </a:lnTo>
                <a:lnTo>
                  <a:pt x="8354" y="611919"/>
                </a:lnTo>
                <a:lnTo>
                  <a:pt x="2119" y="565887"/>
                </a:lnTo>
                <a:lnTo>
                  <a:pt x="0" y="518667"/>
                </a:lnTo>
                <a:close/>
              </a:path>
            </a:pathLst>
          </a:custGeom>
          <a:ln w="12700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700267" y="2245360"/>
            <a:ext cx="1037590" cy="1037590"/>
          </a:xfrm>
          <a:custGeom>
            <a:avLst/>
            <a:gdLst/>
            <a:ahLst/>
            <a:cxnLst/>
            <a:rect l="l" t="t" r="r" b="b"/>
            <a:pathLst>
              <a:path w="1037590" h="1037589">
                <a:moveTo>
                  <a:pt x="518668" y="0"/>
                </a:moveTo>
                <a:lnTo>
                  <a:pt x="471449" y="2120"/>
                </a:lnTo>
                <a:lnTo>
                  <a:pt x="425421" y="8358"/>
                </a:lnTo>
                <a:lnTo>
                  <a:pt x="380764" y="18532"/>
                </a:lnTo>
                <a:lnTo>
                  <a:pt x="337663" y="32458"/>
                </a:lnTo>
                <a:lnTo>
                  <a:pt x="296301" y="49952"/>
                </a:lnTo>
                <a:lnTo>
                  <a:pt x="256859" y="70833"/>
                </a:lnTo>
                <a:lnTo>
                  <a:pt x="219522" y="94915"/>
                </a:lnTo>
                <a:lnTo>
                  <a:pt x="184472" y="122017"/>
                </a:lnTo>
                <a:lnTo>
                  <a:pt x="151892" y="151955"/>
                </a:lnTo>
                <a:lnTo>
                  <a:pt x="121964" y="184546"/>
                </a:lnTo>
                <a:lnTo>
                  <a:pt x="94873" y="219606"/>
                </a:lnTo>
                <a:lnTo>
                  <a:pt x="70800" y="256953"/>
                </a:lnTo>
                <a:lnTo>
                  <a:pt x="49928" y="296404"/>
                </a:lnTo>
                <a:lnTo>
                  <a:pt x="32442" y="337774"/>
                </a:lnTo>
                <a:lnTo>
                  <a:pt x="18523" y="380882"/>
                </a:lnTo>
                <a:lnTo>
                  <a:pt x="8354" y="425543"/>
                </a:lnTo>
                <a:lnTo>
                  <a:pt x="2119" y="471575"/>
                </a:lnTo>
                <a:lnTo>
                  <a:pt x="0" y="518794"/>
                </a:lnTo>
                <a:lnTo>
                  <a:pt x="2119" y="566014"/>
                </a:lnTo>
                <a:lnTo>
                  <a:pt x="8354" y="612046"/>
                </a:lnTo>
                <a:lnTo>
                  <a:pt x="18523" y="656707"/>
                </a:lnTo>
                <a:lnTo>
                  <a:pt x="32442" y="699815"/>
                </a:lnTo>
                <a:lnTo>
                  <a:pt x="49928" y="741185"/>
                </a:lnTo>
                <a:lnTo>
                  <a:pt x="70800" y="780636"/>
                </a:lnTo>
                <a:lnTo>
                  <a:pt x="94873" y="817983"/>
                </a:lnTo>
                <a:lnTo>
                  <a:pt x="121964" y="853043"/>
                </a:lnTo>
                <a:lnTo>
                  <a:pt x="151892" y="885634"/>
                </a:lnTo>
                <a:lnTo>
                  <a:pt x="184472" y="915572"/>
                </a:lnTo>
                <a:lnTo>
                  <a:pt x="219522" y="942674"/>
                </a:lnTo>
                <a:lnTo>
                  <a:pt x="256859" y="966756"/>
                </a:lnTo>
                <a:lnTo>
                  <a:pt x="296301" y="987637"/>
                </a:lnTo>
                <a:lnTo>
                  <a:pt x="337663" y="1005131"/>
                </a:lnTo>
                <a:lnTo>
                  <a:pt x="380764" y="1019057"/>
                </a:lnTo>
                <a:lnTo>
                  <a:pt x="425421" y="1029231"/>
                </a:lnTo>
                <a:lnTo>
                  <a:pt x="471449" y="1035469"/>
                </a:lnTo>
                <a:lnTo>
                  <a:pt x="518668" y="1037589"/>
                </a:lnTo>
                <a:lnTo>
                  <a:pt x="565887" y="1035469"/>
                </a:lnTo>
                <a:lnTo>
                  <a:pt x="611919" y="1029231"/>
                </a:lnTo>
                <a:lnTo>
                  <a:pt x="656580" y="1019057"/>
                </a:lnTo>
                <a:lnTo>
                  <a:pt x="699688" y="1005131"/>
                </a:lnTo>
                <a:lnTo>
                  <a:pt x="741058" y="987637"/>
                </a:lnTo>
                <a:lnTo>
                  <a:pt x="780509" y="966756"/>
                </a:lnTo>
                <a:lnTo>
                  <a:pt x="817856" y="942674"/>
                </a:lnTo>
                <a:lnTo>
                  <a:pt x="852916" y="915572"/>
                </a:lnTo>
                <a:lnTo>
                  <a:pt x="885507" y="885634"/>
                </a:lnTo>
                <a:lnTo>
                  <a:pt x="915445" y="853043"/>
                </a:lnTo>
                <a:lnTo>
                  <a:pt x="942547" y="817983"/>
                </a:lnTo>
                <a:lnTo>
                  <a:pt x="966629" y="780636"/>
                </a:lnTo>
                <a:lnTo>
                  <a:pt x="987510" y="741185"/>
                </a:lnTo>
                <a:lnTo>
                  <a:pt x="1005004" y="699815"/>
                </a:lnTo>
                <a:lnTo>
                  <a:pt x="1018930" y="656707"/>
                </a:lnTo>
                <a:lnTo>
                  <a:pt x="1029104" y="612046"/>
                </a:lnTo>
                <a:lnTo>
                  <a:pt x="1035342" y="566014"/>
                </a:lnTo>
                <a:lnTo>
                  <a:pt x="1037463" y="518794"/>
                </a:lnTo>
                <a:lnTo>
                  <a:pt x="1035342" y="471575"/>
                </a:lnTo>
                <a:lnTo>
                  <a:pt x="1029104" y="425543"/>
                </a:lnTo>
                <a:lnTo>
                  <a:pt x="1018930" y="380882"/>
                </a:lnTo>
                <a:lnTo>
                  <a:pt x="1005004" y="337774"/>
                </a:lnTo>
                <a:lnTo>
                  <a:pt x="987510" y="296404"/>
                </a:lnTo>
                <a:lnTo>
                  <a:pt x="966629" y="256953"/>
                </a:lnTo>
                <a:lnTo>
                  <a:pt x="942547" y="219606"/>
                </a:lnTo>
                <a:lnTo>
                  <a:pt x="915445" y="184546"/>
                </a:lnTo>
                <a:lnTo>
                  <a:pt x="885507" y="151955"/>
                </a:lnTo>
                <a:lnTo>
                  <a:pt x="852916" y="122017"/>
                </a:lnTo>
                <a:lnTo>
                  <a:pt x="817856" y="94915"/>
                </a:lnTo>
                <a:lnTo>
                  <a:pt x="780509" y="70833"/>
                </a:lnTo>
                <a:lnTo>
                  <a:pt x="741058" y="49952"/>
                </a:lnTo>
                <a:lnTo>
                  <a:pt x="699688" y="32458"/>
                </a:lnTo>
                <a:lnTo>
                  <a:pt x="656580" y="18532"/>
                </a:lnTo>
                <a:lnTo>
                  <a:pt x="611919" y="8358"/>
                </a:lnTo>
                <a:lnTo>
                  <a:pt x="565887" y="2120"/>
                </a:lnTo>
                <a:lnTo>
                  <a:pt x="518668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70273" y="3721608"/>
            <a:ext cx="1037590" cy="1037590"/>
          </a:xfrm>
          <a:custGeom>
            <a:avLst/>
            <a:gdLst/>
            <a:ahLst/>
            <a:cxnLst/>
            <a:rect l="l" t="t" r="r" b="b"/>
            <a:pathLst>
              <a:path w="1037589" h="1037589">
                <a:moveTo>
                  <a:pt x="518667" y="0"/>
                </a:moveTo>
                <a:lnTo>
                  <a:pt x="471449" y="2119"/>
                </a:lnTo>
                <a:lnTo>
                  <a:pt x="425421" y="8357"/>
                </a:lnTo>
                <a:lnTo>
                  <a:pt x="380764" y="18528"/>
                </a:lnTo>
                <a:lnTo>
                  <a:pt x="337663" y="32451"/>
                </a:lnTo>
                <a:lnTo>
                  <a:pt x="296301" y="49942"/>
                </a:lnTo>
                <a:lnTo>
                  <a:pt x="256859" y="70818"/>
                </a:lnTo>
                <a:lnTo>
                  <a:pt x="219522" y="94897"/>
                </a:lnTo>
                <a:lnTo>
                  <a:pt x="184472" y="121994"/>
                </a:lnTo>
                <a:lnTo>
                  <a:pt x="151891" y="151926"/>
                </a:lnTo>
                <a:lnTo>
                  <a:pt x="121964" y="184512"/>
                </a:lnTo>
                <a:lnTo>
                  <a:pt x="94873" y="219567"/>
                </a:lnTo>
                <a:lnTo>
                  <a:pt x="70800" y="256908"/>
                </a:lnTo>
                <a:lnTo>
                  <a:pt x="49928" y="296353"/>
                </a:lnTo>
                <a:lnTo>
                  <a:pt x="32442" y="337718"/>
                </a:lnTo>
                <a:lnTo>
                  <a:pt x="18523" y="380820"/>
                </a:lnTo>
                <a:lnTo>
                  <a:pt x="8354" y="425476"/>
                </a:lnTo>
                <a:lnTo>
                  <a:pt x="2119" y="471503"/>
                </a:lnTo>
                <a:lnTo>
                  <a:pt x="0" y="518718"/>
                </a:lnTo>
                <a:lnTo>
                  <a:pt x="2119" y="565935"/>
                </a:lnTo>
                <a:lnTo>
                  <a:pt x="8354" y="611965"/>
                </a:lnTo>
                <a:lnTo>
                  <a:pt x="18523" y="656624"/>
                </a:lnTo>
                <a:lnTo>
                  <a:pt x="32442" y="699728"/>
                </a:lnTo>
                <a:lnTo>
                  <a:pt x="49928" y="741096"/>
                </a:lnTo>
                <a:lnTo>
                  <a:pt x="70800" y="780544"/>
                </a:lnTo>
                <a:lnTo>
                  <a:pt x="94873" y="817888"/>
                </a:lnTo>
                <a:lnTo>
                  <a:pt x="121964" y="852946"/>
                </a:lnTo>
                <a:lnTo>
                  <a:pt x="151892" y="885534"/>
                </a:lnTo>
                <a:lnTo>
                  <a:pt x="184472" y="915469"/>
                </a:lnTo>
                <a:lnTo>
                  <a:pt x="219522" y="942569"/>
                </a:lnTo>
                <a:lnTo>
                  <a:pt x="256859" y="966649"/>
                </a:lnTo>
                <a:lnTo>
                  <a:pt x="296301" y="987527"/>
                </a:lnTo>
                <a:lnTo>
                  <a:pt x="337663" y="1005020"/>
                </a:lnTo>
                <a:lnTo>
                  <a:pt x="380764" y="1018945"/>
                </a:lnTo>
                <a:lnTo>
                  <a:pt x="425421" y="1029117"/>
                </a:lnTo>
                <a:lnTo>
                  <a:pt x="471449" y="1035355"/>
                </a:lnTo>
                <a:lnTo>
                  <a:pt x="518667" y="1037475"/>
                </a:lnTo>
                <a:lnTo>
                  <a:pt x="565887" y="1035355"/>
                </a:lnTo>
                <a:lnTo>
                  <a:pt x="611919" y="1029117"/>
                </a:lnTo>
                <a:lnTo>
                  <a:pt x="656580" y="1018945"/>
                </a:lnTo>
                <a:lnTo>
                  <a:pt x="699688" y="1005020"/>
                </a:lnTo>
                <a:lnTo>
                  <a:pt x="741058" y="987527"/>
                </a:lnTo>
                <a:lnTo>
                  <a:pt x="780509" y="966649"/>
                </a:lnTo>
                <a:lnTo>
                  <a:pt x="817856" y="942569"/>
                </a:lnTo>
                <a:lnTo>
                  <a:pt x="852916" y="915469"/>
                </a:lnTo>
                <a:lnTo>
                  <a:pt x="885507" y="885534"/>
                </a:lnTo>
                <a:lnTo>
                  <a:pt x="915445" y="852946"/>
                </a:lnTo>
                <a:lnTo>
                  <a:pt x="942547" y="817888"/>
                </a:lnTo>
                <a:lnTo>
                  <a:pt x="966629" y="780544"/>
                </a:lnTo>
                <a:lnTo>
                  <a:pt x="987510" y="741096"/>
                </a:lnTo>
                <a:lnTo>
                  <a:pt x="1005004" y="699728"/>
                </a:lnTo>
                <a:lnTo>
                  <a:pt x="1018930" y="656624"/>
                </a:lnTo>
                <a:lnTo>
                  <a:pt x="1029104" y="611965"/>
                </a:lnTo>
                <a:lnTo>
                  <a:pt x="1035342" y="565935"/>
                </a:lnTo>
                <a:lnTo>
                  <a:pt x="1037463" y="518718"/>
                </a:lnTo>
                <a:lnTo>
                  <a:pt x="1035342" y="471503"/>
                </a:lnTo>
                <a:lnTo>
                  <a:pt x="1029104" y="425476"/>
                </a:lnTo>
                <a:lnTo>
                  <a:pt x="1018930" y="380820"/>
                </a:lnTo>
                <a:lnTo>
                  <a:pt x="1005004" y="337718"/>
                </a:lnTo>
                <a:lnTo>
                  <a:pt x="987510" y="296353"/>
                </a:lnTo>
                <a:lnTo>
                  <a:pt x="966629" y="256908"/>
                </a:lnTo>
                <a:lnTo>
                  <a:pt x="942547" y="219567"/>
                </a:lnTo>
                <a:lnTo>
                  <a:pt x="915445" y="184512"/>
                </a:lnTo>
                <a:lnTo>
                  <a:pt x="885507" y="151926"/>
                </a:lnTo>
                <a:lnTo>
                  <a:pt x="852916" y="121994"/>
                </a:lnTo>
                <a:lnTo>
                  <a:pt x="817856" y="94897"/>
                </a:lnTo>
                <a:lnTo>
                  <a:pt x="780509" y="70818"/>
                </a:lnTo>
                <a:lnTo>
                  <a:pt x="741058" y="49942"/>
                </a:lnTo>
                <a:lnTo>
                  <a:pt x="699688" y="32451"/>
                </a:lnTo>
                <a:lnTo>
                  <a:pt x="656580" y="18528"/>
                </a:lnTo>
                <a:lnTo>
                  <a:pt x="611919" y="8357"/>
                </a:lnTo>
                <a:lnTo>
                  <a:pt x="565887" y="2119"/>
                </a:lnTo>
                <a:lnTo>
                  <a:pt x="5186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70273" y="3721608"/>
            <a:ext cx="1037590" cy="1037590"/>
          </a:xfrm>
          <a:custGeom>
            <a:avLst/>
            <a:gdLst/>
            <a:ahLst/>
            <a:cxnLst/>
            <a:rect l="l" t="t" r="r" b="b"/>
            <a:pathLst>
              <a:path w="1037589" h="1037589">
                <a:moveTo>
                  <a:pt x="0" y="518718"/>
                </a:moveTo>
                <a:lnTo>
                  <a:pt x="2119" y="471503"/>
                </a:lnTo>
                <a:lnTo>
                  <a:pt x="8354" y="425476"/>
                </a:lnTo>
                <a:lnTo>
                  <a:pt x="18523" y="380820"/>
                </a:lnTo>
                <a:lnTo>
                  <a:pt x="32442" y="337718"/>
                </a:lnTo>
                <a:lnTo>
                  <a:pt x="49928" y="296353"/>
                </a:lnTo>
                <a:lnTo>
                  <a:pt x="70800" y="256908"/>
                </a:lnTo>
                <a:lnTo>
                  <a:pt x="94873" y="219567"/>
                </a:lnTo>
                <a:lnTo>
                  <a:pt x="121964" y="184512"/>
                </a:lnTo>
                <a:lnTo>
                  <a:pt x="151891" y="151926"/>
                </a:lnTo>
                <a:lnTo>
                  <a:pt x="184472" y="121994"/>
                </a:lnTo>
                <a:lnTo>
                  <a:pt x="219522" y="94897"/>
                </a:lnTo>
                <a:lnTo>
                  <a:pt x="256859" y="70818"/>
                </a:lnTo>
                <a:lnTo>
                  <a:pt x="296301" y="49942"/>
                </a:lnTo>
                <a:lnTo>
                  <a:pt x="337663" y="32451"/>
                </a:lnTo>
                <a:lnTo>
                  <a:pt x="380764" y="18528"/>
                </a:lnTo>
                <a:lnTo>
                  <a:pt x="425421" y="8357"/>
                </a:lnTo>
                <a:lnTo>
                  <a:pt x="471449" y="2119"/>
                </a:lnTo>
                <a:lnTo>
                  <a:pt x="518667" y="0"/>
                </a:lnTo>
                <a:lnTo>
                  <a:pt x="565887" y="2119"/>
                </a:lnTo>
                <a:lnTo>
                  <a:pt x="611919" y="8357"/>
                </a:lnTo>
                <a:lnTo>
                  <a:pt x="656580" y="18528"/>
                </a:lnTo>
                <a:lnTo>
                  <a:pt x="699688" y="32451"/>
                </a:lnTo>
                <a:lnTo>
                  <a:pt x="741058" y="49942"/>
                </a:lnTo>
                <a:lnTo>
                  <a:pt x="780509" y="70818"/>
                </a:lnTo>
                <a:lnTo>
                  <a:pt x="817856" y="94897"/>
                </a:lnTo>
                <a:lnTo>
                  <a:pt x="852916" y="121994"/>
                </a:lnTo>
                <a:lnTo>
                  <a:pt x="885507" y="151926"/>
                </a:lnTo>
                <a:lnTo>
                  <a:pt x="915445" y="184512"/>
                </a:lnTo>
                <a:lnTo>
                  <a:pt x="942547" y="219567"/>
                </a:lnTo>
                <a:lnTo>
                  <a:pt x="966629" y="256908"/>
                </a:lnTo>
                <a:lnTo>
                  <a:pt x="987510" y="296353"/>
                </a:lnTo>
                <a:lnTo>
                  <a:pt x="1005004" y="337718"/>
                </a:lnTo>
                <a:lnTo>
                  <a:pt x="1018930" y="380820"/>
                </a:lnTo>
                <a:lnTo>
                  <a:pt x="1029104" y="425476"/>
                </a:lnTo>
                <a:lnTo>
                  <a:pt x="1035342" y="471503"/>
                </a:lnTo>
                <a:lnTo>
                  <a:pt x="1037463" y="518718"/>
                </a:lnTo>
                <a:lnTo>
                  <a:pt x="1035342" y="565935"/>
                </a:lnTo>
                <a:lnTo>
                  <a:pt x="1029104" y="611965"/>
                </a:lnTo>
                <a:lnTo>
                  <a:pt x="1018930" y="656624"/>
                </a:lnTo>
                <a:lnTo>
                  <a:pt x="1005004" y="699728"/>
                </a:lnTo>
                <a:lnTo>
                  <a:pt x="987510" y="741096"/>
                </a:lnTo>
                <a:lnTo>
                  <a:pt x="966629" y="780544"/>
                </a:lnTo>
                <a:lnTo>
                  <a:pt x="942547" y="817888"/>
                </a:lnTo>
                <a:lnTo>
                  <a:pt x="915445" y="852946"/>
                </a:lnTo>
                <a:lnTo>
                  <a:pt x="885507" y="885534"/>
                </a:lnTo>
                <a:lnTo>
                  <a:pt x="852916" y="915469"/>
                </a:lnTo>
                <a:lnTo>
                  <a:pt x="817856" y="942569"/>
                </a:lnTo>
                <a:lnTo>
                  <a:pt x="780509" y="966649"/>
                </a:lnTo>
                <a:lnTo>
                  <a:pt x="741058" y="987527"/>
                </a:lnTo>
                <a:lnTo>
                  <a:pt x="699688" y="1005020"/>
                </a:lnTo>
                <a:lnTo>
                  <a:pt x="656580" y="1018945"/>
                </a:lnTo>
                <a:lnTo>
                  <a:pt x="611919" y="1029117"/>
                </a:lnTo>
                <a:lnTo>
                  <a:pt x="565887" y="1035355"/>
                </a:lnTo>
                <a:lnTo>
                  <a:pt x="518667" y="1037475"/>
                </a:lnTo>
                <a:lnTo>
                  <a:pt x="471449" y="1035355"/>
                </a:lnTo>
                <a:lnTo>
                  <a:pt x="425421" y="1029117"/>
                </a:lnTo>
                <a:lnTo>
                  <a:pt x="380764" y="1018945"/>
                </a:lnTo>
                <a:lnTo>
                  <a:pt x="337663" y="1005020"/>
                </a:lnTo>
                <a:lnTo>
                  <a:pt x="296301" y="987527"/>
                </a:lnTo>
                <a:lnTo>
                  <a:pt x="256859" y="966649"/>
                </a:lnTo>
                <a:lnTo>
                  <a:pt x="219522" y="942569"/>
                </a:lnTo>
                <a:lnTo>
                  <a:pt x="184472" y="915469"/>
                </a:lnTo>
                <a:lnTo>
                  <a:pt x="151892" y="885534"/>
                </a:lnTo>
                <a:lnTo>
                  <a:pt x="121964" y="852946"/>
                </a:lnTo>
                <a:lnTo>
                  <a:pt x="94873" y="817888"/>
                </a:lnTo>
                <a:lnTo>
                  <a:pt x="70800" y="780544"/>
                </a:lnTo>
                <a:lnTo>
                  <a:pt x="49928" y="741096"/>
                </a:lnTo>
                <a:lnTo>
                  <a:pt x="32442" y="699728"/>
                </a:lnTo>
                <a:lnTo>
                  <a:pt x="18523" y="656624"/>
                </a:lnTo>
                <a:lnTo>
                  <a:pt x="8354" y="611965"/>
                </a:lnTo>
                <a:lnTo>
                  <a:pt x="2119" y="565935"/>
                </a:lnTo>
                <a:lnTo>
                  <a:pt x="0" y="518718"/>
                </a:lnTo>
                <a:close/>
              </a:path>
            </a:pathLst>
          </a:custGeom>
          <a:ln w="12700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94001" y="2245360"/>
            <a:ext cx="1037590" cy="1037590"/>
          </a:xfrm>
          <a:custGeom>
            <a:avLst/>
            <a:gdLst/>
            <a:ahLst/>
            <a:cxnLst/>
            <a:rect l="l" t="t" r="r" b="b"/>
            <a:pathLst>
              <a:path w="1037589" h="1037589">
                <a:moveTo>
                  <a:pt x="518668" y="0"/>
                </a:moveTo>
                <a:lnTo>
                  <a:pt x="471449" y="2120"/>
                </a:lnTo>
                <a:lnTo>
                  <a:pt x="425421" y="8358"/>
                </a:lnTo>
                <a:lnTo>
                  <a:pt x="380764" y="18532"/>
                </a:lnTo>
                <a:lnTo>
                  <a:pt x="337663" y="32458"/>
                </a:lnTo>
                <a:lnTo>
                  <a:pt x="296301" y="49952"/>
                </a:lnTo>
                <a:lnTo>
                  <a:pt x="256859" y="70833"/>
                </a:lnTo>
                <a:lnTo>
                  <a:pt x="219522" y="94915"/>
                </a:lnTo>
                <a:lnTo>
                  <a:pt x="184472" y="122017"/>
                </a:lnTo>
                <a:lnTo>
                  <a:pt x="151891" y="151955"/>
                </a:lnTo>
                <a:lnTo>
                  <a:pt x="121964" y="184546"/>
                </a:lnTo>
                <a:lnTo>
                  <a:pt x="94873" y="219606"/>
                </a:lnTo>
                <a:lnTo>
                  <a:pt x="70800" y="256953"/>
                </a:lnTo>
                <a:lnTo>
                  <a:pt x="49928" y="296404"/>
                </a:lnTo>
                <a:lnTo>
                  <a:pt x="32442" y="337774"/>
                </a:lnTo>
                <a:lnTo>
                  <a:pt x="18523" y="380882"/>
                </a:lnTo>
                <a:lnTo>
                  <a:pt x="8354" y="425543"/>
                </a:lnTo>
                <a:lnTo>
                  <a:pt x="2119" y="471575"/>
                </a:lnTo>
                <a:lnTo>
                  <a:pt x="0" y="518794"/>
                </a:lnTo>
                <a:lnTo>
                  <a:pt x="2119" y="566014"/>
                </a:lnTo>
                <a:lnTo>
                  <a:pt x="8354" y="612046"/>
                </a:lnTo>
                <a:lnTo>
                  <a:pt x="18523" y="656707"/>
                </a:lnTo>
                <a:lnTo>
                  <a:pt x="32442" y="699815"/>
                </a:lnTo>
                <a:lnTo>
                  <a:pt x="49928" y="741185"/>
                </a:lnTo>
                <a:lnTo>
                  <a:pt x="70800" y="780636"/>
                </a:lnTo>
                <a:lnTo>
                  <a:pt x="94873" y="817983"/>
                </a:lnTo>
                <a:lnTo>
                  <a:pt x="121964" y="853043"/>
                </a:lnTo>
                <a:lnTo>
                  <a:pt x="151892" y="885634"/>
                </a:lnTo>
                <a:lnTo>
                  <a:pt x="184472" y="915572"/>
                </a:lnTo>
                <a:lnTo>
                  <a:pt x="219522" y="942674"/>
                </a:lnTo>
                <a:lnTo>
                  <a:pt x="256859" y="966756"/>
                </a:lnTo>
                <a:lnTo>
                  <a:pt x="296301" y="987637"/>
                </a:lnTo>
                <a:lnTo>
                  <a:pt x="337663" y="1005131"/>
                </a:lnTo>
                <a:lnTo>
                  <a:pt x="380764" y="1019057"/>
                </a:lnTo>
                <a:lnTo>
                  <a:pt x="425421" y="1029231"/>
                </a:lnTo>
                <a:lnTo>
                  <a:pt x="471449" y="1035469"/>
                </a:lnTo>
                <a:lnTo>
                  <a:pt x="518668" y="1037589"/>
                </a:lnTo>
                <a:lnTo>
                  <a:pt x="565887" y="1035469"/>
                </a:lnTo>
                <a:lnTo>
                  <a:pt x="611919" y="1029231"/>
                </a:lnTo>
                <a:lnTo>
                  <a:pt x="656580" y="1019057"/>
                </a:lnTo>
                <a:lnTo>
                  <a:pt x="699688" y="1005131"/>
                </a:lnTo>
                <a:lnTo>
                  <a:pt x="741058" y="987637"/>
                </a:lnTo>
                <a:lnTo>
                  <a:pt x="780509" y="966756"/>
                </a:lnTo>
                <a:lnTo>
                  <a:pt x="817856" y="942674"/>
                </a:lnTo>
                <a:lnTo>
                  <a:pt x="852916" y="915572"/>
                </a:lnTo>
                <a:lnTo>
                  <a:pt x="885507" y="885634"/>
                </a:lnTo>
                <a:lnTo>
                  <a:pt x="915445" y="853043"/>
                </a:lnTo>
                <a:lnTo>
                  <a:pt x="942547" y="817983"/>
                </a:lnTo>
                <a:lnTo>
                  <a:pt x="966629" y="780636"/>
                </a:lnTo>
                <a:lnTo>
                  <a:pt x="987510" y="741185"/>
                </a:lnTo>
                <a:lnTo>
                  <a:pt x="1005004" y="699815"/>
                </a:lnTo>
                <a:lnTo>
                  <a:pt x="1018930" y="656707"/>
                </a:lnTo>
                <a:lnTo>
                  <a:pt x="1029104" y="612046"/>
                </a:lnTo>
                <a:lnTo>
                  <a:pt x="1035342" y="566014"/>
                </a:lnTo>
                <a:lnTo>
                  <a:pt x="1037463" y="518794"/>
                </a:lnTo>
                <a:lnTo>
                  <a:pt x="1035342" y="471575"/>
                </a:lnTo>
                <a:lnTo>
                  <a:pt x="1029104" y="425543"/>
                </a:lnTo>
                <a:lnTo>
                  <a:pt x="1018930" y="380882"/>
                </a:lnTo>
                <a:lnTo>
                  <a:pt x="1005004" y="337774"/>
                </a:lnTo>
                <a:lnTo>
                  <a:pt x="987510" y="296404"/>
                </a:lnTo>
                <a:lnTo>
                  <a:pt x="966629" y="256953"/>
                </a:lnTo>
                <a:lnTo>
                  <a:pt x="942547" y="219606"/>
                </a:lnTo>
                <a:lnTo>
                  <a:pt x="915445" y="184546"/>
                </a:lnTo>
                <a:lnTo>
                  <a:pt x="885507" y="151955"/>
                </a:lnTo>
                <a:lnTo>
                  <a:pt x="852916" y="122017"/>
                </a:lnTo>
                <a:lnTo>
                  <a:pt x="817856" y="94915"/>
                </a:lnTo>
                <a:lnTo>
                  <a:pt x="780509" y="70833"/>
                </a:lnTo>
                <a:lnTo>
                  <a:pt x="741058" y="49952"/>
                </a:lnTo>
                <a:lnTo>
                  <a:pt x="699688" y="32458"/>
                </a:lnTo>
                <a:lnTo>
                  <a:pt x="656580" y="18532"/>
                </a:lnTo>
                <a:lnTo>
                  <a:pt x="611919" y="8358"/>
                </a:lnTo>
                <a:lnTo>
                  <a:pt x="565887" y="2120"/>
                </a:lnTo>
                <a:lnTo>
                  <a:pt x="5186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94001" y="2245360"/>
            <a:ext cx="1037590" cy="1037590"/>
          </a:xfrm>
          <a:custGeom>
            <a:avLst/>
            <a:gdLst/>
            <a:ahLst/>
            <a:cxnLst/>
            <a:rect l="l" t="t" r="r" b="b"/>
            <a:pathLst>
              <a:path w="1037589" h="1037589">
                <a:moveTo>
                  <a:pt x="0" y="518794"/>
                </a:moveTo>
                <a:lnTo>
                  <a:pt x="2119" y="471575"/>
                </a:lnTo>
                <a:lnTo>
                  <a:pt x="8354" y="425543"/>
                </a:lnTo>
                <a:lnTo>
                  <a:pt x="18523" y="380882"/>
                </a:lnTo>
                <a:lnTo>
                  <a:pt x="32442" y="337774"/>
                </a:lnTo>
                <a:lnTo>
                  <a:pt x="49928" y="296404"/>
                </a:lnTo>
                <a:lnTo>
                  <a:pt x="70800" y="256953"/>
                </a:lnTo>
                <a:lnTo>
                  <a:pt x="94873" y="219606"/>
                </a:lnTo>
                <a:lnTo>
                  <a:pt x="121964" y="184546"/>
                </a:lnTo>
                <a:lnTo>
                  <a:pt x="151891" y="151955"/>
                </a:lnTo>
                <a:lnTo>
                  <a:pt x="184472" y="122017"/>
                </a:lnTo>
                <a:lnTo>
                  <a:pt x="219522" y="94915"/>
                </a:lnTo>
                <a:lnTo>
                  <a:pt x="256859" y="70833"/>
                </a:lnTo>
                <a:lnTo>
                  <a:pt x="296301" y="49952"/>
                </a:lnTo>
                <a:lnTo>
                  <a:pt x="337663" y="32458"/>
                </a:lnTo>
                <a:lnTo>
                  <a:pt x="380764" y="18532"/>
                </a:lnTo>
                <a:lnTo>
                  <a:pt x="425421" y="8358"/>
                </a:lnTo>
                <a:lnTo>
                  <a:pt x="471449" y="2120"/>
                </a:lnTo>
                <a:lnTo>
                  <a:pt x="518668" y="0"/>
                </a:lnTo>
                <a:lnTo>
                  <a:pt x="565887" y="2120"/>
                </a:lnTo>
                <a:lnTo>
                  <a:pt x="611919" y="8358"/>
                </a:lnTo>
                <a:lnTo>
                  <a:pt x="656580" y="18532"/>
                </a:lnTo>
                <a:lnTo>
                  <a:pt x="699688" y="32458"/>
                </a:lnTo>
                <a:lnTo>
                  <a:pt x="741058" y="49952"/>
                </a:lnTo>
                <a:lnTo>
                  <a:pt x="780509" y="70833"/>
                </a:lnTo>
                <a:lnTo>
                  <a:pt x="817856" y="94915"/>
                </a:lnTo>
                <a:lnTo>
                  <a:pt x="852916" y="122017"/>
                </a:lnTo>
                <a:lnTo>
                  <a:pt x="885507" y="151955"/>
                </a:lnTo>
                <a:lnTo>
                  <a:pt x="915445" y="184546"/>
                </a:lnTo>
                <a:lnTo>
                  <a:pt x="942547" y="219606"/>
                </a:lnTo>
                <a:lnTo>
                  <a:pt x="966629" y="256953"/>
                </a:lnTo>
                <a:lnTo>
                  <a:pt x="987510" y="296404"/>
                </a:lnTo>
                <a:lnTo>
                  <a:pt x="1005004" y="337774"/>
                </a:lnTo>
                <a:lnTo>
                  <a:pt x="1018930" y="380882"/>
                </a:lnTo>
                <a:lnTo>
                  <a:pt x="1029104" y="425543"/>
                </a:lnTo>
                <a:lnTo>
                  <a:pt x="1035342" y="471575"/>
                </a:lnTo>
                <a:lnTo>
                  <a:pt x="1037463" y="518794"/>
                </a:lnTo>
                <a:lnTo>
                  <a:pt x="1035342" y="566014"/>
                </a:lnTo>
                <a:lnTo>
                  <a:pt x="1029104" y="612046"/>
                </a:lnTo>
                <a:lnTo>
                  <a:pt x="1018930" y="656707"/>
                </a:lnTo>
                <a:lnTo>
                  <a:pt x="1005004" y="699815"/>
                </a:lnTo>
                <a:lnTo>
                  <a:pt x="987510" y="741185"/>
                </a:lnTo>
                <a:lnTo>
                  <a:pt x="966629" y="780636"/>
                </a:lnTo>
                <a:lnTo>
                  <a:pt x="942547" y="817983"/>
                </a:lnTo>
                <a:lnTo>
                  <a:pt x="915445" y="853043"/>
                </a:lnTo>
                <a:lnTo>
                  <a:pt x="885507" y="885634"/>
                </a:lnTo>
                <a:lnTo>
                  <a:pt x="852916" y="915572"/>
                </a:lnTo>
                <a:lnTo>
                  <a:pt x="817856" y="942674"/>
                </a:lnTo>
                <a:lnTo>
                  <a:pt x="780509" y="966756"/>
                </a:lnTo>
                <a:lnTo>
                  <a:pt x="741058" y="987637"/>
                </a:lnTo>
                <a:lnTo>
                  <a:pt x="699688" y="1005131"/>
                </a:lnTo>
                <a:lnTo>
                  <a:pt x="656580" y="1019057"/>
                </a:lnTo>
                <a:lnTo>
                  <a:pt x="611919" y="1029231"/>
                </a:lnTo>
                <a:lnTo>
                  <a:pt x="565887" y="1035469"/>
                </a:lnTo>
                <a:lnTo>
                  <a:pt x="518668" y="1037589"/>
                </a:lnTo>
                <a:lnTo>
                  <a:pt x="471449" y="1035469"/>
                </a:lnTo>
                <a:lnTo>
                  <a:pt x="425421" y="1029231"/>
                </a:lnTo>
                <a:lnTo>
                  <a:pt x="380764" y="1019057"/>
                </a:lnTo>
                <a:lnTo>
                  <a:pt x="337663" y="1005131"/>
                </a:lnTo>
                <a:lnTo>
                  <a:pt x="296301" y="987637"/>
                </a:lnTo>
                <a:lnTo>
                  <a:pt x="256859" y="966756"/>
                </a:lnTo>
                <a:lnTo>
                  <a:pt x="219522" y="942674"/>
                </a:lnTo>
                <a:lnTo>
                  <a:pt x="184472" y="915572"/>
                </a:lnTo>
                <a:lnTo>
                  <a:pt x="151892" y="885634"/>
                </a:lnTo>
                <a:lnTo>
                  <a:pt x="121964" y="853043"/>
                </a:lnTo>
                <a:lnTo>
                  <a:pt x="94873" y="817983"/>
                </a:lnTo>
                <a:lnTo>
                  <a:pt x="70800" y="780636"/>
                </a:lnTo>
                <a:lnTo>
                  <a:pt x="49928" y="741185"/>
                </a:lnTo>
                <a:lnTo>
                  <a:pt x="32442" y="699815"/>
                </a:lnTo>
                <a:lnTo>
                  <a:pt x="18523" y="656707"/>
                </a:lnTo>
                <a:lnTo>
                  <a:pt x="8354" y="612046"/>
                </a:lnTo>
                <a:lnTo>
                  <a:pt x="2119" y="566014"/>
                </a:lnTo>
                <a:lnTo>
                  <a:pt x="0" y="518794"/>
                </a:lnTo>
                <a:close/>
              </a:path>
            </a:pathLst>
          </a:custGeom>
          <a:ln w="12700">
            <a:solidFill>
              <a:srgbClr val="76707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277995" y="973073"/>
            <a:ext cx="433705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b="1">
                <a:solidFill>
                  <a:srgbClr val="171717"/>
                </a:solidFill>
                <a:latin typeface="Arial"/>
                <a:cs typeface="Arial"/>
              </a:rPr>
              <a:t>P</a:t>
            </a:r>
            <a:r>
              <a:rPr dirty="0" sz="900" spc="-20" b="1">
                <a:solidFill>
                  <a:srgbClr val="171717"/>
                </a:solidFill>
                <a:latin typeface="Arial"/>
                <a:cs typeface="Arial"/>
              </a:rPr>
              <a:t>h</a:t>
            </a:r>
            <a:r>
              <a:rPr dirty="0" sz="900" spc="20" b="1">
                <a:solidFill>
                  <a:srgbClr val="171717"/>
                </a:solidFill>
                <a:latin typeface="Arial"/>
                <a:cs typeface="Arial"/>
              </a:rPr>
              <a:t>ase</a:t>
            </a:r>
            <a:r>
              <a:rPr dirty="0" sz="900" spc="-5" b="1">
                <a:solidFill>
                  <a:srgbClr val="171717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49420" y="1105570"/>
            <a:ext cx="483870" cy="427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0899"/>
              </a:lnSpc>
            </a:pPr>
            <a:r>
              <a:rPr dirty="0" sz="900">
                <a:solidFill>
                  <a:srgbClr val="171717"/>
                </a:solidFill>
                <a:latin typeface="微软雅黑"/>
                <a:cs typeface="微软雅黑"/>
              </a:rPr>
              <a:t>培训  </a:t>
            </a:r>
            <a:r>
              <a:rPr dirty="0" sz="900" b="1">
                <a:solidFill>
                  <a:srgbClr val="171717"/>
                </a:solidFill>
                <a:latin typeface="Arial"/>
                <a:cs typeface="Arial"/>
              </a:rPr>
              <a:t>Phase2 </a:t>
            </a:r>
            <a:r>
              <a:rPr dirty="0" sz="900" b="1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171717"/>
                </a:solidFill>
                <a:latin typeface="微软雅黑"/>
                <a:cs typeface="微软雅黑"/>
              </a:rPr>
              <a:t>需求收集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73500" y="2149170"/>
            <a:ext cx="1189990" cy="1112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dirty="0" sz="2400" spc="-5" b="1">
                <a:solidFill>
                  <a:srgbClr val="171717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171717"/>
                </a:solidFill>
                <a:latin typeface="Arial"/>
                <a:cs typeface="Arial"/>
              </a:rPr>
              <a:t>ecurity </a:t>
            </a:r>
            <a:r>
              <a:rPr dirty="0" sz="1400" spc="-36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171717"/>
                </a:solidFill>
                <a:latin typeface="Arial"/>
                <a:cs typeface="Arial"/>
              </a:rPr>
              <a:t>D</a:t>
            </a:r>
            <a:r>
              <a:rPr dirty="0" sz="1400" spc="45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dirty="0" sz="1400" spc="-30">
                <a:solidFill>
                  <a:srgbClr val="171717"/>
                </a:solidFill>
                <a:latin typeface="Arial"/>
                <a:cs typeface="Arial"/>
              </a:rPr>
              <a:t>v</a:t>
            </a:r>
            <a:r>
              <a:rPr dirty="0" sz="1400" spc="45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dirty="0" sz="1400" spc="-15">
                <a:solidFill>
                  <a:srgbClr val="171717"/>
                </a:solidFill>
                <a:latin typeface="Arial"/>
                <a:cs typeface="Arial"/>
              </a:rPr>
              <a:t>l</a:t>
            </a:r>
            <a:r>
              <a:rPr dirty="0" sz="1400" spc="45">
                <a:solidFill>
                  <a:srgbClr val="171717"/>
                </a:solidFill>
                <a:latin typeface="Arial"/>
                <a:cs typeface="Arial"/>
              </a:rPr>
              <a:t>op</a:t>
            </a:r>
            <a:r>
              <a:rPr dirty="0" sz="1400" spc="25">
                <a:solidFill>
                  <a:srgbClr val="171717"/>
                </a:solidFill>
                <a:latin typeface="Arial"/>
                <a:cs typeface="Arial"/>
              </a:rPr>
              <a:t>m</a:t>
            </a:r>
            <a:r>
              <a:rPr dirty="0" sz="1400" spc="45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dirty="0" sz="1400" spc="-30">
                <a:solidFill>
                  <a:srgbClr val="171717"/>
                </a:solidFill>
                <a:latin typeface="Arial"/>
                <a:cs typeface="Arial"/>
              </a:rPr>
              <a:t>n</a:t>
            </a:r>
            <a:r>
              <a:rPr dirty="0" sz="1400" spc="5">
                <a:solidFill>
                  <a:srgbClr val="171717"/>
                </a:solidFill>
                <a:latin typeface="Arial"/>
                <a:cs typeface="Arial"/>
              </a:rPr>
              <a:t>t </a:t>
            </a:r>
            <a:r>
              <a:rPr dirty="0" sz="1400" spc="5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dirty="0" sz="2400" spc="15" b="1">
                <a:solidFill>
                  <a:srgbClr val="171717"/>
                </a:solidFill>
                <a:latin typeface="Arial"/>
                <a:cs typeface="Arial"/>
              </a:rPr>
              <a:t>L</a:t>
            </a:r>
            <a:r>
              <a:rPr dirty="0" sz="1400" spc="15">
                <a:solidFill>
                  <a:srgbClr val="171717"/>
                </a:solidFill>
                <a:latin typeface="Arial"/>
                <a:cs typeface="Arial"/>
              </a:rPr>
              <a:t>ifecycle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60320" y="2523129"/>
            <a:ext cx="483870" cy="560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 indent="28575">
              <a:lnSpc>
                <a:spcPct val="99800"/>
              </a:lnSpc>
            </a:pPr>
            <a:r>
              <a:rPr dirty="0" sz="900" spc="5" b="1">
                <a:solidFill>
                  <a:srgbClr val="171717"/>
                </a:solidFill>
                <a:latin typeface="Arial"/>
                <a:cs typeface="Arial"/>
              </a:rPr>
              <a:t>Phase3 </a:t>
            </a:r>
            <a:r>
              <a:rPr dirty="0" sz="900" b="1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171717"/>
                </a:solidFill>
                <a:latin typeface="微软雅黑"/>
                <a:cs typeface="微软雅黑"/>
              </a:rPr>
              <a:t>软件设计  </a:t>
            </a:r>
            <a:r>
              <a:rPr dirty="0" sz="900" b="1">
                <a:solidFill>
                  <a:srgbClr val="171717"/>
                </a:solidFill>
                <a:latin typeface="Arial"/>
                <a:cs typeface="Arial"/>
              </a:rPr>
              <a:t>Phase4 </a:t>
            </a:r>
            <a:r>
              <a:rPr dirty="0" sz="900" spc="-215" b="1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171717"/>
                </a:solidFill>
                <a:latin typeface="微软雅黑"/>
                <a:cs typeface="微软雅黑"/>
              </a:rPr>
              <a:t>实</a:t>
            </a:r>
            <a:r>
              <a:rPr dirty="0" sz="900" spc="-5">
                <a:solidFill>
                  <a:srgbClr val="171717"/>
                </a:solidFill>
                <a:latin typeface="微软雅黑"/>
                <a:cs typeface="微软雅黑"/>
              </a:rPr>
              <a:t>施</a:t>
            </a:r>
            <a:r>
              <a:rPr dirty="0" sz="900">
                <a:solidFill>
                  <a:srgbClr val="171717"/>
                </a:solidFill>
                <a:latin typeface="黑体"/>
                <a:cs typeface="黑体"/>
              </a:rPr>
              <a:t>部署</a:t>
            </a:r>
            <a:endParaRPr sz="900">
              <a:latin typeface="黑体"/>
              <a:cs typeface="黑体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77995" y="4053840"/>
            <a:ext cx="433705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b="1">
                <a:solidFill>
                  <a:srgbClr val="171717"/>
                </a:solidFill>
                <a:latin typeface="Arial"/>
                <a:cs typeface="Arial"/>
              </a:rPr>
              <a:t>Phase5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77995" y="4186410"/>
            <a:ext cx="433705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 indent="-6350">
              <a:lnSpc>
                <a:spcPct val="100800"/>
              </a:lnSpc>
            </a:pPr>
            <a:r>
              <a:rPr dirty="0" sz="900">
                <a:solidFill>
                  <a:srgbClr val="171717"/>
                </a:solidFill>
                <a:latin typeface="微软雅黑"/>
                <a:cs typeface="微软雅黑"/>
              </a:rPr>
              <a:t>验证 </a:t>
            </a:r>
            <a:r>
              <a:rPr dirty="0" sz="90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900" b="1">
                <a:solidFill>
                  <a:srgbClr val="171717"/>
                </a:solidFill>
                <a:latin typeface="Arial"/>
                <a:cs typeface="Arial"/>
              </a:rPr>
              <a:t>P</a:t>
            </a:r>
            <a:r>
              <a:rPr dirty="0" sz="900" spc="-25" b="1">
                <a:solidFill>
                  <a:srgbClr val="171717"/>
                </a:solidFill>
                <a:latin typeface="Arial"/>
                <a:cs typeface="Arial"/>
              </a:rPr>
              <a:t>h</a:t>
            </a:r>
            <a:r>
              <a:rPr dirty="0" sz="900" spc="20" b="1">
                <a:solidFill>
                  <a:srgbClr val="171717"/>
                </a:solidFill>
                <a:latin typeface="Arial"/>
                <a:cs typeface="Arial"/>
              </a:rPr>
              <a:t>ase</a:t>
            </a:r>
            <a:r>
              <a:rPr dirty="0" sz="900" b="1">
                <a:solidFill>
                  <a:srgbClr val="171717"/>
                </a:solidFill>
                <a:latin typeface="Arial"/>
                <a:cs typeface="Arial"/>
              </a:rPr>
              <a:t>6 </a:t>
            </a:r>
            <a:r>
              <a:rPr dirty="0" sz="900" b="1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171717"/>
                </a:solidFill>
                <a:latin typeface="黑体"/>
                <a:cs typeface="黑体"/>
              </a:rPr>
              <a:t>发布</a:t>
            </a:r>
            <a:endParaRPr sz="900">
              <a:latin typeface="黑体"/>
              <a:cs typeface="黑体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70015" y="2521204"/>
            <a:ext cx="567055" cy="548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00"/>
              </a:lnSpc>
            </a:pPr>
            <a:r>
              <a:rPr dirty="0" sz="1200" spc="2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200" spc="10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ase7</a:t>
            </a:r>
            <a:endParaRPr sz="1200">
              <a:latin typeface="Arial"/>
              <a:cs typeface="Arial"/>
            </a:endParaRPr>
          </a:p>
          <a:p>
            <a:pPr algn="ctr" marR="1270">
              <a:lnSpc>
                <a:spcPts val="2840"/>
              </a:lnSpc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25">
                <a:latin typeface="微软雅黑"/>
                <a:cs typeface="微软雅黑"/>
              </a:rPr>
              <a:t>3.2</a:t>
            </a:r>
            <a:r>
              <a:rPr dirty="0" sz="2750" spc="-65">
                <a:latin typeface="微软雅黑"/>
                <a:cs typeface="微软雅黑"/>
              </a:rPr>
              <a:t> </a:t>
            </a:r>
            <a:r>
              <a:rPr dirty="0" sz="2750" spc="25"/>
              <a:t>“自下而上”软件安全开发流程</a:t>
            </a:r>
            <a:r>
              <a:rPr dirty="0" sz="2750" spc="25">
                <a:latin typeface="微软雅黑"/>
                <a:cs typeface="微软雅黑"/>
              </a:rPr>
              <a:t>SDL</a:t>
            </a:r>
            <a:endParaRPr sz="27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25">
                <a:latin typeface="微软雅黑"/>
                <a:cs typeface="微软雅黑"/>
              </a:rPr>
              <a:t>3.3</a:t>
            </a:r>
            <a:r>
              <a:rPr dirty="0" sz="2750" spc="-70">
                <a:latin typeface="微软雅黑"/>
                <a:cs typeface="微软雅黑"/>
              </a:rPr>
              <a:t> </a:t>
            </a:r>
            <a:r>
              <a:rPr dirty="0" sz="2750" spc="25"/>
              <a:t>唯品会项目安全上线管理流程</a:t>
            </a:r>
            <a:endParaRPr sz="275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594" y="732421"/>
            <a:ext cx="5988938" cy="3591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27300" y="1277670"/>
            <a:ext cx="673100" cy="570230"/>
          </a:xfrm>
          <a:prstGeom prst="rect">
            <a:avLst/>
          </a:prstGeom>
          <a:solidFill>
            <a:srgbClr val="2D75B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450">
              <a:latin typeface="Times New Roman"/>
              <a:cs typeface="Times New Roman"/>
            </a:endParaRPr>
          </a:p>
          <a:p>
            <a:pPr marL="85725" marR="225425">
              <a:lnSpc>
                <a:spcPct val="116300"/>
              </a:lnSpc>
            </a:pPr>
            <a:r>
              <a:rPr dirty="0" sz="350" spc="25">
                <a:solidFill>
                  <a:srgbClr val="FFFFFF"/>
                </a:solidFill>
                <a:latin typeface="微软雅黑"/>
                <a:cs typeface="微软雅黑"/>
              </a:rPr>
              <a:t>邮件抄送安</a:t>
            </a:r>
            <a:r>
              <a:rPr dirty="0" sz="350" spc="10">
                <a:solidFill>
                  <a:srgbClr val="FFFFFF"/>
                </a:solidFill>
                <a:latin typeface="微软雅黑"/>
                <a:cs typeface="微软雅黑"/>
              </a:rPr>
              <a:t>P</a:t>
            </a:r>
            <a:r>
              <a:rPr dirty="0" sz="350" spc="25">
                <a:solidFill>
                  <a:srgbClr val="FFFFFF"/>
                </a:solidFill>
                <a:latin typeface="微软雅黑"/>
                <a:cs typeface="微软雅黑"/>
              </a:rPr>
              <a:t>M</a:t>
            </a:r>
            <a:r>
              <a:rPr dirty="0" sz="350" spc="10">
                <a:solidFill>
                  <a:srgbClr val="FFFFFF"/>
                </a:solidFill>
                <a:latin typeface="微软雅黑"/>
                <a:cs typeface="微软雅黑"/>
              </a:rPr>
              <a:t>O </a:t>
            </a:r>
            <a:r>
              <a:rPr dirty="0" sz="350" spc="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350" spc="25">
                <a:solidFill>
                  <a:srgbClr val="FFFFFF"/>
                </a:solidFill>
                <a:latin typeface="微软雅黑"/>
                <a:cs typeface="微软雅黑"/>
              </a:rPr>
              <a:t>与信息安全部， </a:t>
            </a:r>
            <a:r>
              <a:rPr dirty="0" sz="350" spc="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350" spc="20">
                <a:solidFill>
                  <a:srgbClr val="FFFFFF"/>
                </a:solidFill>
                <a:latin typeface="微软雅黑"/>
                <a:cs typeface="微软雅黑"/>
              </a:rPr>
              <a:t>包括</a:t>
            </a:r>
            <a:endParaRPr sz="350">
              <a:latin typeface="微软雅黑"/>
              <a:cs typeface="微软雅黑"/>
            </a:endParaRPr>
          </a:p>
          <a:p>
            <a:pPr marL="85725">
              <a:lnSpc>
                <a:spcPct val="100000"/>
              </a:lnSpc>
              <a:spcBef>
                <a:spcPts val="30"/>
              </a:spcBef>
            </a:pPr>
            <a:r>
              <a:rPr dirty="0" sz="350" spc="5">
                <a:solidFill>
                  <a:srgbClr val="FFFFFF"/>
                </a:solidFill>
                <a:latin typeface="微软雅黑"/>
                <a:cs typeface="微软雅黑"/>
              </a:rPr>
              <a:t>“</a:t>
            </a:r>
            <a:r>
              <a:rPr dirty="0" sz="350" spc="5">
                <a:solidFill>
                  <a:srgbClr val="FFFFFF"/>
                </a:solidFill>
                <a:latin typeface="微软雅黑"/>
                <a:cs typeface="微软雅黑"/>
              </a:rPr>
              <a:t>redmine/wiki/prd</a:t>
            </a:r>
            <a:endParaRPr sz="350">
              <a:latin typeface="微软雅黑"/>
              <a:cs typeface="微软雅黑"/>
            </a:endParaRPr>
          </a:p>
          <a:p>
            <a:pPr marL="85725">
              <a:lnSpc>
                <a:spcPct val="100000"/>
              </a:lnSpc>
              <a:spcBef>
                <a:spcPts val="105"/>
              </a:spcBef>
            </a:pPr>
            <a:r>
              <a:rPr dirty="0" sz="350" spc="25">
                <a:solidFill>
                  <a:srgbClr val="FFFFFF"/>
                </a:solidFill>
                <a:latin typeface="微软雅黑"/>
                <a:cs typeface="微软雅黑"/>
              </a:rPr>
              <a:t>”</a:t>
            </a:r>
            <a:endParaRPr sz="35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6205" y="1308125"/>
            <a:ext cx="182880" cy="509270"/>
          </a:xfrm>
          <a:prstGeom prst="rect">
            <a:avLst/>
          </a:prstGeom>
          <a:solidFill>
            <a:srgbClr val="2D75B6"/>
          </a:solidFill>
        </p:spPr>
        <p:txBody>
          <a:bodyPr wrap="square" lIns="0" tIns="427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500">
              <a:latin typeface="Times New Roman"/>
              <a:cs typeface="Times New Roman"/>
            </a:endParaRPr>
          </a:p>
          <a:p>
            <a:pPr algn="just" marL="57785" marR="40005">
              <a:lnSpc>
                <a:spcPct val="100899"/>
              </a:lnSpc>
            </a:pPr>
            <a:r>
              <a:rPr dirty="0" sz="600">
                <a:solidFill>
                  <a:srgbClr val="FFFFFF"/>
                </a:solidFill>
                <a:latin typeface="微软雅黑"/>
                <a:cs typeface="微软雅黑"/>
              </a:rPr>
              <a:t>提  </a:t>
            </a:r>
            <a:r>
              <a:rPr dirty="0" sz="600">
                <a:solidFill>
                  <a:srgbClr val="FFFFFF"/>
                </a:solidFill>
                <a:latin typeface="微软雅黑"/>
                <a:cs typeface="微软雅黑"/>
              </a:rPr>
              <a:t>测 </a:t>
            </a:r>
            <a:r>
              <a:rPr dirty="0" sz="60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>
                <a:solidFill>
                  <a:srgbClr val="FFFFFF"/>
                </a:solidFill>
                <a:latin typeface="微软雅黑"/>
                <a:cs typeface="微软雅黑"/>
              </a:rPr>
              <a:t>申 </a:t>
            </a:r>
            <a:r>
              <a:rPr dirty="0" sz="60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600">
                <a:solidFill>
                  <a:srgbClr val="FFFFFF"/>
                </a:solidFill>
                <a:latin typeface="微软雅黑"/>
                <a:cs typeface="微软雅黑"/>
              </a:rPr>
              <a:t>请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5661" y="3126485"/>
            <a:ext cx="408305" cy="254000"/>
          </a:xfrm>
          <a:prstGeom prst="rect">
            <a:avLst/>
          </a:prstGeom>
          <a:solidFill>
            <a:srgbClr val="2D75B6"/>
          </a:solidFill>
        </p:spPr>
        <p:txBody>
          <a:bodyPr wrap="square" lIns="0" tIns="50165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395"/>
              </a:spcBef>
            </a:pPr>
            <a:r>
              <a:rPr dirty="0" sz="500" spc="20">
                <a:solidFill>
                  <a:srgbClr val="FFFFFF"/>
                </a:solidFill>
                <a:latin typeface="微软雅黑"/>
                <a:cs typeface="微软雅黑"/>
              </a:rPr>
              <a:t>安全评</a:t>
            </a:r>
            <a:endParaRPr sz="500">
              <a:latin typeface="微软雅黑"/>
              <a:cs typeface="微软雅黑"/>
            </a:endParaRPr>
          </a:p>
          <a:p>
            <a:pPr marL="107314">
              <a:lnSpc>
                <a:spcPct val="100000"/>
              </a:lnSpc>
            </a:pPr>
            <a:r>
              <a:rPr dirty="0" sz="500" spc="25">
                <a:solidFill>
                  <a:srgbClr val="FFFFFF"/>
                </a:solidFill>
                <a:latin typeface="微软雅黑"/>
                <a:cs typeface="微软雅黑"/>
              </a:rPr>
              <a:t>审测试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1373" y="3079876"/>
            <a:ext cx="454659" cy="254000"/>
          </a:xfrm>
          <a:prstGeom prst="rect">
            <a:avLst/>
          </a:prstGeom>
          <a:solidFill>
            <a:srgbClr val="2D75B6"/>
          </a:solidFill>
        </p:spPr>
        <p:txBody>
          <a:bodyPr wrap="square" lIns="0" tIns="2038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6"/>
              </a:spcBef>
            </a:pPr>
            <a:endParaRPr sz="500">
              <a:latin typeface="Times New Roman"/>
              <a:cs typeface="Times New Roman"/>
            </a:endParaRPr>
          </a:p>
          <a:p>
            <a:pPr marL="137795">
              <a:lnSpc>
                <a:spcPct val="100000"/>
              </a:lnSpc>
            </a:pPr>
            <a:r>
              <a:rPr dirty="0" sz="350" spc="20">
                <a:solidFill>
                  <a:srgbClr val="FFFFFF"/>
                </a:solidFill>
                <a:latin typeface="微软雅黑"/>
                <a:cs typeface="微软雅黑"/>
              </a:rPr>
              <a:t>基础环境</a:t>
            </a:r>
            <a:endParaRPr sz="350">
              <a:latin typeface="微软雅黑"/>
              <a:cs typeface="微软雅黑"/>
            </a:endParaRPr>
          </a:p>
          <a:p>
            <a:pPr marL="137795">
              <a:lnSpc>
                <a:spcPct val="100000"/>
              </a:lnSpc>
              <a:spcBef>
                <a:spcPts val="105"/>
              </a:spcBef>
            </a:pPr>
            <a:r>
              <a:rPr dirty="0" sz="350" spc="25">
                <a:solidFill>
                  <a:srgbClr val="FFFFFF"/>
                </a:solidFill>
                <a:latin typeface="微软雅黑"/>
                <a:cs typeface="微软雅黑"/>
              </a:rPr>
              <a:t>安全检查</a:t>
            </a:r>
            <a:endParaRPr sz="35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47822" y="3059048"/>
            <a:ext cx="624205" cy="342900"/>
          </a:xfrm>
          <a:custGeom>
            <a:avLst/>
            <a:gdLst/>
            <a:ahLst/>
            <a:cxnLst/>
            <a:rect l="l" t="t" r="r" b="b"/>
            <a:pathLst>
              <a:path w="624204" h="342900">
                <a:moveTo>
                  <a:pt x="312165" y="0"/>
                </a:moveTo>
                <a:lnTo>
                  <a:pt x="0" y="171450"/>
                </a:lnTo>
                <a:lnTo>
                  <a:pt x="312165" y="342900"/>
                </a:lnTo>
                <a:lnTo>
                  <a:pt x="624204" y="171450"/>
                </a:lnTo>
                <a:lnTo>
                  <a:pt x="312165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96996" y="3109262"/>
            <a:ext cx="120650" cy="25654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5"/>
              </a:spcBef>
            </a:pPr>
            <a:r>
              <a:rPr dirty="0" sz="350" spc="20">
                <a:solidFill>
                  <a:srgbClr val="FFFFFF"/>
                </a:solidFill>
                <a:latin typeface="微软雅黑"/>
                <a:cs typeface="微软雅黑"/>
              </a:rPr>
              <a:t>是否</a:t>
            </a:r>
            <a:endParaRPr sz="350">
              <a:latin typeface="微软雅黑"/>
              <a:cs typeface="微软雅黑"/>
            </a:endParaRPr>
          </a:p>
          <a:p>
            <a:pPr algn="just" marL="12700" marR="5080">
              <a:lnSpc>
                <a:spcPct val="107400"/>
              </a:lnSpc>
              <a:spcBef>
                <a:spcPts val="70"/>
              </a:spcBef>
            </a:pPr>
            <a:r>
              <a:rPr dirty="0" sz="350" spc="15">
                <a:solidFill>
                  <a:srgbClr val="FFFFFF"/>
                </a:solidFill>
                <a:latin typeface="微软雅黑"/>
                <a:cs typeface="微软雅黑"/>
              </a:rPr>
              <a:t>需要  安全  </a:t>
            </a:r>
            <a:r>
              <a:rPr dirty="0" sz="350" spc="20">
                <a:solidFill>
                  <a:srgbClr val="FFFFFF"/>
                </a:solidFill>
                <a:latin typeface="微软雅黑"/>
                <a:cs typeface="微软雅黑"/>
              </a:rPr>
              <a:t>测试</a:t>
            </a:r>
            <a:endParaRPr sz="35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10073" y="3906608"/>
            <a:ext cx="454659" cy="161925"/>
          </a:xfrm>
          <a:prstGeom prst="rect">
            <a:avLst/>
          </a:prstGeom>
          <a:solidFill>
            <a:srgbClr val="2D75B6"/>
          </a:solidFill>
        </p:spPr>
        <p:txBody>
          <a:bodyPr wrap="square" lIns="0" tIns="2773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"/>
              </a:spcBef>
            </a:pPr>
            <a:endParaRPr sz="400">
              <a:latin typeface="Times New Roman"/>
              <a:cs typeface="Times New Roman"/>
            </a:endParaRPr>
          </a:p>
          <a:p>
            <a:pPr marL="135890">
              <a:lnSpc>
                <a:spcPct val="100000"/>
              </a:lnSpc>
            </a:pPr>
            <a:r>
              <a:rPr dirty="0" sz="350" spc="25">
                <a:solidFill>
                  <a:srgbClr val="FFFFFF"/>
                </a:solidFill>
                <a:latin typeface="微软雅黑"/>
                <a:cs typeface="微软雅黑"/>
              </a:rPr>
              <a:t>测试排期</a:t>
            </a:r>
            <a:endParaRPr sz="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186940" cy="4448175"/>
          </a:xfrm>
          <a:custGeom>
            <a:avLst/>
            <a:gdLst/>
            <a:ahLst/>
            <a:cxnLst/>
            <a:rect l="l" t="t" r="r" b="b"/>
            <a:pathLst>
              <a:path w="2186940" h="4448175">
                <a:moveTo>
                  <a:pt x="0" y="4448175"/>
                </a:moveTo>
                <a:lnTo>
                  <a:pt x="2186429" y="4448175"/>
                </a:lnTo>
                <a:lnTo>
                  <a:pt x="2186429" y="0"/>
                </a:lnTo>
                <a:lnTo>
                  <a:pt x="0" y="0"/>
                </a:lnTo>
                <a:lnTo>
                  <a:pt x="0" y="4448175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4830" y="587628"/>
            <a:ext cx="1075055" cy="561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5">
                <a:solidFill>
                  <a:srgbClr val="FFFFFF"/>
                </a:solidFill>
                <a:latin typeface="微软雅黑"/>
                <a:cs typeface="微软雅黑"/>
              </a:rPr>
              <a:t>目</a:t>
            </a:r>
            <a:r>
              <a:rPr dirty="0" sz="3600" spc="-114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3600" spc="5">
                <a:solidFill>
                  <a:srgbClr val="FFFFFF"/>
                </a:solidFill>
                <a:latin typeface="微软雅黑"/>
                <a:cs typeface="微软雅黑"/>
              </a:rPr>
              <a:t>录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5425" y="1676654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 h="0">
                <a:moveTo>
                  <a:pt x="0" y="0"/>
                </a:moveTo>
                <a:lnTo>
                  <a:pt x="277749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2449" y="1248155"/>
            <a:ext cx="815454" cy="136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8600" rIns="0" bIns="0" rtlCol="0" vert="horz">
            <a:spAutoFit/>
          </a:bodyPr>
          <a:lstStyle/>
          <a:p>
            <a:pPr marL="2677160">
              <a:lnSpc>
                <a:spcPct val="100000"/>
              </a:lnSpc>
            </a:pPr>
            <a:r>
              <a:rPr dirty="0" sz="1800" spc="-5"/>
              <a:t>一、我们主要面临的威胁</a:t>
            </a:r>
            <a:r>
              <a:rPr dirty="0" sz="1800" spc="-5">
                <a:latin typeface="微软雅黑"/>
                <a:cs typeface="微软雅黑"/>
              </a:rPr>
              <a:t>?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6044" y="1290065"/>
            <a:ext cx="2772410" cy="2767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171717"/>
                </a:solidFill>
                <a:latin typeface="微软雅黑"/>
                <a:cs typeface="微软雅黑"/>
              </a:rPr>
              <a:t>二、这些威胁从哪里来？</a:t>
            </a:r>
            <a:endParaRPr sz="1800">
              <a:latin typeface="微软雅黑"/>
              <a:cs typeface="微软雅黑"/>
            </a:endParaRPr>
          </a:p>
          <a:p>
            <a:pPr marL="12700" marR="5080">
              <a:lnSpc>
                <a:spcPct val="300900"/>
              </a:lnSpc>
              <a:spcBef>
                <a:spcPts val="35"/>
              </a:spcBef>
            </a:pPr>
            <a:r>
              <a:rPr dirty="0" sz="1800" b="1">
                <a:solidFill>
                  <a:srgbClr val="171717"/>
                </a:solidFill>
                <a:latin typeface="微软雅黑"/>
                <a:cs typeface="微软雅黑"/>
              </a:rPr>
              <a:t>三、软件安全开发 </a:t>
            </a:r>
            <a:r>
              <a:rPr dirty="0" sz="1800" spc="-5" b="1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800" b="1">
                <a:solidFill>
                  <a:srgbClr val="171717"/>
                </a:solidFill>
                <a:latin typeface="微软雅黑"/>
                <a:cs typeface="微软雅黑"/>
              </a:rPr>
              <a:t>四、安全监控与应急响应 </a:t>
            </a:r>
            <a:r>
              <a:rPr dirty="0" sz="1800" spc="-515" b="1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800" b="1">
                <a:solidFill>
                  <a:srgbClr val="171717"/>
                </a:solidFill>
                <a:latin typeface="微软雅黑"/>
                <a:cs typeface="微软雅黑"/>
              </a:rPr>
              <a:t>五、安全工作的“实干者”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25">
                <a:latin typeface="微软雅黑"/>
                <a:cs typeface="微软雅黑"/>
              </a:rPr>
              <a:t>3.3.1</a:t>
            </a:r>
            <a:r>
              <a:rPr dirty="0" sz="2750" spc="-135">
                <a:latin typeface="微软雅黑"/>
                <a:cs typeface="微软雅黑"/>
              </a:rPr>
              <a:t> </a:t>
            </a:r>
            <a:r>
              <a:rPr dirty="0" sz="2750" spc="25"/>
              <a:t>安全培训</a:t>
            </a:r>
            <a:endParaRPr sz="275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61639" y="3770629"/>
            <a:ext cx="1328420" cy="184150"/>
          </a:xfrm>
          <a:custGeom>
            <a:avLst/>
            <a:gdLst/>
            <a:ahLst/>
            <a:cxnLst/>
            <a:rect l="l" t="t" r="r" b="b"/>
            <a:pathLst>
              <a:path w="1328420" h="184150">
                <a:moveTo>
                  <a:pt x="0" y="184150"/>
                </a:moveTo>
                <a:lnTo>
                  <a:pt x="1328293" y="184150"/>
                </a:lnTo>
                <a:lnTo>
                  <a:pt x="1328293" y="0"/>
                </a:lnTo>
                <a:lnTo>
                  <a:pt x="0" y="0"/>
                </a:lnTo>
                <a:lnTo>
                  <a:pt x="0" y="1841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61639" y="900430"/>
            <a:ext cx="184150" cy="327025"/>
          </a:xfrm>
          <a:custGeom>
            <a:avLst/>
            <a:gdLst/>
            <a:ahLst/>
            <a:cxnLst/>
            <a:rect l="l" t="t" r="r" b="b"/>
            <a:pathLst>
              <a:path w="184150" h="327025">
                <a:moveTo>
                  <a:pt x="0" y="326593"/>
                </a:moveTo>
                <a:lnTo>
                  <a:pt x="184023" y="326593"/>
                </a:lnTo>
                <a:lnTo>
                  <a:pt x="184023" y="0"/>
                </a:lnTo>
                <a:lnTo>
                  <a:pt x="0" y="0"/>
                </a:lnTo>
                <a:lnTo>
                  <a:pt x="0" y="3265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61639" y="1888744"/>
            <a:ext cx="184150" cy="190500"/>
          </a:xfrm>
          <a:custGeom>
            <a:avLst/>
            <a:gdLst/>
            <a:ahLst/>
            <a:cxnLst/>
            <a:rect l="l" t="t" r="r" b="b"/>
            <a:pathLst>
              <a:path w="184150" h="190500">
                <a:moveTo>
                  <a:pt x="0" y="190487"/>
                </a:moveTo>
                <a:lnTo>
                  <a:pt x="184023" y="190487"/>
                </a:lnTo>
                <a:lnTo>
                  <a:pt x="184023" y="0"/>
                </a:lnTo>
                <a:lnTo>
                  <a:pt x="0" y="0"/>
                </a:lnTo>
                <a:lnTo>
                  <a:pt x="0" y="19048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61639" y="3248786"/>
            <a:ext cx="184150" cy="521970"/>
          </a:xfrm>
          <a:custGeom>
            <a:avLst/>
            <a:gdLst/>
            <a:ahLst/>
            <a:cxnLst/>
            <a:rect l="l" t="t" r="r" b="b"/>
            <a:pathLst>
              <a:path w="184150" h="521970">
                <a:moveTo>
                  <a:pt x="0" y="521842"/>
                </a:moveTo>
                <a:lnTo>
                  <a:pt x="184023" y="521842"/>
                </a:lnTo>
                <a:lnTo>
                  <a:pt x="184023" y="0"/>
                </a:lnTo>
                <a:lnTo>
                  <a:pt x="0" y="0"/>
                </a:lnTo>
                <a:lnTo>
                  <a:pt x="0" y="52184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61639" y="716280"/>
            <a:ext cx="3238500" cy="184150"/>
          </a:xfrm>
          <a:custGeom>
            <a:avLst/>
            <a:gdLst/>
            <a:ahLst/>
            <a:cxnLst/>
            <a:rect l="l" t="t" r="r" b="b"/>
            <a:pathLst>
              <a:path w="3238500" h="184150">
                <a:moveTo>
                  <a:pt x="0" y="184150"/>
                </a:moveTo>
                <a:lnTo>
                  <a:pt x="3238118" y="184150"/>
                </a:lnTo>
                <a:lnTo>
                  <a:pt x="3238118" y="0"/>
                </a:lnTo>
                <a:lnTo>
                  <a:pt x="0" y="0"/>
                </a:lnTo>
                <a:lnTo>
                  <a:pt x="0" y="1841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15734" y="900175"/>
            <a:ext cx="184150" cy="1861820"/>
          </a:xfrm>
          <a:custGeom>
            <a:avLst/>
            <a:gdLst/>
            <a:ahLst/>
            <a:cxnLst/>
            <a:rect l="l" t="t" r="r" b="b"/>
            <a:pathLst>
              <a:path w="184150" h="1861820">
                <a:moveTo>
                  <a:pt x="184023" y="0"/>
                </a:moveTo>
                <a:lnTo>
                  <a:pt x="0" y="0"/>
                </a:lnTo>
                <a:lnTo>
                  <a:pt x="0" y="1861693"/>
                </a:lnTo>
                <a:lnTo>
                  <a:pt x="184023" y="1861693"/>
                </a:lnTo>
                <a:lnTo>
                  <a:pt x="18402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53944" y="2079231"/>
            <a:ext cx="1637030" cy="1169670"/>
          </a:xfrm>
          <a:custGeom>
            <a:avLst/>
            <a:gdLst/>
            <a:ahLst/>
            <a:cxnLst/>
            <a:rect l="l" t="t" r="r" b="b"/>
            <a:pathLst>
              <a:path w="1637029" h="1169670">
                <a:moveTo>
                  <a:pt x="0" y="1169555"/>
                </a:moveTo>
                <a:lnTo>
                  <a:pt x="1637030" y="1169555"/>
                </a:lnTo>
                <a:lnTo>
                  <a:pt x="1637030" y="0"/>
                </a:lnTo>
                <a:lnTo>
                  <a:pt x="0" y="0"/>
                </a:lnTo>
                <a:lnTo>
                  <a:pt x="0" y="11695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74570" y="1227023"/>
            <a:ext cx="3895725" cy="662305"/>
          </a:xfrm>
          <a:custGeom>
            <a:avLst/>
            <a:gdLst/>
            <a:ahLst/>
            <a:cxnLst/>
            <a:rect l="l" t="t" r="r" b="b"/>
            <a:pathLst>
              <a:path w="3895725" h="662305">
                <a:moveTo>
                  <a:pt x="0" y="661720"/>
                </a:moveTo>
                <a:lnTo>
                  <a:pt x="3895598" y="661720"/>
                </a:lnTo>
                <a:lnTo>
                  <a:pt x="3895598" y="0"/>
                </a:lnTo>
                <a:lnTo>
                  <a:pt x="0" y="0"/>
                </a:lnTo>
                <a:lnTo>
                  <a:pt x="0" y="661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55216" y="1278509"/>
            <a:ext cx="3391535" cy="193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55"/>
              </a:lnSpc>
            </a:pPr>
            <a:r>
              <a:rPr dirty="0" sz="1200" spc="15">
                <a:solidFill>
                  <a:srgbClr val="171717"/>
                </a:solidFill>
                <a:latin typeface="微软雅黑"/>
                <a:cs typeface="微软雅黑"/>
              </a:rPr>
              <a:t>参考文章：</a:t>
            </a:r>
            <a:r>
              <a:rPr dirty="0" sz="1550" spc="15" b="1">
                <a:solidFill>
                  <a:srgbClr val="006FC0"/>
                </a:solidFill>
                <a:latin typeface="微软雅黑"/>
                <a:cs typeface="微软雅黑"/>
              </a:rPr>
              <a:t>《唯品会信息安全培训体系》</a:t>
            </a:r>
            <a:endParaRPr sz="1550">
              <a:latin typeface="微软雅黑"/>
              <a:cs typeface="微软雅黑"/>
            </a:endParaRPr>
          </a:p>
          <a:p>
            <a:pPr marL="12700">
              <a:lnSpc>
                <a:spcPts val="1435"/>
              </a:lnSpc>
            </a:pPr>
            <a:r>
              <a:rPr dirty="0" sz="1200" spc="-25">
                <a:solidFill>
                  <a:srgbClr val="171717"/>
                </a:solidFill>
                <a:latin typeface="微软雅黑"/>
                <a:cs typeface="微软雅黑"/>
              </a:rPr>
              <a:t>2017-01-09</a:t>
            </a:r>
            <a:r>
              <a:rPr dirty="0" sz="1200" spc="14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 spc="-5" b="1">
                <a:solidFill>
                  <a:srgbClr val="171717"/>
                </a:solidFill>
                <a:latin typeface="微软雅黑"/>
                <a:cs typeface="微软雅黑"/>
              </a:rPr>
              <a:t>唯品会安全应急响应中心</a:t>
            </a:r>
            <a:r>
              <a:rPr dirty="0" sz="1200" spc="-5">
                <a:solidFill>
                  <a:srgbClr val="171717"/>
                </a:solidFill>
                <a:latin typeface="微软雅黑"/>
                <a:cs typeface="微软雅黑"/>
              </a:rPr>
              <a:t>官网微信号</a:t>
            </a:r>
            <a:endParaRPr sz="1200">
              <a:latin typeface="微软雅黑"/>
              <a:cs typeface="微软雅黑"/>
            </a:endParaRPr>
          </a:p>
          <a:p>
            <a:pPr marL="527050">
              <a:lnSpc>
                <a:spcPct val="100000"/>
              </a:lnSpc>
              <a:spcBef>
                <a:spcPts val="10"/>
              </a:spcBef>
            </a:pPr>
            <a:r>
              <a:rPr dirty="0" sz="800">
                <a:solidFill>
                  <a:srgbClr val="171717"/>
                </a:solidFill>
                <a:latin typeface="微软雅黑"/>
                <a:cs typeface="微软雅黑"/>
              </a:rPr>
              <a:t>https://mp.weixin.qq.com/s/btFpm7kjPnvl7Wp02StarA</a:t>
            </a:r>
            <a:endParaRPr sz="800">
              <a:latin typeface="微软雅黑"/>
              <a:cs typeface="微软雅黑"/>
            </a:endParaRPr>
          </a:p>
          <a:p>
            <a:pPr algn="just" marL="1092835" marR="1202690">
              <a:lnSpc>
                <a:spcPct val="201300"/>
              </a:lnSpc>
              <a:spcBef>
                <a:spcPts val="680"/>
              </a:spcBef>
            </a:pPr>
            <a:r>
              <a:rPr dirty="0" sz="1400" spc="15" b="1">
                <a:solidFill>
                  <a:srgbClr val="171717"/>
                </a:solidFill>
                <a:latin typeface="微软雅黑"/>
                <a:cs typeface="微软雅黑"/>
              </a:rPr>
              <a:t>安全开发培训  </a:t>
            </a:r>
            <a:r>
              <a:rPr dirty="0" sz="1400" spc="20" b="1">
                <a:solidFill>
                  <a:srgbClr val="171717"/>
                </a:solidFill>
                <a:latin typeface="微软雅黑"/>
                <a:cs typeface="微软雅黑"/>
              </a:rPr>
              <a:t>信息安全培训 </a:t>
            </a:r>
            <a:r>
              <a:rPr dirty="0" sz="1400" spc="20" b="1">
                <a:solidFill>
                  <a:srgbClr val="171717"/>
                </a:solidFill>
                <a:latin typeface="微软雅黑"/>
                <a:cs typeface="微软雅黑"/>
              </a:rPr>
              <a:t> 安全意识培训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17694" y="2874492"/>
            <a:ext cx="2277745" cy="1275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09206" y="1257300"/>
            <a:ext cx="1054735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100" spc="-675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100" spc="20">
                <a:solidFill>
                  <a:srgbClr val="171717"/>
                </a:solidFill>
                <a:latin typeface="微软雅黑"/>
                <a:cs typeface="微软雅黑"/>
              </a:rPr>
              <a:t>攻击面最小化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9206" y="1591309"/>
            <a:ext cx="768985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100" spc="-680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100" spc="20">
                <a:solidFill>
                  <a:srgbClr val="171717"/>
                </a:solidFill>
                <a:latin typeface="微软雅黑"/>
                <a:cs typeface="微软雅黑"/>
              </a:rPr>
              <a:t>基本隐私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9206" y="1934845"/>
            <a:ext cx="911860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100" spc="-680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100" spc="20">
                <a:solidFill>
                  <a:srgbClr val="171717"/>
                </a:solidFill>
                <a:latin typeface="微软雅黑"/>
                <a:cs typeface="微软雅黑"/>
              </a:rPr>
              <a:t>权限最小化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9206" y="2268854"/>
            <a:ext cx="768985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100" spc="-680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100" spc="20">
                <a:solidFill>
                  <a:srgbClr val="171717"/>
                </a:solidFill>
                <a:latin typeface="微软雅黑"/>
                <a:cs typeface="微软雅黑"/>
              </a:rPr>
              <a:t>默认安全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9206" y="2602864"/>
            <a:ext cx="768985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100" spc="-685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100" spc="20">
                <a:solidFill>
                  <a:srgbClr val="171717"/>
                </a:solidFill>
                <a:latin typeface="微软雅黑"/>
                <a:cs typeface="微软雅黑"/>
              </a:rPr>
              <a:t>纵深防御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9206" y="2936875"/>
            <a:ext cx="1503045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100" spc="-600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100" spc="5">
                <a:solidFill>
                  <a:srgbClr val="171717"/>
                </a:solidFill>
                <a:latin typeface="微软雅黑"/>
                <a:cs typeface="微软雅黑"/>
              </a:rPr>
              <a:t>S.T.R.I.D.E.</a:t>
            </a:r>
            <a:r>
              <a:rPr dirty="0" sz="1100" spc="-6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100" spc="20">
                <a:solidFill>
                  <a:srgbClr val="171717"/>
                </a:solidFill>
                <a:latin typeface="微软雅黑"/>
                <a:cs typeface="微软雅黑"/>
              </a:rPr>
              <a:t>威胁分析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25">
                <a:latin typeface="微软雅黑"/>
                <a:cs typeface="微软雅黑"/>
              </a:rPr>
              <a:t>3.3.2</a:t>
            </a:r>
            <a:r>
              <a:rPr dirty="0" sz="2750" spc="-135">
                <a:latin typeface="微软雅黑"/>
                <a:cs typeface="微软雅黑"/>
              </a:rPr>
              <a:t> </a:t>
            </a:r>
            <a:r>
              <a:rPr dirty="0" sz="2750" spc="25"/>
              <a:t>需求与设计</a:t>
            </a:r>
            <a:endParaRPr sz="275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95327" y="1573664"/>
            <a:ext cx="1747520" cy="1778000"/>
          </a:xfrm>
          <a:custGeom>
            <a:avLst/>
            <a:gdLst/>
            <a:ahLst/>
            <a:cxnLst/>
            <a:rect l="l" t="t" r="r" b="b"/>
            <a:pathLst>
              <a:path w="1747520" h="1778000">
                <a:moveTo>
                  <a:pt x="895411" y="0"/>
                </a:moveTo>
                <a:lnTo>
                  <a:pt x="848450" y="937"/>
                </a:lnTo>
                <a:lnTo>
                  <a:pt x="801244" y="4405"/>
                </a:lnTo>
                <a:lnTo>
                  <a:pt x="753878" y="10452"/>
                </a:lnTo>
                <a:lnTo>
                  <a:pt x="706434" y="19125"/>
                </a:lnTo>
                <a:lnTo>
                  <a:pt x="658994" y="30472"/>
                </a:lnTo>
                <a:lnTo>
                  <a:pt x="612223" y="44359"/>
                </a:lnTo>
                <a:lnTo>
                  <a:pt x="566787" y="60565"/>
                </a:lnTo>
                <a:lnTo>
                  <a:pt x="522732" y="79007"/>
                </a:lnTo>
                <a:lnTo>
                  <a:pt x="480106" y="99602"/>
                </a:lnTo>
                <a:lnTo>
                  <a:pt x="438959" y="122268"/>
                </a:lnTo>
                <a:lnTo>
                  <a:pt x="399336" y="146920"/>
                </a:lnTo>
                <a:lnTo>
                  <a:pt x="361287" y="173476"/>
                </a:lnTo>
                <a:lnTo>
                  <a:pt x="324859" y="201853"/>
                </a:lnTo>
                <a:lnTo>
                  <a:pt x="290100" y="231968"/>
                </a:lnTo>
                <a:lnTo>
                  <a:pt x="257058" y="263738"/>
                </a:lnTo>
                <a:lnTo>
                  <a:pt x="225781" y="297080"/>
                </a:lnTo>
                <a:lnTo>
                  <a:pt x="196316" y="331911"/>
                </a:lnTo>
                <a:lnTo>
                  <a:pt x="168712" y="368148"/>
                </a:lnTo>
                <a:lnTo>
                  <a:pt x="143016" y="405708"/>
                </a:lnTo>
                <a:lnTo>
                  <a:pt x="119276" y="444508"/>
                </a:lnTo>
                <a:lnTo>
                  <a:pt x="97540" y="484465"/>
                </a:lnTo>
                <a:lnTo>
                  <a:pt x="77857" y="525495"/>
                </a:lnTo>
                <a:lnTo>
                  <a:pt x="60273" y="567517"/>
                </a:lnTo>
                <a:lnTo>
                  <a:pt x="44836" y="610447"/>
                </a:lnTo>
                <a:lnTo>
                  <a:pt x="31595" y="654202"/>
                </a:lnTo>
                <a:lnTo>
                  <a:pt x="20598" y="698698"/>
                </a:lnTo>
                <a:lnTo>
                  <a:pt x="11892" y="743854"/>
                </a:lnTo>
                <a:lnTo>
                  <a:pt x="5525" y="789586"/>
                </a:lnTo>
                <a:lnTo>
                  <a:pt x="1545" y="835810"/>
                </a:lnTo>
                <a:lnTo>
                  <a:pt x="0" y="882445"/>
                </a:lnTo>
                <a:lnTo>
                  <a:pt x="937" y="929406"/>
                </a:lnTo>
                <a:lnTo>
                  <a:pt x="4405" y="976612"/>
                </a:lnTo>
                <a:lnTo>
                  <a:pt x="10452" y="1023978"/>
                </a:lnTo>
                <a:lnTo>
                  <a:pt x="19124" y="1071423"/>
                </a:lnTo>
                <a:lnTo>
                  <a:pt x="30471" y="1118862"/>
                </a:lnTo>
                <a:lnTo>
                  <a:pt x="44371" y="1165633"/>
                </a:lnTo>
                <a:lnTo>
                  <a:pt x="60588" y="1211069"/>
                </a:lnTo>
                <a:lnTo>
                  <a:pt x="79041" y="1255124"/>
                </a:lnTo>
                <a:lnTo>
                  <a:pt x="99646" y="1297750"/>
                </a:lnTo>
                <a:lnTo>
                  <a:pt x="122320" y="1338898"/>
                </a:lnTo>
                <a:lnTo>
                  <a:pt x="146981" y="1378520"/>
                </a:lnTo>
                <a:lnTo>
                  <a:pt x="173545" y="1416569"/>
                </a:lnTo>
                <a:lnTo>
                  <a:pt x="201929" y="1452997"/>
                </a:lnTo>
                <a:lnTo>
                  <a:pt x="232051" y="1487756"/>
                </a:lnTo>
                <a:lnTo>
                  <a:pt x="263827" y="1520798"/>
                </a:lnTo>
                <a:lnTo>
                  <a:pt x="297174" y="1552075"/>
                </a:lnTo>
                <a:lnTo>
                  <a:pt x="332010" y="1581540"/>
                </a:lnTo>
                <a:lnTo>
                  <a:pt x="368251" y="1609144"/>
                </a:lnTo>
                <a:lnTo>
                  <a:pt x="405815" y="1634840"/>
                </a:lnTo>
                <a:lnTo>
                  <a:pt x="444618" y="1658580"/>
                </a:lnTo>
                <a:lnTo>
                  <a:pt x="484578" y="1680316"/>
                </a:lnTo>
                <a:lnTo>
                  <a:pt x="525612" y="1700000"/>
                </a:lnTo>
                <a:lnTo>
                  <a:pt x="567636" y="1717584"/>
                </a:lnTo>
                <a:lnTo>
                  <a:pt x="610567" y="1733020"/>
                </a:lnTo>
                <a:lnTo>
                  <a:pt x="654323" y="1746261"/>
                </a:lnTo>
                <a:lnTo>
                  <a:pt x="698821" y="1757258"/>
                </a:lnTo>
                <a:lnTo>
                  <a:pt x="743978" y="1765964"/>
                </a:lnTo>
                <a:lnTo>
                  <a:pt x="789711" y="1772331"/>
                </a:lnTo>
                <a:lnTo>
                  <a:pt x="835936" y="1776311"/>
                </a:lnTo>
                <a:lnTo>
                  <a:pt x="882571" y="1777857"/>
                </a:lnTo>
                <a:lnTo>
                  <a:pt x="929532" y="1776919"/>
                </a:lnTo>
                <a:lnTo>
                  <a:pt x="976738" y="1773451"/>
                </a:lnTo>
                <a:lnTo>
                  <a:pt x="1024105" y="1767405"/>
                </a:lnTo>
                <a:lnTo>
                  <a:pt x="1071549" y="1758732"/>
                </a:lnTo>
                <a:lnTo>
                  <a:pt x="1118988" y="1747385"/>
                </a:lnTo>
                <a:lnTo>
                  <a:pt x="1166934" y="1733079"/>
                </a:lnTo>
                <a:lnTo>
                  <a:pt x="1213717" y="1716210"/>
                </a:lnTo>
                <a:lnTo>
                  <a:pt x="1259254" y="1696854"/>
                </a:lnTo>
                <a:lnTo>
                  <a:pt x="1303459" y="1675087"/>
                </a:lnTo>
                <a:lnTo>
                  <a:pt x="1346249" y="1650986"/>
                </a:lnTo>
                <a:lnTo>
                  <a:pt x="1387540" y="1624626"/>
                </a:lnTo>
                <a:lnTo>
                  <a:pt x="1427246" y="1596083"/>
                </a:lnTo>
                <a:lnTo>
                  <a:pt x="1465285" y="1565435"/>
                </a:lnTo>
                <a:lnTo>
                  <a:pt x="1467815" y="1563157"/>
                </a:lnTo>
                <a:lnTo>
                  <a:pt x="876948" y="1563157"/>
                </a:lnTo>
                <a:lnTo>
                  <a:pt x="830943" y="1560753"/>
                </a:lnTo>
                <a:lnTo>
                  <a:pt x="784829" y="1555129"/>
                </a:lnTo>
                <a:lnTo>
                  <a:pt x="738754" y="1546218"/>
                </a:lnTo>
                <a:lnTo>
                  <a:pt x="692865" y="1533956"/>
                </a:lnTo>
                <a:lnTo>
                  <a:pt x="647310" y="1518277"/>
                </a:lnTo>
                <a:lnTo>
                  <a:pt x="602969" y="1499452"/>
                </a:lnTo>
                <a:lnTo>
                  <a:pt x="560667" y="1477864"/>
                </a:lnTo>
                <a:lnTo>
                  <a:pt x="520469" y="1453660"/>
                </a:lnTo>
                <a:lnTo>
                  <a:pt x="482442" y="1426987"/>
                </a:lnTo>
                <a:lnTo>
                  <a:pt x="446650" y="1397993"/>
                </a:lnTo>
                <a:lnTo>
                  <a:pt x="413161" y="1366825"/>
                </a:lnTo>
                <a:lnTo>
                  <a:pt x="382038" y="1333631"/>
                </a:lnTo>
                <a:lnTo>
                  <a:pt x="353349" y="1298558"/>
                </a:lnTo>
                <a:lnTo>
                  <a:pt x="327157" y="1261754"/>
                </a:lnTo>
                <a:lnTo>
                  <a:pt x="303530" y="1223366"/>
                </a:lnTo>
                <a:lnTo>
                  <a:pt x="282533" y="1183542"/>
                </a:lnTo>
                <a:lnTo>
                  <a:pt x="264231" y="1142429"/>
                </a:lnTo>
                <a:lnTo>
                  <a:pt x="248691" y="1100175"/>
                </a:lnTo>
                <a:lnTo>
                  <a:pt x="235976" y="1056927"/>
                </a:lnTo>
                <a:lnTo>
                  <a:pt x="226155" y="1012833"/>
                </a:lnTo>
                <a:lnTo>
                  <a:pt x="219291" y="968040"/>
                </a:lnTo>
                <a:lnTo>
                  <a:pt x="215450" y="922695"/>
                </a:lnTo>
                <a:lnTo>
                  <a:pt x="214699" y="876947"/>
                </a:lnTo>
                <a:lnTo>
                  <a:pt x="217103" y="830943"/>
                </a:lnTo>
                <a:lnTo>
                  <a:pt x="222727" y="784829"/>
                </a:lnTo>
                <a:lnTo>
                  <a:pt x="231638" y="738754"/>
                </a:lnTo>
                <a:lnTo>
                  <a:pt x="243900" y="692866"/>
                </a:lnTo>
                <a:lnTo>
                  <a:pt x="259579" y="647311"/>
                </a:lnTo>
                <a:lnTo>
                  <a:pt x="278404" y="602969"/>
                </a:lnTo>
                <a:lnTo>
                  <a:pt x="299992" y="560664"/>
                </a:lnTo>
                <a:lnTo>
                  <a:pt x="324196" y="520464"/>
                </a:lnTo>
                <a:lnTo>
                  <a:pt x="350869" y="482432"/>
                </a:lnTo>
                <a:lnTo>
                  <a:pt x="379863" y="446636"/>
                </a:lnTo>
                <a:lnTo>
                  <a:pt x="411031" y="413140"/>
                </a:lnTo>
                <a:lnTo>
                  <a:pt x="444225" y="382011"/>
                </a:lnTo>
                <a:lnTo>
                  <a:pt x="479298" y="353314"/>
                </a:lnTo>
                <a:lnTo>
                  <a:pt x="516102" y="327115"/>
                </a:lnTo>
                <a:lnTo>
                  <a:pt x="554490" y="303480"/>
                </a:lnTo>
                <a:lnTo>
                  <a:pt x="594314" y="282474"/>
                </a:lnTo>
                <a:lnTo>
                  <a:pt x="635427" y="264164"/>
                </a:lnTo>
                <a:lnTo>
                  <a:pt x="677681" y="248615"/>
                </a:lnTo>
                <a:lnTo>
                  <a:pt x="720929" y="235893"/>
                </a:lnTo>
                <a:lnTo>
                  <a:pt x="765024" y="226064"/>
                </a:lnTo>
                <a:lnTo>
                  <a:pt x="809817" y="219192"/>
                </a:lnTo>
                <a:lnTo>
                  <a:pt x="855161" y="215345"/>
                </a:lnTo>
                <a:lnTo>
                  <a:pt x="900909" y="214588"/>
                </a:lnTo>
                <a:lnTo>
                  <a:pt x="1467581" y="214588"/>
                </a:lnTo>
                <a:lnTo>
                  <a:pt x="1445945" y="196289"/>
                </a:lnTo>
                <a:lnTo>
                  <a:pt x="1409708" y="168689"/>
                </a:lnTo>
                <a:lnTo>
                  <a:pt x="1372148" y="142997"/>
                </a:lnTo>
                <a:lnTo>
                  <a:pt x="1333348" y="119261"/>
                </a:lnTo>
                <a:lnTo>
                  <a:pt x="1293392" y="97528"/>
                </a:lnTo>
                <a:lnTo>
                  <a:pt x="1252361" y="77847"/>
                </a:lnTo>
                <a:lnTo>
                  <a:pt x="1210339" y="60265"/>
                </a:lnTo>
                <a:lnTo>
                  <a:pt x="1167409" y="44831"/>
                </a:lnTo>
                <a:lnTo>
                  <a:pt x="1123654" y="31591"/>
                </a:lnTo>
                <a:lnTo>
                  <a:pt x="1079158" y="20595"/>
                </a:lnTo>
                <a:lnTo>
                  <a:pt x="1034002" y="11890"/>
                </a:lnTo>
                <a:lnTo>
                  <a:pt x="988270" y="5524"/>
                </a:lnTo>
                <a:lnTo>
                  <a:pt x="942046" y="1544"/>
                </a:lnTo>
                <a:lnTo>
                  <a:pt x="895411" y="0"/>
                </a:lnTo>
                <a:close/>
              </a:path>
              <a:path w="1747520" h="1778000">
                <a:moveTo>
                  <a:pt x="1518403" y="1130546"/>
                </a:moveTo>
                <a:lnTo>
                  <a:pt x="1499563" y="1174887"/>
                </a:lnTo>
                <a:lnTo>
                  <a:pt x="1477960" y="1217190"/>
                </a:lnTo>
                <a:lnTo>
                  <a:pt x="1453743" y="1257387"/>
                </a:lnTo>
                <a:lnTo>
                  <a:pt x="1427058" y="1295414"/>
                </a:lnTo>
                <a:lnTo>
                  <a:pt x="1398053" y="1331206"/>
                </a:lnTo>
                <a:lnTo>
                  <a:pt x="1366875" y="1364695"/>
                </a:lnTo>
                <a:lnTo>
                  <a:pt x="1333673" y="1395818"/>
                </a:lnTo>
                <a:lnTo>
                  <a:pt x="1298592" y="1424508"/>
                </a:lnTo>
                <a:lnTo>
                  <a:pt x="1261782" y="1450699"/>
                </a:lnTo>
                <a:lnTo>
                  <a:pt x="1223388" y="1474326"/>
                </a:lnTo>
                <a:lnTo>
                  <a:pt x="1183559" y="1495323"/>
                </a:lnTo>
                <a:lnTo>
                  <a:pt x="1142442" y="1513625"/>
                </a:lnTo>
                <a:lnTo>
                  <a:pt x="1100185" y="1529166"/>
                </a:lnTo>
                <a:lnTo>
                  <a:pt x="1056934" y="1541880"/>
                </a:lnTo>
                <a:lnTo>
                  <a:pt x="1012837" y="1551701"/>
                </a:lnTo>
                <a:lnTo>
                  <a:pt x="968043" y="1558565"/>
                </a:lnTo>
                <a:lnTo>
                  <a:pt x="922697" y="1562406"/>
                </a:lnTo>
                <a:lnTo>
                  <a:pt x="876948" y="1563157"/>
                </a:lnTo>
                <a:lnTo>
                  <a:pt x="1467815" y="1563157"/>
                </a:lnTo>
                <a:lnTo>
                  <a:pt x="1501572" y="1532756"/>
                </a:lnTo>
                <a:lnTo>
                  <a:pt x="1536022" y="1498123"/>
                </a:lnTo>
                <a:lnTo>
                  <a:pt x="1568552" y="1461613"/>
                </a:lnTo>
                <a:lnTo>
                  <a:pt x="1599077" y="1423301"/>
                </a:lnTo>
                <a:lnTo>
                  <a:pt x="1627513" y="1383263"/>
                </a:lnTo>
                <a:lnTo>
                  <a:pt x="1653776" y="1341576"/>
                </a:lnTo>
                <a:lnTo>
                  <a:pt x="1677781" y="1298316"/>
                </a:lnTo>
                <a:lnTo>
                  <a:pt x="1699445" y="1253559"/>
                </a:lnTo>
                <a:lnTo>
                  <a:pt x="1718682" y="1207381"/>
                </a:lnTo>
                <a:lnTo>
                  <a:pt x="1518403" y="1130546"/>
                </a:lnTo>
                <a:close/>
              </a:path>
              <a:path w="1747520" h="1778000">
                <a:moveTo>
                  <a:pt x="1467581" y="214588"/>
                </a:moveTo>
                <a:lnTo>
                  <a:pt x="900909" y="214588"/>
                </a:lnTo>
                <a:lnTo>
                  <a:pt x="946914" y="216987"/>
                </a:lnTo>
                <a:lnTo>
                  <a:pt x="993027" y="222607"/>
                </a:lnTo>
                <a:lnTo>
                  <a:pt x="1039102" y="231514"/>
                </a:lnTo>
                <a:lnTo>
                  <a:pt x="1084990" y="243774"/>
                </a:lnTo>
                <a:lnTo>
                  <a:pt x="1130545" y="259453"/>
                </a:lnTo>
                <a:lnTo>
                  <a:pt x="1176160" y="278907"/>
                </a:lnTo>
                <a:lnTo>
                  <a:pt x="1219897" y="301478"/>
                </a:lnTo>
                <a:lnTo>
                  <a:pt x="1261628" y="327021"/>
                </a:lnTo>
                <a:lnTo>
                  <a:pt x="1301222" y="355394"/>
                </a:lnTo>
                <a:lnTo>
                  <a:pt x="1338553" y="386452"/>
                </a:lnTo>
                <a:lnTo>
                  <a:pt x="1373491" y="420052"/>
                </a:lnTo>
                <a:lnTo>
                  <a:pt x="1405907" y="456051"/>
                </a:lnTo>
                <a:lnTo>
                  <a:pt x="1435673" y="494304"/>
                </a:lnTo>
                <a:lnTo>
                  <a:pt x="1462660" y="534669"/>
                </a:lnTo>
                <a:lnTo>
                  <a:pt x="1486740" y="577001"/>
                </a:lnTo>
                <a:lnTo>
                  <a:pt x="1507784" y="621157"/>
                </a:lnTo>
                <a:lnTo>
                  <a:pt x="1525662" y="666993"/>
                </a:lnTo>
                <a:lnTo>
                  <a:pt x="1540247" y="714367"/>
                </a:lnTo>
                <a:lnTo>
                  <a:pt x="1747384" y="658868"/>
                </a:lnTo>
                <a:lnTo>
                  <a:pt x="1733497" y="612109"/>
                </a:lnTo>
                <a:lnTo>
                  <a:pt x="1717291" y="566684"/>
                </a:lnTo>
                <a:lnTo>
                  <a:pt x="1698849" y="522640"/>
                </a:lnTo>
                <a:lnTo>
                  <a:pt x="1678254" y="480024"/>
                </a:lnTo>
                <a:lnTo>
                  <a:pt x="1655589" y="438886"/>
                </a:lnTo>
                <a:lnTo>
                  <a:pt x="1630936" y="399272"/>
                </a:lnTo>
                <a:lnTo>
                  <a:pt x="1604380" y="361230"/>
                </a:lnTo>
                <a:lnTo>
                  <a:pt x="1576003" y="324810"/>
                </a:lnTo>
                <a:lnTo>
                  <a:pt x="1545888" y="290057"/>
                </a:lnTo>
                <a:lnTo>
                  <a:pt x="1514118" y="257021"/>
                </a:lnTo>
                <a:lnTo>
                  <a:pt x="1480776" y="225749"/>
                </a:lnTo>
                <a:lnTo>
                  <a:pt x="1467581" y="21458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80810" y="1359072"/>
            <a:ext cx="2169160" cy="2205355"/>
          </a:xfrm>
          <a:custGeom>
            <a:avLst/>
            <a:gdLst/>
            <a:ahLst/>
            <a:cxnLst/>
            <a:rect l="l" t="t" r="r" b="b"/>
            <a:pathLst>
              <a:path w="2169160" h="2205354">
                <a:moveTo>
                  <a:pt x="1096108" y="0"/>
                </a:moveTo>
                <a:lnTo>
                  <a:pt x="1050033" y="1303"/>
                </a:lnTo>
                <a:lnTo>
                  <a:pt x="1003773" y="4566"/>
                </a:lnTo>
                <a:lnTo>
                  <a:pt x="957377" y="9817"/>
                </a:lnTo>
                <a:lnTo>
                  <a:pt x="910896" y="17088"/>
                </a:lnTo>
                <a:lnTo>
                  <a:pt x="864382" y="26405"/>
                </a:lnTo>
                <a:lnTo>
                  <a:pt x="817885" y="37800"/>
                </a:lnTo>
                <a:lnTo>
                  <a:pt x="771925" y="51173"/>
                </a:lnTo>
                <a:lnTo>
                  <a:pt x="726988" y="66354"/>
                </a:lnTo>
                <a:lnTo>
                  <a:pt x="683105" y="83291"/>
                </a:lnTo>
                <a:lnTo>
                  <a:pt x="640303" y="101934"/>
                </a:lnTo>
                <a:lnTo>
                  <a:pt x="598612" y="122233"/>
                </a:lnTo>
                <a:lnTo>
                  <a:pt x="558063" y="144136"/>
                </a:lnTo>
                <a:lnTo>
                  <a:pt x="518682" y="167594"/>
                </a:lnTo>
                <a:lnTo>
                  <a:pt x="480501" y="192554"/>
                </a:lnTo>
                <a:lnTo>
                  <a:pt x="443549" y="218968"/>
                </a:lnTo>
                <a:lnTo>
                  <a:pt x="407854" y="246783"/>
                </a:lnTo>
                <a:lnTo>
                  <a:pt x="373446" y="275949"/>
                </a:lnTo>
                <a:lnTo>
                  <a:pt x="340354" y="306417"/>
                </a:lnTo>
                <a:lnTo>
                  <a:pt x="308608" y="338134"/>
                </a:lnTo>
                <a:lnTo>
                  <a:pt x="278236" y="371050"/>
                </a:lnTo>
                <a:lnTo>
                  <a:pt x="249268" y="405115"/>
                </a:lnTo>
                <a:lnTo>
                  <a:pt x="221734" y="440278"/>
                </a:lnTo>
                <a:lnTo>
                  <a:pt x="195662" y="476489"/>
                </a:lnTo>
                <a:lnTo>
                  <a:pt x="171082" y="513695"/>
                </a:lnTo>
                <a:lnTo>
                  <a:pt x="148023" y="551848"/>
                </a:lnTo>
                <a:lnTo>
                  <a:pt x="126515" y="590896"/>
                </a:lnTo>
                <a:lnTo>
                  <a:pt x="106586" y="630789"/>
                </a:lnTo>
                <a:lnTo>
                  <a:pt x="88266" y="671475"/>
                </a:lnTo>
                <a:lnTo>
                  <a:pt x="71585" y="712905"/>
                </a:lnTo>
                <a:lnTo>
                  <a:pt x="56571" y="755027"/>
                </a:lnTo>
                <a:lnTo>
                  <a:pt x="43253" y="797791"/>
                </a:lnTo>
                <a:lnTo>
                  <a:pt x="31662" y="841147"/>
                </a:lnTo>
                <a:lnTo>
                  <a:pt x="21826" y="885043"/>
                </a:lnTo>
                <a:lnTo>
                  <a:pt x="13774" y="929428"/>
                </a:lnTo>
                <a:lnTo>
                  <a:pt x="7537" y="974253"/>
                </a:lnTo>
                <a:lnTo>
                  <a:pt x="3142" y="1019467"/>
                </a:lnTo>
                <a:lnTo>
                  <a:pt x="620" y="1065018"/>
                </a:lnTo>
                <a:lnTo>
                  <a:pt x="0" y="1110856"/>
                </a:lnTo>
                <a:lnTo>
                  <a:pt x="1310" y="1156931"/>
                </a:lnTo>
                <a:lnTo>
                  <a:pt x="4581" y="1203192"/>
                </a:lnTo>
                <a:lnTo>
                  <a:pt x="9841" y="1249588"/>
                </a:lnTo>
                <a:lnTo>
                  <a:pt x="17120" y="1296068"/>
                </a:lnTo>
                <a:lnTo>
                  <a:pt x="26447" y="1342583"/>
                </a:lnTo>
                <a:lnTo>
                  <a:pt x="37851" y="1389080"/>
                </a:lnTo>
                <a:lnTo>
                  <a:pt x="51649" y="1436358"/>
                </a:lnTo>
                <a:lnTo>
                  <a:pt x="67415" y="1482650"/>
                </a:lnTo>
                <a:lnTo>
                  <a:pt x="85097" y="1527914"/>
                </a:lnTo>
                <a:lnTo>
                  <a:pt x="104642" y="1572108"/>
                </a:lnTo>
                <a:lnTo>
                  <a:pt x="125998" y="1615189"/>
                </a:lnTo>
                <a:lnTo>
                  <a:pt x="149113" y="1657115"/>
                </a:lnTo>
                <a:lnTo>
                  <a:pt x="173935" y="1697844"/>
                </a:lnTo>
                <a:lnTo>
                  <a:pt x="200410" y="1737333"/>
                </a:lnTo>
                <a:lnTo>
                  <a:pt x="228487" y="1775540"/>
                </a:lnTo>
                <a:lnTo>
                  <a:pt x="258113" y="1812422"/>
                </a:lnTo>
                <a:lnTo>
                  <a:pt x="289236" y="1847937"/>
                </a:lnTo>
                <a:lnTo>
                  <a:pt x="321804" y="1882044"/>
                </a:lnTo>
                <a:lnTo>
                  <a:pt x="355764" y="1914698"/>
                </a:lnTo>
                <a:lnTo>
                  <a:pt x="391063" y="1945859"/>
                </a:lnTo>
                <a:lnTo>
                  <a:pt x="427650" y="1975483"/>
                </a:lnTo>
                <a:lnTo>
                  <a:pt x="465472" y="2003529"/>
                </a:lnTo>
                <a:lnTo>
                  <a:pt x="504477" y="2029953"/>
                </a:lnTo>
                <a:lnTo>
                  <a:pt x="544612" y="2054714"/>
                </a:lnTo>
                <a:lnTo>
                  <a:pt x="585825" y="2077769"/>
                </a:lnTo>
                <a:lnTo>
                  <a:pt x="628063" y="2099076"/>
                </a:lnTo>
                <a:lnTo>
                  <a:pt x="671275" y="2118593"/>
                </a:lnTo>
                <a:lnTo>
                  <a:pt x="715408" y="2136277"/>
                </a:lnTo>
                <a:lnTo>
                  <a:pt x="760409" y="2152085"/>
                </a:lnTo>
                <a:lnTo>
                  <a:pt x="806227" y="2165976"/>
                </a:lnTo>
                <a:lnTo>
                  <a:pt x="852808" y="2177906"/>
                </a:lnTo>
                <a:lnTo>
                  <a:pt x="900100" y="2187835"/>
                </a:lnTo>
                <a:lnTo>
                  <a:pt x="948052" y="2195718"/>
                </a:lnTo>
                <a:lnTo>
                  <a:pt x="996610" y="2201515"/>
                </a:lnTo>
                <a:lnTo>
                  <a:pt x="1045723" y="2205182"/>
                </a:lnTo>
                <a:lnTo>
                  <a:pt x="1057026" y="1991060"/>
                </a:lnTo>
                <a:lnTo>
                  <a:pt x="1008394" y="1987186"/>
                </a:lnTo>
                <a:lnTo>
                  <a:pt x="960583" y="1980768"/>
                </a:lnTo>
                <a:lnTo>
                  <a:pt x="913658" y="1971877"/>
                </a:lnTo>
                <a:lnTo>
                  <a:pt x="867684" y="1960584"/>
                </a:lnTo>
                <a:lnTo>
                  <a:pt x="822724" y="1946960"/>
                </a:lnTo>
                <a:lnTo>
                  <a:pt x="778842" y="1931076"/>
                </a:lnTo>
                <a:lnTo>
                  <a:pt x="736103" y="1913004"/>
                </a:lnTo>
                <a:lnTo>
                  <a:pt x="694570" y="1892815"/>
                </a:lnTo>
                <a:lnTo>
                  <a:pt x="654308" y="1870580"/>
                </a:lnTo>
                <a:lnTo>
                  <a:pt x="615381" y="1846369"/>
                </a:lnTo>
                <a:lnTo>
                  <a:pt x="577853" y="1820255"/>
                </a:lnTo>
                <a:lnTo>
                  <a:pt x="541788" y="1792308"/>
                </a:lnTo>
                <a:lnTo>
                  <a:pt x="507250" y="1762599"/>
                </a:lnTo>
                <a:lnTo>
                  <a:pt x="474304" y="1731200"/>
                </a:lnTo>
                <a:lnTo>
                  <a:pt x="443013" y="1698182"/>
                </a:lnTo>
                <a:lnTo>
                  <a:pt x="413441" y="1663616"/>
                </a:lnTo>
                <a:lnTo>
                  <a:pt x="385654" y="1627572"/>
                </a:lnTo>
                <a:lnTo>
                  <a:pt x="359714" y="1590123"/>
                </a:lnTo>
                <a:lnTo>
                  <a:pt x="335686" y="1551339"/>
                </a:lnTo>
                <a:lnTo>
                  <a:pt x="313634" y="1511291"/>
                </a:lnTo>
                <a:lnTo>
                  <a:pt x="293622" y="1470052"/>
                </a:lnTo>
                <a:lnTo>
                  <a:pt x="275715" y="1427690"/>
                </a:lnTo>
                <a:lnTo>
                  <a:pt x="259976" y="1384279"/>
                </a:lnTo>
                <a:lnTo>
                  <a:pt x="246469" y="1339889"/>
                </a:lnTo>
                <a:lnTo>
                  <a:pt x="235260" y="1294591"/>
                </a:lnTo>
                <a:lnTo>
                  <a:pt x="226411" y="1248457"/>
                </a:lnTo>
                <a:lnTo>
                  <a:pt x="219987" y="1201557"/>
                </a:lnTo>
                <a:lnTo>
                  <a:pt x="216051" y="1153962"/>
                </a:lnTo>
                <a:lnTo>
                  <a:pt x="214670" y="1105745"/>
                </a:lnTo>
                <a:lnTo>
                  <a:pt x="215905" y="1056975"/>
                </a:lnTo>
                <a:lnTo>
                  <a:pt x="219779" y="1008355"/>
                </a:lnTo>
                <a:lnTo>
                  <a:pt x="226197" y="960556"/>
                </a:lnTo>
                <a:lnTo>
                  <a:pt x="235088" y="913642"/>
                </a:lnTo>
                <a:lnTo>
                  <a:pt x="246381" y="867677"/>
                </a:lnTo>
                <a:lnTo>
                  <a:pt x="260005" y="822726"/>
                </a:lnTo>
                <a:lnTo>
                  <a:pt x="275889" y="778853"/>
                </a:lnTo>
                <a:lnTo>
                  <a:pt x="293961" y="736121"/>
                </a:lnTo>
                <a:lnTo>
                  <a:pt x="314150" y="694596"/>
                </a:lnTo>
                <a:lnTo>
                  <a:pt x="336385" y="654340"/>
                </a:lnTo>
                <a:lnTo>
                  <a:pt x="360596" y="615419"/>
                </a:lnTo>
                <a:lnTo>
                  <a:pt x="386710" y="577897"/>
                </a:lnTo>
                <a:lnTo>
                  <a:pt x="414657" y="541836"/>
                </a:lnTo>
                <a:lnTo>
                  <a:pt x="444366" y="507303"/>
                </a:lnTo>
                <a:lnTo>
                  <a:pt x="475765" y="474360"/>
                </a:lnTo>
                <a:lnTo>
                  <a:pt x="508783" y="443073"/>
                </a:lnTo>
                <a:lnTo>
                  <a:pt x="543349" y="413504"/>
                </a:lnTo>
                <a:lnTo>
                  <a:pt x="579393" y="385719"/>
                </a:lnTo>
                <a:lnTo>
                  <a:pt x="616842" y="359781"/>
                </a:lnTo>
                <a:lnTo>
                  <a:pt x="655626" y="335755"/>
                </a:lnTo>
                <a:lnTo>
                  <a:pt x="695673" y="313705"/>
                </a:lnTo>
                <a:lnTo>
                  <a:pt x="736913" y="293695"/>
                </a:lnTo>
                <a:lnTo>
                  <a:pt x="779274" y="275788"/>
                </a:lnTo>
                <a:lnTo>
                  <a:pt x="822686" y="260050"/>
                </a:lnTo>
                <a:lnTo>
                  <a:pt x="867076" y="246544"/>
                </a:lnTo>
                <a:lnTo>
                  <a:pt x="912374" y="235335"/>
                </a:lnTo>
                <a:lnTo>
                  <a:pt x="958508" y="226486"/>
                </a:lnTo>
                <a:lnTo>
                  <a:pt x="1005408" y="220062"/>
                </a:lnTo>
                <a:lnTo>
                  <a:pt x="1053003" y="216127"/>
                </a:lnTo>
                <a:lnTo>
                  <a:pt x="1101220" y="214745"/>
                </a:lnTo>
                <a:lnTo>
                  <a:pt x="1756889" y="214745"/>
                </a:lnTo>
                <a:lnTo>
                  <a:pt x="1730476" y="195727"/>
                </a:lnTo>
                <a:lnTo>
                  <a:pt x="1693269" y="171145"/>
                </a:lnTo>
                <a:lnTo>
                  <a:pt x="1655117" y="148083"/>
                </a:lnTo>
                <a:lnTo>
                  <a:pt x="1616069" y="126572"/>
                </a:lnTo>
                <a:lnTo>
                  <a:pt x="1576176" y="106641"/>
                </a:lnTo>
                <a:lnTo>
                  <a:pt x="1535490" y="88318"/>
                </a:lnTo>
                <a:lnTo>
                  <a:pt x="1494060" y="71632"/>
                </a:lnTo>
                <a:lnTo>
                  <a:pt x="1451938" y="56615"/>
                </a:lnTo>
                <a:lnTo>
                  <a:pt x="1409173" y="43293"/>
                </a:lnTo>
                <a:lnTo>
                  <a:pt x="1365818" y="31697"/>
                </a:lnTo>
                <a:lnTo>
                  <a:pt x="1321922" y="21856"/>
                </a:lnTo>
                <a:lnTo>
                  <a:pt x="1277536" y="13799"/>
                </a:lnTo>
                <a:lnTo>
                  <a:pt x="1232712" y="7556"/>
                </a:lnTo>
                <a:lnTo>
                  <a:pt x="1187498" y="3155"/>
                </a:lnTo>
                <a:lnTo>
                  <a:pt x="1141947" y="627"/>
                </a:lnTo>
                <a:lnTo>
                  <a:pt x="1096108" y="0"/>
                </a:lnTo>
                <a:close/>
              </a:path>
              <a:path w="2169160" h="2205354">
                <a:moveTo>
                  <a:pt x="1756889" y="214745"/>
                </a:moveTo>
                <a:lnTo>
                  <a:pt x="1101220" y="214745"/>
                </a:lnTo>
                <a:lnTo>
                  <a:pt x="1149990" y="215981"/>
                </a:lnTo>
                <a:lnTo>
                  <a:pt x="1199813" y="219994"/>
                </a:lnTo>
                <a:lnTo>
                  <a:pt x="1248908" y="226720"/>
                </a:lnTo>
                <a:lnTo>
                  <a:pt x="1297190" y="236091"/>
                </a:lnTo>
                <a:lnTo>
                  <a:pt x="1344575" y="248038"/>
                </a:lnTo>
                <a:lnTo>
                  <a:pt x="1390977" y="262493"/>
                </a:lnTo>
                <a:lnTo>
                  <a:pt x="1436313" y="279387"/>
                </a:lnTo>
                <a:lnTo>
                  <a:pt x="1480498" y="298652"/>
                </a:lnTo>
                <a:lnTo>
                  <a:pt x="1523447" y="320219"/>
                </a:lnTo>
                <a:lnTo>
                  <a:pt x="1565075" y="344020"/>
                </a:lnTo>
                <a:lnTo>
                  <a:pt x="1605299" y="369987"/>
                </a:lnTo>
                <a:lnTo>
                  <a:pt x="1644034" y="398050"/>
                </a:lnTo>
                <a:lnTo>
                  <a:pt x="1681194" y="428142"/>
                </a:lnTo>
                <a:lnTo>
                  <a:pt x="1716696" y="460194"/>
                </a:lnTo>
                <a:lnTo>
                  <a:pt x="1750455" y="494138"/>
                </a:lnTo>
                <a:lnTo>
                  <a:pt x="1782387" y="529905"/>
                </a:lnTo>
                <a:lnTo>
                  <a:pt x="1812406" y="567426"/>
                </a:lnTo>
                <a:lnTo>
                  <a:pt x="1840429" y="606634"/>
                </a:lnTo>
                <a:lnTo>
                  <a:pt x="1866371" y="647460"/>
                </a:lnTo>
                <a:lnTo>
                  <a:pt x="1890146" y="689835"/>
                </a:lnTo>
                <a:lnTo>
                  <a:pt x="1911672" y="733691"/>
                </a:lnTo>
                <a:lnTo>
                  <a:pt x="1930862" y="778959"/>
                </a:lnTo>
                <a:lnTo>
                  <a:pt x="1947634" y="825572"/>
                </a:lnTo>
                <a:lnTo>
                  <a:pt x="1961901" y="873460"/>
                </a:lnTo>
                <a:lnTo>
                  <a:pt x="2169165" y="817961"/>
                </a:lnTo>
                <a:lnTo>
                  <a:pt x="2155792" y="772001"/>
                </a:lnTo>
                <a:lnTo>
                  <a:pt x="2140611" y="727064"/>
                </a:lnTo>
                <a:lnTo>
                  <a:pt x="2123674" y="683180"/>
                </a:lnTo>
                <a:lnTo>
                  <a:pt x="2105030" y="640379"/>
                </a:lnTo>
                <a:lnTo>
                  <a:pt x="2084732" y="598688"/>
                </a:lnTo>
                <a:lnTo>
                  <a:pt x="2062828" y="558138"/>
                </a:lnTo>
                <a:lnTo>
                  <a:pt x="2039371" y="518757"/>
                </a:lnTo>
                <a:lnTo>
                  <a:pt x="2014411" y="480576"/>
                </a:lnTo>
                <a:lnTo>
                  <a:pt x="1987997" y="443623"/>
                </a:lnTo>
                <a:lnTo>
                  <a:pt x="1960182" y="407927"/>
                </a:lnTo>
                <a:lnTo>
                  <a:pt x="1931015" y="373519"/>
                </a:lnTo>
                <a:lnTo>
                  <a:pt x="1900548" y="340426"/>
                </a:lnTo>
                <a:lnTo>
                  <a:pt x="1868831" y="308678"/>
                </a:lnTo>
                <a:lnTo>
                  <a:pt x="1835915" y="278305"/>
                </a:lnTo>
                <a:lnTo>
                  <a:pt x="1801849" y="249336"/>
                </a:lnTo>
                <a:lnTo>
                  <a:pt x="1766686" y="221800"/>
                </a:lnTo>
                <a:lnTo>
                  <a:pt x="1756889" y="214745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54070" y="1144589"/>
            <a:ext cx="2503170" cy="1032510"/>
          </a:xfrm>
          <a:custGeom>
            <a:avLst/>
            <a:gdLst/>
            <a:ahLst/>
            <a:cxnLst/>
            <a:rect l="l" t="t" r="r" b="b"/>
            <a:pathLst>
              <a:path w="2503170" h="1032510">
                <a:moveTo>
                  <a:pt x="1950433" y="214508"/>
                </a:moveTo>
                <a:lnTo>
                  <a:pt x="1216259" y="214508"/>
                </a:lnTo>
                <a:lnTo>
                  <a:pt x="1261681" y="214860"/>
                </a:lnTo>
                <a:lnTo>
                  <a:pt x="1307243" y="217108"/>
                </a:lnTo>
                <a:lnTo>
                  <a:pt x="1352892" y="221278"/>
                </a:lnTo>
                <a:lnTo>
                  <a:pt x="1398573" y="227393"/>
                </a:lnTo>
                <a:lnTo>
                  <a:pt x="1444234" y="235476"/>
                </a:lnTo>
                <a:lnTo>
                  <a:pt x="1489820" y="245551"/>
                </a:lnTo>
                <a:lnTo>
                  <a:pt x="1535279" y="257643"/>
                </a:lnTo>
                <a:lnTo>
                  <a:pt x="1580556" y="271775"/>
                </a:lnTo>
                <a:lnTo>
                  <a:pt x="1625600" y="287970"/>
                </a:lnTo>
                <a:lnTo>
                  <a:pt x="1672142" y="307070"/>
                </a:lnTo>
                <a:lnTo>
                  <a:pt x="1717540" y="328158"/>
                </a:lnTo>
                <a:lnTo>
                  <a:pt x="1761741" y="351176"/>
                </a:lnTo>
                <a:lnTo>
                  <a:pt x="1804697" y="376070"/>
                </a:lnTo>
                <a:lnTo>
                  <a:pt x="1846358" y="402785"/>
                </a:lnTo>
                <a:lnTo>
                  <a:pt x="1886673" y="431264"/>
                </a:lnTo>
                <a:lnTo>
                  <a:pt x="1925592" y="461452"/>
                </a:lnTo>
                <a:lnTo>
                  <a:pt x="1963066" y="493294"/>
                </a:lnTo>
                <a:lnTo>
                  <a:pt x="1999044" y="526734"/>
                </a:lnTo>
                <a:lnTo>
                  <a:pt x="2033476" y="561716"/>
                </a:lnTo>
                <a:lnTo>
                  <a:pt x="2066313" y="598185"/>
                </a:lnTo>
                <a:lnTo>
                  <a:pt x="2097503" y="636086"/>
                </a:lnTo>
                <a:lnTo>
                  <a:pt x="2126998" y="675363"/>
                </a:lnTo>
                <a:lnTo>
                  <a:pt x="2154747" y="715960"/>
                </a:lnTo>
                <a:lnTo>
                  <a:pt x="2180701" y="757822"/>
                </a:lnTo>
                <a:lnTo>
                  <a:pt x="2204808" y="800893"/>
                </a:lnTo>
                <a:lnTo>
                  <a:pt x="2227019" y="845118"/>
                </a:lnTo>
                <a:lnTo>
                  <a:pt x="2247285" y="890441"/>
                </a:lnTo>
                <a:lnTo>
                  <a:pt x="2265554" y="936807"/>
                </a:lnTo>
                <a:lnTo>
                  <a:pt x="2281778" y="984160"/>
                </a:lnTo>
                <a:lnTo>
                  <a:pt x="2295905" y="1032444"/>
                </a:lnTo>
                <a:lnTo>
                  <a:pt x="2503042" y="976945"/>
                </a:lnTo>
                <a:lnTo>
                  <a:pt x="2489701" y="930501"/>
                </a:lnTo>
                <a:lnTo>
                  <a:pt x="2474814" y="884925"/>
                </a:lnTo>
                <a:lnTo>
                  <a:pt x="2458416" y="840239"/>
                </a:lnTo>
                <a:lnTo>
                  <a:pt x="2440545" y="796463"/>
                </a:lnTo>
                <a:lnTo>
                  <a:pt x="2421238" y="753619"/>
                </a:lnTo>
                <a:lnTo>
                  <a:pt x="2400530" y="711727"/>
                </a:lnTo>
                <a:lnTo>
                  <a:pt x="2378458" y="670809"/>
                </a:lnTo>
                <a:lnTo>
                  <a:pt x="2355058" y="630885"/>
                </a:lnTo>
                <a:lnTo>
                  <a:pt x="2330367" y="591978"/>
                </a:lnTo>
                <a:lnTo>
                  <a:pt x="2304422" y="554106"/>
                </a:lnTo>
                <a:lnTo>
                  <a:pt x="2277258" y="517293"/>
                </a:lnTo>
                <a:lnTo>
                  <a:pt x="2248913" y="481558"/>
                </a:lnTo>
                <a:lnTo>
                  <a:pt x="2219422" y="446924"/>
                </a:lnTo>
                <a:lnTo>
                  <a:pt x="2188823" y="413410"/>
                </a:lnTo>
                <a:lnTo>
                  <a:pt x="2157151" y="381037"/>
                </a:lnTo>
                <a:lnTo>
                  <a:pt x="2124443" y="349828"/>
                </a:lnTo>
                <a:lnTo>
                  <a:pt x="2090736" y="319803"/>
                </a:lnTo>
                <a:lnTo>
                  <a:pt x="2056065" y="290982"/>
                </a:lnTo>
                <a:lnTo>
                  <a:pt x="2020469" y="263388"/>
                </a:lnTo>
                <a:lnTo>
                  <a:pt x="1983981" y="237041"/>
                </a:lnTo>
                <a:lnTo>
                  <a:pt x="1950433" y="214508"/>
                </a:lnTo>
                <a:close/>
              </a:path>
              <a:path w="2503170" h="1032510">
                <a:moveTo>
                  <a:pt x="1216554" y="0"/>
                </a:moveTo>
                <a:lnTo>
                  <a:pt x="1170079" y="1341"/>
                </a:lnTo>
                <a:lnTo>
                  <a:pt x="1123444" y="4350"/>
                </a:lnTo>
                <a:lnTo>
                  <a:pt x="1076684" y="9048"/>
                </a:lnTo>
                <a:lnTo>
                  <a:pt x="1029836" y="15455"/>
                </a:lnTo>
                <a:lnTo>
                  <a:pt x="982936" y="23593"/>
                </a:lnTo>
                <a:lnTo>
                  <a:pt x="936021" y="33483"/>
                </a:lnTo>
                <a:lnTo>
                  <a:pt x="889126" y="45146"/>
                </a:lnTo>
                <a:lnTo>
                  <a:pt x="840612" y="59137"/>
                </a:lnTo>
                <a:lnTo>
                  <a:pt x="792874" y="74902"/>
                </a:lnTo>
                <a:lnTo>
                  <a:pt x="745953" y="92407"/>
                </a:lnTo>
                <a:lnTo>
                  <a:pt x="699888" y="111616"/>
                </a:lnTo>
                <a:lnTo>
                  <a:pt x="654718" y="132494"/>
                </a:lnTo>
                <a:lnTo>
                  <a:pt x="610483" y="155004"/>
                </a:lnTo>
                <a:lnTo>
                  <a:pt x="567221" y="179112"/>
                </a:lnTo>
                <a:lnTo>
                  <a:pt x="524973" y="204782"/>
                </a:lnTo>
                <a:lnTo>
                  <a:pt x="483778" y="231979"/>
                </a:lnTo>
                <a:lnTo>
                  <a:pt x="443676" y="260666"/>
                </a:lnTo>
                <a:lnTo>
                  <a:pt x="404704" y="290809"/>
                </a:lnTo>
                <a:lnTo>
                  <a:pt x="366904" y="322372"/>
                </a:lnTo>
                <a:lnTo>
                  <a:pt x="330315" y="355319"/>
                </a:lnTo>
                <a:lnTo>
                  <a:pt x="294975" y="389616"/>
                </a:lnTo>
                <a:lnTo>
                  <a:pt x="260925" y="425226"/>
                </a:lnTo>
                <a:lnTo>
                  <a:pt x="228203" y="462113"/>
                </a:lnTo>
                <a:lnTo>
                  <a:pt x="196849" y="500244"/>
                </a:lnTo>
                <a:lnTo>
                  <a:pt x="166903" y="539581"/>
                </a:lnTo>
                <a:lnTo>
                  <a:pt x="138404" y="580090"/>
                </a:lnTo>
                <a:lnTo>
                  <a:pt x="111391" y="621734"/>
                </a:lnTo>
                <a:lnTo>
                  <a:pt x="85903" y="664479"/>
                </a:lnTo>
                <a:lnTo>
                  <a:pt x="61981" y="708289"/>
                </a:lnTo>
                <a:lnTo>
                  <a:pt x="39664" y="753129"/>
                </a:lnTo>
                <a:lnTo>
                  <a:pt x="18990" y="798962"/>
                </a:lnTo>
                <a:lnTo>
                  <a:pt x="0" y="845754"/>
                </a:lnTo>
                <a:lnTo>
                  <a:pt x="200278" y="922589"/>
                </a:lnTo>
                <a:lnTo>
                  <a:pt x="218377" y="878277"/>
                </a:lnTo>
                <a:lnTo>
                  <a:pt x="238167" y="835171"/>
                </a:lnTo>
                <a:lnTo>
                  <a:pt x="259594" y="793296"/>
                </a:lnTo>
                <a:lnTo>
                  <a:pt x="282605" y="752676"/>
                </a:lnTo>
                <a:lnTo>
                  <a:pt x="307148" y="713334"/>
                </a:lnTo>
                <a:lnTo>
                  <a:pt x="333167" y="675295"/>
                </a:lnTo>
                <a:lnTo>
                  <a:pt x="360609" y="638581"/>
                </a:lnTo>
                <a:lnTo>
                  <a:pt x="389422" y="603217"/>
                </a:lnTo>
                <a:lnTo>
                  <a:pt x="419552" y="569226"/>
                </a:lnTo>
                <a:lnTo>
                  <a:pt x="450944" y="536633"/>
                </a:lnTo>
                <a:lnTo>
                  <a:pt x="483547" y="505460"/>
                </a:lnTo>
                <a:lnTo>
                  <a:pt x="517305" y="475733"/>
                </a:lnTo>
                <a:lnTo>
                  <a:pt x="552166" y="447475"/>
                </a:lnTo>
                <a:lnTo>
                  <a:pt x="588077" y="420709"/>
                </a:lnTo>
                <a:lnTo>
                  <a:pt x="624983" y="395459"/>
                </a:lnTo>
                <a:lnTo>
                  <a:pt x="662831" y="371749"/>
                </a:lnTo>
                <a:lnTo>
                  <a:pt x="701568" y="349604"/>
                </a:lnTo>
                <a:lnTo>
                  <a:pt x="741140" y="329046"/>
                </a:lnTo>
                <a:lnTo>
                  <a:pt x="781494" y="310100"/>
                </a:lnTo>
                <a:lnTo>
                  <a:pt x="822576" y="292789"/>
                </a:lnTo>
                <a:lnTo>
                  <a:pt x="864333" y="277137"/>
                </a:lnTo>
                <a:lnTo>
                  <a:pt x="906711" y="263168"/>
                </a:lnTo>
                <a:lnTo>
                  <a:pt x="949657" y="250906"/>
                </a:lnTo>
                <a:lnTo>
                  <a:pt x="993117" y="240374"/>
                </a:lnTo>
                <a:lnTo>
                  <a:pt x="1037038" y="231597"/>
                </a:lnTo>
                <a:lnTo>
                  <a:pt x="1081366" y="224598"/>
                </a:lnTo>
                <a:lnTo>
                  <a:pt x="1126048" y="219401"/>
                </a:lnTo>
                <a:lnTo>
                  <a:pt x="1171030" y="216030"/>
                </a:lnTo>
                <a:lnTo>
                  <a:pt x="1216259" y="214508"/>
                </a:lnTo>
                <a:lnTo>
                  <a:pt x="1950433" y="214508"/>
                </a:lnTo>
                <a:lnTo>
                  <a:pt x="1946641" y="211961"/>
                </a:lnTo>
                <a:lnTo>
                  <a:pt x="1908483" y="188171"/>
                </a:lnTo>
                <a:lnTo>
                  <a:pt x="1869544" y="165691"/>
                </a:lnTo>
                <a:lnTo>
                  <a:pt x="1829861" y="144541"/>
                </a:lnTo>
                <a:lnTo>
                  <a:pt x="1789470" y="124745"/>
                </a:lnTo>
                <a:lnTo>
                  <a:pt x="1748407" y="106321"/>
                </a:lnTo>
                <a:lnTo>
                  <a:pt x="1706710" y="89291"/>
                </a:lnTo>
                <a:lnTo>
                  <a:pt x="1664414" y="73677"/>
                </a:lnTo>
                <a:lnTo>
                  <a:pt x="1621556" y="59499"/>
                </a:lnTo>
                <a:lnTo>
                  <a:pt x="1578172" y="46778"/>
                </a:lnTo>
                <a:lnTo>
                  <a:pt x="1534299" y="35536"/>
                </a:lnTo>
                <a:lnTo>
                  <a:pt x="1489974" y="25793"/>
                </a:lnTo>
                <a:lnTo>
                  <a:pt x="1445232" y="17570"/>
                </a:lnTo>
                <a:lnTo>
                  <a:pt x="1400110" y="10889"/>
                </a:lnTo>
                <a:lnTo>
                  <a:pt x="1354645" y="5770"/>
                </a:lnTo>
                <a:lnTo>
                  <a:pt x="1308873" y="2235"/>
                </a:lnTo>
                <a:lnTo>
                  <a:pt x="1262830" y="305"/>
                </a:lnTo>
                <a:lnTo>
                  <a:pt x="1216554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05785" y="1778635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88417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D0CEC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28189" y="175107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068" y="0"/>
                </a:moveTo>
                <a:lnTo>
                  <a:pt x="22020" y="2831"/>
                </a:lnTo>
                <a:lnTo>
                  <a:pt x="10556" y="10556"/>
                </a:lnTo>
                <a:lnTo>
                  <a:pt x="2831" y="22020"/>
                </a:lnTo>
                <a:lnTo>
                  <a:pt x="0" y="36068"/>
                </a:lnTo>
                <a:lnTo>
                  <a:pt x="2831" y="50041"/>
                </a:lnTo>
                <a:lnTo>
                  <a:pt x="10556" y="61467"/>
                </a:lnTo>
                <a:lnTo>
                  <a:pt x="22020" y="69179"/>
                </a:lnTo>
                <a:lnTo>
                  <a:pt x="36068" y="72009"/>
                </a:lnTo>
                <a:lnTo>
                  <a:pt x="50041" y="69179"/>
                </a:lnTo>
                <a:lnTo>
                  <a:pt x="61468" y="61467"/>
                </a:lnTo>
                <a:lnTo>
                  <a:pt x="69179" y="50041"/>
                </a:lnTo>
                <a:lnTo>
                  <a:pt x="72009" y="36068"/>
                </a:lnTo>
                <a:lnTo>
                  <a:pt x="69179" y="22020"/>
                </a:lnTo>
                <a:lnTo>
                  <a:pt x="61468" y="10556"/>
                </a:lnTo>
                <a:lnTo>
                  <a:pt x="50041" y="2831"/>
                </a:lnTo>
                <a:lnTo>
                  <a:pt x="36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28189" y="175107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068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50041" y="2831"/>
                </a:lnTo>
                <a:lnTo>
                  <a:pt x="61468" y="10556"/>
                </a:lnTo>
                <a:lnTo>
                  <a:pt x="69179" y="22020"/>
                </a:lnTo>
                <a:lnTo>
                  <a:pt x="72009" y="36068"/>
                </a:lnTo>
                <a:lnTo>
                  <a:pt x="69179" y="50041"/>
                </a:lnTo>
                <a:lnTo>
                  <a:pt x="61468" y="61467"/>
                </a:lnTo>
                <a:lnTo>
                  <a:pt x="50041" y="69179"/>
                </a:lnTo>
                <a:lnTo>
                  <a:pt x="36068" y="72009"/>
                </a:lnTo>
                <a:lnTo>
                  <a:pt x="22020" y="69179"/>
                </a:lnTo>
                <a:lnTo>
                  <a:pt x="10556" y="61467"/>
                </a:lnTo>
                <a:lnTo>
                  <a:pt x="2831" y="50041"/>
                </a:lnTo>
                <a:lnTo>
                  <a:pt x="0" y="36068"/>
                </a:lnTo>
                <a:close/>
              </a:path>
            </a:pathLst>
          </a:custGeom>
          <a:ln w="28575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03884" y="1199896"/>
            <a:ext cx="1432560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100" spc="-655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100" spc="15">
                <a:solidFill>
                  <a:srgbClr val="171717"/>
                </a:solidFill>
                <a:latin typeface="微软雅黑"/>
                <a:cs typeface="微软雅黑"/>
              </a:rPr>
              <a:t>需求评审原则：</a:t>
            </a:r>
            <a:r>
              <a:rPr dirty="0" sz="1100" spc="15">
                <a:solidFill>
                  <a:srgbClr val="171717"/>
                </a:solidFill>
                <a:latin typeface="微软雅黑"/>
                <a:cs typeface="微软雅黑"/>
              </a:rPr>
              <a:t>CIA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3884" y="1533778"/>
            <a:ext cx="769620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100" spc="-685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100" spc="25">
                <a:solidFill>
                  <a:srgbClr val="171717"/>
                </a:solidFill>
                <a:latin typeface="微软雅黑"/>
                <a:cs typeface="微软雅黑"/>
              </a:rPr>
              <a:t>风险评估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3884" y="1877314"/>
            <a:ext cx="1056640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100" spc="-675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100" spc="25">
                <a:solidFill>
                  <a:srgbClr val="171717"/>
                </a:solidFill>
                <a:latin typeface="微软雅黑"/>
                <a:cs typeface="微软雅黑"/>
              </a:rPr>
              <a:t>业务场景梳理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3884" y="2211323"/>
            <a:ext cx="1343025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100" spc="-670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100" spc="25">
                <a:solidFill>
                  <a:srgbClr val="171717"/>
                </a:solidFill>
                <a:latin typeface="微软雅黑"/>
                <a:cs typeface="微软雅黑"/>
              </a:rPr>
              <a:t>业务之间的关联性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72709" y="2235454"/>
            <a:ext cx="826769" cy="2495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25" b="1">
                <a:solidFill>
                  <a:srgbClr val="171717"/>
                </a:solidFill>
                <a:latin typeface="微软雅黑"/>
                <a:cs typeface="微软雅黑"/>
              </a:rPr>
              <a:t>威胁建模</a:t>
            </a:r>
            <a:endParaRPr sz="155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33776" y="355777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068" y="0"/>
                </a:moveTo>
                <a:lnTo>
                  <a:pt x="22020" y="2829"/>
                </a:lnTo>
                <a:lnTo>
                  <a:pt x="10556" y="10541"/>
                </a:lnTo>
                <a:lnTo>
                  <a:pt x="2831" y="21967"/>
                </a:lnTo>
                <a:lnTo>
                  <a:pt x="0" y="35941"/>
                </a:lnTo>
                <a:lnTo>
                  <a:pt x="2831" y="49988"/>
                </a:lnTo>
                <a:lnTo>
                  <a:pt x="10556" y="61452"/>
                </a:lnTo>
                <a:lnTo>
                  <a:pt x="22020" y="69177"/>
                </a:lnTo>
                <a:lnTo>
                  <a:pt x="36068" y="72009"/>
                </a:lnTo>
                <a:lnTo>
                  <a:pt x="50095" y="69177"/>
                </a:lnTo>
                <a:lnTo>
                  <a:pt x="61515" y="61452"/>
                </a:lnTo>
                <a:lnTo>
                  <a:pt x="69197" y="49988"/>
                </a:lnTo>
                <a:lnTo>
                  <a:pt x="72009" y="35941"/>
                </a:lnTo>
                <a:lnTo>
                  <a:pt x="69197" y="21967"/>
                </a:lnTo>
                <a:lnTo>
                  <a:pt x="61515" y="10541"/>
                </a:lnTo>
                <a:lnTo>
                  <a:pt x="50095" y="2829"/>
                </a:lnTo>
                <a:lnTo>
                  <a:pt x="36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33776" y="355777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5941"/>
                </a:moveTo>
                <a:lnTo>
                  <a:pt x="2831" y="21967"/>
                </a:lnTo>
                <a:lnTo>
                  <a:pt x="10556" y="10541"/>
                </a:lnTo>
                <a:lnTo>
                  <a:pt x="22020" y="2829"/>
                </a:lnTo>
                <a:lnTo>
                  <a:pt x="36068" y="0"/>
                </a:lnTo>
                <a:lnTo>
                  <a:pt x="50095" y="2829"/>
                </a:lnTo>
                <a:lnTo>
                  <a:pt x="61515" y="10541"/>
                </a:lnTo>
                <a:lnTo>
                  <a:pt x="69197" y="21967"/>
                </a:lnTo>
                <a:lnTo>
                  <a:pt x="72009" y="35941"/>
                </a:lnTo>
                <a:lnTo>
                  <a:pt x="69197" y="49988"/>
                </a:lnTo>
                <a:lnTo>
                  <a:pt x="61515" y="61452"/>
                </a:lnTo>
                <a:lnTo>
                  <a:pt x="50095" y="69177"/>
                </a:lnTo>
                <a:lnTo>
                  <a:pt x="36068" y="72009"/>
                </a:lnTo>
                <a:lnTo>
                  <a:pt x="22020" y="69177"/>
                </a:lnTo>
                <a:lnTo>
                  <a:pt x="10556" y="61452"/>
                </a:lnTo>
                <a:lnTo>
                  <a:pt x="2831" y="49988"/>
                </a:lnTo>
                <a:lnTo>
                  <a:pt x="0" y="35941"/>
                </a:lnTo>
                <a:close/>
              </a:path>
            </a:pathLst>
          </a:custGeom>
          <a:ln w="28575">
            <a:solidFill>
              <a:srgbClr val="AE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0768" y="1109091"/>
            <a:ext cx="225425" cy="1352550"/>
          </a:xfrm>
          <a:custGeom>
            <a:avLst/>
            <a:gdLst/>
            <a:ahLst/>
            <a:cxnLst/>
            <a:rect l="l" t="t" r="r" b="b"/>
            <a:pathLst>
              <a:path w="225425" h="1352550">
                <a:moveTo>
                  <a:pt x="225399" y="1352423"/>
                </a:moveTo>
                <a:lnTo>
                  <a:pt x="181531" y="1343572"/>
                </a:lnTo>
                <a:lnTo>
                  <a:pt x="145708" y="1319434"/>
                </a:lnTo>
                <a:lnTo>
                  <a:pt x="121556" y="1283628"/>
                </a:lnTo>
                <a:lnTo>
                  <a:pt x="112699" y="1239774"/>
                </a:lnTo>
                <a:lnTo>
                  <a:pt x="112699" y="788924"/>
                </a:lnTo>
                <a:lnTo>
                  <a:pt x="103843" y="745049"/>
                </a:lnTo>
                <a:lnTo>
                  <a:pt x="79690" y="709199"/>
                </a:lnTo>
                <a:lnTo>
                  <a:pt x="43867" y="685018"/>
                </a:lnTo>
                <a:lnTo>
                  <a:pt x="0" y="676148"/>
                </a:lnTo>
                <a:lnTo>
                  <a:pt x="43867" y="667297"/>
                </a:lnTo>
                <a:lnTo>
                  <a:pt x="79690" y="643159"/>
                </a:lnTo>
                <a:lnTo>
                  <a:pt x="103843" y="607353"/>
                </a:lnTo>
                <a:lnTo>
                  <a:pt x="112699" y="563499"/>
                </a:lnTo>
                <a:lnTo>
                  <a:pt x="112699" y="112649"/>
                </a:lnTo>
                <a:lnTo>
                  <a:pt x="121556" y="68794"/>
                </a:lnTo>
                <a:lnTo>
                  <a:pt x="145708" y="32988"/>
                </a:lnTo>
                <a:lnTo>
                  <a:pt x="181531" y="8850"/>
                </a:lnTo>
                <a:lnTo>
                  <a:pt x="225399" y="0"/>
                </a:lnTo>
              </a:path>
            </a:pathLst>
          </a:custGeom>
          <a:ln w="9534">
            <a:solidFill>
              <a:srgbClr val="76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34564" y="1109091"/>
            <a:ext cx="225425" cy="1352550"/>
          </a:xfrm>
          <a:custGeom>
            <a:avLst/>
            <a:gdLst/>
            <a:ahLst/>
            <a:cxnLst/>
            <a:rect l="l" t="t" r="r" b="b"/>
            <a:pathLst>
              <a:path w="225425" h="1352550">
                <a:moveTo>
                  <a:pt x="0" y="0"/>
                </a:moveTo>
                <a:lnTo>
                  <a:pt x="43874" y="8850"/>
                </a:lnTo>
                <a:lnTo>
                  <a:pt x="79724" y="32988"/>
                </a:lnTo>
                <a:lnTo>
                  <a:pt x="103905" y="68794"/>
                </a:lnTo>
                <a:lnTo>
                  <a:pt x="112776" y="112649"/>
                </a:lnTo>
                <a:lnTo>
                  <a:pt x="112776" y="563499"/>
                </a:lnTo>
                <a:lnTo>
                  <a:pt x="121626" y="607353"/>
                </a:lnTo>
                <a:lnTo>
                  <a:pt x="145764" y="643159"/>
                </a:lnTo>
                <a:lnTo>
                  <a:pt x="181570" y="667297"/>
                </a:lnTo>
                <a:lnTo>
                  <a:pt x="225425" y="676148"/>
                </a:lnTo>
                <a:lnTo>
                  <a:pt x="181570" y="685018"/>
                </a:lnTo>
                <a:lnTo>
                  <a:pt x="145764" y="709199"/>
                </a:lnTo>
                <a:lnTo>
                  <a:pt x="121626" y="745049"/>
                </a:lnTo>
                <a:lnTo>
                  <a:pt x="112776" y="788924"/>
                </a:lnTo>
                <a:lnTo>
                  <a:pt x="112776" y="1239774"/>
                </a:lnTo>
                <a:lnTo>
                  <a:pt x="103905" y="1283628"/>
                </a:lnTo>
                <a:lnTo>
                  <a:pt x="79724" y="1319434"/>
                </a:lnTo>
                <a:lnTo>
                  <a:pt x="43874" y="1343572"/>
                </a:lnTo>
                <a:lnTo>
                  <a:pt x="0" y="1352423"/>
                </a:lnTo>
              </a:path>
            </a:pathLst>
          </a:custGeom>
          <a:ln w="9534">
            <a:solidFill>
              <a:srgbClr val="76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585085" y="1500504"/>
            <a:ext cx="825500" cy="2495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20" b="1">
                <a:solidFill>
                  <a:srgbClr val="171717"/>
                </a:solidFill>
                <a:latin typeface="微软雅黑"/>
                <a:cs typeface="微软雅黑"/>
              </a:rPr>
              <a:t>安全需求</a:t>
            </a:r>
            <a:endParaRPr sz="155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33169" y="3141598"/>
            <a:ext cx="770255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100" spc="-685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100" spc="25">
                <a:solidFill>
                  <a:srgbClr val="171717"/>
                </a:solidFill>
                <a:latin typeface="微软雅黑"/>
                <a:cs typeface="微软雅黑"/>
              </a:rPr>
              <a:t>信息模型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33169" y="3475735"/>
            <a:ext cx="770255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100" spc="-685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100" spc="25">
                <a:solidFill>
                  <a:srgbClr val="171717"/>
                </a:solidFill>
                <a:latin typeface="微软雅黑"/>
                <a:cs typeface="微软雅黑"/>
              </a:rPr>
              <a:t>功能模型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70860" y="3281679"/>
            <a:ext cx="937894" cy="374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10489">
              <a:lnSpc>
                <a:spcPts val="1695"/>
              </a:lnSpc>
            </a:pPr>
            <a:r>
              <a:rPr dirty="0" sz="1550" spc="25" b="1">
                <a:solidFill>
                  <a:srgbClr val="171717"/>
                </a:solidFill>
                <a:latin typeface="微软雅黑"/>
                <a:cs typeface="微软雅黑"/>
              </a:rPr>
              <a:t>安全设计</a:t>
            </a:r>
            <a:endParaRPr sz="1550">
              <a:latin typeface="微软雅黑"/>
              <a:cs typeface="微软雅黑"/>
            </a:endParaRPr>
          </a:p>
          <a:p>
            <a:pPr algn="ctr" marR="3175">
              <a:lnSpc>
                <a:spcPts val="1155"/>
              </a:lnSpc>
              <a:tabLst>
                <a:tab pos="900430" algn="l"/>
              </a:tabLst>
            </a:pPr>
            <a:r>
              <a:rPr dirty="0" sz="1100" spc="5" u="dash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dirty="0" sz="1100" spc="5" u="dash">
                <a:solidFill>
                  <a:srgbClr val="171717"/>
                </a:solid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33169" y="3819207"/>
            <a:ext cx="770255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100" spc="-685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100" spc="25">
                <a:solidFill>
                  <a:srgbClr val="171717"/>
                </a:solidFill>
                <a:latin typeface="微软雅黑"/>
                <a:cs typeface="微软雅黑"/>
              </a:rPr>
              <a:t>行为模型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98365" y="2276868"/>
            <a:ext cx="776605" cy="39243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064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320"/>
              </a:spcBef>
            </a:pPr>
            <a:r>
              <a:rPr dirty="0" sz="1950" spc="-5" b="1">
                <a:solidFill>
                  <a:srgbClr val="006FC0"/>
                </a:solidFill>
                <a:latin typeface="微软雅黑"/>
                <a:cs typeface="微软雅黑"/>
              </a:rPr>
              <a:t>C.I.A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62025" y="3082925"/>
            <a:ext cx="168275" cy="1007110"/>
          </a:xfrm>
          <a:custGeom>
            <a:avLst/>
            <a:gdLst/>
            <a:ahLst/>
            <a:cxnLst/>
            <a:rect l="l" t="t" r="r" b="b"/>
            <a:pathLst>
              <a:path w="168275" h="1007110">
                <a:moveTo>
                  <a:pt x="167817" y="1006894"/>
                </a:moveTo>
                <a:lnTo>
                  <a:pt x="135156" y="1000300"/>
                </a:lnTo>
                <a:lnTo>
                  <a:pt x="108484" y="982318"/>
                </a:lnTo>
                <a:lnTo>
                  <a:pt x="90502" y="955646"/>
                </a:lnTo>
                <a:lnTo>
                  <a:pt x="83908" y="922985"/>
                </a:lnTo>
                <a:lnTo>
                  <a:pt x="83908" y="587375"/>
                </a:lnTo>
                <a:lnTo>
                  <a:pt x="77315" y="554702"/>
                </a:lnTo>
                <a:lnTo>
                  <a:pt x="59332" y="528018"/>
                </a:lnTo>
                <a:lnTo>
                  <a:pt x="32661" y="510026"/>
                </a:lnTo>
                <a:lnTo>
                  <a:pt x="0" y="503428"/>
                </a:lnTo>
                <a:lnTo>
                  <a:pt x="32661" y="496829"/>
                </a:lnTo>
                <a:lnTo>
                  <a:pt x="59332" y="478837"/>
                </a:lnTo>
                <a:lnTo>
                  <a:pt x="77315" y="452153"/>
                </a:lnTo>
                <a:lnTo>
                  <a:pt x="83908" y="419481"/>
                </a:lnTo>
                <a:lnTo>
                  <a:pt x="83908" y="83819"/>
                </a:lnTo>
                <a:lnTo>
                  <a:pt x="90502" y="51220"/>
                </a:lnTo>
                <a:lnTo>
                  <a:pt x="108484" y="24574"/>
                </a:lnTo>
                <a:lnTo>
                  <a:pt x="135156" y="6596"/>
                </a:lnTo>
                <a:lnTo>
                  <a:pt x="167817" y="0"/>
                </a:lnTo>
              </a:path>
            </a:pathLst>
          </a:custGeom>
          <a:ln w="9534">
            <a:solidFill>
              <a:srgbClr val="76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89301" y="3082925"/>
            <a:ext cx="168275" cy="1007110"/>
          </a:xfrm>
          <a:custGeom>
            <a:avLst/>
            <a:gdLst/>
            <a:ahLst/>
            <a:cxnLst/>
            <a:rect l="l" t="t" r="r" b="b"/>
            <a:pathLst>
              <a:path w="168275" h="1007110">
                <a:moveTo>
                  <a:pt x="0" y="0"/>
                </a:moveTo>
                <a:lnTo>
                  <a:pt x="32672" y="6596"/>
                </a:lnTo>
                <a:lnTo>
                  <a:pt x="59356" y="24574"/>
                </a:lnTo>
                <a:lnTo>
                  <a:pt x="77348" y="51220"/>
                </a:lnTo>
                <a:lnTo>
                  <a:pt x="83947" y="83819"/>
                </a:lnTo>
                <a:lnTo>
                  <a:pt x="83947" y="419481"/>
                </a:lnTo>
                <a:lnTo>
                  <a:pt x="90545" y="452153"/>
                </a:lnTo>
                <a:lnTo>
                  <a:pt x="108537" y="478837"/>
                </a:lnTo>
                <a:lnTo>
                  <a:pt x="135221" y="496829"/>
                </a:lnTo>
                <a:lnTo>
                  <a:pt x="167894" y="503428"/>
                </a:lnTo>
                <a:lnTo>
                  <a:pt x="135221" y="510026"/>
                </a:lnTo>
                <a:lnTo>
                  <a:pt x="108537" y="528018"/>
                </a:lnTo>
                <a:lnTo>
                  <a:pt x="90545" y="554702"/>
                </a:lnTo>
                <a:lnTo>
                  <a:pt x="83947" y="587375"/>
                </a:lnTo>
                <a:lnTo>
                  <a:pt x="83947" y="922985"/>
                </a:lnTo>
                <a:lnTo>
                  <a:pt x="77348" y="955646"/>
                </a:lnTo>
                <a:lnTo>
                  <a:pt x="59356" y="982318"/>
                </a:lnTo>
                <a:lnTo>
                  <a:pt x="32672" y="1000300"/>
                </a:lnTo>
                <a:lnTo>
                  <a:pt x="0" y="1006894"/>
                </a:lnTo>
              </a:path>
            </a:pathLst>
          </a:custGeom>
          <a:ln w="9534">
            <a:solidFill>
              <a:srgbClr val="76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51859" y="3280917"/>
            <a:ext cx="586740" cy="312420"/>
          </a:xfrm>
          <a:custGeom>
            <a:avLst/>
            <a:gdLst/>
            <a:ahLst/>
            <a:cxnLst/>
            <a:rect l="l" t="t" r="r" b="b"/>
            <a:pathLst>
              <a:path w="586739" h="312420">
                <a:moveTo>
                  <a:pt x="586739" y="0"/>
                </a:moveTo>
                <a:lnTo>
                  <a:pt x="0" y="312165"/>
                </a:lnTo>
              </a:path>
            </a:pathLst>
          </a:custGeom>
          <a:ln w="12700">
            <a:solidFill>
              <a:srgbClr val="D0CEC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88328" y="1212977"/>
            <a:ext cx="321310" cy="1927860"/>
          </a:xfrm>
          <a:custGeom>
            <a:avLst/>
            <a:gdLst/>
            <a:ahLst/>
            <a:cxnLst/>
            <a:rect l="l" t="t" r="r" b="b"/>
            <a:pathLst>
              <a:path w="321309" h="1927860">
                <a:moveTo>
                  <a:pt x="321182" y="1927352"/>
                </a:moveTo>
                <a:lnTo>
                  <a:pt x="270448" y="1919167"/>
                </a:lnTo>
                <a:lnTo>
                  <a:pt x="226382" y="1896376"/>
                </a:lnTo>
                <a:lnTo>
                  <a:pt x="191630" y="1861624"/>
                </a:lnTo>
                <a:lnTo>
                  <a:pt x="168839" y="1817558"/>
                </a:lnTo>
                <a:lnTo>
                  <a:pt x="160654" y="1766824"/>
                </a:lnTo>
                <a:lnTo>
                  <a:pt x="160654" y="1124331"/>
                </a:lnTo>
                <a:lnTo>
                  <a:pt x="152469" y="1073534"/>
                </a:lnTo>
                <a:lnTo>
                  <a:pt x="129671" y="1029430"/>
                </a:lnTo>
                <a:lnTo>
                  <a:pt x="94900" y="994659"/>
                </a:lnTo>
                <a:lnTo>
                  <a:pt x="50796" y="971861"/>
                </a:lnTo>
                <a:lnTo>
                  <a:pt x="0" y="963676"/>
                </a:lnTo>
                <a:lnTo>
                  <a:pt x="50796" y="955491"/>
                </a:lnTo>
                <a:lnTo>
                  <a:pt x="94900" y="932700"/>
                </a:lnTo>
                <a:lnTo>
                  <a:pt x="129671" y="897948"/>
                </a:lnTo>
                <a:lnTo>
                  <a:pt x="152469" y="853882"/>
                </a:lnTo>
                <a:lnTo>
                  <a:pt x="160654" y="803148"/>
                </a:lnTo>
                <a:lnTo>
                  <a:pt x="160654" y="160655"/>
                </a:lnTo>
                <a:lnTo>
                  <a:pt x="168839" y="109858"/>
                </a:lnTo>
                <a:lnTo>
                  <a:pt x="191630" y="65754"/>
                </a:lnTo>
                <a:lnTo>
                  <a:pt x="226382" y="30983"/>
                </a:lnTo>
                <a:lnTo>
                  <a:pt x="270448" y="8185"/>
                </a:lnTo>
                <a:lnTo>
                  <a:pt x="321182" y="0"/>
                </a:lnTo>
              </a:path>
            </a:pathLst>
          </a:custGeom>
          <a:ln w="9534">
            <a:solidFill>
              <a:srgbClr val="76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57284" y="1212977"/>
            <a:ext cx="321310" cy="1927860"/>
          </a:xfrm>
          <a:custGeom>
            <a:avLst/>
            <a:gdLst/>
            <a:ahLst/>
            <a:cxnLst/>
            <a:rect l="l" t="t" r="r" b="b"/>
            <a:pathLst>
              <a:path w="321309" h="1927860">
                <a:moveTo>
                  <a:pt x="0" y="0"/>
                </a:moveTo>
                <a:lnTo>
                  <a:pt x="50796" y="8185"/>
                </a:lnTo>
                <a:lnTo>
                  <a:pt x="94900" y="30983"/>
                </a:lnTo>
                <a:lnTo>
                  <a:pt x="129671" y="65754"/>
                </a:lnTo>
                <a:lnTo>
                  <a:pt x="152469" y="109858"/>
                </a:lnTo>
                <a:lnTo>
                  <a:pt x="160655" y="160655"/>
                </a:lnTo>
                <a:lnTo>
                  <a:pt x="160655" y="803148"/>
                </a:lnTo>
                <a:lnTo>
                  <a:pt x="168840" y="853882"/>
                </a:lnTo>
                <a:lnTo>
                  <a:pt x="191638" y="897948"/>
                </a:lnTo>
                <a:lnTo>
                  <a:pt x="226409" y="932700"/>
                </a:lnTo>
                <a:lnTo>
                  <a:pt x="270513" y="955491"/>
                </a:lnTo>
                <a:lnTo>
                  <a:pt x="321310" y="963676"/>
                </a:lnTo>
                <a:lnTo>
                  <a:pt x="270513" y="971861"/>
                </a:lnTo>
                <a:lnTo>
                  <a:pt x="226409" y="994659"/>
                </a:lnTo>
                <a:lnTo>
                  <a:pt x="191638" y="1029430"/>
                </a:lnTo>
                <a:lnTo>
                  <a:pt x="168840" y="1073534"/>
                </a:lnTo>
                <a:lnTo>
                  <a:pt x="160655" y="1124331"/>
                </a:lnTo>
                <a:lnTo>
                  <a:pt x="160655" y="1766824"/>
                </a:lnTo>
                <a:lnTo>
                  <a:pt x="152469" y="1817558"/>
                </a:lnTo>
                <a:lnTo>
                  <a:pt x="129671" y="1861624"/>
                </a:lnTo>
                <a:lnTo>
                  <a:pt x="94900" y="1896376"/>
                </a:lnTo>
                <a:lnTo>
                  <a:pt x="50796" y="1919167"/>
                </a:lnTo>
                <a:lnTo>
                  <a:pt x="0" y="1927352"/>
                </a:lnTo>
              </a:path>
            </a:pathLst>
          </a:custGeom>
          <a:ln w="9534">
            <a:solidFill>
              <a:srgbClr val="76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359400" y="2178685"/>
            <a:ext cx="1248410" cy="0"/>
          </a:xfrm>
          <a:custGeom>
            <a:avLst/>
            <a:gdLst/>
            <a:ahLst/>
            <a:cxnLst/>
            <a:rect l="l" t="t" r="r" b="b"/>
            <a:pathLst>
              <a:path w="1248409" h="0">
                <a:moveTo>
                  <a:pt x="1248409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2E2E2E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68693" y="214350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6067" y="0"/>
                </a:moveTo>
                <a:lnTo>
                  <a:pt x="22020" y="2831"/>
                </a:lnTo>
                <a:lnTo>
                  <a:pt x="10556" y="10556"/>
                </a:lnTo>
                <a:lnTo>
                  <a:pt x="2831" y="22020"/>
                </a:lnTo>
                <a:lnTo>
                  <a:pt x="0" y="36068"/>
                </a:lnTo>
                <a:lnTo>
                  <a:pt x="2831" y="50041"/>
                </a:lnTo>
                <a:lnTo>
                  <a:pt x="10556" y="61468"/>
                </a:lnTo>
                <a:lnTo>
                  <a:pt x="22020" y="69179"/>
                </a:lnTo>
                <a:lnTo>
                  <a:pt x="36067" y="72008"/>
                </a:lnTo>
                <a:lnTo>
                  <a:pt x="50041" y="69179"/>
                </a:lnTo>
                <a:lnTo>
                  <a:pt x="61467" y="61468"/>
                </a:lnTo>
                <a:lnTo>
                  <a:pt x="69179" y="50041"/>
                </a:lnTo>
                <a:lnTo>
                  <a:pt x="72008" y="36068"/>
                </a:lnTo>
                <a:lnTo>
                  <a:pt x="69179" y="22020"/>
                </a:lnTo>
                <a:lnTo>
                  <a:pt x="61468" y="10556"/>
                </a:lnTo>
                <a:lnTo>
                  <a:pt x="50041" y="2831"/>
                </a:lnTo>
                <a:lnTo>
                  <a:pt x="360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568693" y="214350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0" y="36068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7" y="0"/>
                </a:lnTo>
                <a:lnTo>
                  <a:pt x="50041" y="2831"/>
                </a:lnTo>
                <a:lnTo>
                  <a:pt x="61468" y="10556"/>
                </a:lnTo>
                <a:lnTo>
                  <a:pt x="69179" y="22020"/>
                </a:lnTo>
                <a:lnTo>
                  <a:pt x="72008" y="36068"/>
                </a:lnTo>
                <a:lnTo>
                  <a:pt x="69179" y="50041"/>
                </a:lnTo>
                <a:lnTo>
                  <a:pt x="61467" y="61468"/>
                </a:lnTo>
                <a:lnTo>
                  <a:pt x="50041" y="69179"/>
                </a:lnTo>
                <a:lnTo>
                  <a:pt x="36067" y="72008"/>
                </a:lnTo>
                <a:lnTo>
                  <a:pt x="22020" y="69179"/>
                </a:lnTo>
                <a:lnTo>
                  <a:pt x="10556" y="61468"/>
                </a:lnTo>
                <a:lnTo>
                  <a:pt x="2831" y="50041"/>
                </a:lnTo>
                <a:lnTo>
                  <a:pt x="0" y="36068"/>
                </a:lnTo>
                <a:close/>
              </a:path>
            </a:pathLst>
          </a:custGeom>
          <a:ln w="28574">
            <a:solidFill>
              <a:srgbClr val="2E2E2E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25">
                <a:latin typeface="微软雅黑"/>
                <a:cs typeface="微软雅黑"/>
              </a:rPr>
              <a:t>3.3.3</a:t>
            </a:r>
            <a:r>
              <a:rPr dirty="0" sz="2750" spc="-135">
                <a:latin typeface="微软雅黑"/>
                <a:cs typeface="微软雅黑"/>
              </a:rPr>
              <a:t> </a:t>
            </a:r>
            <a:r>
              <a:rPr dirty="0" sz="2750" spc="25"/>
              <a:t>威胁建模与安全评审</a:t>
            </a:r>
            <a:endParaRPr sz="275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1603" y="1234897"/>
            <a:ext cx="1134745" cy="495934"/>
          </a:xfrm>
          <a:custGeom>
            <a:avLst/>
            <a:gdLst/>
            <a:ahLst/>
            <a:cxnLst/>
            <a:rect l="l" t="t" r="r" b="b"/>
            <a:pathLst>
              <a:path w="1134745" h="495935">
                <a:moveTo>
                  <a:pt x="0" y="495604"/>
                </a:moveTo>
                <a:lnTo>
                  <a:pt x="1134364" y="495604"/>
                </a:lnTo>
                <a:lnTo>
                  <a:pt x="1134364" y="0"/>
                </a:lnTo>
                <a:lnTo>
                  <a:pt x="0" y="0"/>
                </a:lnTo>
                <a:lnTo>
                  <a:pt x="0" y="495604"/>
                </a:lnTo>
                <a:close/>
              </a:path>
            </a:pathLst>
          </a:custGeom>
          <a:ln w="12700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9994" y="1384553"/>
            <a:ext cx="86995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微软雅黑"/>
                <a:cs typeface="微软雅黑"/>
              </a:rPr>
              <a:t>User(Client)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03471" y="1158239"/>
            <a:ext cx="1337310" cy="642620"/>
          </a:xfrm>
          <a:custGeom>
            <a:avLst/>
            <a:gdLst/>
            <a:ahLst/>
            <a:cxnLst/>
            <a:rect l="l" t="t" r="r" b="b"/>
            <a:pathLst>
              <a:path w="1337310" h="642619">
                <a:moveTo>
                  <a:pt x="0" y="321183"/>
                </a:moveTo>
                <a:lnTo>
                  <a:pt x="12055" y="260141"/>
                </a:lnTo>
                <a:lnTo>
                  <a:pt x="46727" y="202970"/>
                </a:lnTo>
                <a:lnTo>
                  <a:pt x="101774" y="150745"/>
                </a:lnTo>
                <a:lnTo>
                  <a:pt x="136237" y="126824"/>
                </a:lnTo>
                <a:lnTo>
                  <a:pt x="174953" y="104542"/>
                </a:lnTo>
                <a:lnTo>
                  <a:pt x="217641" y="84036"/>
                </a:lnTo>
                <a:lnTo>
                  <a:pt x="264021" y="65438"/>
                </a:lnTo>
                <a:lnTo>
                  <a:pt x="313814" y="48884"/>
                </a:lnTo>
                <a:lnTo>
                  <a:pt x="366738" y="34507"/>
                </a:lnTo>
                <a:lnTo>
                  <a:pt x="422514" y="22443"/>
                </a:lnTo>
                <a:lnTo>
                  <a:pt x="480861" y="12826"/>
                </a:lnTo>
                <a:lnTo>
                  <a:pt x="541500" y="5790"/>
                </a:lnTo>
                <a:lnTo>
                  <a:pt x="604148" y="1469"/>
                </a:lnTo>
                <a:lnTo>
                  <a:pt x="668527" y="0"/>
                </a:lnTo>
                <a:lnTo>
                  <a:pt x="732907" y="1469"/>
                </a:lnTo>
                <a:lnTo>
                  <a:pt x="795555" y="5790"/>
                </a:lnTo>
                <a:lnTo>
                  <a:pt x="856194" y="12826"/>
                </a:lnTo>
                <a:lnTo>
                  <a:pt x="914541" y="22443"/>
                </a:lnTo>
                <a:lnTo>
                  <a:pt x="970317" y="34507"/>
                </a:lnTo>
                <a:lnTo>
                  <a:pt x="1023241" y="48884"/>
                </a:lnTo>
                <a:lnTo>
                  <a:pt x="1073034" y="65438"/>
                </a:lnTo>
                <a:lnTo>
                  <a:pt x="1119414" y="84036"/>
                </a:lnTo>
                <a:lnTo>
                  <a:pt x="1162102" y="104542"/>
                </a:lnTo>
                <a:lnTo>
                  <a:pt x="1200818" y="126824"/>
                </a:lnTo>
                <a:lnTo>
                  <a:pt x="1235281" y="150745"/>
                </a:lnTo>
                <a:lnTo>
                  <a:pt x="1265211" y="176172"/>
                </a:lnTo>
                <a:lnTo>
                  <a:pt x="1310351" y="231004"/>
                </a:lnTo>
                <a:lnTo>
                  <a:pt x="1333995" y="290245"/>
                </a:lnTo>
                <a:lnTo>
                  <a:pt x="1337055" y="321183"/>
                </a:lnTo>
                <a:lnTo>
                  <a:pt x="1333995" y="352141"/>
                </a:lnTo>
                <a:lnTo>
                  <a:pt x="1310351" y="411417"/>
                </a:lnTo>
                <a:lnTo>
                  <a:pt x="1265211" y="466276"/>
                </a:lnTo>
                <a:lnTo>
                  <a:pt x="1235281" y="491713"/>
                </a:lnTo>
                <a:lnTo>
                  <a:pt x="1200818" y="515642"/>
                </a:lnTo>
                <a:lnTo>
                  <a:pt x="1162102" y="537931"/>
                </a:lnTo>
                <a:lnTo>
                  <a:pt x="1119414" y="558443"/>
                </a:lnTo>
                <a:lnTo>
                  <a:pt x="1073034" y="577045"/>
                </a:lnTo>
                <a:lnTo>
                  <a:pt x="1023241" y="593603"/>
                </a:lnTo>
                <a:lnTo>
                  <a:pt x="970317" y="607982"/>
                </a:lnTo>
                <a:lnTo>
                  <a:pt x="914541" y="620047"/>
                </a:lnTo>
                <a:lnTo>
                  <a:pt x="856194" y="629666"/>
                </a:lnTo>
                <a:lnTo>
                  <a:pt x="795555" y="636702"/>
                </a:lnTo>
                <a:lnTo>
                  <a:pt x="732907" y="641023"/>
                </a:lnTo>
                <a:lnTo>
                  <a:pt x="668527" y="642493"/>
                </a:lnTo>
                <a:lnTo>
                  <a:pt x="604148" y="641023"/>
                </a:lnTo>
                <a:lnTo>
                  <a:pt x="541500" y="636702"/>
                </a:lnTo>
                <a:lnTo>
                  <a:pt x="480861" y="629666"/>
                </a:lnTo>
                <a:lnTo>
                  <a:pt x="422514" y="620047"/>
                </a:lnTo>
                <a:lnTo>
                  <a:pt x="366738" y="607982"/>
                </a:lnTo>
                <a:lnTo>
                  <a:pt x="313814" y="593603"/>
                </a:lnTo>
                <a:lnTo>
                  <a:pt x="264021" y="577045"/>
                </a:lnTo>
                <a:lnTo>
                  <a:pt x="217641" y="558443"/>
                </a:lnTo>
                <a:lnTo>
                  <a:pt x="174953" y="537931"/>
                </a:lnTo>
                <a:lnTo>
                  <a:pt x="136237" y="515642"/>
                </a:lnTo>
                <a:lnTo>
                  <a:pt x="101774" y="491713"/>
                </a:lnTo>
                <a:lnTo>
                  <a:pt x="71844" y="466276"/>
                </a:lnTo>
                <a:lnTo>
                  <a:pt x="26704" y="411417"/>
                </a:lnTo>
                <a:lnTo>
                  <a:pt x="3060" y="352141"/>
                </a:lnTo>
                <a:lnTo>
                  <a:pt x="0" y="321183"/>
                </a:lnTo>
                <a:close/>
              </a:path>
            </a:pathLst>
          </a:custGeom>
          <a:ln w="19050">
            <a:solidFill>
              <a:srgbClr val="8A8A8A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73854" y="1301115"/>
            <a:ext cx="810260" cy="363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200" spc="5">
                <a:latin typeface="微软雅黑"/>
                <a:cs typeface="微软雅黑"/>
              </a:rPr>
              <a:t>web</a:t>
            </a:r>
            <a:endParaRPr sz="12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1050" spc="5">
                <a:latin typeface="微软雅黑"/>
                <a:cs typeface="微软雅黑"/>
              </a:rPr>
              <a:t>applications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36359" y="2470657"/>
            <a:ext cx="514984" cy="514984"/>
          </a:xfrm>
          <a:custGeom>
            <a:avLst/>
            <a:gdLst/>
            <a:ahLst/>
            <a:cxnLst/>
            <a:rect l="l" t="t" r="r" b="b"/>
            <a:pathLst>
              <a:path w="514984" h="514985">
                <a:moveTo>
                  <a:pt x="257174" y="0"/>
                </a:moveTo>
                <a:lnTo>
                  <a:pt x="210960" y="4145"/>
                </a:lnTo>
                <a:lnTo>
                  <a:pt x="167457" y="16095"/>
                </a:lnTo>
                <a:lnTo>
                  <a:pt x="127395" y="35122"/>
                </a:lnTo>
                <a:lnTo>
                  <a:pt x="91500" y="60500"/>
                </a:lnTo>
                <a:lnTo>
                  <a:pt x="60500" y="91500"/>
                </a:lnTo>
                <a:lnTo>
                  <a:pt x="35122" y="127395"/>
                </a:lnTo>
                <a:lnTo>
                  <a:pt x="16095" y="167457"/>
                </a:lnTo>
                <a:lnTo>
                  <a:pt x="4145" y="210960"/>
                </a:lnTo>
                <a:lnTo>
                  <a:pt x="0" y="257175"/>
                </a:lnTo>
                <a:lnTo>
                  <a:pt x="4145" y="303427"/>
                </a:lnTo>
                <a:lnTo>
                  <a:pt x="16095" y="346959"/>
                </a:lnTo>
                <a:lnTo>
                  <a:pt x="35122" y="387044"/>
                </a:lnTo>
                <a:lnTo>
                  <a:pt x="60500" y="422955"/>
                </a:lnTo>
                <a:lnTo>
                  <a:pt x="91500" y="453965"/>
                </a:lnTo>
                <a:lnTo>
                  <a:pt x="127395" y="479349"/>
                </a:lnTo>
                <a:lnTo>
                  <a:pt x="167457" y="498380"/>
                </a:lnTo>
                <a:lnTo>
                  <a:pt x="210960" y="510331"/>
                </a:lnTo>
                <a:lnTo>
                  <a:pt x="257174" y="514477"/>
                </a:lnTo>
                <a:lnTo>
                  <a:pt x="303427" y="510331"/>
                </a:lnTo>
                <a:lnTo>
                  <a:pt x="346959" y="498380"/>
                </a:lnTo>
                <a:lnTo>
                  <a:pt x="387044" y="479349"/>
                </a:lnTo>
                <a:lnTo>
                  <a:pt x="422955" y="453965"/>
                </a:lnTo>
                <a:lnTo>
                  <a:pt x="453965" y="422955"/>
                </a:lnTo>
                <a:lnTo>
                  <a:pt x="479349" y="387044"/>
                </a:lnTo>
                <a:lnTo>
                  <a:pt x="498380" y="346959"/>
                </a:lnTo>
                <a:lnTo>
                  <a:pt x="510331" y="303427"/>
                </a:lnTo>
                <a:lnTo>
                  <a:pt x="514476" y="257175"/>
                </a:lnTo>
                <a:lnTo>
                  <a:pt x="510331" y="210960"/>
                </a:lnTo>
                <a:lnTo>
                  <a:pt x="498380" y="167457"/>
                </a:lnTo>
                <a:lnTo>
                  <a:pt x="479349" y="127395"/>
                </a:lnTo>
                <a:lnTo>
                  <a:pt x="453965" y="91500"/>
                </a:lnTo>
                <a:lnTo>
                  <a:pt x="422955" y="60500"/>
                </a:lnTo>
                <a:lnTo>
                  <a:pt x="387044" y="35122"/>
                </a:lnTo>
                <a:lnTo>
                  <a:pt x="346959" y="16095"/>
                </a:lnTo>
                <a:lnTo>
                  <a:pt x="303427" y="4145"/>
                </a:lnTo>
                <a:lnTo>
                  <a:pt x="257174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95855" y="2316911"/>
            <a:ext cx="1109345" cy="1863725"/>
          </a:xfrm>
          <a:custGeom>
            <a:avLst/>
            <a:gdLst/>
            <a:ahLst/>
            <a:cxnLst/>
            <a:rect l="l" t="t" r="r" b="b"/>
            <a:pathLst>
              <a:path w="1109345" h="1863725">
                <a:moveTo>
                  <a:pt x="0" y="1863217"/>
                </a:moveTo>
                <a:lnTo>
                  <a:pt x="1109014" y="1863217"/>
                </a:lnTo>
                <a:lnTo>
                  <a:pt x="1109014" y="0"/>
                </a:lnTo>
                <a:lnTo>
                  <a:pt x="0" y="0"/>
                </a:lnTo>
                <a:lnTo>
                  <a:pt x="0" y="186321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95855" y="2316911"/>
            <a:ext cx="1109345" cy="1863725"/>
          </a:xfrm>
          <a:custGeom>
            <a:avLst/>
            <a:gdLst/>
            <a:ahLst/>
            <a:cxnLst/>
            <a:rect l="l" t="t" r="r" b="b"/>
            <a:pathLst>
              <a:path w="1109345" h="1863725">
                <a:moveTo>
                  <a:pt x="0" y="1863217"/>
                </a:moveTo>
                <a:lnTo>
                  <a:pt x="1109014" y="1863217"/>
                </a:lnTo>
                <a:lnTo>
                  <a:pt x="1109014" y="0"/>
                </a:lnTo>
                <a:lnTo>
                  <a:pt x="0" y="0"/>
                </a:lnTo>
                <a:lnTo>
                  <a:pt x="0" y="1863217"/>
                </a:lnTo>
                <a:close/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93163" y="2470657"/>
            <a:ext cx="514984" cy="514984"/>
          </a:xfrm>
          <a:custGeom>
            <a:avLst/>
            <a:gdLst/>
            <a:ahLst/>
            <a:cxnLst/>
            <a:rect l="l" t="t" r="r" b="b"/>
            <a:pathLst>
              <a:path w="514985" h="514985">
                <a:moveTo>
                  <a:pt x="257301" y="0"/>
                </a:moveTo>
                <a:lnTo>
                  <a:pt x="211049" y="4145"/>
                </a:lnTo>
                <a:lnTo>
                  <a:pt x="167517" y="16095"/>
                </a:lnTo>
                <a:lnTo>
                  <a:pt x="127432" y="35122"/>
                </a:lnTo>
                <a:lnTo>
                  <a:pt x="91521" y="60500"/>
                </a:lnTo>
                <a:lnTo>
                  <a:pt x="60511" y="91500"/>
                </a:lnTo>
                <a:lnTo>
                  <a:pt x="35127" y="127395"/>
                </a:lnTo>
                <a:lnTo>
                  <a:pt x="16096" y="167457"/>
                </a:lnTo>
                <a:lnTo>
                  <a:pt x="4145" y="210960"/>
                </a:lnTo>
                <a:lnTo>
                  <a:pt x="0" y="257175"/>
                </a:lnTo>
                <a:lnTo>
                  <a:pt x="4145" y="303427"/>
                </a:lnTo>
                <a:lnTo>
                  <a:pt x="16096" y="346959"/>
                </a:lnTo>
                <a:lnTo>
                  <a:pt x="35127" y="387044"/>
                </a:lnTo>
                <a:lnTo>
                  <a:pt x="60511" y="422955"/>
                </a:lnTo>
                <a:lnTo>
                  <a:pt x="91521" y="453965"/>
                </a:lnTo>
                <a:lnTo>
                  <a:pt x="127432" y="479349"/>
                </a:lnTo>
                <a:lnTo>
                  <a:pt x="167517" y="498380"/>
                </a:lnTo>
                <a:lnTo>
                  <a:pt x="211049" y="510331"/>
                </a:lnTo>
                <a:lnTo>
                  <a:pt x="257301" y="514477"/>
                </a:lnTo>
                <a:lnTo>
                  <a:pt x="303516" y="510331"/>
                </a:lnTo>
                <a:lnTo>
                  <a:pt x="347019" y="498380"/>
                </a:lnTo>
                <a:lnTo>
                  <a:pt x="387081" y="479349"/>
                </a:lnTo>
                <a:lnTo>
                  <a:pt x="422976" y="453965"/>
                </a:lnTo>
                <a:lnTo>
                  <a:pt x="453976" y="422955"/>
                </a:lnTo>
                <a:lnTo>
                  <a:pt x="479354" y="387044"/>
                </a:lnTo>
                <a:lnTo>
                  <a:pt x="498381" y="346959"/>
                </a:lnTo>
                <a:lnTo>
                  <a:pt x="510331" y="303427"/>
                </a:lnTo>
                <a:lnTo>
                  <a:pt x="514476" y="257175"/>
                </a:lnTo>
                <a:lnTo>
                  <a:pt x="510331" y="210960"/>
                </a:lnTo>
                <a:lnTo>
                  <a:pt x="498381" y="167457"/>
                </a:lnTo>
                <a:lnTo>
                  <a:pt x="479354" y="127395"/>
                </a:lnTo>
                <a:lnTo>
                  <a:pt x="453976" y="91500"/>
                </a:lnTo>
                <a:lnTo>
                  <a:pt x="422976" y="60500"/>
                </a:lnTo>
                <a:lnTo>
                  <a:pt x="387081" y="35122"/>
                </a:lnTo>
                <a:lnTo>
                  <a:pt x="347019" y="16095"/>
                </a:lnTo>
                <a:lnTo>
                  <a:pt x="303516" y="4145"/>
                </a:lnTo>
                <a:lnTo>
                  <a:pt x="257301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93163" y="2470657"/>
            <a:ext cx="514984" cy="514984"/>
          </a:xfrm>
          <a:custGeom>
            <a:avLst/>
            <a:gdLst/>
            <a:ahLst/>
            <a:cxnLst/>
            <a:rect l="l" t="t" r="r" b="b"/>
            <a:pathLst>
              <a:path w="514985" h="514985">
                <a:moveTo>
                  <a:pt x="0" y="257175"/>
                </a:moveTo>
                <a:lnTo>
                  <a:pt x="4145" y="210960"/>
                </a:lnTo>
                <a:lnTo>
                  <a:pt x="16096" y="167457"/>
                </a:lnTo>
                <a:lnTo>
                  <a:pt x="35127" y="127395"/>
                </a:lnTo>
                <a:lnTo>
                  <a:pt x="60511" y="91500"/>
                </a:lnTo>
                <a:lnTo>
                  <a:pt x="91521" y="60500"/>
                </a:lnTo>
                <a:lnTo>
                  <a:pt x="127432" y="35122"/>
                </a:lnTo>
                <a:lnTo>
                  <a:pt x="167517" y="16095"/>
                </a:lnTo>
                <a:lnTo>
                  <a:pt x="211049" y="4145"/>
                </a:lnTo>
                <a:lnTo>
                  <a:pt x="257301" y="0"/>
                </a:lnTo>
                <a:lnTo>
                  <a:pt x="303516" y="4145"/>
                </a:lnTo>
                <a:lnTo>
                  <a:pt x="347019" y="16095"/>
                </a:lnTo>
                <a:lnTo>
                  <a:pt x="387081" y="35122"/>
                </a:lnTo>
                <a:lnTo>
                  <a:pt x="422976" y="60500"/>
                </a:lnTo>
                <a:lnTo>
                  <a:pt x="453976" y="91500"/>
                </a:lnTo>
                <a:lnTo>
                  <a:pt x="479354" y="127395"/>
                </a:lnTo>
                <a:lnTo>
                  <a:pt x="498381" y="167457"/>
                </a:lnTo>
                <a:lnTo>
                  <a:pt x="510331" y="210960"/>
                </a:lnTo>
                <a:lnTo>
                  <a:pt x="514476" y="257175"/>
                </a:lnTo>
                <a:lnTo>
                  <a:pt x="510331" y="303427"/>
                </a:lnTo>
                <a:lnTo>
                  <a:pt x="498381" y="346959"/>
                </a:lnTo>
                <a:lnTo>
                  <a:pt x="479354" y="387044"/>
                </a:lnTo>
                <a:lnTo>
                  <a:pt x="453976" y="422955"/>
                </a:lnTo>
                <a:lnTo>
                  <a:pt x="422976" y="453965"/>
                </a:lnTo>
                <a:lnTo>
                  <a:pt x="387081" y="479349"/>
                </a:lnTo>
                <a:lnTo>
                  <a:pt x="347019" y="498380"/>
                </a:lnTo>
                <a:lnTo>
                  <a:pt x="303516" y="510331"/>
                </a:lnTo>
                <a:lnTo>
                  <a:pt x="257301" y="514477"/>
                </a:lnTo>
                <a:lnTo>
                  <a:pt x="211049" y="510331"/>
                </a:lnTo>
                <a:lnTo>
                  <a:pt x="167517" y="498380"/>
                </a:lnTo>
                <a:lnTo>
                  <a:pt x="127432" y="479349"/>
                </a:lnTo>
                <a:lnTo>
                  <a:pt x="91521" y="453965"/>
                </a:lnTo>
                <a:lnTo>
                  <a:pt x="60511" y="422955"/>
                </a:lnTo>
                <a:lnTo>
                  <a:pt x="35127" y="387044"/>
                </a:lnTo>
                <a:lnTo>
                  <a:pt x="16096" y="346959"/>
                </a:lnTo>
                <a:lnTo>
                  <a:pt x="4145" y="303427"/>
                </a:lnTo>
                <a:lnTo>
                  <a:pt x="0" y="257175"/>
                </a:lnTo>
                <a:close/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07561" y="2470657"/>
            <a:ext cx="514984" cy="514984"/>
          </a:xfrm>
          <a:custGeom>
            <a:avLst/>
            <a:gdLst/>
            <a:ahLst/>
            <a:cxnLst/>
            <a:rect l="l" t="t" r="r" b="b"/>
            <a:pathLst>
              <a:path w="514985" h="514985">
                <a:moveTo>
                  <a:pt x="257301" y="0"/>
                </a:moveTo>
                <a:lnTo>
                  <a:pt x="211049" y="4145"/>
                </a:lnTo>
                <a:lnTo>
                  <a:pt x="167517" y="16095"/>
                </a:lnTo>
                <a:lnTo>
                  <a:pt x="127432" y="35122"/>
                </a:lnTo>
                <a:lnTo>
                  <a:pt x="91521" y="60500"/>
                </a:lnTo>
                <a:lnTo>
                  <a:pt x="60511" y="91500"/>
                </a:lnTo>
                <a:lnTo>
                  <a:pt x="35127" y="127395"/>
                </a:lnTo>
                <a:lnTo>
                  <a:pt x="16096" y="167457"/>
                </a:lnTo>
                <a:lnTo>
                  <a:pt x="4145" y="210960"/>
                </a:lnTo>
                <a:lnTo>
                  <a:pt x="0" y="257175"/>
                </a:lnTo>
                <a:lnTo>
                  <a:pt x="4145" y="303427"/>
                </a:lnTo>
                <a:lnTo>
                  <a:pt x="16096" y="346959"/>
                </a:lnTo>
                <a:lnTo>
                  <a:pt x="35127" y="387044"/>
                </a:lnTo>
                <a:lnTo>
                  <a:pt x="60511" y="422955"/>
                </a:lnTo>
                <a:lnTo>
                  <a:pt x="91521" y="453965"/>
                </a:lnTo>
                <a:lnTo>
                  <a:pt x="127432" y="479349"/>
                </a:lnTo>
                <a:lnTo>
                  <a:pt x="167517" y="498380"/>
                </a:lnTo>
                <a:lnTo>
                  <a:pt x="211049" y="510331"/>
                </a:lnTo>
                <a:lnTo>
                  <a:pt x="257301" y="514477"/>
                </a:lnTo>
                <a:lnTo>
                  <a:pt x="303516" y="510331"/>
                </a:lnTo>
                <a:lnTo>
                  <a:pt x="347019" y="498380"/>
                </a:lnTo>
                <a:lnTo>
                  <a:pt x="387081" y="479349"/>
                </a:lnTo>
                <a:lnTo>
                  <a:pt x="422976" y="453965"/>
                </a:lnTo>
                <a:lnTo>
                  <a:pt x="453976" y="422955"/>
                </a:lnTo>
                <a:lnTo>
                  <a:pt x="479354" y="387044"/>
                </a:lnTo>
                <a:lnTo>
                  <a:pt x="498381" y="346959"/>
                </a:lnTo>
                <a:lnTo>
                  <a:pt x="510331" y="303427"/>
                </a:lnTo>
                <a:lnTo>
                  <a:pt x="514476" y="257175"/>
                </a:lnTo>
                <a:lnTo>
                  <a:pt x="510331" y="210960"/>
                </a:lnTo>
                <a:lnTo>
                  <a:pt x="498381" y="167457"/>
                </a:lnTo>
                <a:lnTo>
                  <a:pt x="479354" y="127395"/>
                </a:lnTo>
                <a:lnTo>
                  <a:pt x="453976" y="91500"/>
                </a:lnTo>
                <a:lnTo>
                  <a:pt x="422976" y="60500"/>
                </a:lnTo>
                <a:lnTo>
                  <a:pt x="387081" y="35122"/>
                </a:lnTo>
                <a:lnTo>
                  <a:pt x="347019" y="16095"/>
                </a:lnTo>
                <a:lnTo>
                  <a:pt x="303516" y="4145"/>
                </a:lnTo>
                <a:lnTo>
                  <a:pt x="25730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24653" y="2316911"/>
            <a:ext cx="1109345" cy="1863725"/>
          </a:xfrm>
          <a:custGeom>
            <a:avLst/>
            <a:gdLst/>
            <a:ahLst/>
            <a:cxnLst/>
            <a:rect l="l" t="t" r="r" b="b"/>
            <a:pathLst>
              <a:path w="1109345" h="1863725">
                <a:moveTo>
                  <a:pt x="0" y="1863217"/>
                </a:moveTo>
                <a:lnTo>
                  <a:pt x="1109014" y="1863217"/>
                </a:lnTo>
                <a:lnTo>
                  <a:pt x="1109014" y="0"/>
                </a:lnTo>
                <a:lnTo>
                  <a:pt x="0" y="0"/>
                </a:lnTo>
                <a:lnTo>
                  <a:pt x="0" y="186321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24653" y="2316911"/>
            <a:ext cx="1109345" cy="1863725"/>
          </a:xfrm>
          <a:custGeom>
            <a:avLst/>
            <a:gdLst/>
            <a:ahLst/>
            <a:cxnLst/>
            <a:rect l="l" t="t" r="r" b="b"/>
            <a:pathLst>
              <a:path w="1109345" h="1863725">
                <a:moveTo>
                  <a:pt x="0" y="1863217"/>
                </a:moveTo>
                <a:lnTo>
                  <a:pt x="1109014" y="1863217"/>
                </a:lnTo>
                <a:lnTo>
                  <a:pt x="1109014" y="0"/>
                </a:lnTo>
                <a:lnTo>
                  <a:pt x="0" y="0"/>
                </a:lnTo>
                <a:lnTo>
                  <a:pt x="0" y="1863217"/>
                </a:lnTo>
                <a:close/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21960" y="2470657"/>
            <a:ext cx="514984" cy="514984"/>
          </a:xfrm>
          <a:custGeom>
            <a:avLst/>
            <a:gdLst/>
            <a:ahLst/>
            <a:cxnLst/>
            <a:rect l="l" t="t" r="r" b="b"/>
            <a:pathLst>
              <a:path w="514985" h="514985">
                <a:moveTo>
                  <a:pt x="257175" y="0"/>
                </a:moveTo>
                <a:lnTo>
                  <a:pt x="210960" y="4145"/>
                </a:lnTo>
                <a:lnTo>
                  <a:pt x="167457" y="16095"/>
                </a:lnTo>
                <a:lnTo>
                  <a:pt x="127395" y="35122"/>
                </a:lnTo>
                <a:lnTo>
                  <a:pt x="91500" y="60500"/>
                </a:lnTo>
                <a:lnTo>
                  <a:pt x="60500" y="91500"/>
                </a:lnTo>
                <a:lnTo>
                  <a:pt x="35122" y="127395"/>
                </a:lnTo>
                <a:lnTo>
                  <a:pt x="16095" y="167457"/>
                </a:lnTo>
                <a:lnTo>
                  <a:pt x="4145" y="210960"/>
                </a:lnTo>
                <a:lnTo>
                  <a:pt x="0" y="257175"/>
                </a:lnTo>
                <a:lnTo>
                  <a:pt x="4145" y="303427"/>
                </a:lnTo>
                <a:lnTo>
                  <a:pt x="16095" y="346959"/>
                </a:lnTo>
                <a:lnTo>
                  <a:pt x="35122" y="387044"/>
                </a:lnTo>
                <a:lnTo>
                  <a:pt x="60500" y="422955"/>
                </a:lnTo>
                <a:lnTo>
                  <a:pt x="91500" y="453965"/>
                </a:lnTo>
                <a:lnTo>
                  <a:pt x="127395" y="479349"/>
                </a:lnTo>
                <a:lnTo>
                  <a:pt x="167457" y="498380"/>
                </a:lnTo>
                <a:lnTo>
                  <a:pt x="210960" y="510331"/>
                </a:lnTo>
                <a:lnTo>
                  <a:pt x="257175" y="514477"/>
                </a:lnTo>
                <a:lnTo>
                  <a:pt x="303427" y="510331"/>
                </a:lnTo>
                <a:lnTo>
                  <a:pt x="346959" y="498380"/>
                </a:lnTo>
                <a:lnTo>
                  <a:pt x="387044" y="479349"/>
                </a:lnTo>
                <a:lnTo>
                  <a:pt x="422955" y="453965"/>
                </a:lnTo>
                <a:lnTo>
                  <a:pt x="453965" y="422955"/>
                </a:lnTo>
                <a:lnTo>
                  <a:pt x="479349" y="387044"/>
                </a:lnTo>
                <a:lnTo>
                  <a:pt x="498380" y="346959"/>
                </a:lnTo>
                <a:lnTo>
                  <a:pt x="510331" y="303427"/>
                </a:lnTo>
                <a:lnTo>
                  <a:pt x="514476" y="257175"/>
                </a:lnTo>
                <a:lnTo>
                  <a:pt x="510331" y="210960"/>
                </a:lnTo>
                <a:lnTo>
                  <a:pt x="498380" y="167457"/>
                </a:lnTo>
                <a:lnTo>
                  <a:pt x="479349" y="127395"/>
                </a:lnTo>
                <a:lnTo>
                  <a:pt x="453965" y="91500"/>
                </a:lnTo>
                <a:lnTo>
                  <a:pt x="422955" y="60500"/>
                </a:lnTo>
                <a:lnTo>
                  <a:pt x="387044" y="35122"/>
                </a:lnTo>
                <a:lnTo>
                  <a:pt x="346959" y="16095"/>
                </a:lnTo>
                <a:lnTo>
                  <a:pt x="303427" y="4145"/>
                </a:lnTo>
                <a:lnTo>
                  <a:pt x="257175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21960" y="2470657"/>
            <a:ext cx="514984" cy="514984"/>
          </a:xfrm>
          <a:custGeom>
            <a:avLst/>
            <a:gdLst/>
            <a:ahLst/>
            <a:cxnLst/>
            <a:rect l="l" t="t" r="r" b="b"/>
            <a:pathLst>
              <a:path w="514985" h="514985">
                <a:moveTo>
                  <a:pt x="0" y="257175"/>
                </a:moveTo>
                <a:lnTo>
                  <a:pt x="4145" y="210960"/>
                </a:lnTo>
                <a:lnTo>
                  <a:pt x="16095" y="167457"/>
                </a:lnTo>
                <a:lnTo>
                  <a:pt x="35122" y="127395"/>
                </a:lnTo>
                <a:lnTo>
                  <a:pt x="60500" y="91500"/>
                </a:lnTo>
                <a:lnTo>
                  <a:pt x="91500" y="60500"/>
                </a:lnTo>
                <a:lnTo>
                  <a:pt x="127395" y="35122"/>
                </a:lnTo>
                <a:lnTo>
                  <a:pt x="167457" y="16095"/>
                </a:lnTo>
                <a:lnTo>
                  <a:pt x="210960" y="4145"/>
                </a:lnTo>
                <a:lnTo>
                  <a:pt x="257175" y="0"/>
                </a:lnTo>
                <a:lnTo>
                  <a:pt x="303427" y="4145"/>
                </a:lnTo>
                <a:lnTo>
                  <a:pt x="346959" y="16095"/>
                </a:lnTo>
                <a:lnTo>
                  <a:pt x="387044" y="35122"/>
                </a:lnTo>
                <a:lnTo>
                  <a:pt x="422955" y="60500"/>
                </a:lnTo>
                <a:lnTo>
                  <a:pt x="453965" y="91500"/>
                </a:lnTo>
                <a:lnTo>
                  <a:pt x="479349" y="127395"/>
                </a:lnTo>
                <a:lnTo>
                  <a:pt x="498380" y="167457"/>
                </a:lnTo>
                <a:lnTo>
                  <a:pt x="510331" y="210960"/>
                </a:lnTo>
                <a:lnTo>
                  <a:pt x="514476" y="257175"/>
                </a:lnTo>
                <a:lnTo>
                  <a:pt x="510331" y="303427"/>
                </a:lnTo>
                <a:lnTo>
                  <a:pt x="498380" y="346959"/>
                </a:lnTo>
                <a:lnTo>
                  <a:pt x="479349" y="387044"/>
                </a:lnTo>
                <a:lnTo>
                  <a:pt x="453965" y="422955"/>
                </a:lnTo>
                <a:lnTo>
                  <a:pt x="422955" y="453965"/>
                </a:lnTo>
                <a:lnTo>
                  <a:pt x="387044" y="479349"/>
                </a:lnTo>
                <a:lnTo>
                  <a:pt x="346959" y="498380"/>
                </a:lnTo>
                <a:lnTo>
                  <a:pt x="303427" y="510331"/>
                </a:lnTo>
                <a:lnTo>
                  <a:pt x="257175" y="514477"/>
                </a:lnTo>
                <a:lnTo>
                  <a:pt x="210960" y="510331"/>
                </a:lnTo>
                <a:lnTo>
                  <a:pt x="167457" y="498380"/>
                </a:lnTo>
                <a:lnTo>
                  <a:pt x="127395" y="479349"/>
                </a:lnTo>
                <a:lnTo>
                  <a:pt x="91500" y="453965"/>
                </a:lnTo>
                <a:lnTo>
                  <a:pt x="60500" y="422955"/>
                </a:lnTo>
                <a:lnTo>
                  <a:pt x="35122" y="387044"/>
                </a:lnTo>
                <a:lnTo>
                  <a:pt x="16095" y="346959"/>
                </a:lnTo>
                <a:lnTo>
                  <a:pt x="4145" y="303427"/>
                </a:lnTo>
                <a:lnTo>
                  <a:pt x="0" y="257175"/>
                </a:lnTo>
                <a:close/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827" y="2470657"/>
            <a:ext cx="514984" cy="514984"/>
          </a:xfrm>
          <a:custGeom>
            <a:avLst/>
            <a:gdLst/>
            <a:ahLst/>
            <a:cxnLst/>
            <a:rect l="l" t="t" r="r" b="b"/>
            <a:pathLst>
              <a:path w="514984" h="514985">
                <a:moveTo>
                  <a:pt x="257213" y="0"/>
                </a:moveTo>
                <a:lnTo>
                  <a:pt x="210980" y="4145"/>
                </a:lnTo>
                <a:lnTo>
                  <a:pt x="167465" y="16095"/>
                </a:lnTo>
                <a:lnTo>
                  <a:pt x="127395" y="35122"/>
                </a:lnTo>
                <a:lnTo>
                  <a:pt x="91496" y="60500"/>
                </a:lnTo>
                <a:lnTo>
                  <a:pt x="60495" y="91500"/>
                </a:lnTo>
                <a:lnTo>
                  <a:pt x="35118" y="127395"/>
                </a:lnTo>
                <a:lnTo>
                  <a:pt x="16092" y="167457"/>
                </a:lnTo>
                <a:lnTo>
                  <a:pt x="4144" y="210960"/>
                </a:lnTo>
                <a:lnTo>
                  <a:pt x="0" y="257175"/>
                </a:lnTo>
                <a:lnTo>
                  <a:pt x="4144" y="303427"/>
                </a:lnTo>
                <a:lnTo>
                  <a:pt x="16092" y="346959"/>
                </a:lnTo>
                <a:lnTo>
                  <a:pt x="35118" y="387044"/>
                </a:lnTo>
                <a:lnTo>
                  <a:pt x="60495" y="422955"/>
                </a:lnTo>
                <a:lnTo>
                  <a:pt x="91496" y="453965"/>
                </a:lnTo>
                <a:lnTo>
                  <a:pt x="127395" y="479349"/>
                </a:lnTo>
                <a:lnTo>
                  <a:pt x="167465" y="498380"/>
                </a:lnTo>
                <a:lnTo>
                  <a:pt x="210980" y="510331"/>
                </a:lnTo>
                <a:lnTo>
                  <a:pt x="257213" y="514477"/>
                </a:lnTo>
                <a:lnTo>
                  <a:pt x="303448" y="510331"/>
                </a:lnTo>
                <a:lnTo>
                  <a:pt x="346964" y="498380"/>
                </a:lnTo>
                <a:lnTo>
                  <a:pt x="387033" y="479349"/>
                </a:lnTo>
                <a:lnTo>
                  <a:pt x="422929" y="453965"/>
                </a:lnTo>
                <a:lnTo>
                  <a:pt x="453927" y="422955"/>
                </a:lnTo>
                <a:lnTo>
                  <a:pt x="479301" y="387044"/>
                </a:lnTo>
                <a:lnTo>
                  <a:pt x="498324" y="346959"/>
                </a:lnTo>
                <a:lnTo>
                  <a:pt x="510270" y="303427"/>
                </a:lnTo>
                <a:lnTo>
                  <a:pt x="514413" y="257175"/>
                </a:lnTo>
                <a:lnTo>
                  <a:pt x="510270" y="210960"/>
                </a:lnTo>
                <a:lnTo>
                  <a:pt x="498324" y="167457"/>
                </a:lnTo>
                <a:lnTo>
                  <a:pt x="479301" y="127395"/>
                </a:lnTo>
                <a:lnTo>
                  <a:pt x="453927" y="91500"/>
                </a:lnTo>
                <a:lnTo>
                  <a:pt x="422929" y="60500"/>
                </a:lnTo>
                <a:lnTo>
                  <a:pt x="387033" y="35122"/>
                </a:lnTo>
                <a:lnTo>
                  <a:pt x="346964" y="16095"/>
                </a:lnTo>
                <a:lnTo>
                  <a:pt x="303448" y="4145"/>
                </a:lnTo>
                <a:lnTo>
                  <a:pt x="257213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53452" y="2316911"/>
            <a:ext cx="1109345" cy="1863725"/>
          </a:xfrm>
          <a:custGeom>
            <a:avLst/>
            <a:gdLst/>
            <a:ahLst/>
            <a:cxnLst/>
            <a:rect l="l" t="t" r="r" b="b"/>
            <a:pathLst>
              <a:path w="1109345" h="1863725">
                <a:moveTo>
                  <a:pt x="0" y="1863217"/>
                </a:moveTo>
                <a:lnTo>
                  <a:pt x="1109014" y="1863217"/>
                </a:lnTo>
                <a:lnTo>
                  <a:pt x="1109014" y="0"/>
                </a:lnTo>
                <a:lnTo>
                  <a:pt x="0" y="0"/>
                </a:lnTo>
                <a:lnTo>
                  <a:pt x="0" y="186321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553452" y="2316911"/>
            <a:ext cx="1109345" cy="1863725"/>
          </a:xfrm>
          <a:custGeom>
            <a:avLst/>
            <a:gdLst/>
            <a:ahLst/>
            <a:cxnLst/>
            <a:rect l="l" t="t" r="r" b="b"/>
            <a:pathLst>
              <a:path w="1109345" h="1863725">
                <a:moveTo>
                  <a:pt x="0" y="1863217"/>
                </a:moveTo>
                <a:lnTo>
                  <a:pt x="1109014" y="1863217"/>
                </a:lnTo>
                <a:lnTo>
                  <a:pt x="1109014" y="0"/>
                </a:lnTo>
                <a:lnTo>
                  <a:pt x="0" y="0"/>
                </a:lnTo>
                <a:lnTo>
                  <a:pt x="0" y="1863217"/>
                </a:lnTo>
                <a:close/>
              </a:path>
            </a:pathLst>
          </a:custGeom>
          <a:ln w="9534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50758" y="2470657"/>
            <a:ext cx="514984" cy="514984"/>
          </a:xfrm>
          <a:custGeom>
            <a:avLst/>
            <a:gdLst/>
            <a:ahLst/>
            <a:cxnLst/>
            <a:rect l="l" t="t" r="r" b="b"/>
            <a:pathLst>
              <a:path w="514984" h="514985">
                <a:moveTo>
                  <a:pt x="257175" y="0"/>
                </a:moveTo>
                <a:lnTo>
                  <a:pt x="210960" y="4145"/>
                </a:lnTo>
                <a:lnTo>
                  <a:pt x="167457" y="16095"/>
                </a:lnTo>
                <a:lnTo>
                  <a:pt x="127395" y="35122"/>
                </a:lnTo>
                <a:lnTo>
                  <a:pt x="91500" y="60500"/>
                </a:lnTo>
                <a:lnTo>
                  <a:pt x="60500" y="91500"/>
                </a:lnTo>
                <a:lnTo>
                  <a:pt x="35122" y="127395"/>
                </a:lnTo>
                <a:lnTo>
                  <a:pt x="16095" y="167457"/>
                </a:lnTo>
                <a:lnTo>
                  <a:pt x="4145" y="210960"/>
                </a:lnTo>
                <a:lnTo>
                  <a:pt x="0" y="257175"/>
                </a:lnTo>
                <a:lnTo>
                  <a:pt x="4145" y="303427"/>
                </a:lnTo>
                <a:lnTo>
                  <a:pt x="16095" y="346959"/>
                </a:lnTo>
                <a:lnTo>
                  <a:pt x="35122" y="387044"/>
                </a:lnTo>
                <a:lnTo>
                  <a:pt x="60500" y="422955"/>
                </a:lnTo>
                <a:lnTo>
                  <a:pt x="91500" y="453965"/>
                </a:lnTo>
                <a:lnTo>
                  <a:pt x="127395" y="479349"/>
                </a:lnTo>
                <a:lnTo>
                  <a:pt x="167457" y="498380"/>
                </a:lnTo>
                <a:lnTo>
                  <a:pt x="210960" y="510331"/>
                </a:lnTo>
                <a:lnTo>
                  <a:pt x="257175" y="514477"/>
                </a:lnTo>
                <a:lnTo>
                  <a:pt x="303427" y="510331"/>
                </a:lnTo>
                <a:lnTo>
                  <a:pt x="346959" y="498380"/>
                </a:lnTo>
                <a:lnTo>
                  <a:pt x="387044" y="479349"/>
                </a:lnTo>
                <a:lnTo>
                  <a:pt x="422955" y="453965"/>
                </a:lnTo>
                <a:lnTo>
                  <a:pt x="453965" y="422955"/>
                </a:lnTo>
                <a:lnTo>
                  <a:pt x="479349" y="387044"/>
                </a:lnTo>
                <a:lnTo>
                  <a:pt x="498380" y="346959"/>
                </a:lnTo>
                <a:lnTo>
                  <a:pt x="510331" y="303427"/>
                </a:lnTo>
                <a:lnTo>
                  <a:pt x="514476" y="257175"/>
                </a:lnTo>
                <a:lnTo>
                  <a:pt x="510331" y="210960"/>
                </a:lnTo>
                <a:lnTo>
                  <a:pt x="498380" y="167457"/>
                </a:lnTo>
                <a:lnTo>
                  <a:pt x="479349" y="127395"/>
                </a:lnTo>
                <a:lnTo>
                  <a:pt x="453965" y="91500"/>
                </a:lnTo>
                <a:lnTo>
                  <a:pt x="422955" y="60500"/>
                </a:lnTo>
                <a:lnTo>
                  <a:pt x="387044" y="35122"/>
                </a:lnTo>
                <a:lnTo>
                  <a:pt x="346959" y="16095"/>
                </a:lnTo>
                <a:lnTo>
                  <a:pt x="303427" y="4145"/>
                </a:lnTo>
                <a:lnTo>
                  <a:pt x="257175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50758" y="2470657"/>
            <a:ext cx="514984" cy="514984"/>
          </a:xfrm>
          <a:custGeom>
            <a:avLst/>
            <a:gdLst/>
            <a:ahLst/>
            <a:cxnLst/>
            <a:rect l="l" t="t" r="r" b="b"/>
            <a:pathLst>
              <a:path w="514984" h="514985">
                <a:moveTo>
                  <a:pt x="0" y="257175"/>
                </a:moveTo>
                <a:lnTo>
                  <a:pt x="4145" y="210960"/>
                </a:lnTo>
                <a:lnTo>
                  <a:pt x="16095" y="167457"/>
                </a:lnTo>
                <a:lnTo>
                  <a:pt x="35122" y="127395"/>
                </a:lnTo>
                <a:lnTo>
                  <a:pt x="60500" y="91500"/>
                </a:lnTo>
                <a:lnTo>
                  <a:pt x="91500" y="60500"/>
                </a:lnTo>
                <a:lnTo>
                  <a:pt x="127395" y="35122"/>
                </a:lnTo>
                <a:lnTo>
                  <a:pt x="167457" y="16095"/>
                </a:lnTo>
                <a:lnTo>
                  <a:pt x="210960" y="4145"/>
                </a:lnTo>
                <a:lnTo>
                  <a:pt x="257175" y="0"/>
                </a:lnTo>
                <a:lnTo>
                  <a:pt x="303427" y="4145"/>
                </a:lnTo>
                <a:lnTo>
                  <a:pt x="346959" y="16095"/>
                </a:lnTo>
                <a:lnTo>
                  <a:pt x="387044" y="35122"/>
                </a:lnTo>
                <a:lnTo>
                  <a:pt x="422955" y="60500"/>
                </a:lnTo>
                <a:lnTo>
                  <a:pt x="453965" y="91500"/>
                </a:lnTo>
                <a:lnTo>
                  <a:pt x="479349" y="127395"/>
                </a:lnTo>
                <a:lnTo>
                  <a:pt x="498380" y="167457"/>
                </a:lnTo>
                <a:lnTo>
                  <a:pt x="510331" y="210960"/>
                </a:lnTo>
                <a:lnTo>
                  <a:pt x="514476" y="257175"/>
                </a:lnTo>
                <a:lnTo>
                  <a:pt x="510331" y="303427"/>
                </a:lnTo>
                <a:lnTo>
                  <a:pt x="498380" y="346959"/>
                </a:lnTo>
                <a:lnTo>
                  <a:pt x="479349" y="387044"/>
                </a:lnTo>
                <a:lnTo>
                  <a:pt x="453965" y="422955"/>
                </a:lnTo>
                <a:lnTo>
                  <a:pt x="422955" y="453965"/>
                </a:lnTo>
                <a:lnTo>
                  <a:pt x="387044" y="479349"/>
                </a:lnTo>
                <a:lnTo>
                  <a:pt x="346959" y="498380"/>
                </a:lnTo>
                <a:lnTo>
                  <a:pt x="303427" y="510331"/>
                </a:lnTo>
                <a:lnTo>
                  <a:pt x="257175" y="514477"/>
                </a:lnTo>
                <a:lnTo>
                  <a:pt x="210960" y="510331"/>
                </a:lnTo>
                <a:lnTo>
                  <a:pt x="167457" y="498380"/>
                </a:lnTo>
                <a:lnTo>
                  <a:pt x="127395" y="479349"/>
                </a:lnTo>
                <a:lnTo>
                  <a:pt x="91500" y="453965"/>
                </a:lnTo>
                <a:lnTo>
                  <a:pt x="60500" y="422955"/>
                </a:lnTo>
                <a:lnTo>
                  <a:pt x="35122" y="387044"/>
                </a:lnTo>
                <a:lnTo>
                  <a:pt x="16095" y="346959"/>
                </a:lnTo>
                <a:lnTo>
                  <a:pt x="4145" y="303427"/>
                </a:lnTo>
                <a:lnTo>
                  <a:pt x="0" y="257175"/>
                </a:lnTo>
                <a:close/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3032" y="2133587"/>
            <a:ext cx="8632825" cy="2177415"/>
          </a:xfrm>
          <a:custGeom>
            <a:avLst/>
            <a:gdLst/>
            <a:ahLst/>
            <a:cxnLst/>
            <a:rect l="l" t="t" r="r" b="b"/>
            <a:pathLst>
              <a:path w="8632825" h="2177415">
                <a:moveTo>
                  <a:pt x="0" y="2177161"/>
                </a:moveTo>
                <a:lnTo>
                  <a:pt x="8632317" y="2177161"/>
                </a:lnTo>
                <a:lnTo>
                  <a:pt x="8632317" y="0"/>
                </a:lnTo>
                <a:lnTo>
                  <a:pt x="0" y="0"/>
                </a:lnTo>
                <a:lnTo>
                  <a:pt x="0" y="2177161"/>
                </a:lnTo>
                <a:close/>
              </a:path>
            </a:pathLst>
          </a:custGeom>
          <a:ln w="12700">
            <a:solidFill>
              <a:srgbClr val="525252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81533" y="2316911"/>
            <a:ext cx="1109345" cy="1863725"/>
          </a:xfrm>
          <a:prstGeom prst="rect">
            <a:avLst/>
          </a:prstGeom>
          <a:ln w="9534">
            <a:solidFill>
              <a:srgbClr val="D0CECE"/>
            </a:solidFill>
          </a:ln>
        </p:spPr>
        <p:txBody>
          <a:bodyPr wrap="square" lIns="0" tIns="3011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3"/>
              </a:spcBef>
            </a:pPr>
            <a:endParaRPr sz="1550">
              <a:latin typeface="Times New Roman"/>
              <a:cs typeface="Times New Roman"/>
            </a:endParaRPr>
          </a:p>
          <a:p>
            <a:pPr algn="ctr" marR="1079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S</a:t>
            </a:r>
            <a:endParaRPr sz="18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64160" marR="158115">
              <a:lnSpc>
                <a:spcPct val="104400"/>
              </a:lnSpc>
              <a:spcBef>
                <a:spcPts val="1575"/>
              </a:spcBef>
            </a:pPr>
            <a:r>
              <a:rPr dirty="0" sz="1200" spc="-5" b="1">
                <a:solidFill>
                  <a:srgbClr val="171717"/>
                </a:solidFill>
                <a:latin typeface="微软雅黑"/>
                <a:cs typeface="微软雅黑"/>
              </a:rPr>
              <a:t>S</a:t>
            </a:r>
            <a:r>
              <a:rPr dirty="0" sz="1200" spc="-5">
                <a:solidFill>
                  <a:srgbClr val="171717"/>
                </a:solidFill>
                <a:latin typeface="微软雅黑"/>
                <a:cs typeface="微软雅黑"/>
              </a:rPr>
              <a:t>poofing </a:t>
            </a:r>
            <a:r>
              <a:rPr dirty="0" sz="1200" spc="-32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仿冒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95855" y="2316911"/>
            <a:ext cx="1109345" cy="1863725"/>
          </a:xfrm>
          <a:prstGeom prst="rect">
            <a:avLst/>
          </a:prstGeom>
          <a:ln w="9534">
            <a:solidFill>
              <a:srgbClr val="8A8A8A"/>
            </a:solidFill>
          </a:ln>
        </p:spPr>
        <p:txBody>
          <a:bodyPr wrap="square" lIns="0" tIns="3011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3"/>
              </a:spcBef>
            </a:pPr>
            <a:endParaRPr sz="1550">
              <a:latin typeface="Times New Roman"/>
              <a:cs typeface="Times New Roman"/>
            </a:endParaRPr>
          </a:p>
          <a:p>
            <a:pPr algn="ctr" marR="762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T</a:t>
            </a:r>
            <a:endParaRPr sz="18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03835" marR="92075">
              <a:lnSpc>
                <a:spcPct val="104400"/>
              </a:lnSpc>
              <a:spcBef>
                <a:spcPts val="1575"/>
              </a:spcBef>
            </a:pPr>
            <a:r>
              <a:rPr dirty="0" sz="1200" spc="-5" b="1">
                <a:solidFill>
                  <a:srgbClr val="171717"/>
                </a:solidFill>
                <a:latin typeface="微软雅黑"/>
                <a:cs typeface="微软雅黑"/>
              </a:rPr>
              <a:t>T</a:t>
            </a:r>
            <a:r>
              <a:rPr dirty="0" sz="1200" spc="10">
                <a:solidFill>
                  <a:srgbClr val="171717"/>
                </a:solidFill>
                <a:latin typeface="微软雅黑"/>
                <a:cs typeface="微软雅黑"/>
              </a:rPr>
              <a:t>a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m</a:t>
            </a:r>
            <a:r>
              <a:rPr dirty="0" sz="1200" spc="-20">
                <a:solidFill>
                  <a:srgbClr val="171717"/>
                </a:solidFill>
                <a:latin typeface="微软雅黑"/>
                <a:cs typeface="微软雅黑"/>
              </a:rPr>
              <a:t>p</a:t>
            </a:r>
            <a:r>
              <a:rPr dirty="0" sz="1200" spc="-10">
                <a:solidFill>
                  <a:srgbClr val="171717"/>
                </a:solidFill>
                <a:latin typeface="微软雅黑"/>
                <a:cs typeface="微软雅黑"/>
              </a:rPr>
              <a:t>er</a:t>
            </a:r>
            <a:r>
              <a:rPr dirty="0" sz="1200" spc="-20">
                <a:solidFill>
                  <a:srgbClr val="171717"/>
                </a:solidFill>
                <a:latin typeface="微软雅黑"/>
                <a:cs typeface="微软雅黑"/>
              </a:rPr>
              <a:t>i</a:t>
            </a:r>
            <a:r>
              <a:rPr dirty="0" sz="1200" spc="10">
                <a:solidFill>
                  <a:srgbClr val="171717"/>
                </a:solidFill>
                <a:latin typeface="微软雅黑"/>
                <a:cs typeface="微软雅黑"/>
              </a:rPr>
              <a:t>n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g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篡改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10254" y="2316911"/>
            <a:ext cx="1109345" cy="1863725"/>
          </a:xfrm>
          <a:prstGeom prst="rect">
            <a:avLst/>
          </a:prstGeom>
          <a:ln w="9534">
            <a:solidFill>
              <a:srgbClr val="D0CECE"/>
            </a:solidFill>
          </a:ln>
        </p:spPr>
        <p:txBody>
          <a:bodyPr wrap="square" lIns="0" tIns="3011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3"/>
              </a:spcBef>
            </a:pPr>
            <a:endParaRPr sz="15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R</a:t>
            </a:r>
            <a:endParaRPr sz="18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53035" marR="53975">
              <a:lnSpc>
                <a:spcPct val="104400"/>
              </a:lnSpc>
              <a:spcBef>
                <a:spcPts val="1575"/>
              </a:spcBef>
            </a:pPr>
            <a:r>
              <a:rPr dirty="0" sz="1200" spc="-15" b="1">
                <a:solidFill>
                  <a:srgbClr val="171717"/>
                </a:solidFill>
                <a:latin typeface="微软雅黑"/>
                <a:cs typeface="微软雅黑"/>
              </a:rPr>
              <a:t>R</a:t>
            </a:r>
            <a:r>
              <a:rPr dirty="0" sz="1200" spc="-10">
                <a:solidFill>
                  <a:srgbClr val="171717"/>
                </a:solidFill>
                <a:latin typeface="微软雅黑"/>
                <a:cs typeface="微软雅黑"/>
              </a:rPr>
              <a:t>e</a:t>
            </a:r>
            <a:r>
              <a:rPr dirty="0" sz="1200" spc="-20">
                <a:solidFill>
                  <a:srgbClr val="171717"/>
                </a:solidFill>
                <a:latin typeface="微软雅黑"/>
                <a:cs typeface="微软雅黑"/>
              </a:rPr>
              <a:t>p</a:t>
            </a:r>
            <a:r>
              <a:rPr dirty="0" sz="1200" spc="5">
                <a:solidFill>
                  <a:srgbClr val="171717"/>
                </a:solidFill>
                <a:latin typeface="微软雅黑"/>
                <a:cs typeface="微软雅黑"/>
              </a:rPr>
              <a:t>u</a:t>
            </a:r>
            <a:r>
              <a:rPr dirty="0" sz="1200" spc="-20">
                <a:solidFill>
                  <a:srgbClr val="171717"/>
                </a:solidFill>
                <a:latin typeface="微软雅黑"/>
                <a:cs typeface="微软雅黑"/>
              </a:rPr>
              <a:t>d</a:t>
            </a:r>
            <a:r>
              <a:rPr dirty="0" sz="1200" spc="-25">
                <a:solidFill>
                  <a:srgbClr val="171717"/>
                </a:solidFill>
                <a:latin typeface="微软雅黑"/>
                <a:cs typeface="微软雅黑"/>
              </a:rPr>
              <a:t>i</a:t>
            </a:r>
            <a:r>
              <a:rPr dirty="0" sz="1200" spc="5">
                <a:solidFill>
                  <a:srgbClr val="171717"/>
                </a:solidFill>
                <a:latin typeface="微软雅黑"/>
                <a:cs typeface="微软雅黑"/>
              </a:rPr>
              <a:t>a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t</a:t>
            </a:r>
            <a:r>
              <a:rPr dirty="0" sz="1200" spc="-20">
                <a:solidFill>
                  <a:srgbClr val="171717"/>
                </a:solidFill>
                <a:latin typeface="微软雅黑"/>
                <a:cs typeface="微软雅黑"/>
              </a:rPr>
              <a:t>i</a:t>
            </a:r>
            <a:r>
              <a:rPr dirty="0" sz="1200" spc="-15">
                <a:solidFill>
                  <a:srgbClr val="171717"/>
                </a:solidFill>
                <a:latin typeface="微软雅黑"/>
                <a:cs typeface="微软雅黑"/>
              </a:rPr>
              <a:t>o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n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 spc="-5">
                <a:solidFill>
                  <a:srgbClr val="171717"/>
                </a:solidFill>
                <a:latin typeface="微软雅黑"/>
                <a:cs typeface="微软雅黑"/>
              </a:rPr>
              <a:t>抵赖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24653" y="2316911"/>
            <a:ext cx="1109345" cy="1863725"/>
          </a:xfrm>
          <a:prstGeom prst="rect">
            <a:avLst/>
          </a:prstGeom>
          <a:ln w="9534">
            <a:solidFill>
              <a:srgbClr val="8A8A8A"/>
            </a:solidFill>
          </a:ln>
        </p:spPr>
        <p:txBody>
          <a:bodyPr wrap="square" lIns="0" tIns="3011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3"/>
              </a:spcBef>
            </a:pPr>
            <a:endParaRPr sz="1550">
              <a:latin typeface="Times New Roman"/>
              <a:cs typeface="Times New Roman"/>
            </a:endParaRPr>
          </a:p>
          <a:p>
            <a:pPr algn="ctr" marR="1905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I</a:t>
            </a:r>
            <a:endParaRPr sz="18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82245" marR="43815">
              <a:lnSpc>
                <a:spcPct val="101699"/>
              </a:lnSpc>
              <a:spcBef>
                <a:spcPts val="1610"/>
              </a:spcBef>
            </a:pPr>
            <a:r>
              <a:rPr dirty="0" sz="1200" spc="-30" b="1">
                <a:solidFill>
                  <a:srgbClr val="171717"/>
                </a:solidFill>
                <a:latin typeface="微软雅黑"/>
                <a:cs typeface="微软雅黑"/>
              </a:rPr>
              <a:t>I</a:t>
            </a:r>
            <a:r>
              <a:rPr dirty="0" sz="1200" spc="5">
                <a:solidFill>
                  <a:srgbClr val="171717"/>
                </a:solidFill>
                <a:latin typeface="微软雅黑"/>
                <a:cs typeface="微软雅黑"/>
              </a:rPr>
              <a:t>n</a:t>
            </a:r>
            <a:r>
              <a:rPr dirty="0" sz="1200" spc="30">
                <a:solidFill>
                  <a:srgbClr val="171717"/>
                </a:solidFill>
                <a:latin typeface="微软雅黑"/>
                <a:cs typeface="微软雅黑"/>
              </a:rPr>
              <a:t>f</a:t>
            </a:r>
            <a:r>
              <a:rPr dirty="0" sz="1200" spc="-15">
                <a:solidFill>
                  <a:srgbClr val="171717"/>
                </a:solidFill>
                <a:latin typeface="微软雅黑"/>
                <a:cs typeface="微软雅黑"/>
              </a:rPr>
              <a:t>o</a:t>
            </a:r>
            <a:r>
              <a:rPr dirty="0" sz="1200" spc="-10">
                <a:solidFill>
                  <a:srgbClr val="171717"/>
                </a:solidFill>
                <a:latin typeface="微软雅黑"/>
                <a:cs typeface="微软雅黑"/>
              </a:rPr>
              <a:t>r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m</a:t>
            </a:r>
            <a:r>
              <a:rPr dirty="0" sz="1200" spc="5">
                <a:solidFill>
                  <a:srgbClr val="171717"/>
                </a:solidFill>
                <a:latin typeface="微软雅黑"/>
                <a:cs typeface="微软雅黑"/>
              </a:rPr>
              <a:t>a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t</a:t>
            </a:r>
            <a:r>
              <a:rPr dirty="0" sz="1200" spc="-20">
                <a:solidFill>
                  <a:srgbClr val="171717"/>
                </a:solidFill>
                <a:latin typeface="微软雅黑"/>
                <a:cs typeface="微软雅黑"/>
              </a:rPr>
              <a:t>i</a:t>
            </a:r>
            <a:r>
              <a:rPr dirty="0" sz="1200" spc="-15">
                <a:solidFill>
                  <a:srgbClr val="171717"/>
                </a:solidFill>
                <a:latin typeface="微软雅黑"/>
                <a:cs typeface="微软雅黑"/>
              </a:rPr>
              <a:t>o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n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 spc="-20">
                <a:solidFill>
                  <a:srgbClr val="171717"/>
                </a:solidFill>
                <a:latin typeface="微软雅黑"/>
                <a:cs typeface="微软雅黑"/>
              </a:rPr>
              <a:t>Disclosure </a:t>
            </a:r>
            <a:r>
              <a:rPr dirty="0" sz="1200" spc="-31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 spc="-5">
                <a:solidFill>
                  <a:srgbClr val="171717"/>
                </a:solidFill>
                <a:latin typeface="微软雅黑"/>
                <a:cs typeface="微软雅黑"/>
              </a:rPr>
              <a:t>信息泄露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39053" y="2316911"/>
            <a:ext cx="1109345" cy="1863725"/>
          </a:xfrm>
          <a:prstGeom prst="rect">
            <a:avLst/>
          </a:prstGeom>
          <a:ln w="9534">
            <a:solidFill>
              <a:srgbClr val="D0CECE"/>
            </a:solidFill>
          </a:ln>
        </p:spPr>
        <p:txBody>
          <a:bodyPr wrap="square" lIns="0" tIns="3011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3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D</a:t>
            </a:r>
            <a:endParaRPr sz="18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13970">
              <a:lnSpc>
                <a:spcPct val="100000"/>
              </a:lnSpc>
            </a:pPr>
            <a:r>
              <a:rPr dirty="0" sz="1200" spc="5" b="1">
                <a:solidFill>
                  <a:srgbClr val="171717"/>
                </a:solidFill>
                <a:latin typeface="微软雅黑"/>
                <a:cs typeface="微软雅黑"/>
              </a:rPr>
              <a:t>D</a:t>
            </a:r>
            <a:r>
              <a:rPr dirty="0" sz="1200" spc="5">
                <a:solidFill>
                  <a:srgbClr val="171717"/>
                </a:solidFill>
                <a:latin typeface="微软雅黑"/>
                <a:cs typeface="微软雅黑"/>
              </a:rPr>
              <a:t>.o.S</a:t>
            </a:r>
            <a:endParaRPr sz="1200">
              <a:latin typeface="微软雅黑"/>
              <a:cs typeface="微软雅黑"/>
            </a:endParaRPr>
          </a:p>
          <a:p>
            <a:pPr marL="36449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拒绝服务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53452" y="2316911"/>
            <a:ext cx="1109345" cy="1863725"/>
          </a:xfrm>
          <a:prstGeom prst="rect">
            <a:avLst/>
          </a:prstGeom>
          <a:ln w="9534">
            <a:solidFill>
              <a:srgbClr val="D0CECE"/>
            </a:solidFill>
          </a:ln>
        </p:spPr>
        <p:txBody>
          <a:bodyPr wrap="square" lIns="0" tIns="3011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3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E</a:t>
            </a:r>
            <a:endParaRPr sz="18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232410" marR="203200">
              <a:lnSpc>
                <a:spcPct val="100899"/>
              </a:lnSpc>
            </a:pPr>
            <a:r>
              <a:rPr dirty="0" sz="1200" spc="-15" b="1">
                <a:solidFill>
                  <a:srgbClr val="171717"/>
                </a:solidFill>
                <a:latin typeface="微软雅黑"/>
                <a:cs typeface="微软雅黑"/>
              </a:rPr>
              <a:t>E</a:t>
            </a:r>
            <a:r>
              <a:rPr dirty="0" sz="1200" spc="-15">
                <a:solidFill>
                  <a:srgbClr val="171717"/>
                </a:solidFill>
                <a:latin typeface="微软雅黑"/>
                <a:cs typeface="微软雅黑"/>
              </a:rPr>
              <a:t>levation </a:t>
            </a:r>
            <a:r>
              <a:rPr dirty="0" sz="1200" spc="-32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 spc="-10">
                <a:solidFill>
                  <a:srgbClr val="171717"/>
                </a:solidFill>
                <a:latin typeface="微软雅黑"/>
                <a:cs typeface="微软雅黑"/>
              </a:rPr>
              <a:t>of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 spc="-15">
                <a:solidFill>
                  <a:srgbClr val="171717"/>
                </a:solidFill>
                <a:latin typeface="微软雅黑"/>
                <a:cs typeface="微软雅黑"/>
              </a:rPr>
              <a:t>Privilege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 spc="-5">
                <a:solidFill>
                  <a:srgbClr val="171717"/>
                </a:solidFill>
                <a:latin typeface="微软雅黑"/>
                <a:cs typeface="微软雅黑"/>
              </a:rPr>
              <a:t>权限提升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44650" y="1028446"/>
            <a:ext cx="6217843" cy="945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076440" y="1367409"/>
            <a:ext cx="68516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20">
                <a:latin typeface="微软雅黑"/>
                <a:cs typeface="微软雅黑"/>
              </a:rPr>
              <a:t>d</a:t>
            </a:r>
            <a:r>
              <a:rPr dirty="0" sz="1200" spc="10">
                <a:latin typeface="微软雅黑"/>
                <a:cs typeface="微软雅黑"/>
              </a:rPr>
              <a:t>a</a:t>
            </a:r>
            <a:r>
              <a:rPr dirty="0" sz="1200">
                <a:latin typeface="微软雅黑"/>
                <a:cs typeface="微软雅黑"/>
              </a:rPr>
              <a:t>t</a:t>
            </a:r>
            <a:r>
              <a:rPr dirty="0" sz="1200" spc="10">
                <a:latin typeface="微软雅黑"/>
                <a:cs typeface="微软雅黑"/>
              </a:rPr>
              <a:t>a</a:t>
            </a:r>
            <a:r>
              <a:rPr dirty="0" sz="1200" spc="-20">
                <a:latin typeface="微软雅黑"/>
                <a:cs typeface="微软雅黑"/>
              </a:rPr>
              <a:t>b</a:t>
            </a:r>
            <a:r>
              <a:rPr dirty="0" sz="1200" spc="10">
                <a:latin typeface="微软雅黑"/>
                <a:cs typeface="微软雅黑"/>
              </a:rPr>
              <a:t>a</a:t>
            </a:r>
            <a:r>
              <a:rPr dirty="0" sz="1200" spc="-35">
                <a:latin typeface="微软雅黑"/>
                <a:cs typeface="微软雅黑"/>
              </a:rPr>
              <a:t>s</a:t>
            </a:r>
            <a:r>
              <a:rPr dirty="0" sz="1200">
                <a:latin typeface="微软雅黑"/>
                <a:cs typeface="微软雅黑"/>
              </a:rPr>
              <a:t>e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26004" y="1699259"/>
            <a:ext cx="67627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5">
                <a:latin typeface="微软雅黑"/>
                <a:cs typeface="微软雅黑"/>
              </a:rPr>
              <a:t>response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25184" y="1033145"/>
            <a:ext cx="35179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>
                <a:latin typeface="微软雅黑"/>
                <a:cs typeface="微软雅黑"/>
              </a:rPr>
              <a:t>re</a:t>
            </a:r>
            <a:r>
              <a:rPr dirty="0" sz="1200" spc="5">
                <a:latin typeface="微软雅黑"/>
                <a:cs typeface="微软雅黑"/>
              </a:rPr>
              <a:t>a</a:t>
            </a:r>
            <a:r>
              <a:rPr dirty="0" sz="1200">
                <a:latin typeface="微软雅黑"/>
                <a:cs typeface="微软雅黑"/>
              </a:rPr>
              <a:t>d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83655" y="1699259"/>
            <a:ext cx="38925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25">
                <a:latin typeface="微软雅黑"/>
                <a:cs typeface="微软雅黑"/>
              </a:rPr>
              <a:t>w</a:t>
            </a:r>
            <a:r>
              <a:rPr dirty="0" sz="1200" spc="-10">
                <a:latin typeface="微软雅黑"/>
                <a:cs typeface="微软雅黑"/>
              </a:rPr>
              <a:t>r</a:t>
            </a:r>
            <a:r>
              <a:rPr dirty="0" sz="1200" spc="-25">
                <a:latin typeface="微软雅黑"/>
                <a:cs typeface="微软雅黑"/>
              </a:rPr>
              <a:t>i</a:t>
            </a:r>
            <a:r>
              <a:rPr dirty="0" sz="1200">
                <a:latin typeface="微软雅黑"/>
                <a:cs typeface="微软雅黑"/>
              </a:rPr>
              <a:t>te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67660" y="763904"/>
            <a:ext cx="2023110" cy="452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1550" spc="95">
                <a:solidFill>
                  <a:srgbClr val="006FC0"/>
                </a:solidFill>
                <a:latin typeface="黑体"/>
                <a:cs typeface="黑体"/>
              </a:rPr>
              <a:t>数</a:t>
            </a:r>
            <a:r>
              <a:rPr dirty="0" sz="1550" spc="25">
                <a:solidFill>
                  <a:srgbClr val="006FC0"/>
                </a:solidFill>
                <a:latin typeface="黑体"/>
                <a:cs typeface="黑体"/>
              </a:rPr>
              <a:t>据流</a:t>
            </a:r>
            <a:endParaRPr sz="155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200" spc="-15">
                <a:latin typeface="微软雅黑"/>
                <a:cs typeface="微软雅黑"/>
              </a:rPr>
              <a:t>request</a:t>
            </a:r>
            <a:endParaRPr sz="1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6264" y="3668705"/>
            <a:ext cx="2886456" cy="700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60776" y="277285"/>
            <a:ext cx="3468624" cy="368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03576" y="3595574"/>
            <a:ext cx="362712" cy="78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60776" y="3598621"/>
            <a:ext cx="420624" cy="7709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63039" y="295568"/>
            <a:ext cx="1402080" cy="347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53055" y="821192"/>
            <a:ext cx="4447540" cy="0"/>
          </a:xfrm>
          <a:custGeom>
            <a:avLst/>
            <a:gdLst/>
            <a:ahLst/>
            <a:cxnLst/>
            <a:rect l="l" t="t" r="r" b="b"/>
            <a:pathLst>
              <a:path w="4447540" h="0">
                <a:moveTo>
                  <a:pt x="0" y="0"/>
                </a:moveTo>
                <a:lnTo>
                  <a:pt x="4447032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53055" y="1247786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 h="0">
                <a:moveTo>
                  <a:pt x="0" y="0"/>
                </a:moveTo>
                <a:lnTo>
                  <a:pt x="265176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53055" y="2317316"/>
            <a:ext cx="4447540" cy="0"/>
          </a:xfrm>
          <a:custGeom>
            <a:avLst/>
            <a:gdLst/>
            <a:ahLst/>
            <a:cxnLst/>
            <a:rect l="l" t="t" r="r" b="b"/>
            <a:pathLst>
              <a:path w="4447540" h="0">
                <a:moveTo>
                  <a:pt x="0" y="0"/>
                </a:moveTo>
                <a:lnTo>
                  <a:pt x="4447032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53055" y="177493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 h="0">
                <a:moveTo>
                  <a:pt x="0" y="0"/>
                </a:moveTo>
                <a:lnTo>
                  <a:pt x="265176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11551" y="3795159"/>
            <a:ext cx="4288790" cy="0"/>
          </a:xfrm>
          <a:custGeom>
            <a:avLst/>
            <a:gdLst/>
            <a:ahLst/>
            <a:cxnLst/>
            <a:rect l="l" t="t" r="r" b="b"/>
            <a:pathLst>
              <a:path w="4288790" h="0">
                <a:moveTo>
                  <a:pt x="0" y="0"/>
                </a:moveTo>
                <a:lnTo>
                  <a:pt x="4288536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53055" y="379515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53055" y="1454988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 h="0">
                <a:moveTo>
                  <a:pt x="0" y="0"/>
                </a:moveTo>
                <a:lnTo>
                  <a:pt x="265176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53055" y="1991278"/>
            <a:ext cx="4447540" cy="0"/>
          </a:xfrm>
          <a:custGeom>
            <a:avLst/>
            <a:gdLst/>
            <a:ahLst/>
            <a:cxnLst/>
            <a:rect l="l" t="t" r="r" b="b"/>
            <a:pathLst>
              <a:path w="4447540" h="0">
                <a:moveTo>
                  <a:pt x="0" y="0"/>
                </a:moveTo>
                <a:lnTo>
                  <a:pt x="4447032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11551" y="418214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 h="0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53055" y="4182140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30295" y="1138090"/>
            <a:ext cx="3670300" cy="0"/>
          </a:xfrm>
          <a:custGeom>
            <a:avLst/>
            <a:gdLst/>
            <a:ahLst/>
            <a:cxnLst/>
            <a:rect l="l" t="t" r="r" b="b"/>
            <a:pathLst>
              <a:path w="3670300" h="0">
                <a:moveTo>
                  <a:pt x="0" y="0"/>
                </a:moveTo>
                <a:lnTo>
                  <a:pt x="3669791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30295" y="2497095"/>
            <a:ext cx="3670300" cy="0"/>
          </a:xfrm>
          <a:custGeom>
            <a:avLst/>
            <a:gdLst/>
            <a:ahLst/>
            <a:cxnLst/>
            <a:rect l="l" t="t" r="r" b="b"/>
            <a:pathLst>
              <a:path w="3670300" h="0">
                <a:moveTo>
                  <a:pt x="0" y="0"/>
                </a:moveTo>
                <a:lnTo>
                  <a:pt x="3669791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30295" y="1774934"/>
            <a:ext cx="3670300" cy="0"/>
          </a:xfrm>
          <a:custGeom>
            <a:avLst/>
            <a:gdLst/>
            <a:ahLst/>
            <a:cxnLst/>
            <a:rect l="l" t="t" r="r" b="b"/>
            <a:pathLst>
              <a:path w="3670300" h="0">
                <a:moveTo>
                  <a:pt x="0" y="0"/>
                </a:moveTo>
                <a:lnTo>
                  <a:pt x="3669791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30295" y="1454988"/>
            <a:ext cx="3670300" cy="0"/>
          </a:xfrm>
          <a:custGeom>
            <a:avLst/>
            <a:gdLst/>
            <a:ahLst/>
            <a:cxnLst/>
            <a:rect l="l" t="t" r="r" b="b"/>
            <a:pathLst>
              <a:path w="3670300" h="0">
                <a:moveTo>
                  <a:pt x="0" y="0"/>
                </a:moveTo>
                <a:lnTo>
                  <a:pt x="3669791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795516" y="694738"/>
            <a:ext cx="0" cy="3708400"/>
          </a:xfrm>
          <a:custGeom>
            <a:avLst/>
            <a:gdLst/>
            <a:ahLst/>
            <a:cxnLst/>
            <a:rect l="l" t="t" r="r" b="b"/>
            <a:pathLst>
              <a:path w="0" h="3708400">
                <a:moveTo>
                  <a:pt x="0" y="3708318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07308" y="694738"/>
            <a:ext cx="0" cy="3708400"/>
          </a:xfrm>
          <a:custGeom>
            <a:avLst/>
            <a:gdLst/>
            <a:ahLst/>
            <a:cxnLst/>
            <a:rect l="l" t="t" r="r" b="b"/>
            <a:pathLst>
              <a:path w="0" h="3708400">
                <a:moveTo>
                  <a:pt x="0" y="3708318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53055" y="2847512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 h="0">
                <a:moveTo>
                  <a:pt x="0" y="0"/>
                </a:moveTo>
                <a:lnTo>
                  <a:pt x="265176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30295" y="1028395"/>
            <a:ext cx="3670300" cy="0"/>
          </a:xfrm>
          <a:custGeom>
            <a:avLst/>
            <a:gdLst/>
            <a:ahLst/>
            <a:cxnLst/>
            <a:rect l="l" t="t" r="r" b="b"/>
            <a:pathLst>
              <a:path w="3670300" h="0">
                <a:moveTo>
                  <a:pt x="0" y="0"/>
                </a:moveTo>
                <a:lnTo>
                  <a:pt x="3669791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53055" y="1668285"/>
            <a:ext cx="4447540" cy="0"/>
          </a:xfrm>
          <a:custGeom>
            <a:avLst/>
            <a:gdLst/>
            <a:ahLst/>
            <a:cxnLst/>
            <a:rect l="l" t="t" r="r" b="b"/>
            <a:pathLst>
              <a:path w="4447540" h="0">
                <a:moveTo>
                  <a:pt x="0" y="0"/>
                </a:moveTo>
                <a:lnTo>
                  <a:pt x="4447032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11551" y="3987126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 h="0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53055" y="398712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57627" y="694738"/>
            <a:ext cx="0" cy="3708400"/>
          </a:xfrm>
          <a:custGeom>
            <a:avLst/>
            <a:gdLst/>
            <a:ahLst/>
            <a:cxnLst/>
            <a:rect l="l" t="t" r="r" b="b"/>
            <a:pathLst>
              <a:path w="0" h="3708400">
                <a:moveTo>
                  <a:pt x="0" y="3708318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30295" y="3990173"/>
            <a:ext cx="3670300" cy="0"/>
          </a:xfrm>
          <a:custGeom>
            <a:avLst/>
            <a:gdLst/>
            <a:ahLst/>
            <a:cxnLst/>
            <a:rect l="l" t="t" r="r" b="b"/>
            <a:pathLst>
              <a:path w="3670300" h="0">
                <a:moveTo>
                  <a:pt x="0" y="0"/>
                </a:moveTo>
                <a:lnTo>
                  <a:pt x="3669791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530340" y="694738"/>
            <a:ext cx="0" cy="3708400"/>
          </a:xfrm>
          <a:custGeom>
            <a:avLst/>
            <a:gdLst/>
            <a:ahLst/>
            <a:cxnLst/>
            <a:rect l="l" t="t" r="r" b="b"/>
            <a:pathLst>
              <a:path w="0" h="3708400">
                <a:moveTo>
                  <a:pt x="0" y="3708318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30295" y="4182140"/>
            <a:ext cx="3670300" cy="0"/>
          </a:xfrm>
          <a:custGeom>
            <a:avLst/>
            <a:gdLst/>
            <a:ahLst/>
            <a:cxnLst/>
            <a:rect l="l" t="t" r="r" b="b"/>
            <a:pathLst>
              <a:path w="3670300" h="0">
                <a:moveTo>
                  <a:pt x="0" y="0"/>
                </a:moveTo>
                <a:lnTo>
                  <a:pt x="3669791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53055" y="699308"/>
            <a:ext cx="4447540" cy="0"/>
          </a:xfrm>
          <a:custGeom>
            <a:avLst/>
            <a:gdLst/>
            <a:ahLst/>
            <a:cxnLst/>
            <a:rect l="l" t="t" r="r" b="b"/>
            <a:pathLst>
              <a:path w="4447540" h="0">
                <a:moveTo>
                  <a:pt x="0" y="0"/>
                </a:moveTo>
                <a:lnTo>
                  <a:pt x="4447032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511551" y="4291836"/>
            <a:ext cx="4288790" cy="0"/>
          </a:xfrm>
          <a:custGeom>
            <a:avLst/>
            <a:gdLst/>
            <a:ahLst/>
            <a:cxnLst/>
            <a:rect l="l" t="t" r="r" b="b"/>
            <a:pathLst>
              <a:path w="4288790" h="0">
                <a:moveTo>
                  <a:pt x="0" y="0"/>
                </a:moveTo>
                <a:lnTo>
                  <a:pt x="4288536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53055" y="429183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 h="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53055" y="2210668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 h="0">
                <a:moveTo>
                  <a:pt x="0" y="0"/>
                </a:moveTo>
                <a:lnTo>
                  <a:pt x="265176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130295" y="2850559"/>
            <a:ext cx="3670300" cy="0"/>
          </a:xfrm>
          <a:custGeom>
            <a:avLst/>
            <a:gdLst/>
            <a:ahLst/>
            <a:cxnLst/>
            <a:rect l="l" t="t" r="r" b="b"/>
            <a:pathLst>
              <a:path w="3670300" h="0">
                <a:moveTo>
                  <a:pt x="0" y="0"/>
                </a:moveTo>
                <a:lnTo>
                  <a:pt x="3669791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353055" y="4398484"/>
            <a:ext cx="4447540" cy="0"/>
          </a:xfrm>
          <a:custGeom>
            <a:avLst/>
            <a:gdLst/>
            <a:ahLst/>
            <a:cxnLst/>
            <a:rect l="l" t="t" r="r" b="b"/>
            <a:pathLst>
              <a:path w="4447540" h="0">
                <a:moveTo>
                  <a:pt x="0" y="0"/>
                </a:moveTo>
                <a:lnTo>
                  <a:pt x="4447032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353055" y="2100973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 h="0">
                <a:moveTo>
                  <a:pt x="0" y="0"/>
                </a:moveTo>
                <a:lnTo>
                  <a:pt x="265176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30295" y="1247786"/>
            <a:ext cx="3670300" cy="0"/>
          </a:xfrm>
          <a:custGeom>
            <a:avLst/>
            <a:gdLst/>
            <a:ahLst/>
            <a:cxnLst/>
            <a:rect l="l" t="t" r="r" b="b"/>
            <a:pathLst>
              <a:path w="3670300" h="0">
                <a:moveTo>
                  <a:pt x="0" y="0"/>
                </a:moveTo>
                <a:lnTo>
                  <a:pt x="3669791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353055" y="249709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 h="0">
                <a:moveTo>
                  <a:pt x="0" y="0"/>
                </a:moveTo>
                <a:lnTo>
                  <a:pt x="265176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130295" y="2210668"/>
            <a:ext cx="3670300" cy="0"/>
          </a:xfrm>
          <a:custGeom>
            <a:avLst/>
            <a:gdLst/>
            <a:ahLst/>
            <a:cxnLst/>
            <a:rect l="l" t="t" r="r" b="b"/>
            <a:pathLst>
              <a:path w="3670300" h="0">
                <a:moveTo>
                  <a:pt x="0" y="0"/>
                </a:moveTo>
                <a:lnTo>
                  <a:pt x="3669791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353055" y="155858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 h="0">
                <a:moveTo>
                  <a:pt x="0" y="0"/>
                </a:moveTo>
                <a:lnTo>
                  <a:pt x="265176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34867" y="694738"/>
            <a:ext cx="0" cy="3708400"/>
          </a:xfrm>
          <a:custGeom>
            <a:avLst/>
            <a:gdLst/>
            <a:ahLst/>
            <a:cxnLst/>
            <a:rect l="l" t="t" r="r" b="b"/>
            <a:pathLst>
              <a:path w="0" h="3708400">
                <a:moveTo>
                  <a:pt x="0" y="3708318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130295" y="1558589"/>
            <a:ext cx="3670300" cy="0"/>
          </a:xfrm>
          <a:custGeom>
            <a:avLst/>
            <a:gdLst/>
            <a:ahLst/>
            <a:cxnLst/>
            <a:rect l="l" t="t" r="r" b="b"/>
            <a:pathLst>
              <a:path w="3670300" h="0">
                <a:moveTo>
                  <a:pt x="0" y="0"/>
                </a:moveTo>
                <a:lnTo>
                  <a:pt x="3669791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602735" y="3645852"/>
            <a:ext cx="3197860" cy="0"/>
          </a:xfrm>
          <a:custGeom>
            <a:avLst/>
            <a:gdLst/>
            <a:ahLst/>
            <a:cxnLst/>
            <a:rect l="l" t="t" r="r" b="b"/>
            <a:pathLst>
              <a:path w="3197859" h="0">
                <a:moveTo>
                  <a:pt x="0" y="0"/>
                </a:moveTo>
                <a:lnTo>
                  <a:pt x="3197352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613660" y="694738"/>
            <a:ext cx="0" cy="3708400"/>
          </a:xfrm>
          <a:custGeom>
            <a:avLst/>
            <a:gdLst/>
            <a:ahLst/>
            <a:cxnLst/>
            <a:rect l="l" t="t" r="r" b="b"/>
            <a:pathLst>
              <a:path w="0" h="3708400">
                <a:moveTo>
                  <a:pt x="0" y="3708318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353055" y="1354434"/>
            <a:ext cx="4447540" cy="0"/>
          </a:xfrm>
          <a:custGeom>
            <a:avLst/>
            <a:gdLst/>
            <a:ahLst/>
            <a:cxnLst/>
            <a:rect l="l" t="t" r="r" b="b"/>
            <a:pathLst>
              <a:path w="4447540" h="0">
                <a:moveTo>
                  <a:pt x="0" y="0"/>
                </a:moveTo>
                <a:lnTo>
                  <a:pt x="4447032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353055" y="102839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 h="0">
                <a:moveTo>
                  <a:pt x="0" y="0"/>
                </a:moveTo>
                <a:lnTo>
                  <a:pt x="265176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353055" y="3517873"/>
            <a:ext cx="4447540" cy="0"/>
          </a:xfrm>
          <a:custGeom>
            <a:avLst/>
            <a:gdLst/>
            <a:ahLst/>
            <a:cxnLst/>
            <a:rect l="l" t="t" r="r" b="b"/>
            <a:pathLst>
              <a:path w="4447540" h="0">
                <a:moveTo>
                  <a:pt x="0" y="0"/>
                </a:moveTo>
                <a:lnTo>
                  <a:pt x="4447032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30295" y="2100973"/>
            <a:ext cx="3670300" cy="0"/>
          </a:xfrm>
          <a:custGeom>
            <a:avLst/>
            <a:gdLst/>
            <a:ahLst/>
            <a:cxnLst/>
            <a:rect l="l" t="t" r="r" b="b"/>
            <a:pathLst>
              <a:path w="3670300" h="0">
                <a:moveTo>
                  <a:pt x="0" y="0"/>
                </a:moveTo>
                <a:lnTo>
                  <a:pt x="3669791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353055" y="1884629"/>
            <a:ext cx="4447540" cy="0"/>
          </a:xfrm>
          <a:custGeom>
            <a:avLst/>
            <a:gdLst/>
            <a:ahLst/>
            <a:cxnLst/>
            <a:rect l="l" t="t" r="r" b="b"/>
            <a:pathLst>
              <a:path w="4447540" h="0">
                <a:moveTo>
                  <a:pt x="0" y="0"/>
                </a:moveTo>
                <a:lnTo>
                  <a:pt x="4447032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353055" y="3039479"/>
            <a:ext cx="4447540" cy="0"/>
          </a:xfrm>
          <a:custGeom>
            <a:avLst/>
            <a:gdLst/>
            <a:ahLst/>
            <a:cxnLst/>
            <a:rect l="l" t="t" r="r" b="b"/>
            <a:pathLst>
              <a:path w="4447540" h="0">
                <a:moveTo>
                  <a:pt x="0" y="0"/>
                </a:moveTo>
                <a:lnTo>
                  <a:pt x="4447032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353055" y="1135043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 h="0">
                <a:moveTo>
                  <a:pt x="0" y="0"/>
                </a:moveTo>
                <a:lnTo>
                  <a:pt x="265176" y="0"/>
                </a:lnTo>
              </a:path>
            </a:pathLst>
          </a:custGeom>
          <a:ln w="9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383535" y="3601668"/>
            <a:ext cx="128016" cy="7861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4436573"/>
            <a:ext cx="9144000" cy="542925"/>
          </a:xfrm>
          <a:custGeom>
            <a:avLst/>
            <a:gdLst/>
            <a:ahLst/>
            <a:cxnLst/>
            <a:rect l="l" t="t" r="r" b="b"/>
            <a:pathLst>
              <a:path w="9144000" h="542925">
                <a:moveTo>
                  <a:pt x="0" y="0"/>
                </a:moveTo>
                <a:lnTo>
                  <a:pt x="9144000" y="0"/>
                </a:lnTo>
                <a:lnTo>
                  <a:pt x="9144000" y="542544"/>
                </a:lnTo>
                <a:lnTo>
                  <a:pt x="0" y="542544"/>
                </a:lnTo>
                <a:lnTo>
                  <a:pt x="0" y="0"/>
                </a:lnTo>
                <a:close/>
              </a:path>
            </a:pathLst>
          </a:custGeom>
          <a:solidFill>
            <a:srgbClr val="0E57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24968" y="4582834"/>
            <a:ext cx="484631" cy="3961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46304" y="4671200"/>
            <a:ext cx="1569720" cy="3077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8140700" y="4791782"/>
            <a:ext cx="641985" cy="141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-55">
                <a:solidFill>
                  <a:srgbClr val="C1E4F6"/>
                </a:solidFill>
                <a:latin typeface="Arial"/>
                <a:cs typeface="Arial"/>
              </a:rPr>
              <a:t>OWASP.ORG</a:t>
            </a:r>
            <a:endParaRPr sz="85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392679" y="1569254"/>
            <a:ext cx="112775" cy="578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392679" y="1678951"/>
            <a:ext cx="112775" cy="548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392679" y="1785599"/>
            <a:ext cx="112775" cy="578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706623" y="1715515"/>
            <a:ext cx="268224" cy="914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892551" y="1715515"/>
            <a:ext cx="167639" cy="853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236976" y="1249310"/>
            <a:ext cx="295655" cy="761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227832" y="1560113"/>
            <a:ext cx="295656" cy="7617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236976" y="1669808"/>
            <a:ext cx="295655" cy="7313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236976" y="1776457"/>
            <a:ext cx="295655" cy="7617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392679" y="2212192"/>
            <a:ext cx="1139952" cy="7617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392679" y="2617456"/>
            <a:ext cx="1139952" cy="8836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636264" y="1995848"/>
            <a:ext cx="2264664" cy="7313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636264" y="2102496"/>
            <a:ext cx="2127504" cy="1858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636264" y="2522996"/>
            <a:ext cx="2880360" cy="1736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636264" y="2727152"/>
            <a:ext cx="850391" cy="8531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429255" y="3062332"/>
            <a:ext cx="4087368" cy="54543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392679" y="1255404"/>
            <a:ext cx="115824" cy="7008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392679" y="1989753"/>
            <a:ext cx="1139952" cy="12188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392679" y="2358453"/>
            <a:ext cx="1139952" cy="7617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642359" y="828810"/>
            <a:ext cx="2849880" cy="49667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636264" y="1569255"/>
            <a:ext cx="2618232" cy="39612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636264" y="2352358"/>
            <a:ext cx="2011680" cy="8531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508508" y="175340"/>
            <a:ext cx="869315" cy="50419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50" spc="-120" b="0">
                <a:solidFill>
                  <a:srgbClr val="000000"/>
                </a:solidFill>
                <a:latin typeface="Arial"/>
                <a:cs typeface="Arial"/>
              </a:rPr>
              <a:t>3.3.4</a:t>
            </a:r>
            <a:endParaRPr sz="32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379979" y="1864288"/>
            <a:ext cx="141605" cy="118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-145">
                <a:latin typeface="Arial"/>
                <a:cs typeface="Arial"/>
              </a:rPr>
              <a:t>LJ</a:t>
            </a:r>
            <a:r>
              <a:rPr dirty="0" sz="700" spc="-80">
                <a:latin typeface="Arial"/>
                <a:cs typeface="Arial"/>
              </a:rPr>
              <a:t> </a:t>
            </a:r>
            <a:r>
              <a:rPr dirty="0" sz="700" spc="-55">
                <a:solidFill>
                  <a:srgbClr val="1875BC"/>
                </a:solidFill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724404" y="1864288"/>
            <a:ext cx="332105" cy="118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-135">
                <a:latin typeface="Arial"/>
                <a:cs typeface="Arial"/>
              </a:rPr>
              <a:t>C </a:t>
            </a:r>
            <a:r>
              <a:rPr dirty="0" sz="700" spc="35">
                <a:latin typeface="Arial"/>
                <a:cs typeface="Arial"/>
              </a:rPr>
              <a:t>oo</a:t>
            </a:r>
            <a:r>
              <a:rPr dirty="0" sz="700" spc="-135">
                <a:latin typeface="Arial"/>
                <a:cs typeface="Arial"/>
              </a:rPr>
              <a:t> </a:t>
            </a:r>
            <a:r>
              <a:rPr dirty="0" sz="700" spc="10">
                <a:latin typeface="Arial"/>
                <a:cs typeface="Arial"/>
              </a:rPr>
              <a:t>kıe</a:t>
            </a:r>
            <a:endParaRPr sz="7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175507" y="1864288"/>
            <a:ext cx="419100" cy="118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00" spc="-65">
                <a:solidFill>
                  <a:srgbClr val="00238A"/>
                </a:solidFill>
                <a:latin typeface="Arial"/>
                <a:cs typeface="Arial"/>
              </a:rPr>
              <a:t>HTTP</a:t>
            </a:r>
            <a:r>
              <a:rPr dirty="0" sz="700" spc="-85">
                <a:solidFill>
                  <a:srgbClr val="00238A"/>
                </a:solidFill>
                <a:latin typeface="Arial"/>
                <a:cs typeface="Arial"/>
              </a:rPr>
              <a:t> </a:t>
            </a:r>
            <a:r>
              <a:rPr dirty="0" sz="700" spc="-30">
                <a:latin typeface="Arial"/>
                <a:cs typeface="Arial"/>
              </a:rPr>
              <a:t>Only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3675888"/>
            <a:ext cx="6195060" cy="635000"/>
          </a:xfrm>
          <a:custGeom>
            <a:avLst/>
            <a:gdLst/>
            <a:ahLst/>
            <a:cxnLst/>
            <a:rect l="l" t="t" r="r" b="b"/>
            <a:pathLst>
              <a:path w="6195059" h="635000">
                <a:moveTo>
                  <a:pt x="5877814" y="0"/>
                </a:moveTo>
                <a:lnTo>
                  <a:pt x="5877814" y="158623"/>
                </a:lnTo>
                <a:lnTo>
                  <a:pt x="0" y="158623"/>
                </a:lnTo>
                <a:lnTo>
                  <a:pt x="0" y="475894"/>
                </a:lnTo>
                <a:lnTo>
                  <a:pt x="5877814" y="475894"/>
                </a:lnTo>
                <a:lnTo>
                  <a:pt x="5877814" y="634504"/>
                </a:lnTo>
                <a:lnTo>
                  <a:pt x="6195059" y="317284"/>
                </a:lnTo>
                <a:lnTo>
                  <a:pt x="5877814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25">
                <a:latin typeface="微软雅黑"/>
                <a:cs typeface="微软雅黑"/>
              </a:rPr>
              <a:t>3.3.5 </a:t>
            </a:r>
            <a:r>
              <a:rPr dirty="0" sz="2750" spc="25"/>
              <a:t>统一框架</a:t>
            </a:r>
            <a:r>
              <a:rPr dirty="0" sz="2750"/>
              <a:t> </a:t>
            </a:r>
            <a:r>
              <a:rPr dirty="0" sz="2750" spc="25"/>
              <a:t>开发实现</a:t>
            </a:r>
            <a:endParaRPr sz="275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1773" y="277101"/>
            <a:ext cx="3469004" cy="369570"/>
          </a:xfrm>
          <a:prstGeom prst="rect">
            <a:avLst/>
          </a:prstGeom>
          <a:solidFill>
            <a:srgbClr val="2D75B6"/>
          </a:solidFill>
        </p:spPr>
        <p:txBody>
          <a:bodyPr wrap="square" lIns="0" tIns="36830" rIns="0" bIns="0" rtlCol="0" vert="horz">
            <a:spAutoFit/>
          </a:bodyPr>
          <a:lstStyle/>
          <a:p>
            <a:pPr marL="344170">
              <a:lnSpc>
                <a:spcPct val="100000"/>
              </a:lnSpc>
              <a:spcBef>
                <a:spcPts val="290"/>
              </a:spcBef>
            </a:pPr>
            <a:r>
              <a:rPr dirty="0" sz="1800" spc="10" b="1">
                <a:solidFill>
                  <a:srgbClr val="FFFFFF"/>
                </a:solidFill>
                <a:latin typeface="黑体"/>
                <a:cs typeface="黑体"/>
              </a:rPr>
              <a:t>唯品会</a:t>
            </a:r>
            <a:r>
              <a:rPr dirty="0" sz="1800" spc="10" b="1">
                <a:solidFill>
                  <a:srgbClr val="FFFFFF"/>
                </a:solidFill>
                <a:latin typeface="微软雅黑"/>
                <a:cs typeface="微软雅黑"/>
              </a:rPr>
              <a:t>Venus</a:t>
            </a:r>
            <a:r>
              <a:rPr dirty="0" sz="1800" spc="10" b="1">
                <a:solidFill>
                  <a:srgbClr val="FFFFFF"/>
                </a:solidFill>
                <a:latin typeface="黑体"/>
                <a:cs typeface="黑体"/>
              </a:rPr>
              <a:t>统一开发框架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09341" y="1124330"/>
            <a:ext cx="1440180" cy="2339975"/>
          </a:xfrm>
          <a:custGeom>
            <a:avLst/>
            <a:gdLst/>
            <a:ahLst/>
            <a:cxnLst/>
            <a:rect l="l" t="t" r="r" b="b"/>
            <a:pathLst>
              <a:path w="1440179" h="2339975">
                <a:moveTo>
                  <a:pt x="0" y="2339975"/>
                </a:moveTo>
                <a:lnTo>
                  <a:pt x="1440053" y="2339975"/>
                </a:lnTo>
                <a:lnTo>
                  <a:pt x="1440053" y="0"/>
                </a:lnTo>
                <a:lnTo>
                  <a:pt x="0" y="0"/>
                </a:lnTo>
                <a:lnTo>
                  <a:pt x="0" y="2339975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04161" y="1265682"/>
            <a:ext cx="1080135" cy="540385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4"/>
            </a:solidFill>
          </a:ln>
        </p:spPr>
        <p:txBody>
          <a:bodyPr wrap="square" lIns="0" tIns="4966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9"/>
              </a:spcBef>
            </a:pPr>
            <a:endParaRPr sz="1100">
              <a:latin typeface="Times New Roman"/>
              <a:cs typeface="Times New Roman"/>
            </a:endParaRPr>
          </a:p>
          <a:p>
            <a:pPr marL="231140">
              <a:lnSpc>
                <a:spcPct val="100000"/>
              </a:lnSpc>
            </a:pPr>
            <a:r>
              <a:rPr dirty="0" sz="1200" b="1">
                <a:solidFill>
                  <a:srgbClr val="2D75B6"/>
                </a:solidFill>
                <a:latin typeface="微软雅黑"/>
                <a:cs typeface="微软雅黑"/>
              </a:rPr>
              <a:t>基础框架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4075" y="1124330"/>
            <a:ext cx="1440180" cy="2339975"/>
          </a:xfrm>
          <a:prstGeom prst="rect">
            <a:avLst/>
          </a:prstGeom>
          <a:solidFill>
            <a:srgbClr val="2D75B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570230" marR="404495" indent="-152400">
              <a:lnSpc>
                <a:spcPct val="101699"/>
              </a:lnSpc>
              <a:spcBef>
                <a:spcPts val="1055"/>
              </a:spcBef>
            </a:pPr>
            <a:r>
              <a:rPr dirty="0" sz="1200" spc="-5">
                <a:solidFill>
                  <a:srgbClr val="FFFFFF"/>
                </a:solidFill>
                <a:latin typeface="微软雅黑"/>
                <a:cs typeface="微软雅黑"/>
              </a:rPr>
              <a:t>配置管理  </a:t>
            </a:r>
            <a:r>
              <a:rPr dirty="0" sz="1200" spc="-5">
                <a:solidFill>
                  <a:srgbClr val="FFFFFF"/>
                </a:solidFill>
                <a:latin typeface="微软雅黑"/>
                <a:cs typeface="微软雅黑"/>
              </a:rPr>
              <a:t>监控 </a:t>
            </a:r>
            <a:r>
              <a:rPr dirty="0" sz="1200" spc="-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微软雅黑"/>
                <a:cs typeface="微软雅黑"/>
              </a:rPr>
              <a:t>安全</a:t>
            </a:r>
            <a:endParaRPr sz="1200">
              <a:latin typeface="微软雅黑"/>
              <a:cs typeface="微软雅黑"/>
            </a:endParaRPr>
          </a:p>
          <a:p>
            <a:pPr algn="ctr" marL="417830" marR="404495">
              <a:lnSpc>
                <a:spcPts val="1430"/>
              </a:lnSpc>
              <a:spcBef>
                <a:spcPts val="40"/>
              </a:spcBef>
            </a:pPr>
            <a:r>
              <a:rPr dirty="0" sz="1200" spc="-5">
                <a:solidFill>
                  <a:srgbClr val="FFFFFF"/>
                </a:solidFill>
                <a:latin typeface="微软雅黑"/>
                <a:cs typeface="微软雅黑"/>
              </a:rPr>
              <a:t>单元测试  模型映射</a:t>
            </a:r>
            <a:endParaRPr sz="1200">
              <a:latin typeface="微软雅黑"/>
              <a:cs typeface="微软雅黑"/>
            </a:endParaRPr>
          </a:p>
          <a:p>
            <a:pPr algn="ctr">
              <a:lnSpc>
                <a:spcPts val="1380"/>
              </a:lnSpc>
            </a:pP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…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9427" y="1265682"/>
            <a:ext cx="1080135" cy="540385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4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233045" marR="100965" indent="-114935">
              <a:lnSpc>
                <a:spcPct val="104299"/>
              </a:lnSpc>
              <a:spcBef>
                <a:spcPts val="520"/>
              </a:spcBef>
            </a:pPr>
            <a:r>
              <a:rPr dirty="0" sz="1200" b="1">
                <a:solidFill>
                  <a:srgbClr val="2D75B6"/>
                </a:solidFill>
                <a:latin typeface="微软雅黑"/>
                <a:cs typeface="微软雅黑"/>
              </a:rPr>
              <a:t>组</a:t>
            </a:r>
            <a:r>
              <a:rPr dirty="0" sz="1200" spc="-5" b="1">
                <a:solidFill>
                  <a:srgbClr val="2D75B6"/>
                </a:solidFill>
                <a:latin typeface="微软雅黑"/>
                <a:cs typeface="微软雅黑"/>
              </a:rPr>
              <a:t>件</a:t>
            </a:r>
            <a:r>
              <a:rPr dirty="0" sz="1200" spc="30" b="1">
                <a:solidFill>
                  <a:srgbClr val="2D75B6"/>
                </a:solidFill>
                <a:latin typeface="微软雅黑"/>
                <a:cs typeface="微软雅黑"/>
              </a:rPr>
              <a:t>/</a:t>
            </a:r>
            <a:r>
              <a:rPr dirty="0" sz="1200" b="1">
                <a:solidFill>
                  <a:srgbClr val="2D75B6"/>
                </a:solidFill>
                <a:latin typeface="微软雅黑"/>
                <a:cs typeface="微软雅黑"/>
              </a:rPr>
              <a:t>资源客  </a:t>
            </a:r>
            <a:r>
              <a:rPr dirty="0" sz="1200" b="1">
                <a:solidFill>
                  <a:srgbClr val="2D75B6"/>
                </a:solidFill>
                <a:latin typeface="微软雅黑"/>
                <a:cs typeface="微软雅黑"/>
              </a:rPr>
              <a:t>户端框架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55898" y="2328786"/>
            <a:ext cx="1147445" cy="375920"/>
          </a:xfrm>
          <a:custGeom>
            <a:avLst/>
            <a:gdLst/>
            <a:ahLst/>
            <a:cxnLst/>
            <a:rect l="l" t="t" r="r" b="b"/>
            <a:pathLst>
              <a:path w="1147445" h="375919">
                <a:moveTo>
                  <a:pt x="0" y="375678"/>
                </a:moveTo>
                <a:lnTo>
                  <a:pt x="1146962" y="375678"/>
                </a:lnTo>
                <a:lnTo>
                  <a:pt x="1146962" y="0"/>
                </a:lnTo>
                <a:lnTo>
                  <a:pt x="0" y="0"/>
                </a:lnTo>
                <a:lnTo>
                  <a:pt x="0" y="375678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086735" y="2050862"/>
            <a:ext cx="1485265" cy="1413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513080" marR="508000">
              <a:lnSpc>
                <a:spcPct val="101699"/>
              </a:lnSpc>
            </a:pPr>
            <a:r>
              <a:rPr dirty="0" sz="1200" spc="-5">
                <a:solidFill>
                  <a:srgbClr val="FFFFFF"/>
                </a:solidFill>
                <a:latin typeface="微软雅黑"/>
                <a:cs typeface="微软雅黑"/>
              </a:rPr>
              <a:t>数据库  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缓存 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 消息</a:t>
            </a:r>
            <a:endParaRPr sz="1200">
              <a:latin typeface="微软雅黑"/>
              <a:cs typeface="微软雅黑"/>
            </a:endParaRPr>
          </a:p>
          <a:p>
            <a:pPr algn="ctr">
              <a:lnSpc>
                <a:spcPts val="1425"/>
              </a:lnSpc>
            </a:pPr>
            <a:r>
              <a:rPr dirty="0" sz="1200" spc="-10">
                <a:solidFill>
                  <a:srgbClr val="FFFFFF"/>
                </a:solidFill>
                <a:latin typeface="微软雅黑"/>
                <a:cs typeface="微软雅黑"/>
              </a:rPr>
              <a:t>Zookeeper</a:t>
            </a:r>
            <a:endParaRPr sz="1200">
              <a:latin typeface="微软雅黑"/>
              <a:cs typeface="微软雅黑"/>
            </a:endParaRPr>
          </a:p>
          <a:p>
            <a:pPr algn="ctr" marL="5715">
              <a:lnSpc>
                <a:spcPts val="1435"/>
              </a:lnSpc>
            </a:pPr>
            <a:r>
              <a:rPr dirty="0" sz="1200" spc="-5">
                <a:solidFill>
                  <a:srgbClr val="FFFFFF"/>
                </a:solidFill>
                <a:latin typeface="微软雅黑"/>
                <a:cs typeface="微软雅黑"/>
              </a:rPr>
              <a:t>….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4565" y="1265682"/>
            <a:ext cx="1080135" cy="540385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4"/>
            </a:solidFill>
          </a:ln>
        </p:spPr>
        <p:txBody>
          <a:bodyPr wrap="square" lIns="0" tIns="4966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9"/>
              </a:spcBef>
            </a:pPr>
            <a:endParaRPr sz="1100">
              <a:latin typeface="Times New Roman"/>
              <a:cs typeface="Times New Roman"/>
            </a:endParaRPr>
          </a:p>
          <a:p>
            <a:pPr marL="234315">
              <a:lnSpc>
                <a:spcPct val="100000"/>
              </a:lnSpc>
            </a:pPr>
            <a:r>
              <a:rPr dirty="0" sz="1200" spc="-5" b="1">
                <a:solidFill>
                  <a:srgbClr val="2D75B6"/>
                </a:solidFill>
                <a:latin typeface="微软雅黑"/>
                <a:cs typeface="微软雅黑"/>
              </a:rPr>
              <a:t>服务框架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4605" y="1124330"/>
            <a:ext cx="1440180" cy="2339975"/>
          </a:xfrm>
          <a:prstGeom prst="rect">
            <a:avLst/>
          </a:prstGeom>
          <a:solidFill>
            <a:srgbClr val="2D75B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550">
              <a:latin typeface="Times New Roman"/>
              <a:cs typeface="Times New Roman"/>
            </a:endParaRPr>
          </a:p>
          <a:p>
            <a:pPr algn="ctr" marL="548640" marR="528955" indent="-13335">
              <a:lnSpc>
                <a:spcPct val="104299"/>
              </a:lnSpc>
            </a:pPr>
            <a:r>
              <a:rPr dirty="0" sz="1200" spc="-10">
                <a:solidFill>
                  <a:srgbClr val="FFFFFF"/>
                </a:solidFill>
                <a:latin typeface="微软雅黑"/>
                <a:cs typeface="微软雅黑"/>
              </a:rPr>
              <a:t>OSP 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微软雅黑"/>
                <a:cs typeface="微软雅黑"/>
              </a:rPr>
              <a:t>R</a:t>
            </a:r>
            <a:r>
              <a:rPr dirty="0" sz="1200" spc="10">
                <a:solidFill>
                  <a:srgbClr val="FFFFFF"/>
                </a:solidFill>
                <a:latin typeface="微软雅黑"/>
                <a:cs typeface="微软雅黑"/>
              </a:rPr>
              <a:t>E</a:t>
            </a:r>
            <a:r>
              <a:rPr dirty="0" sz="1200" spc="-20">
                <a:solidFill>
                  <a:srgbClr val="FFFFFF"/>
                </a:solidFill>
                <a:latin typeface="微软雅黑"/>
                <a:cs typeface="微软雅黑"/>
              </a:rPr>
              <a:t>S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T</a:t>
            </a:r>
            <a:endParaRPr sz="1200">
              <a:latin typeface="微软雅黑"/>
              <a:cs typeface="微软雅黑"/>
            </a:endParaRPr>
          </a:p>
          <a:p>
            <a:pPr algn="ctr" marL="10795">
              <a:lnSpc>
                <a:spcPts val="1430"/>
              </a:lnSpc>
            </a:pP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…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9829" y="1265682"/>
            <a:ext cx="1080135" cy="540385"/>
          </a:xfrm>
          <a:prstGeom prst="rect">
            <a:avLst/>
          </a:prstGeom>
          <a:solidFill>
            <a:srgbClr val="FFFFFF"/>
          </a:solidFill>
          <a:ln w="12700">
            <a:solidFill>
              <a:srgbClr val="5B9BD4"/>
            </a:solidFill>
          </a:ln>
        </p:spPr>
        <p:txBody>
          <a:bodyPr wrap="square" lIns="0" tIns="4966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9"/>
              </a:spcBef>
            </a:pPr>
            <a:endParaRPr sz="1100">
              <a:latin typeface="Times New Roman"/>
              <a:cs typeface="Times New Roman"/>
            </a:endParaRPr>
          </a:p>
          <a:p>
            <a:pPr algn="ctr" marL="15240">
              <a:lnSpc>
                <a:spcPct val="100000"/>
              </a:lnSpc>
            </a:pPr>
            <a:r>
              <a:rPr dirty="0" sz="1200" spc="-5" b="1">
                <a:solidFill>
                  <a:srgbClr val="2D75B6"/>
                </a:solidFill>
                <a:latin typeface="微软雅黑"/>
                <a:cs typeface="微软雅黑"/>
              </a:rPr>
              <a:t>工具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79871" y="1124330"/>
            <a:ext cx="1440180" cy="2339975"/>
          </a:xfrm>
          <a:prstGeom prst="rect">
            <a:avLst/>
          </a:prstGeom>
          <a:solidFill>
            <a:srgbClr val="2D75B6"/>
          </a:solidFill>
          <a:ln w="12700">
            <a:solidFill>
              <a:srgbClr val="5B9BD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 marL="344170" marR="323850">
              <a:lnSpc>
                <a:spcPct val="104299"/>
              </a:lnSpc>
            </a:pPr>
            <a:r>
              <a:rPr dirty="0" sz="1200" spc="20">
                <a:solidFill>
                  <a:srgbClr val="FFFFFF"/>
                </a:solidFill>
                <a:latin typeface="微软雅黑"/>
                <a:cs typeface="微软雅黑"/>
              </a:rPr>
              <a:t>C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O</a:t>
            </a:r>
            <a:r>
              <a:rPr dirty="0" sz="1200" spc="-20">
                <a:solidFill>
                  <a:srgbClr val="FFFFFF"/>
                </a:solidFill>
                <a:latin typeface="微软雅黑"/>
                <a:cs typeface="微软雅黑"/>
              </a:rPr>
              <a:t>D</a:t>
            </a:r>
            <a:r>
              <a:rPr dirty="0" sz="1200" spc="10">
                <a:solidFill>
                  <a:srgbClr val="FFFFFF"/>
                </a:solidFill>
                <a:latin typeface="微软雅黑"/>
                <a:cs typeface="微软雅黑"/>
              </a:rPr>
              <a:t>E</a:t>
            </a:r>
            <a:r>
              <a:rPr dirty="0" sz="1200" spc="5">
                <a:solidFill>
                  <a:srgbClr val="FFFFFF"/>
                </a:solidFill>
                <a:latin typeface="微软雅黑"/>
                <a:cs typeface="微软雅黑"/>
              </a:rPr>
              <a:t>G</a:t>
            </a:r>
            <a:r>
              <a:rPr dirty="0" sz="1200" spc="10">
                <a:solidFill>
                  <a:srgbClr val="FFFFFF"/>
                </a:solidFill>
                <a:latin typeface="微软雅黑"/>
                <a:cs typeface="微软雅黑"/>
              </a:rPr>
              <a:t>E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N </a:t>
            </a: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微软雅黑"/>
                <a:cs typeface="微软雅黑"/>
              </a:rPr>
              <a:t>GRADLE</a:t>
            </a:r>
            <a:endParaRPr sz="1200">
              <a:latin typeface="微软雅黑"/>
              <a:cs typeface="微软雅黑"/>
            </a:endParaRPr>
          </a:p>
          <a:p>
            <a:pPr algn="ctr" marL="13970">
              <a:lnSpc>
                <a:spcPts val="1430"/>
              </a:lnSpc>
            </a:pPr>
            <a:r>
              <a:rPr dirty="0" sz="1200">
                <a:solidFill>
                  <a:srgbClr val="FFFFFF"/>
                </a:solidFill>
                <a:latin typeface="微软雅黑"/>
                <a:cs typeface="微软雅黑"/>
              </a:rPr>
              <a:t>…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24000" y="1003680"/>
            <a:ext cx="6115050" cy="2581275"/>
          </a:xfrm>
          <a:custGeom>
            <a:avLst/>
            <a:gdLst/>
            <a:ahLst/>
            <a:cxnLst/>
            <a:rect l="l" t="t" r="r" b="b"/>
            <a:pathLst>
              <a:path w="6115050" h="2581275">
                <a:moveTo>
                  <a:pt x="0" y="2581275"/>
                </a:moveTo>
                <a:lnTo>
                  <a:pt x="6115050" y="2581275"/>
                </a:lnTo>
                <a:lnTo>
                  <a:pt x="6115050" y="0"/>
                </a:lnTo>
                <a:lnTo>
                  <a:pt x="0" y="0"/>
                </a:lnTo>
                <a:lnTo>
                  <a:pt x="0" y="2581275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40554" y="3510153"/>
            <a:ext cx="262890" cy="408305"/>
          </a:xfrm>
          <a:custGeom>
            <a:avLst/>
            <a:gdLst/>
            <a:ahLst/>
            <a:cxnLst/>
            <a:rect l="l" t="t" r="r" b="b"/>
            <a:pathLst>
              <a:path w="262889" h="408304">
                <a:moveTo>
                  <a:pt x="262890" y="276733"/>
                </a:moveTo>
                <a:lnTo>
                  <a:pt x="0" y="276733"/>
                </a:lnTo>
                <a:lnTo>
                  <a:pt x="131445" y="408165"/>
                </a:lnTo>
                <a:lnTo>
                  <a:pt x="262890" y="276733"/>
                </a:lnTo>
                <a:close/>
              </a:path>
              <a:path w="262889" h="408304">
                <a:moveTo>
                  <a:pt x="197231" y="131445"/>
                </a:moveTo>
                <a:lnTo>
                  <a:pt x="65659" y="131445"/>
                </a:lnTo>
                <a:lnTo>
                  <a:pt x="65659" y="276733"/>
                </a:lnTo>
                <a:lnTo>
                  <a:pt x="197231" y="276733"/>
                </a:lnTo>
                <a:lnTo>
                  <a:pt x="197231" y="131445"/>
                </a:lnTo>
                <a:close/>
              </a:path>
              <a:path w="262889" h="408304">
                <a:moveTo>
                  <a:pt x="131445" y="0"/>
                </a:moveTo>
                <a:lnTo>
                  <a:pt x="0" y="131445"/>
                </a:lnTo>
                <a:lnTo>
                  <a:pt x="262890" y="131445"/>
                </a:lnTo>
                <a:lnTo>
                  <a:pt x="131445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062226" y="3856685"/>
          <a:ext cx="4950460" cy="264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8395"/>
                <a:gridCol w="991488"/>
                <a:gridCol w="991552"/>
                <a:gridCol w="991552"/>
                <a:gridCol w="978395"/>
              </a:tblGrid>
              <a:tr h="252006"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200" b="1">
                          <a:solidFill>
                            <a:srgbClr val="2D75B6"/>
                          </a:solidFill>
                          <a:latin typeface="微软雅黑"/>
                          <a:cs typeface="微软雅黑"/>
                        </a:rPr>
                        <a:t>高安全性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5B9BD4"/>
                      </a:solidFill>
                      <a:prstDash val="solid"/>
                    </a:lnL>
                    <a:lnR w="38887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200" spc="-5" b="1">
                          <a:solidFill>
                            <a:srgbClr val="2D75B6"/>
                          </a:solidFill>
                          <a:latin typeface="微软雅黑"/>
                          <a:cs typeface="微软雅黑"/>
                        </a:rPr>
                        <a:t>高可扩展性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38887">
                      <a:solidFill>
                        <a:srgbClr val="5B9BD4"/>
                      </a:solidFill>
                      <a:prstDash val="solid"/>
                    </a:lnL>
                    <a:lnR w="38887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200" spc="-5" b="1">
                          <a:solidFill>
                            <a:srgbClr val="2D75B6"/>
                          </a:solidFill>
                          <a:latin typeface="微软雅黑"/>
                          <a:cs typeface="微软雅黑"/>
                        </a:rPr>
                        <a:t>高可用性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38887">
                      <a:solidFill>
                        <a:srgbClr val="5B9BD4"/>
                      </a:solidFill>
                      <a:prstDash val="solid"/>
                    </a:lnL>
                    <a:lnR w="39014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200" spc="-5" b="1">
                          <a:solidFill>
                            <a:srgbClr val="2D75B6"/>
                          </a:solidFill>
                          <a:latin typeface="微软雅黑"/>
                          <a:cs typeface="微软雅黑"/>
                        </a:rPr>
                        <a:t>高效率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39014">
                      <a:solidFill>
                        <a:srgbClr val="5B9BD4"/>
                      </a:solidFill>
                      <a:prstDash val="solid"/>
                    </a:lnL>
                    <a:lnR w="38887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200" spc="-5" b="1">
                          <a:solidFill>
                            <a:srgbClr val="2D75B6"/>
                          </a:solidFill>
                          <a:latin typeface="微软雅黑"/>
                          <a:cs typeface="微软雅黑"/>
                        </a:rPr>
                        <a:t>低成本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38887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25">
                <a:latin typeface="微软雅黑"/>
                <a:cs typeface="微软雅黑"/>
              </a:rPr>
              <a:t>3.3.6</a:t>
            </a:r>
            <a:r>
              <a:rPr dirty="0" sz="2750" spc="-135">
                <a:latin typeface="微软雅黑"/>
                <a:cs typeface="微软雅黑"/>
              </a:rPr>
              <a:t> </a:t>
            </a:r>
            <a:r>
              <a:rPr dirty="0" sz="2750" spc="25"/>
              <a:t>验证与发布</a:t>
            </a:r>
            <a:endParaRPr sz="275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0473" y="838466"/>
            <a:ext cx="7663053" cy="3550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19728" y="277101"/>
            <a:ext cx="3469004" cy="369570"/>
          </a:xfrm>
          <a:prstGeom prst="rect">
            <a:avLst/>
          </a:prstGeom>
          <a:solidFill>
            <a:srgbClr val="2D75B6"/>
          </a:solidFill>
        </p:spPr>
        <p:txBody>
          <a:bodyPr wrap="square" lIns="0" tIns="36830" rIns="0" bIns="0" rtlCol="0" vert="horz">
            <a:spAutoFit/>
          </a:bodyPr>
          <a:lstStyle/>
          <a:p>
            <a:pPr marL="238125">
              <a:lnSpc>
                <a:spcPct val="100000"/>
              </a:lnSpc>
              <a:spcBef>
                <a:spcPts val="290"/>
              </a:spcBef>
            </a:pPr>
            <a:r>
              <a:rPr dirty="0" sz="1800" spc="5" b="1">
                <a:solidFill>
                  <a:srgbClr val="FFFFFF"/>
                </a:solidFill>
                <a:latin typeface="黑体"/>
                <a:cs typeface="黑体"/>
              </a:rPr>
              <a:t>唯品会安全评审自助提测系统</a:t>
            </a:r>
            <a:endParaRPr sz="1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1220" y="1056386"/>
            <a:ext cx="3312160" cy="3312160"/>
          </a:xfrm>
          <a:custGeom>
            <a:avLst/>
            <a:gdLst/>
            <a:ahLst/>
            <a:cxnLst/>
            <a:rect l="l" t="t" r="r" b="b"/>
            <a:pathLst>
              <a:path w="3312160" h="3312160">
                <a:moveTo>
                  <a:pt x="0" y="1655952"/>
                </a:moveTo>
                <a:lnTo>
                  <a:pt x="681" y="1607982"/>
                </a:lnTo>
                <a:lnTo>
                  <a:pt x="2713" y="1560350"/>
                </a:lnTo>
                <a:lnTo>
                  <a:pt x="6078" y="1513075"/>
                </a:lnTo>
                <a:lnTo>
                  <a:pt x="10757" y="1466174"/>
                </a:lnTo>
                <a:lnTo>
                  <a:pt x="16731" y="1419667"/>
                </a:lnTo>
                <a:lnTo>
                  <a:pt x="23982" y="1373571"/>
                </a:lnTo>
                <a:lnTo>
                  <a:pt x="32492" y="1327906"/>
                </a:lnTo>
                <a:lnTo>
                  <a:pt x="42243" y="1282689"/>
                </a:lnTo>
                <a:lnTo>
                  <a:pt x="53215" y="1237939"/>
                </a:lnTo>
                <a:lnTo>
                  <a:pt x="65391" y="1193675"/>
                </a:lnTo>
                <a:lnTo>
                  <a:pt x="78752" y="1149914"/>
                </a:lnTo>
                <a:lnTo>
                  <a:pt x="93280" y="1106676"/>
                </a:lnTo>
                <a:lnTo>
                  <a:pt x="108955" y="1063978"/>
                </a:lnTo>
                <a:lnTo>
                  <a:pt x="125761" y="1021839"/>
                </a:lnTo>
                <a:lnTo>
                  <a:pt x="143678" y="980278"/>
                </a:lnTo>
                <a:lnTo>
                  <a:pt x="162688" y="939312"/>
                </a:lnTo>
                <a:lnTo>
                  <a:pt x="182773" y="898961"/>
                </a:lnTo>
                <a:lnTo>
                  <a:pt x="203914" y="859242"/>
                </a:lnTo>
                <a:lnTo>
                  <a:pt x="226092" y="820175"/>
                </a:lnTo>
                <a:lnTo>
                  <a:pt x="249290" y="781777"/>
                </a:lnTo>
                <a:lnTo>
                  <a:pt x="273489" y="744067"/>
                </a:lnTo>
                <a:lnTo>
                  <a:pt x="298671" y="707063"/>
                </a:lnTo>
                <a:lnTo>
                  <a:pt x="324817" y="670784"/>
                </a:lnTo>
                <a:lnTo>
                  <a:pt x="351908" y="635249"/>
                </a:lnTo>
                <a:lnTo>
                  <a:pt x="379927" y="600475"/>
                </a:lnTo>
                <a:lnTo>
                  <a:pt x="408854" y="566480"/>
                </a:lnTo>
                <a:lnTo>
                  <a:pt x="438672" y="533285"/>
                </a:lnTo>
                <a:lnTo>
                  <a:pt x="469362" y="500906"/>
                </a:lnTo>
                <a:lnTo>
                  <a:pt x="500906" y="469362"/>
                </a:lnTo>
                <a:lnTo>
                  <a:pt x="533285" y="438672"/>
                </a:lnTo>
                <a:lnTo>
                  <a:pt x="566480" y="408854"/>
                </a:lnTo>
                <a:lnTo>
                  <a:pt x="600475" y="379927"/>
                </a:lnTo>
                <a:lnTo>
                  <a:pt x="635249" y="351908"/>
                </a:lnTo>
                <a:lnTo>
                  <a:pt x="670784" y="324817"/>
                </a:lnTo>
                <a:lnTo>
                  <a:pt x="707063" y="298671"/>
                </a:lnTo>
                <a:lnTo>
                  <a:pt x="744067" y="273489"/>
                </a:lnTo>
                <a:lnTo>
                  <a:pt x="781777" y="249290"/>
                </a:lnTo>
                <a:lnTo>
                  <a:pt x="820175" y="226092"/>
                </a:lnTo>
                <a:lnTo>
                  <a:pt x="859242" y="203914"/>
                </a:lnTo>
                <a:lnTo>
                  <a:pt x="898961" y="182773"/>
                </a:lnTo>
                <a:lnTo>
                  <a:pt x="939312" y="162688"/>
                </a:lnTo>
                <a:lnTo>
                  <a:pt x="980278" y="143678"/>
                </a:lnTo>
                <a:lnTo>
                  <a:pt x="1021839" y="125761"/>
                </a:lnTo>
                <a:lnTo>
                  <a:pt x="1063978" y="108955"/>
                </a:lnTo>
                <a:lnTo>
                  <a:pt x="1106676" y="93280"/>
                </a:lnTo>
                <a:lnTo>
                  <a:pt x="1149914" y="78752"/>
                </a:lnTo>
                <a:lnTo>
                  <a:pt x="1193675" y="65391"/>
                </a:lnTo>
                <a:lnTo>
                  <a:pt x="1237939" y="53215"/>
                </a:lnTo>
                <a:lnTo>
                  <a:pt x="1282689" y="42243"/>
                </a:lnTo>
                <a:lnTo>
                  <a:pt x="1327906" y="32492"/>
                </a:lnTo>
                <a:lnTo>
                  <a:pt x="1373571" y="23982"/>
                </a:lnTo>
                <a:lnTo>
                  <a:pt x="1419667" y="16731"/>
                </a:lnTo>
                <a:lnTo>
                  <a:pt x="1466174" y="10757"/>
                </a:lnTo>
                <a:lnTo>
                  <a:pt x="1513075" y="6078"/>
                </a:lnTo>
                <a:lnTo>
                  <a:pt x="1560350" y="2713"/>
                </a:lnTo>
                <a:lnTo>
                  <a:pt x="1607982" y="681"/>
                </a:lnTo>
                <a:lnTo>
                  <a:pt x="1655953" y="0"/>
                </a:lnTo>
                <a:lnTo>
                  <a:pt x="1703923" y="681"/>
                </a:lnTo>
                <a:lnTo>
                  <a:pt x="1751555" y="2713"/>
                </a:lnTo>
                <a:lnTo>
                  <a:pt x="1798830" y="6078"/>
                </a:lnTo>
                <a:lnTo>
                  <a:pt x="1845731" y="10757"/>
                </a:lnTo>
                <a:lnTo>
                  <a:pt x="1892238" y="16731"/>
                </a:lnTo>
                <a:lnTo>
                  <a:pt x="1938334" y="23982"/>
                </a:lnTo>
                <a:lnTo>
                  <a:pt x="1983999" y="32492"/>
                </a:lnTo>
                <a:lnTo>
                  <a:pt x="2029216" y="42243"/>
                </a:lnTo>
                <a:lnTo>
                  <a:pt x="2073966" y="53215"/>
                </a:lnTo>
                <a:lnTo>
                  <a:pt x="2118230" y="65391"/>
                </a:lnTo>
                <a:lnTo>
                  <a:pt x="2161991" y="78752"/>
                </a:lnTo>
                <a:lnTo>
                  <a:pt x="2205229" y="93280"/>
                </a:lnTo>
                <a:lnTo>
                  <a:pt x="2247927" y="108955"/>
                </a:lnTo>
                <a:lnTo>
                  <a:pt x="2290066" y="125761"/>
                </a:lnTo>
                <a:lnTo>
                  <a:pt x="2331627" y="143678"/>
                </a:lnTo>
                <a:lnTo>
                  <a:pt x="2372593" y="162688"/>
                </a:lnTo>
                <a:lnTo>
                  <a:pt x="2412944" y="182773"/>
                </a:lnTo>
                <a:lnTo>
                  <a:pt x="2452663" y="203914"/>
                </a:lnTo>
                <a:lnTo>
                  <a:pt x="2491730" y="226092"/>
                </a:lnTo>
                <a:lnTo>
                  <a:pt x="2530128" y="249290"/>
                </a:lnTo>
                <a:lnTo>
                  <a:pt x="2567838" y="273489"/>
                </a:lnTo>
                <a:lnTo>
                  <a:pt x="2604842" y="298671"/>
                </a:lnTo>
                <a:lnTo>
                  <a:pt x="2641121" y="324817"/>
                </a:lnTo>
                <a:lnTo>
                  <a:pt x="2676656" y="351908"/>
                </a:lnTo>
                <a:lnTo>
                  <a:pt x="2711430" y="379927"/>
                </a:lnTo>
                <a:lnTo>
                  <a:pt x="2745425" y="408854"/>
                </a:lnTo>
                <a:lnTo>
                  <a:pt x="2778620" y="438672"/>
                </a:lnTo>
                <a:lnTo>
                  <a:pt x="2810999" y="469362"/>
                </a:lnTo>
                <a:lnTo>
                  <a:pt x="2842543" y="500906"/>
                </a:lnTo>
                <a:lnTo>
                  <a:pt x="2873233" y="533285"/>
                </a:lnTo>
                <a:lnTo>
                  <a:pt x="2903051" y="566480"/>
                </a:lnTo>
                <a:lnTo>
                  <a:pt x="2931978" y="600475"/>
                </a:lnTo>
                <a:lnTo>
                  <a:pt x="2959997" y="635249"/>
                </a:lnTo>
                <a:lnTo>
                  <a:pt x="2987088" y="670784"/>
                </a:lnTo>
                <a:lnTo>
                  <a:pt x="3013234" y="707063"/>
                </a:lnTo>
                <a:lnTo>
                  <a:pt x="3038416" y="744067"/>
                </a:lnTo>
                <a:lnTo>
                  <a:pt x="3062615" y="781777"/>
                </a:lnTo>
                <a:lnTo>
                  <a:pt x="3085813" y="820175"/>
                </a:lnTo>
                <a:lnTo>
                  <a:pt x="3107991" y="859242"/>
                </a:lnTo>
                <a:lnTo>
                  <a:pt x="3129132" y="898961"/>
                </a:lnTo>
                <a:lnTo>
                  <a:pt x="3149217" y="939312"/>
                </a:lnTo>
                <a:lnTo>
                  <a:pt x="3168227" y="980278"/>
                </a:lnTo>
                <a:lnTo>
                  <a:pt x="3186144" y="1021839"/>
                </a:lnTo>
                <a:lnTo>
                  <a:pt x="3202950" y="1063978"/>
                </a:lnTo>
                <a:lnTo>
                  <a:pt x="3218625" y="1106676"/>
                </a:lnTo>
                <a:lnTo>
                  <a:pt x="3233153" y="1149914"/>
                </a:lnTo>
                <a:lnTo>
                  <a:pt x="3246514" y="1193675"/>
                </a:lnTo>
                <a:lnTo>
                  <a:pt x="3258690" y="1237939"/>
                </a:lnTo>
                <a:lnTo>
                  <a:pt x="3269662" y="1282689"/>
                </a:lnTo>
                <a:lnTo>
                  <a:pt x="3279413" y="1327906"/>
                </a:lnTo>
                <a:lnTo>
                  <a:pt x="3287923" y="1373571"/>
                </a:lnTo>
                <a:lnTo>
                  <a:pt x="3295174" y="1419667"/>
                </a:lnTo>
                <a:lnTo>
                  <a:pt x="3301148" y="1466174"/>
                </a:lnTo>
                <a:lnTo>
                  <a:pt x="3305827" y="1513075"/>
                </a:lnTo>
                <a:lnTo>
                  <a:pt x="3309192" y="1560350"/>
                </a:lnTo>
                <a:lnTo>
                  <a:pt x="3311224" y="1607982"/>
                </a:lnTo>
                <a:lnTo>
                  <a:pt x="3311905" y="1655952"/>
                </a:lnTo>
                <a:lnTo>
                  <a:pt x="3311224" y="1703923"/>
                </a:lnTo>
                <a:lnTo>
                  <a:pt x="3309192" y="1751555"/>
                </a:lnTo>
                <a:lnTo>
                  <a:pt x="3305827" y="1798831"/>
                </a:lnTo>
                <a:lnTo>
                  <a:pt x="3301148" y="1845731"/>
                </a:lnTo>
                <a:lnTo>
                  <a:pt x="3295174" y="1892239"/>
                </a:lnTo>
                <a:lnTo>
                  <a:pt x="3287923" y="1938335"/>
                </a:lnTo>
                <a:lnTo>
                  <a:pt x="3279413" y="1984001"/>
                </a:lnTo>
                <a:lnTo>
                  <a:pt x="3269662" y="2029219"/>
                </a:lnTo>
                <a:lnTo>
                  <a:pt x="3258690" y="2073969"/>
                </a:lnTo>
                <a:lnTo>
                  <a:pt x="3246514" y="2118234"/>
                </a:lnTo>
                <a:lnTo>
                  <a:pt x="3233153" y="2161996"/>
                </a:lnTo>
                <a:lnTo>
                  <a:pt x="3218625" y="2205235"/>
                </a:lnTo>
                <a:lnTo>
                  <a:pt x="3202950" y="2247934"/>
                </a:lnTo>
                <a:lnTo>
                  <a:pt x="3186144" y="2290074"/>
                </a:lnTo>
                <a:lnTo>
                  <a:pt x="3168227" y="2331636"/>
                </a:lnTo>
                <a:lnTo>
                  <a:pt x="3149217" y="2372603"/>
                </a:lnTo>
                <a:lnTo>
                  <a:pt x="3129132" y="2412955"/>
                </a:lnTo>
                <a:lnTo>
                  <a:pt x="3107991" y="2452675"/>
                </a:lnTo>
                <a:lnTo>
                  <a:pt x="3085813" y="2491743"/>
                </a:lnTo>
                <a:lnTo>
                  <a:pt x="3062615" y="2530142"/>
                </a:lnTo>
                <a:lnTo>
                  <a:pt x="3038416" y="2567854"/>
                </a:lnTo>
                <a:lnTo>
                  <a:pt x="3013234" y="2604859"/>
                </a:lnTo>
                <a:lnTo>
                  <a:pt x="2987088" y="2641139"/>
                </a:lnTo>
                <a:lnTo>
                  <a:pt x="2959997" y="2676676"/>
                </a:lnTo>
                <a:lnTo>
                  <a:pt x="2931978" y="2711451"/>
                </a:lnTo>
                <a:lnTo>
                  <a:pt x="2903051" y="2745447"/>
                </a:lnTo>
                <a:lnTo>
                  <a:pt x="2873233" y="2778644"/>
                </a:lnTo>
                <a:lnTo>
                  <a:pt x="2842543" y="2811024"/>
                </a:lnTo>
                <a:lnTo>
                  <a:pt x="2810999" y="2842569"/>
                </a:lnTo>
                <a:lnTo>
                  <a:pt x="2778620" y="2873260"/>
                </a:lnTo>
                <a:lnTo>
                  <a:pt x="2745425" y="2903080"/>
                </a:lnTo>
                <a:lnTo>
                  <a:pt x="2711430" y="2932009"/>
                </a:lnTo>
                <a:lnTo>
                  <a:pt x="2676656" y="2960028"/>
                </a:lnTo>
                <a:lnTo>
                  <a:pt x="2641121" y="2987121"/>
                </a:lnTo>
                <a:lnTo>
                  <a:pt x="2604842" y="3013268"/>
                </a:lnTo>
                <a:lnTo>
                  <a:pt x="2567838" y="3038451"/>
                </a:lnTo>
                <a:lnTo>
                  <a:pt x="2530128" y="3062651"/>
                </a:lnTo>
                <a:lnTo>
                  <a:pt x="2491730" y="3085850"/>
                </a:lnTo>
                <a:lnTo>
                  <a:pt x="2452663" y="3108030"/>
                </a:lnTo>
                <a:lnTo>
                  <a:pt x="2412944" y="3129172"/>
                </a:lnTo>
                <a:lnTo>
                  <a:pt x="2372593" y="3149258"/>
                </a:lnTo>
                <a:lnTo>
                  <a:pt x="2331627" y="3168269"/>
                </a:lnTo>
                <a:lnTo>
                  <a:pt x="2290066" y="3186187"/>
                </a:lnTo>
                <a:lnTo>
                  <a:pt x="2247927" y="3202994"/>
                </a:lnTo>
                <a:lnTo>
                  <a:pt x="2205229" y="3218670"/>
                </a:lnTo>
                <a:lnTo>
                  <a:pt x="2161991" y="3233199"/>
                </a:lnTo>
                <a:lnTo>
                  <a:pt x="2118230" y="3246561"/>
                </a:lnTo>
                <a:lnTo>
                  <a:pt x="2073966" y="3258737"/>
                </a:lnTo>
                <a:lnTo>
                  <a:pt x="2029216" y="3269710"/>
                </a:lnTo>
                <a:lnTo>
                  <a:pt x="1983999" y="3279461"/>
                </a:lnTo>
                <a:lnTo>
                  <a:pt x="1938334" y="3287972"/>
                </a:lnTo>
                <a:lnTo>
                  <a:pt x="1892238" y="3295224"/>
                </a:lnTo>
                <a:lnTo>
                  <a:pt x="1845731" y="3301198"/>
                </a:lnTo>
                <a:lnTo>
                  <a:pt x="1798830" y="3305877"/>
                </a:lnTo>
                <a:lnTo>
                  <a:pt x="1751555" y="3309242"/>
                </a:lnTo>
                <a:lnTo>
                  <a:pt x="1703923" y="3311275"/>
                </a:lnTo>
                <a:lnTo>
                  <a:pt x="1655953" y="3311956"/>
                </a:lnTo>
                <a:lnTo>
                  <a:pt x="1607982" y="3311275"/>
                </a:lnTo>
                <a:lnTo>
                  <a:pt x="1560350" y="3309242"/>
                </a:lnTo>
                <a:lnTo>
                  <a:pt x="1513075" y="3305877"/>
                </a:lnTo>
                <a:lnTo>
                  <a:pt x="1466174" y="3301198"/>
                </a:lnTo>
                <a:lnTo>
                  <a:pt x="1419667" y="3295224"/>
                </a:lnTo>
                <a:lnTo>
                  <a:pt x="1373571" y="3287972"/>
                </a:lnTo>
                <a:lnTo>
                  <a:pt x="1327906" y="3279461"/>
                </a:lnTo>
                <a:lnTo>
                  <a:pt x="1282689" y="3269710"/>
                </a:lnTo>
                <a:lnTo>
                  <a:pt x="1237939" y="3258737"/>
                </a:lnTo>
                <a:lnTo>
                  <a:pt x="1193675" y="3246561"/>
                </a:lnTo>
                <a:lnTo>
                  <a:pt x="1149914" y="3233199"/>
                </a:lnTo>
                <a:lnTo>
                  <a:pt x="1106676" y="3218670"/>
                </a:lnTo>
                <a:lnTo>
                  <a:pt x="1063978" y="3202994"/>
                </a:lnTo>
                <a:lnTo>
                  <a:pt x="1021839" y="3186187"/>
                </a:lnTo>
                <a:lnTo>
                  <a:pt x="980278" y="3168269"/>
                </a:lnTo>
                <a:lnTo>
                  <a:pt x="939312" y="3149258"/>
                </a:lnTo>
                <a:lnTo>
                  <a:pt x="898961" y="3129172"/>
                </a:lnTo>
                <a:lnTo>
                  <a:pt x="859242" y="3108030"/>
                </a:lnTo>
                <a:lnTo>
                  <a:pt x="820175" y="3085850"/>
                </a:lnTo>
                <a:lnTo>
                  <a:pt x="781777" y="3062651"/>
                </a:lnTo>
                <a:lnTo>
                  <a:pt x="744067" y="3038451"/>
                </a:lnTo>
                <a:lnTo>
                  <a:pt x="707063" y="3013268"/>
                </a:lnTo>
                <a:lnTo>
                  <a:pt x="670784" y="2987121"/>
                </a:lnTo>
                <a:lnTo>
                  <a:pt x="635249" y="2960028"/>
                </a:lnTo>
                <a:lnTo>
                  <a:pt x="600475" y="2932009"/>
                </a:lnTo>
                <a:lnTo>
                  <a:pt x="566480" y="2903080"/>
                </a:lnTo>
                <a:lnTo>
                  <a:pt x="533285" y="2873260"/>
                </a:lnTo>
                <a:lnTo>
                  <a:pt x="500906" y="2842569"/>
                </a:lnTo>
                <a:lnTo>
                  <a:pt x="469362" y="2811024"/>
                </a:lnTo>
                <a:lnTo>
                  <a:pt x="438672" y="2778644"/>
                </a:lnTo>
                <a:lnTo>
                  <a:pt x="408854" y="2745447"/>
                </a:lnTo>
                <a:lnTo>
                  <a:pt x="379927" y="2711451"/>
                </a:lnTo>
                <a:lnTo>
                  <a:pt x="351908" y="2676676"/>
                </a:lnTo>
                <a:lnTo>
                  <a:pt x="324817" y="2641139"/>
                </a:lnTo>
                <a:lnTo>
                  <a:pt x="298671" y="2604859"/>
                </a:lnTo>
                <a:lnTo>
                  <a:pt x="273489" y="2567854"/>
                </a:lnTo>
                <a:lnTo>
                  <a:pt x="249290" y="2530142"/>
                </a:lnTo>
                <a:lnTo>
                  <a:pt x="226092" y="2491743"/>
                </a:lnTo>
                <a:lnTo>
                  <a:pt x="203914" y="2452675"/>
                </a:lnTo>
                <a:lnTo>
                  <a:pt x="182773" y="2412955"/>
                </a:lnTo>
                <a:lnTo>
                  <a:pt x="162688" y="2372603"/>
                </a:lnTo>
                <a:lnTo>
                  <a:pt x="143678" y="2331636"/>
                </a:lnTo>
                <a:lnTo>
                  <a:pt x="125761" y="2290074"/>
                </a:lnTo>
                <a:lnTo>
                  <a:pt x="108955" y="2247934"/>
                </a:lnTo>
                <a:lnTo>
                  <a:pt x="93280" y="2205235"/>
                </a:lnTo>
                <a:lnTo>
                  <a:pt x="78752" y="2161996"/>
                </a:lnTo>
                <a:lnTo>
                  <a:pt x="65391" y="2118234"/>
                </a:lnTo>
                <a:lnTo>
                  <a:pt x="53215" y="2073969"/>
                </a:lnTo>
                <a:lnTo>
                  <a:pt x="42243" y="2029219"/>
                </a:lnTo>
                <a:lnTo>
                  <a:pt x="32492" y="1984001"/>
                </a:lnTo>
                <a:lnTo>
                  <a:pt x="23982" y="1938335"/>
                </a:lnTo>
                <a:lnTo>
                  <a:pt x="16731" y="1892239"/>
                </a:lnTo>
                <a:lnTo>
                  <a:pt x="10757" y="1845731"/>
                </a:lnTo>
                <a:lnTo>
                  <a:pt x="6078" y="1798831"/>
                </a:lnTo>
                <a:lnTo>
                  <a:pt x="2713" y="1751555"/>
                </a:lnTo>
                <a:lnTo>
                  <a:pt x="681" y="1703923"/>
                </a:lnTo>
                <a:lnTo>
                  <a:pt x="0" y="1655952"/>
                </a:lnTo>
                <a:close/>
              </a:path>
            </a:pathLst>
          </a:custGeom>
          <a:ln w="9534">
            <a:solidFill>
              <a:srgbClr val="AEABAB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700267" y="2245360"/>
            <a:ext cx="1037590" cy="1037590"/>
          </a:xfrm>
          <a:custGeom>
            <a:avLst/>
            <a:gdLst/>
            <a:ahLst/>
            <a:cxnLst/>
            <a:rect l="l" t="t" r="r" b="b"/>
            <a:pathLst>
              <a:path w="1037590" h="1037589">
                <a:moveTo>
                  <a:pt x="518668" y="0"/>
                </a:moveTo>
                <a:lnTo>
                  <a:pt x="471449" y="2120"/>
                </a:lnTo>
                <a:lnTo>
                  <a:pt x="425421" y="8358"/>
                </a:lnTo>
                <a:lnTo>
                  <a:pt x="380764" y="18532"/>
                </a:lnTo>
                <a:lnTo>
                  <a:pt x="337663" y="32458"/>
                </a:lnTo>
                <a:lnTo>
                  <a:pt x="296301" y="49952"/>
                </a:lnTo>
                <a:lnTo>
                  <a:pt x="256859" y="70833"/>
                </a:lnTo>
                <a:lnTo>
                  <a:pt x="219522" y="94915"/>
                </a:lnTo>
                <a:lnTo>
                  <a:pt x="184472" y="122017"/>
                </a:lnTo>
                <a:lnTo>
                  <a:pt x="151892" y="151955"/>
                </a:lnTo>
                <a:lnTo>
                  <a:pt x="121964" y="184546"/>
                </a:lnTo>
                <a:lnTo>
                  <a:pt x="94873" y="219606"/>
                </a:lnTo>
                <a:lnTo>
                  <a:pt x="70800" y="256953"/>
                </a:lnTo>
                <a:lnTo>
                  <a:pt x="49928" y="296404"/>
                </a:lnTo>
                <a:lnTo>
                  <a:pt x="32442" y="337774"/>
                </a:lnTo>
                <a:lnTo>
                  <a:pt x="18523" y="380882"/>
                </a:lnTo>
                <a:lnTo>
                  <a:pt x="8354" y="425543"/>
                </a:lnTo>
                <a:lnTo>
                  <a:pt x="2119" y="471575"/>
                </a:lnTo>
                <a:lnTo>
                  <a:pt x="0" y="518794"/>
                </a:lnTo>
                <a:lnTo>
                  <a:pt x="2119" y="566014"/>
                </a:lnTo>
                <a:lnTo>
                  <a:pt x="8354" y="612046"/>
                </a:lnTo>
                <a:lnTo>
                  <a:pt x="18523" y="656707"/>
                </a:lnTo>
                <a:lnTo>
                  <a:pt x="32442" y="699815"/>
                </a:lnTo>
                <a:lnTo>
                  <a:pt x="49928" y="741185"/>
                </a:lnTo>
                <a:lnTo>
                  <a:pt x="70800" y="780636"/>
                </a:lnTo>
                <a:lnTo>
                  <a:pt x="94873" y="817983"/>
                </a:lnTo>
                <a:lnTo>
                  <a:pt x="121964" y="853043"/>
                </a:lnTo>
                <a:lnTo>
                  <a:pt x="151892" y="885634"/>
                </a:lnTo>
                <a:lnTo>
                  <a:pt x="184472" y="915572"/>
                </a:lnTo>
                <a:lnTo>
                  <a:pt x="219522" y="942674"/>
                </a:lnTo>
                <a:lnTo>
                  <a:pt x="256859" y="966756"/>
                </a:lnTo>
                <a:lnTo>
                  <a:pt x="296301" y="987637"/>
                </a:lnTo>
                <a:lnTo>
                  <a:pt x="337663" y="1005131"/>
                </a:lnTo>
                <a:lnTo>
                  <a:pt x="380764" y="1019057"/>
                </a:lnTo>
                <a:lnTo>
                  <a:pt x="425421" y="1029231"/>
                </a:lnTo>
                <a:lnTo>
                  <a:pt x="471449" y="1035469"/>
                </a:lnTo>
                <a:lnTo>
                  <a:pt x="518668" y="1037589"/>
                </a:lnTo>
                <a:lnTo>
                  <a:pt x="565887" y="1035469"/>
                </a:lnTo>
                <a:lnTo>
                  <a:pt x="611919" y="1029231"/>
                </a:lnTo>
                <a:lnTo>
                  <a:pt x="656580" y="1019057"/>
                </a:lnTo>
                <a:lnTo>
                  <a:pt x="699688" y="1005131"/>
                </a:lnTo>
                <a:lnTo>
                  <a:pt x="741058" y="987637"/>
                </a:lnTo>
                <a:lnTo>
                  <a:pt x="780509" y="966756"/>
                </a:lnTo>
                <a:lnTo>
                  <a:pt x="817856" y="942674"/>
                </a:lnTo>
                <a:lnTo>
                  <a:pt x="852916" y="915572"/>
                </a:lnTo>
                <a:lnTo>
                  <a:pt x="885507" y="885634"/>
                </a:lnTo>
                <a:lnTo>
                  <a:pt x="915445" y="853043"/>
                </a:lnTo>
                <a:lnTo>
                  <a:pt x="942547" y="817983"/>
                </a:lnTo>
                <a:lnTo>
                  <a:pt x="966629" y="780636"/>
                </a:lnTo>
                <a:lnTo>
                  <a:pt x="987510" y="741185"/>
                </a:lnTo>
                <a:lnTo>
                  <a:pt x="1005004" y="699815"/>
                </a:lnTo>
                <a:lnTo>
                  <a:pt x="1018930" y="656707"/>
                </a:lnTo>
                <a:lnTo>
                  <a:pt x="1029104" y="612046"/>
                </a:lnTo>
                <a:lnTo>
                  <a:pt x="1035342" y="566014"/>
                </a:lnTo>
                <a:lnTo>
                  <a:pt x="1037463" y="518794"/>
                </a:lnTo>
                <a:lnTo>
                  <a:pt x="1035342" y="471575"/>
                </a:lnTo>
                <a:lnTo>
                  <a:pt x="1029104" y="425543"/>
                </a:lnTo>
                <a:lnTo>
                  <a:pt x="1018930" y="380882"/>
                </a:lnTo>
                <a:lnTo>
                  <a:pt x="1005004" y="337774"/>
                </a:lnTo>
                <a:lnTo>
                  <a:pt x="987510" y="296404"/>
                </a:lnTo>
                <a:lnTo>
                  <a:pt x="966629" y="256953"/>
                </a:lnTo>
                <a:lnTo>
                  <a:pt x="942547" y="219606"/>
                </a:lnTo>
                <a:lnTo>
                  <a:pt x="915445" y="184546"/>
                </a:lnTo>
                <a:lnTo>
                  <a:pt x="885507" y="151955"/>
                </a:lnTo>
                <a:lnTo>
                  <a:pt x="852916" y="122017"/>
                </a:lnTo>
                <a:lnTo>
                  <a:pt x="817856" y="94915"/>
                </a:lnTo>
                <a:lnTo>
                  <a:pt x="780509" y="70833"/>
                </a:lnTo>
                <a:lnTo>
                  <a:pt x="741058" y="49952"/>
                </a:lnTo>
                <a:lnTo>
                  <a:pt x="699688" y="32458"/>
                </a:lnTo>
                <a:lnTo>
                  <a:pt x="656580" y="18532"/>
                </a:lnTo>
                <a:lnTo>
                  <a:pt x="611919" y="8358"/>
                </a:lnTo>
                <a:lnTo>
                  <a:pt x="565887" y="2120"/>
                </a:lnTo>
                <a:lnTo>
                  <a:pt x="518668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00267" y="2245360"/>
            <a:ext cx="1037590" cy="1037590"/>
          </a:xfrm>
          <a:custGeom>
            <a:avLst/>
            <a:gdLst/>
            <a:ahLst/>
            <a:cxnLst/>
            <a:rect l="l" t="t" r="r" b="b"/>
            <a:pathLst>
              <a:path w="1037590" h="1037589">
                <a:moveTo>
                  <a:pt x="518668" y="0"/>
                </a:moveTo>
                <a:lnTo>
                  <a:pt x="471449" y="2120"/>
                </a:lnTo>
                <a:lnTo>
                  <a:pt x="425421" y="8358"/>
                </a:lnTo>
                <a:lnTo>
                  <a:pt x="380764" y="18532"/>
                </a:lnTo>
                <a:lnTo>
                  <a:pt x="337663" y="32458"/>
                </a:lnTo>
                <a:lnTo>
                  <a:pt x="296301" y="49952"/>
                </a:lnTo>
                <a:lnTo>
                  <a:pt x="256859" y="70833"/>
                </a:lnTo>
                <a:lnTo>
                  <a:pt x="219522" y="94915"/>
                </a:lnTo>
                <a:lnTo>
                  <a:pt x="184472" y="122017"/>
                </a:lnTo>
                <a:lnTo>
                  <a:pt x="151892" y="151955"/>
                </a:lnTo>
                <a:lnTo>
                  <a:pt x="121964" y="184546"/>
                </a:lnTo>
                <a:lnTo>
                  <a:pt x="94873" y="219606"/>
                </a:lnTo>
                <a:lnTo>
                  <a:pt x="70800" y="256953"/>
                </a:lnTo>
                <a:lnTo>
                  <a:pt x="49928" y="296404"/>
                </a:lnTo>
                <a:lnTo>
                  <a:pt x="32442" y="337774"/>
                </a:lnTo>
                <a:lnTo>
                  <a:pt x="18523" y="380882"/>
                </a:lnTo>
                <a:lnTo>
                  <a:pt x="8354" y="425543"/>
                </a:lnTo>
                <a:lnTo>
                  <a:pt x="2119" y="471575"/>
                </a:lnTo>
                <a:lnTo>
                  <a:pt x="0" y="518794"/>
                </a:lnTo>
                <a:lnTo>
                  <a:pt x="2119" y="566014"/>
                </a:lnTo>
                <a:lnTo>
                  <a:pt x="8354" y="612046"/>
                </a:lnTo>
                <a:lnTo>
                  <a:pt x="18523" y="656707"/>
                </a:lnTo>
                <a:lnTo>
                  <a:pt x="32442" y="699815"/>
                </a:lnTo>
                <a:lnTo>
                  <a:pt x="49928" y="741185"/>
                </a:lnTo>
                <a:lnTo>
                  <a:pt x="70800" y="780636"/>
                </a:lnTo>
                <a:lnTo>
                  <a:pt x="94873" y="817983"/>
                </a:lnTo>
                <a:lnTo>
                  <a:pt x="121964" y="853043"/>
                </a:lnTo>
                <a:lnTo>
                  <a:pt x="151892" y="885634"/>
                </a:lnTo>
                <a:lnTo>
                  <a:pt x="184472" y="915572"/>
                </a:lnTo>
                <a:lnTo>
                  <a:pt x="219522" y="942674"/>
                </a:lnTo>
                <a:lnTo>
                  <a:pt x="256859" y="966756"/>
                </a:lnTo>
                <a:lnTo>
                  <a:pt x="296301" y="987637"/>
                </a:lnTo>
                <a:lnTo>
                  <a:pt x="337663" y="1005131"/>
                </a:lnTo>
                <a:lnTo>
                  <a:pt x="380764" y="1019057"/>
                </a:lnTo>
                <a:lnTo>
                  <a:pt x="425421" y="1029231"/>
                </a:lnTo>
                <a:lnTo>
                  <a:pt x="471449" y="1035469"/>
                </a:lnTo>
                <a:lnTo>
                  <a:pt x="518668" y="1037589"/>
                </a:lnTo>
                <a:lnTo>
                  <a:pt x="565887" y="1035469"/>
                </a:lnTo>
                <a:lnTo>
                  <a:pt x="611919" y="1029231"/>
                </a:lnTo>
                <a:lnTo>
                  <a:pt x="656580" y="1019057"/>
                </a:lnTo>
                <a:lnTo>
                  <a:pt x="699688" y="1005131"/>
                </a:lnTo>
                <a:lnTo>
                  <a:pt x="741058" y="987637"/>
                </a:lnTo>
                <a:lnTo>
                  <a:pt x="780509" y="966756"/>
                </a:lnTo>
                <a:lnTo>
                  <a:pt x="817856" y="942674"/>
                </a:lnTo>
                <a:lnTo>
                  <a:pt x="852916" y="915572"/>
                </a:lnTo>
                <a:lnTo>
                  <a:pt x="885507" y="885634"/>
                </a:lnTo>
                <a:lnTo>
                  <a:pt x="915445" y="853043"/>
                </a:lnTo>
                <a:lnTo>
                  <a:pt x="942547" y="817983"/>
                </a:lnTo>
                <a:lnTo>
                  <a:pt x="966629" y="780636"/>
                </a:lnTo>
                <a:lnTo>
                  <a:pt x="987510" y="741185"/>
                </a:lnTo>
                <a:lnTo>
                  <a:pt x="1005004" y="699815"/>
                </a:lnTo>
                <a:lnTo>
                  <a:pt x="1018930" y="656707"/>
                </a:lnTo>
                <a:lnTo>
                  <a:pt x="1029104" y="612046"/>
                </a:lnTo>
                <a:lnTo>
                  <a:pt x="1035342" y="566014"/>
                </a:lnTo>
                <a:lnTo>
                  <a:pt x="1037463" y="518794"/>
                </a:lnTo>
                <a:lnTo>
                  <a:pt x="1035342" y="471575"/>
                </a:lnTo>
                <a:lnTo>
                  <a:pt x="1029104" y="425543"/>
                </a:lnTo>
                <a:lnTo>
                  <a:pt x="1018930" y="380882"/>
                </a:lnTo>
                <a:lnTo>
                  <a:pt x="1005004" y="337774"/>
                </a:lnTo>
                <a:lnTo>
                  <a:pt x="987510" y="296404"/>
                </a:lnTo>
                <a:lnTo>
                  <a:pt x="966629" y="256953"/>
                </a:lnTo>
                <a:lnTo>
                  <a:pt x="942547" y="219606"/>
                </a:lnTo>
                <a:lnTo>
                  <a:pt x="915445" y="184546"/>
                </a:lnTo>
                <a:lnTo>
                  <a:pt x="885507" y="151955"/>
                </a:lnTo>
                <a:lnTo>
                  <a:pt x="852916" y="122017"/>
                </a:lnTo>
                <a:lnTo>
                  <a:pt x="817856" y="94915"/>
                </a:lnTo>
                <a:lnTo>
                  <a:pt x="780509" y="70833"/>
                </a:lnTo>
                <a:lnTo>
                  <a:pt x="741058" y="49952"/>
                </a:lnTo>
                <a:lnTo>
                  <a:pt x="699688" y="32458"/>
                </a:lnTo>
                <a:lnTo>
                  <a:pt x="656580" y="18532"/>
                </a:lnTo>
                <a:lnTo>
                  <a:pt x="611919" y="8358"/>
                </a:lnTo>
                <a:lnTo>
                  <a:pt x="565887" y="2120"/>
                </a:lnTo>
                <a:lnTo>
                  <a:pt x="518668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76976" y="2521204"/>
            <a:ext cx="941705" cy="548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6985">
              <a:lnSpc>
                <a:spcPts val="835"/>
              </a:lnSpc>
            </a:pPr>
            <a:r>
              <a:rPr dirty="0" sz="1200" spc="5" b="1">
                <a:solidFill>
                  <a:srgbClr val="FFFFFF"/>
                </a:solidFill>
                <a:latin typeface="Arial"/>
                <a:cs typeface="Arial"/>
              </a:rPr>
              <a:t>Phase7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2275"/>
              </a:lnSpc>
            </a:pPr>
            <a:r>
              <a:rPr dirty="0" sz="1200" spc="-5" b="1">
                <a:solidFill>
                  <a:srgbClr val="FFFFFF"/>
                </a:solidFill>
                <a:latin typeface="黑体"/>
                <a:cs typeface="黑体"/>
              </a:rPr>
              <a:t>安全</a:t>
            </a:r>
            <a:r>
              <a:rPr dirty="0" sz="1200" spc="-670" b="1">
                <a:solidFill>
                  <a:srgbClr val="FFFFFF"/>
                </a:solidFill>
                <a:latin typeface="黑体"/>
                <a:cs typeface="黑体"/>
              </a:rPr>
              <a:t>应</a:t>
            </a:r>
            <a:r>
              <a:rPr dirty="0" baseline="-26620" sz="3600" spc="-1019">
                <a:solidFill>
                  <a:srgbClr val="FFFFFF"/>
                </a:solidFill>
                <a:latin typeface="Arial"/>
                <a:cs typeface="Arial"/>
              </a:rPr>
              <a:t>?</a:t>
            </a:r>
            <a:r>
              <a:rPr dirty="0" sz="1200" spc="-5" b="1">
                <a:solidFill>
                  <a:srgbClr val="FFFFFF"/>
                </a:solidFill>
                <a:latin typeface="黑体"/>
                <a:cs typeface="黑体"/>
              </a:rPr>
              <a:t>急响应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57270" y="1073658"/>
            <a:ext cx="0" cy="3112770"/>
          </a:xfrm>
          <a:custGeom>
            <a:avLst/>
            <a:gdLst/>
            <a:ahLst/>
            <a:cxnLst/>
            <a:rect l="l" t="t" r="r" b="b"/>
            <a:pathLst>
              <a:path w="0" h="3112770">
                <a:moveTo>
                  <a:pt x="0" y="0"/>
                </a:moveTo>
                <a:lnTo>
                  <a:pt x="0" y="3112528"/>
                </a:lnTo>
              </a:path>
            </a:pathLst>
          </a:custGeom>
          <a:ln w="9534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66314" y="1904110"/>
            <a:ext cx="3602354" cy="0"/>
          </a:xfrm>
          <a:custGeom>
            <a:avLst/>
            <a:gdLst/>
            <a:ahLst/>
            <a:cxnLst/>
            <a:rect l="l" t="t" r="r" b="b"/>
            <a:pathLst>
              <a:path w="3602354" h="0">
                <a:moveTo>
                  <a:pt x="0" y="0"/>
                </a:moveTo>
                <a:lnTo>
                  <a:pt x="3602228" y="0"/>
                </a:lnTo>
              </a:path>
            </a:pathLst>
          </a:custGeom>
          <a:ln w="9534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6745" y="2044573"/>
            <a:ext cx="782955" cy="141605"/>
          </a:xfrm>
          <a:custGeom>
            <a:avLst/>
            <a:gdLst/>
            <a:ahLst/>
            <a:cxnLst/>
            <a:rect l="l" t="t" r="r" b="b"/>
            <a:pathLst>
              <a:path w="782955" h="141605">
                <a:moveTo>
                  <a:pt x="782637" y="0"/>
                </a:moveTo>
                <a:lnTo>
                  <a:pt x="0" y="0"/>
                </a:lnTo>
                <a:lnTo>
                  <a:pt x="0" y="141350"/>
                </a:lnTo>
                <a:lnTo>
                  <a:pt x="75291" y="118566"/>
                </a:lnTo>
                <a:lnTo>
                  <a:pt x="142094" y="99374"/>
                </a:lnTo>
                <a:lnTo>
                  <a:pt x="201375" y="83625"/>
                </a:lnTo>
                <a:lnTo>
                  <a:pt x="254100" y="71172"/>
                </a:lnTo>
                <a:lnTo>
                  <a:pt x="301236" y="61864"/>
                </a:lnTo>
                <a:lnTo>
                  <a:pt x="343750" y="55553"/>
                </a:lnTo>
                <a:lnTo>
                  <a:pt x="382606" y="52090"/>
                </a:lnTo>
                <a:lnTo>
                  <a:pt x="418772" y="51327"/>
                </a:lnTo>
                <a:lnTo>
                  <a:pt x="782637" y="51327"/>
                </a:lnTo>
                <a:lnTo>
                  <a:pt x="782637" y="0"/>
                </a:lnTo>
                <a:close/>
              </a:path>
              <a:path w="782955" h="141605">
                <a:moveTo>
                  <a:pt x="782637" y="51327"/>
                </a:moveTo>
                <a:lnTo>
                  <a:pt x="418772" y="51327"/>
                </a:lnTo>
                <a:lnTo>
                  <a:pt x="453213" y="53114"/>
                </a:lnTo>
                <a:lnTo>
                  <a:pt x="486897" y="57302"/>
                </a:lnTo>
                <a:lnTo>
                  <a:pt x="520790" y="63742"/>
                </a:lnTo>
                <a:lnTo>
                  <a:pt x="555857" y="72287"/>
                </a:lnTo>
                <a:lnTo>
                  <a:pt x="593066" y="82786"/>
                </a:lnTo>
                <a:lnTo>
                  <a:pt x="782637" y="141350"/>
                </a:lnTo>
                <a:lnTo>
                  <a:pt x="782637" y="51327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8228" y="3690873"/>
            <a:ext cx="237490" cy="489584"/>
          </a:xfrm>
          <a:custGeom>
            <a:avLst/>
            <a:gdLst/>
            <a:ahLst/>
            <a:cxnLst/>
            <a:rect l="l" t="t" r="r" b="b"/>
            <a:pathLst>
              <a:path w="237490" h="489585">
                <a:moveTo>
                  <a:pt x="237413" y="489216"/>
                </a:moveTo>
                <a:lnTo>
                  <a:pt x="178609" y="471529"/>
                </a:lnTo>
                <a:lnTo>
                  <a:pt x="125340" y="427618"/>
                </a:lnTo>
                <a:lnTo>
                  <a:pt x="101315" y="396929"/>
                </a:lnTo>
                <a:lnTo>
                  <a:pt x="79316" y="361006"/>
                </a:lnTo>
                <a:lnTo>
                  <a:pt x="59556" y="320290"/>
                </a:lnTo>
                <a:lnTo>
                  <a:pt x="42250" y="275221"/>
                </a:lnTo>
                <a:lnTo>
                  <a:pt x="27610" y="226239"/>
                </a:lnTo>
                <a:lnTo>
                  <a:pt x="15851" y="173785"/>
                </a:lnTo>
                <a:lnTo>
                  <a:pt x="7187" y="118300"/>
                </a:lnTo>
                <a:lnTo>
                  <a:pt x="1832" y="60225"/>
                </a:lnTo>
                <a:lnTo>
                  <a:pt x="0" y="0"/>
                </a:lnTo>
              </a:path>
            </a:pathLst>
          </a:custGeom>
          <a:ln w="12700">
            <a:solidFill>
              <a:srgbClr val="3A383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8228" y="2149982"/>
            <a:ext cx="0" cy="1541145"/>
          </a:xfrm>
          <a:custGeom>
            <a:avLst/>
            <a:gdLst/>
            <a:ahLst/>
            <a:cxnLst/>
            <a:rect l="l" t="t" r="r" b="b"/>
            <a:pathLst>
              <a:path w="0" h="1541145">
                <a:moveTo>
                  <a:pt x="0" y="0"/>
                </a:moveTo>
                <a:lnTo>
                  <a:pt x="0" y="1540891"/>
                </a:lnTo>
              </a:path>
            </a:pathLst>
          </a:custGeom>
          <a:ln w="12700">
            <a:solidFill>
              <a:srgbClr val="3A383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6010" y="4180281"/>
            <a:ext cx="1950085" cy="0"/>
          </a:xfrm>
          <a:custGeom>
            <a:avLst/>
            <a:gdLst/>
            <a:ahLst/>
            <a:cxnLst/>
            <a:rect l="l" t="t" r="r" b="b"/>
            <a:pathLst>
              <a:path w="1950085" h="0">
                <a:moveTo>
                  <a:pt x="0" y="0"/>
                </a:moveTo>
                <a:lnTo>
                  <a:pt x="1950021" y="0"/>
                </a:lnTo>
              </a:path>
            </a:pathLst>
          </a:custGeom>
          <a:ln w="12700">
            <a:solidFill>
              <a:srgbClr val="3A383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21183" y="1825104"/>
            <a:ext cx="895350" cy="277495"/>
          </a:xfrm>
          <a:prstGeom prst="rect">
            <a:avLst/>
          </a:prstGeom>
          <a:solidFill>
            <a:srgbClr val="DDDDDD"/>
          </a:solidFill>
        </p:spPr>
        <p:txBody>
          <a:bodyPr wrap="square" lIns="0" tIns="41275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325"/>
              </a:spcBef>
            </a:pPr>
            <a:r>
              <a:rPr dirty="0" sz="1200" spc="-5">
                <a:solidFill>
                  <a:srgbClr val="171717"/>
                </a:solidFill>
                <a:latin typeface="微软雅黑"/>
                <a:cs typeface="微软雅黑"/>
              </a:rPr>
              <a:t>流程框架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26070" y="1601470"/>
            <a:ext cx="758825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前置：安全风险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26325" y="1908429"/>
            <a:ext cx="655955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降低：攻击面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16800" y="2193925"/>
            <a:ext cx="969010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降低：软件修复成本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26070" y="2482214"/>
            <a:ext cx="759460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提升：软件安全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26070" y="2730119"/>
            <a:ext cx="758825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提升：应急响应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369" y="2253995"/>
            <a:ext cx="1141730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5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800" spc="-135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安全培训：安全开发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5465" y="2473325"/>
            <a:ext cx="114490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5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800" spc="-170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需求收集：脆弱威胁</a:t>
            </a:r>
            <a:endParaRPr sz="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6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dirty="0" sz="800" spc="2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800" spc="-150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安全评审：安全红线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7369" y="2912364"/>
            <a:ext cx="1143000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800" spc="-150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白盒测试：代码安全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7369" y="3131820"/>
            <a:ext cx="114300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800" spc="-155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黑盒测试：业务安全</a:t>
            </a:r>
            <a:endParaRPr sz="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 spc="2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800" spc="-170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安全发布：发布流程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7369" y="3599179"/>
            <a:ext cx="1143000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5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800" spc="-165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事件响应：安全应急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58098" y="3743071"/>
            <a:ext cx="782955" cy="141605"/>
          </a:xfrm>
          <a:custGeom>
            <a:avLst/>
            <a:gdLst/>
            <a:ahLst/>
            <a:cxnLst/>
            <a:rect l="l" t="t" r="r" b="b"/>
            <a:pathLst>
              <a:path w="782954" h="141604">
                <a:moveTo>
                  <a:pt x="782574" y="0"/>
                </a:moveTo>
                <a:lnTo>
                  <a:pt x="0" y="0"/>
                </a:lnTo>
                <a:lnTo>
                  <a:pt x="0" y="141312"/>
                </a:lnTo>
                <a:lnTo>
                  <a:pt x="75286" y="118554"/>
                </a:lnTo>
                <a:lnTo>
                  <a:pt x="142084" y="99382"/>
                </a:lnTo>
                <a:lnTo>
                  <a:pt x="201360" y="83650"/>
                </a:lnTo>
                <a:lnTo>
                  <a:pt x="254079" y="71207"/>
                </a:lnTo>
                <a:lnTo>
                  <a:pt x="301210" y="61905"/>
                </a:lnTo>
                <a:lnTo>
                  <a:pt x="343717" y="55597"/>
                </a:lnTo>
                <a:lnTo>
                  <a:pt x="382568" y="52134"/>
                </a:lnTo>
                <a:lnTo>
                  <a:pt x="418728" y="51367"/>
                </a:lnTo>
                <a:lnTo>
                  <a:pt x="782574" y="51367"/>
                </a:lnTo>
                <a:lnTo>
                  <a:pt x="782574" y="0"/>
                </a:lnTo>
                <a:close/>
              </a:path>
              <a:path w="782954" h="141604">
                <a:moveTo>
                  <a:pt x="782574" y="51367"/>
                </a:moveTo>
                <a:lnTo>
                  <a:pt x="418728" y="51367"/>
                </a:lnTo>
                <a:lnTo>
                  <a:pt x="453165" y="53149"/>
                </a:lnTo>
                <a:lnTo>
                  <a:pt x="486844" y="57329"/>
                </a:lnTo>
                <a:lnTo>
                  <a:pt x="520733" y="63761"/>
                </a:lnTo>
                <a:lnTo>
                  <a:pt x="555797" y="72295"/>
                </a:lnTo>
                <a:lnTo>
                  <a:pt x="593003" y="82784"/>
                </a:lnTo>
                <a:lnTo>
                  <a:pt x="782574" y="141312"/>
                </a:lnTo>
                <a:lnTo>
                  <a:pt x="782574" y="51367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038592" y="1266444"/>
            <a:ext cx="485140" cy="237490"/>
          </a:xfrm>
          <a:custGeom>
            <a:avLst/>
            <a:gdLst/>
            <a:ahLst/>
            <a:cxnLst/>
            <a:rect l="l" t="t" r="r" b="b"/>
            <a:pathLst>
              <a:path w="485140" h="237490">
                <a:moveTo>
                  <a:pt x="484758" y="237362"/>
                </a:moveTo>
                <a:lnTo>
                  <a:pt x="464523" y="173875"/>
                </a:lnTo>
                <a:lnTo>
                  <a:pt x="414142" y="117065"/>
                </a:lnTo>
                <a:lnTo>
                  <a:pt x="379035" y="91843"/>
                </a:lnTo>
                <a:lnTo>
                  <a:pt x="338058" y="69103"/>
                </a:lnTo>
                <a:lnTo>
                  <a:pt x="291765" y="49118"/>
                </a:lnTo>
                <a:lnTo>
                  <a:pt x="240712" y="32159"/>
                </a:lnTo>
                <a:lnTo>
                  <a:pt x="185453" y="18496"/>
                </a:lnTo>
                <a:lnTo>
                  <a:pt x="126545" y="8401"/>
                </a:lnTo>
                <a:lnTo>
                  <a:pt x="64542" y="2145"/>
                </a:lnTo>
                <a:lnTo>
                  <a:pt x="0" y="0"/>
                </a:lnTo>
              </a:path>
            </a:pathLst>
          </a:custGeom>
          <a:ln w="12700">
            <a:solidFill>
              <a:srgbClr val="3A383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11417" y="1266444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 h="0">
                <a:moveTo>
                  <a:pt x="0" y="0"/>
                </a:moveTo>
                <a:lnTo>
                  <a:pt x="1527175" y="0"/>
                </a:lnTo>
              </a:path>
            </a:pathLst>
          </a:custGeom>
          <a:ln w="12700">
            <a:solidFill>
              <a:srgbClr val="3A383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523478" y="1504188"/>
            <a:ext cx="0" cy="1950085"/>
          </a:xfrm>
          <a:custGeom>
            <a:avLst/>
            <a:gdLst/>
            <a:ahLst/>
            <a:cxnLst/>
            <a:rect l="l" t="t" r="r" b="b"/>
            <a:pathLst>
              <a:path w="0" h="1950085">
                <a:moveTo>
                  <a:pt x="0" y="0"/>
                </a:moveTo>
                <a:lnTo>
                  <a:pt x="0" y="1949958"/>
                </a:lnTo>
              </a:path>
            </a:pathLst>
          </a:custGeom>
          <a:ln w="12700">
            <a:solidFill>
              <a:srgbClr val="3A383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102472" y="3523602"/>
            <a:ext cx="895350" cy="277495"/>
          </a:xfrm>
          <a:prstGeom prst="rect">
            <a:avLst/>
          </a:prstGeom>
          <a:solidFill>
            <a:srgbClr val="DDDDDD"/>
          </a:solidFill>
        </p:spPr>
        <p:txBody>
          <a:bodyPr wrap="square" lIns="0" tIns="44450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350"/>
              </a:spcBef>
            </a:pP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主要收益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01506" y="162509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828" y="0"/>
                </a:moveTo>
                <a:lnTo>
                  <a:pt x="17627" y="2254"/>
                </a:lnTo>
                <a:lnTo>
                  <a:pt x="8461" y="8413"/>
                </a:lnTo>
                <a:lnTo>
                  <a:pt x="2272" y="17573"/>
                </a:lnTo>
                <a:lnTo>
                  <a:pt x="0" y="28829"/>
                </a:lnTo>
                <a:lnTo>
                  <a:pt x="2272" y="40030"/>
                </a:lnTo>
                <a:lnTo>
                  <a:pt x="8461" y="49196"/>
                </a:lnTo>
                <a:lnTo>
                  <a:pt x="17627" y="55385"/>
                </a:lnTo>
                <a:lnTo>
                  <a:pt x="28828" y="57658"/>
                </a:lnTo>
                <a:lnTo>
                  <a:pt x="40030" y="55385"/>
                </a:lnTo>
                <a:lnTo>
                  <a:pt x="49196" y="49196"/>
                </a:lnTo>
                <a:lnTo>
                  <a:pt x="55385" y="40030"/>
                </a:lnTo>
                <a:lnTo>
                  <a:pt x="57658" y="28829"/>
                </a:lnTo>
                <a:lnTo>
                  <a:pt x="55385" y="17573"/>
                </a:lnTo>
                <a:lnTo>
                  <a:pt x="49196" y="8413"/>
                </a:lnTo>
                <a:lnTo>
                  <a:pt x="40030" y="2254"/>
                </a:lnTo>
                <a:lnTo>
                  <a:pt x="2882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501506" y="191630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828" y="0"/>
                </a:moveTo>
                <a:lnTo>
                  <a:pt x="17627" y="2252"/>
                </a:lnTo>
                <a:lnTo>
                  <a:pt x="8461" y="8397"/>
                </a:lnTo>
                <a:lnTo>
                  <a:pt x="2272" y="17520"/>
                </a:lnTo>
                <a:lnTo>
                  <a:pt x="0" y="28702"/>
                </a:lnTo>
                <a:lnTo>
                  <a:pt x="2272" y="39957"/>
                </a:lnTo>
                <a:lnTo>
                  <a:pt x="8461" y="49117"/>
                </a:lnTo>
                <a:lnTo>
                  <a:pt x="17627" y="55276"/>
                </a:lnTo>
                <a:lnTo>
                  <a:pt x="28828" y="57531"/>
                </a:lnTo>
                <a:lnTo>
                  <a:pt x="40030" y="55276"/>
                </a:lnTo>
                <a:lnTo>
                  <a:pt x="49196" y="49117"/>
                </a:lnTo>
                <a:lnTo>
                  <a:pt x="55385" y="39957"/>
                </a:lnTo>
                <a:lnTo>
                  <a:pt x="57658" y="28702"/>
                </a:lnTo>
                <a:lnTo>
                  <a:pt x="55385" y="17520"/>
                </a:lnTo>
                <a:lnTo>
                  <a:pt x="49196" y="8397"/>
                </a:lnTo>
                <a:lnTo>
                  <a:pt x="40030" y="2252"/>
                </a:lnTo>
                <a:lnTo>
                  <a:pt x="2882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01506" y="220738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828" y="0"/>
                </a:moveTo>
                <a:lnTo>
                  <a:pt x="17627" y="2272"/>
                </a:lnTo>
                <a:lnTo>
                  <a:pt x="8461" y="8461"/>
                </a:lnTo>
                <a:lnTo>
                  <a:pt x="2272" y="17627"/>
                </a:lnTo>
                <a:lnTo>
                  <a:pt x="0" y="28829"/>
                </a:lnTo>
                <a:lnTo>
                  <a:pt x="2272" y="40030"/>
                </a:lnTo>
                <a:lnTo>
                  <a:pt x="8461" y="49196"/>
                </a:lnTo>
                <a:lnTo>
                  <a:pt x="17627" y="55385"/>
                </a:lnTo>
                <a:lnTo>
                  <a:pt x="28828" y="57657"/>
                </a:lnTo>
                <a:lnTo>
                  <a:pt x="40030" y="55385"/>
                </a:lnTo>
                <a:lnTo>
                  <a:pt x="49196" y="49196"/>
                </a:lnTo>
                <a:lnTo>
                  <a:pt x="55385" y="40030"/>
                </a:lnTo>
                <a:lnTo>
                  <a:pt x="57658" y="28829"/>
                </a:lnTo>
                <a:lnTo>
                  <a:pt x="55385" y="17627"/>
                </a:lnTo>
                <a:lnTo>
                  <a:pt x="49196" y="8461"/>
                </a:lnTo>
                <a:lnTo>
                  <a:pt x="40030" y="2272"/>
                </a:lnTo>
                <a:lnTo>
                  <a:pt x="2882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501506" y="249859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828" y="0"/>
                </a:moveTo>
                <a:lnTo>
                  <a:pt x="17627" y="2254"/>
                </a:lnTo>
                <a:lnTo>
                  <a:pt x="8461" y="8413"/>
                </a:lnTo>
                <a:lnTo>
                  <a:pt x="2272" y="17573"/>
                </a:lnTo>
                <a:lnTo>
                  <a:pt x="0" y="28828"/>
                </a:lnTo>
                <a:lnTo>
                  <a:pt x="2272" y="40010"/>
                </a:lnTo>
                <a:lnTo>
                  <a:pt x="8461" y="49133"/>
                </a:lnTo>
                <a:lnTo>
                  <a:pt x="17627" y="55278"/>
                </a:lnTo>
                <a:lnTo>
                  <a:pt x="28828" y="57531"/>
                </a:lnTo>
                <a:lnTo>
                  <a:pt x="40030" y="55278"/>
                </a:lnTo>
                <a:lnTo>
                  <a:pt x="49196" y="49133"/>
                </a:lnTo>
                <a:lnTo>
                  <a:pt x="55385" y="40010"/>
                </a:lnTo>
                <a:lnTo>
                  <a:pt x="57658" y="28828"/>
                </a:lnTo>
                <a:lnTo>
                  <a:pt x="55385" y="17573"/>
                </a:lnTo>
                <a:lnTo>
                  <a:pt x="49196" y="8413"/>
                </a:lnTo>
                <a:lnTo>
                  <a:pt x="40030" y="2254"/>
                </a:lnTo>
                <a:lnTo>
                  <a:pt x="2882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34003" y="3619372"/>
            <a:ext cx="3785870" cy="0"/>
          </a:xfrm>
          <a:custGeom>
            <a:avLst/>
            <a:gdLst/>
            <a:ahLst/>
            <a:cxnLst/>
            <a:rect l="l" t="t" r="r" b="b"/>
            <a:pathLst>
              <a:path w="3785870" h="0">
                <a:moveTo>
                  <a:pt x="0" y="0"/>
                </a:moveTo>
                <a:lnTo>
                  <a:pt x="3785362" y="0"/>
                </a:lnTo>
              </a:path>
            </a:pathLst>
          </a:custGeom>
          <a:ln w="9534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57904" y="1910333"/>
            <a:ext cx="2014855" cy="1709420"/>
          </a:xfrm>
          <a:custGeom>
            <a:avLst/>
            <a:gdLst/>
            <a:ahLst/>
            <a:cxnLst/>
            <a:rect l="l" t="t" r="r" b="b"/>
            <a:pathLst>
              <a:path w="2014854" h="1709420">
                <a:moveTo>
                  <a:pt x="0" y="1709039"/>
                </a:moveTo>
                <a:lnTo>
                  <a:pt x="2014474" y="1709039"/>
                </a:lnTo>
                <a:lnTo>
                  <a:pt x="2014474" y="0"/>
                </a:lnTo>
                <a:lnTo>
                  <a:pt x="0" y="0"/>
                </a:lnTo>
                <a:lnTo>
                  <a:pt x="0" y="170903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570601" y="1665477"/>
            <a:ext cx="0" cy="2500630"/>
          </a:xfrm>
          <a:custGeom>
            <a:avLst/>
            <a:gdLst/>
            <a:ahLst/>
            <a:cxnLst/>
            <a:rect l="l" t="t" r="r" b="b"/>
            <a:pathLst>
              <a:path w="0" h="2500629">
                <a:moveTo>
                  <a:pt x="0" y="0"/>
                </a:moveTo>
                <a:lnTo>
                  <a:pt x="0" y="2500274"/>
                </a:lnTo>
              </a:path>
            </a:pathLst>
          </a:custGeom>
          <a:ln w="9534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002404" y="2149170"/>
            <a:ext cx="1192530" cy="1112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dirty="0" sz="2400" spc="-5" b="1">
                <a:solidFill>
                  <a:srgbClr val="171717"/>
                </a:solidFill>
                <a:latin typeface="Arial"/>
                <a:cs typeface="Arial"/>
              </a:rPr>
              <a:t>S</a:t>
            </a:r>
            <a:r>
              <a:rPr dirty="0" sz="1400" spc="-5">
                <a:solidFill>
                  <a:srgbClr val="171717"/>
                </a:solidFill>
                <a:latin typeface="Arial"/>
                <a:cs typeface="Arial"/>
              </a:rPr>
              <a:t>ecurity </a:t>
            </a:r>
            <a:r>
              <a:rPr dirty="0" sz="1400" spc="-35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dirty="0" sz="2400" spc="10" b="1">
                <a:solidFill>
                  <a:srgbClr val="171717"/>
                </a:solidFill>
                <a:latin typeface="Arial"/>
                <a:cs typeface="Arial"/>
              </a:rPr>
              <a:t>D</a:t>
            </a:r>
            <a:r>
              <a:rPr dirty="0" sz="1400" spc="10">
                <a:solidFill>
                  <a:srgbClr val="171717"/>
                </a:solidFill>
                <a:latin typeface="Arial"/>
                <a:cs typeface="Arial"/>
              </a:rPr>
              <a:t>evelopment </a:t>
            </a:r>
            <a:r>
              <a:rPr dirty="0" sz="1400" spc="-31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dirty="0" sz="2400" spc="15" b="1">
                <a:solidFill>
                  <a:srgbClr val="171717"/>
                </a:solidFill>
                <a:latin typeface="Arial"/>
                <a:cs typeface="Arial"/>
              </a:rPr>
              <a:t>L</a:t>
            </a:r>
            <a:r>
              <a:rPr dirty="0" sz="1400" spc="15">
                <a:solidFill>
                  <a:srgbClr val="171717"/>
                </a:solidFill>
                <a:latin typeface="Arial"/>
                <a:cs typeface="Arial"/>
              </a:rPr>
              <a:t>ifecycle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25">
                <a:latin typeface="微软雅黑"/>
                <a:cs typeface="微软雅黑"/>
              </a:rPr>
              <a:t>3.4</a:t>
            </a:r>
            <a:r>
              <a:rPr dirty="0" sz="2750" spc="-70">
                <a:latin typeface="微软雅黑"/>
                <a:cs typeface="微软雅黑"/>
              </a:rPr>
              <a:t> </a:t>
            </a:r>
            <a:r>
              <a:rPr dirty="0" sz="2750" spc="25">
                <a:solidFill>
                  <a:srgbClr val="F02971"/>
                </a:solidFill>
              </a:rPr>
              <a:t>“安全闭环”</a:t>
            </a:r>
            <a:r>
              <a:rPr dirty="0" sz="2750" spc="25"/>
              <a:t>唯品会安全应急响应中心</a:t>
            </a:r>
            <a:endParaRPr sz="2750">
              <a:latin typeface="微软雅黑"/>
              <a:cs typeface="微软雅黑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046473" y="716787"/>
            <a:ext cx="1037590" cy="1037590"/>
          </a:xfrm>
          <a:custGeom>
            <a:avLst/>
            <a:gdLst/>
            <a:ahLst/>
            <a:cxnLst/>
            <a:rect l="l" t="t" r="r" b="b"/>
            <a:pathLst>
              <a:path w="1037589" h="1037589">
                <a:moveTo>
                  <a:pt x="518667" y="0"/>
                </a:moveTo>
                <a:lnTo>
                  <a:pt x="471449" y="2119"/>
                </a:lnTo>
                <a:lnTo>
                  <a:pt x="425421" y="8354"/>
                </a:lnTo>
                <a:lnTo>
                  <a:pt x="380764" y="18523"/>
                </a:lnTo>
                <a:lnTo>
                  <a:pt x="337663" y="32442"/>
                </a:lnTo>
                <a:lnTo>
                  <a:pt x="296301" y="49928"/>
                </a:lnTo>
                <a:lnTo>
                  <a:pt x="256859" y="70800"/>
                </a:lnTo>
                <a:lnTo>
                  <a:pt x="219522" y="94873"/>
                </a:lnTo>
                <a:lnTo>
                  <a:pt x="184472" y="121964"/>
                </a:lnTo>
                <a:lnTo>
                  <a:pt x="151891" y="151892"/>
                </a:lnTo>
                <a:lnTo>
                  <a:pt x="121964" y="184472"/>
                </a:lnTo>
                <a:lnTo>
                  <a:pt x="94873" y="219522"/>
                </a:lnTo>
                <a:lnTo>
                  <a:pt x="70800" y="256859"/>
                </a:lnTo>
                <a:lnTo>
                  <a:pt x="49928" y="296301"/>
                </a:lnTo>
                <a:lnTo>
                  <a:pt x="32442" y="337663"/>
                </a:lnTo>
                <a:lnTo>
                  <a:pt x="18523" y="380764"/>
                </a:lnTo>
                <a:lnTo>
                  <a:pt x="8354" y="425421"/>
                </a:lnTo>
                <a:lnTo>
                  <a:pt x="2119" y="471449"/>
                </a:lnTo>
                <a:lnTo>
                  <a:pt x="0" y="518667"/>
                </a:lnTo>
                <a:lnTo>
                  <a:pt x="2119" y="565887"/>
                </a:lnTo>
                <a:lnTo>
                  <a:pt x="8354" y="611919"/>
                </a:lnTo>
                <a:lnTo>
                  <a:pt x="18523" y="656580"/>
                </a:lnTo>
                <a:lnTo>
                  <a:pt x="32442" y="699688"/>
                </a:lnTo>
                <a:lnTo>
                  <a:pt x="49928" y="741058"/>
                </a:lnTo>
                <a:lnTo>
                  <a:pt x="70800" y="780509"/>
                </a:lnTo>
                <a:lnTo>
                  <a:pt x="94873" y="817856"/>
                </a:lnTo>
                <a:lnTo>
                  <a:pt x="121964" y="852916"/>
                </a:lnTo>
                <a:lnTo>
                  <a:pt x="151892" y="885507"/>
                </a:lnTo>
                <a:lnTo>
                  <a:pt x="184472" y="915445"/>
                </a:lnTo>
                <a:lnTo>
                  <a:pt x="219522" y="942547"/>
                </a:lnTo>
                <a:lnTo>
                  <a:pt x="256859" y="966629"/>
                </a:lnTo>
                <a:lnTo>
                  <a:pt x="296301" y="987510"/>
                </a:lnTo>
                <a:lnTo>
                  <a:pt x="337663" y="1005004"/>
                </a:lnTo>
                <a:lnTo>
                  <a:pt x="380764" y="1018930"/>
                </a:lnTo>
                <a:lnTo>
                  <a:pt x="425421" y="1029104"/>
                </a:lnTo>
                <a:lnTo>
                  <a:pt x="471449" y="1035342"/>
                </a:lnTo>
                <a:lnTo>
                  <a:pt x="518667" y="1037463"/>
                </a:lnTo>
                <a:lnTo>
                  <a:pt x="565887" y="1035342"/>
                </a:lnTo>
                <a:lnTo>
                  <a:pt x="611919" y="1029104"/>
                </a:lnTo>
                <a:lnTo>
                  <a:pt x="656580" y="1018930"/>
                </a:lnTo>
                <a:lnTo>
                  <a:pt x="699688" y="1005004"/>
                </a:lnTo>
                <a:lnTo>
                  <a:pt x="741058" y="987510"/>
                </a:lnTo>
                <a:lnTo>
                  <a:pt x="780509" y="966629"/>
                </a:lnTo>
                <a:lnTo>
                  <a:pt x="817856" y="942547"/>
                </a:lnTo>
                <a:lnTo>
                  <a:pt x="852916" y="915445"/>
                </a:lnTo>
                <a:lnTo>
                  <a:pt x="885507" y="885507"/>
                </a:lnTo>
                <a:lnTo>
                  <a:pt x="915445" y="852916"/>
                </a:lnTo>
                <a:lnTo>
                  <a:pt x="942547" y="817856"/>
                </a:lnTo>
                <a:lnTo>
                  <a:pt x="966629" y="780509"/>
                </a:lnTo>
                <a:lnTo>
                  <a:pt x="987510" y="741058"/>
                </a:lnTo>
                <a:lnTo>
                  <a:pt x="1005004" y="699688"/>
                </a:lnTo>
                <a:lnTo>
                  <a:pt x="1018930" y="656580"/>
                </a:lnTo>
                <a:lnTo>
                  <a:pt x="1029104" y="611919"/>
                </a:lnTo>
                <a:lnTo>
                  <a:pt x="1035342" y="565887"/>
                </a:lnTo>
                <a:lnTo>
                  <a:pt x="1037463" y="518667"/>
                </a:lnTo>
                <a:lnTo>
                  <a:pt x="1035342" y="471449"/>
                </a:lnTo>
                <a:lnTo>
                  <a:pt x="1029104" y="425421"/>
                </a:lnTo>
                <a:lnTo>
                  <a:pt x="1018930" y="380764"/>
                </a:lnTo>
                <a:lnTo>
                  <a:pt x="1005004" y="337663"/>
                </a:lnTo>
                <a:lnTo>
                  <a:pt x="987510" y="296301"/>
                </a:lnTo>
                <a:lnTo>
                  <a:pt x="966629" y="256859"/>
                </a:lnTo>
                <a:lnTo>
                  <a:pt x="942547" y="219522"/>
                </a:lnTo>
                <a:lnTo>
                  <a:pt x="915445" y="184472"/>
                </a:lnTo>
                <a:lnTo>
                  <a:pt x="885507" y="151892"/>
                </a:lnTo>
                <a:lnTo>
                  <a:pt x="852916" y="121964"/>
                </a:lnTo>
                <a:lnTo>
                  <a:pt x="817856" y="94873"/>
                </a:lnTo>
                <a:lnTo>
                  <a:pt x="780509" y="70800"/>
                </a:lnTo>
                <a:lnTo>
                  <a:pt x="741058" y="49928"/>
                </a:lnTo>
                <a:lnTo>
                  <a:pt x="699688" y="32442"/>
                </a:lnTo>
                <a:lnTo>
                  <a:pt x="656580" y="18523"/>
                </a:lnTo>
                <a:lnTo>
                  <a:pt x="611919" y="8354"/>
                </a:lnTo>
                <a:lnTo>
                  <a:pt x="565887" y="2119"/>
                </a:lnTo>
                <a:lnTo>
                  <a:pt x="5186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46473" y="716787"/>
            <a:ext cx="1037590" cy="1037590"/>
          </a:xfrm>
          <a:custGeom>
            <a:avLst/>
            <a:gdLst/>
            <a:ahLst/>
            <a:cxnLst/>
            <a:rect l="l" t="t" r="r" b="b"/>
            <a:pathLst>
              <a:path w="1037589" h="1037589">
                <a:moveTo>
                  <a:pt x="0" y="518667"/>
                </a:moveTo>
                <a:lnTo>
                  <a:pt x="2119" y="471449"/>
                </a:lnTo>
                <a:lnTo>
                  <a:pt x="8354" y="425421"/>
                </a:lnTo>
                <a:lnTo>
                  <a:pt x="18523" y="380764"/>
                </a:lnTo>
                <a:lnTo>
                  <a:pt x="32442" y="337663"/>
                </a:lnTo>
                <a:lnTo>
                  <a:pt x="49928" y="296301"/>
                </a:lnTo>
                <a:lnTo>
                  <a:pt x="70800" y="256859"/>
                </a:lnTo>
                <a:lnTo>
                  <a:pt x="94873" y="219522"/>
                </a:lnTo>
                <a:lnTo>
                  <a:pt x="121964" y="184472"/>
                </a:lnTo>
                <a:lnTo>
                  <a:pt x="151891" y="151892"/>
                </a:lnTo>
                <a:lnTo>
                  <a:pt x="184472" y="121964"/>
                </a:lnTo>
                <a:lnTo>
                  <a:pt x="219522" y="94873"/>
                </a:lnTo>
                <a:lnTo>
                  <a:pt x="256859" y="70800"/>
                </a:lnTo>
                <a:lnTo>
                  <a:pt x="296301" y="49928"/>
                </a:lnTo>
                <a:lnTo>
                  <a:pt x="337663" y="32442"/>
                </a:lnTo>
                <a:lnTo>
                  <a:pt x="380764" y="18523"/>
                </a:lnTo>
                <a:lnTo>
                  <a:pt x="425421" y="8354"/>
                </a:lnTo>
                <a:lnTo>
                  <a:pt x="471449" y="2119"/>
                </a:lnTo>
                <a:lnTo>
                  <a:pt x="518667" y="0"/>
                </a:lnTo>
                <a:lnTo>
                  <a:pt x="565887" y="2119"/>
                </a:lnTo>
                <a:lnTo>
                  <a:pt x="611919" y="8354"/>
                </a:lnTo>
                <a:lnTo>
                  <a:pt x="656580" y="18523"/>
                </a:lnTo>
                <a:lnTo>
                  <a:pt x="699688" y="32442"/>
                </a:lnTo>
                <a:lnTo>
                  <a:pt x="741058" y="49928"/>
                </a:lnTo>
                <a:lnTo>
                  <a:pt x="780509" y="70800"/>
                </a:lnTo>
                <a:lnTo>
                  <a:pt x="817856" y="94873"/>
                </a:lnTo>
                <a:lnTo>
                  <a:pt x="852916" y="121964"/>
                </a:lnTo>
                <a:lnTo>
                  <a:pt x="885507" y="151892"/>
                </a:lnTo>
                <a:lnTo>
                  <a:pt x="915445" y="184472"/>
                </a:lnTo>
                <a:lnTo>
                  <a:pt x="942547" y="219522"/>
                </a:lnTo>
                <a:lnTo>
                  <a:pt x="966629" y="256859"/>
                </a:lnTo>
                <a:lnTo>
                  <a:pt x="987510" y="296301"/>
                </a:lnTo>
                <a:lnTo>
                  <a:pt x="1005004" y="337663"/>
                </a:lnTo>
                <a:lnTo>
                  <a:pt x="1018930" y="380764"/>
                </a:lnTo>
                <a:lnTo>
                  <a:pt x="1029104" y="425421"/>
                </a:lnTo>
                <a:lnTo>
                  <a:pt x="1035342" y="471449"/>
                </a:lnTo>
                <a:lnTo>
                  <a:pt x="1037463" y="518667"/>
                </a:lnTo>
                <a:lnTo>
                  <a:pt x="1035342" y="565887"/>
                </a:lnTo>
                <a:lnTo>
                  <a:pt x="1029104" y="611919"/>
                </a:lnTo>
                <a:lnTo>
                  <a:pt x="1018930" y="656580"/>
                </a:lnTo>
                <a:lnTo>
                  <a:pt x="1005004" y="699688"/>
                </a:lnTo>
                <a:lnTo>
                  <a:pt x="987510" y="741058"/>
                </a:lnTo>
                <a:lnTo>
                  <a:pt x="966629" y="780509"/>
                </a:lnTo>
                <a:lnTo>
                  <a:pt x="942547" y="817856"/>
                </a:lnTo>
                <a:lnTo>
                  <a:pt x="915445" y="852916"/>
                </a:lnTo>
                <a:lnTo>
                  <a:pt x="885507" y="885507"/>
                </a:lnTo>
                <a:lnTo>
                  <a:pt x="852916" y="915445"/>
                </a:lnTo>
                <a:lnTo>
                  <a:pt x="817856" y="942547"/>
                </a:lnTo>
                <a:lnTo>
                  <a:pt x="780509" y="966629"/>
                </a:lnTo>
                <a:lnTo>
                  <a:pt x="741058" y="987510"/>
                </a:lnTo>
                <a:lnTo>
                  <a:pt x="699688" y="1005004"/>
                </a:lnTo>
                <a:lnTo>
                  <a:pt x="656580" y="1018930"/>
                </a:lnTo>
                <a:lnTo>
                  <a:pt x="611919" y="1029104"/>
                </a:lnTo>
                <a:lnTo>
                  <a:pt x="565887" y="1035342"/>
                </a:lnTo>
                <a:lnTo>
                  <a:pt x="518667" y="1037463"/>
                </a:lnTo>
                <a:lnTo>
                  <a:pt x="471449" y="1035342"/>
                </a:lnTo>
                <a:lnTo>
                  <a:pt x="425421" y="1029104"/>
                </a:lnTo>
                <a:lnTo>
                  <a:pt x="380764" y="1018930"/>
                </a:lnTo>
                <a:lnTo>
                  <a:pt x="337663" y="1005004"/>
                </a:lnTo>
                <a:lnTo>
                  <a:pt x="296301" y="987510"/>
                </a:lnTo>
                <a:lnTo>
                  <a:pt x="256859" y="966629"/>
                </a:lnTo>
                <a:lnTo>
                  <a:pt x="219522" y="942547"/>
                </a:lnTo>
                <a:lnTo>
                  <a:pt x="184472" y="915445"/>
                </a:lnTo>
                <a:lnTo>
                  <a:pt x="151892" y="885507"/>
                </a:lnTo>
                <a:lnTo>
                  <a:pt x="121964" y="852916"/>
                </a:lnTo>
                <a:lnTo>
                  <a:pt x="94873" y="817856"/>
                </a:lnTo>
                <a:lnTo>
                  <a:pt x="70800" y="780509"/>
                </a:lnTo>
                <a:lnTo>
                  <a:pt x="49928" y="741058"/>
                </a:lnTo>
                <a:lnTo>
                  <a:pt x="32442" y="699688"/>
                </a:lnTo>
                <a:lnTo>
                  <a:pt x="18523" y="656580"/>
                </a:lnTo>
                <a:lnTo>
                  <a:pt x="8354" y="611919"/>
                </a:lnTo>
                <a:lnTo>
                  <a:pt x="2119" y="565887"/>
                </a:lnTo>
                <a:lnTo>
                  <a:pt x="0" y="518667"/>
                </a:lnTo>
                <a:close/>
              </a:path>
            </a:pathLst>
          </a:custGeom>
          <a:ln w="12700">
            <a:solidFill>
              <a:srgbClr val="8A8A8A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354576" y="973073"/>
            <a:ext cx="431800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b="1">
                <a:solidFill>
                  <a:srgbClr val="171717"/>
                </a:solidFill>
                <a:latin typeface="Arial"/>
                <a:cs typeface="Arial"/>
              </a:rPr>
              <a:t>P</a:t>
            </a:r>
            <a:r>
              <a:rPr dirty="0" sz="900" spc="-25" b="1">
                <a:solidFill>
                  <a:srgbClr val="171717"/>
                </a:solidFill>
                <a:latin typeface="Arial"/>
                <a:cs typeface="Arial"/>
              </a:rPr>
              <a:t>h</a:t>
            </a:r>
            <a:r>
              <a:rPr dirty="0" sz="900" spc="10" b="1">
                <a:solidFill>
                  <a:srgbClr val="171717"/>
                </a:solidFill>
                <a:latin typeface="Arial"/>
                <a:cs typeface="Arial"/>
              </a:rPr>
              <a:t>ase</a:t>
            </a:r>
            <a:r>
              <a:rPr dirty="0" sz="900" spc="-5" b="1">
                <a:solidFill>
                  <a:srgbClr val="171717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26001" y="1105570"/>
            <a:ext cx="482600" cy="4279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ct val="100899"/>
              </a:lnSpc>
            </a:pPr>
            <a:r>
              <a:rPr dirty="0" sz="900">
                <a:solidFill>
                  <a:srgbClr val="171717"/>
                </a:solidFill>
                <a:latin typeface="微软雅黑"/>
                <a:cs typeface="微软雅黑"/>
              </a:rPr>
              <a:t>培训  </a:t>
            </a:r>
            <a:r>
              <a:rPr dirty="0" sz="900" b="1">
                <a:solidFill>
                  <a:srgbClr val="171717"/>
                </a:solidFill>
                <a:latin typeface="Arial"/>
                <a:cs typeface="Arial"/>
              </a:rPr>
              <a:t>Phase2 </a:t>
            </a:r>
            <a:r>
              <a:rPr dirty="0" sz="900" b="1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171717"/>
                </a:solidFill>
                <a:latin typeface="微软雅黑"/>
                <a:cs typeface="微软雅黑"/>
              </a:rPr>
              <a:t>需求收集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46473" y="3721608"/>
            <a:ext cx="1037590" cy="1037590"/>
          </a:xfrm>
          <a:custGeom>
            <a:avLst/>
            <a:gdLst/>
            <a:ahLst/>
            <a:cxnLst/>
            <a:rect l="l" t="t" r="r" b="b"/>
            <a:pathLst>
              <a:path w="1037589" h="1037589">
                <a:moveTo>
                  <a:pt x="518667" y="0"/>
                </a:moveTo>
                <a:lnTo>
                  <a:pt x="471449" y="2119"/>
                </a:lnTo>
                <a:lnTo>
                  <a:pt x="425421" y="8357"/>
                </a:lnTo>
                <a:lnTo>
                  <a:pt x="380764" y="18528"/>
                </a:lnTo>
                <a:lnTo>
                  <a:pt x="337663" y="32451"/>
                </a:lnTo>
                <a:lnTo>
                  <a:pt x="296301" y="49942"/>
                </a:lnTo>
                <a:lnTo>
                  <a:pt x="256859" y="70818"/>
                </a:lnTo>
                <a:lnTo>
                  <a:pt x="219522" y="94897"/>
                </a:lnTo>
                <a:lnTo>
                  <a:pt x="184472" y="121994"/>
                </a:lnTo>
                <a:lnTo>
                  <a:pt x="151891" y="151926"/>
                </a:lnTo>
                <a:lnTo>
                  <a:pt x="121964" y="184512"/>
                </a:lnTo>
                <a:lnTo>
                  <a:pt x="94873" y="219567"/>
                </a:lnTo>
                <a:lnTo>
                  <a:pt x="70800" y="256908"/>
                </a:lnTo>
                <a:lnTo>
                  <a:pt x="49928" y="296353"/>
                </a:lnTo>
                <a:lnTo>
                  <a:pt x="32442" y="337718"/>
                </a:lnTo>
                <a:lnTo>
                  <a:pt x="18523" y="380820"/>
                </a:lnTo>
                <a:lnTo>
                  <a:pt x="8354" y="425476"/>
                </a:lnTo>
                <a:lnTo>
                  <a:pt x="2119" y="471503"/>
                </a:lnTo>
                <a:lnTo>
                  <a:pt x="0" y="518718"/>
                </a:lnTo>
                <a:lnTo>
                  <a:pt x="2119" y="565935"/>
                </a:lnTo>
                <a:lnTo>
                  <a:pt x="8354" y="611965"/>
                </a:lnTo>
                <a:lnTo>
                  <a:pt x="18523" y="656624"/>
                </a:lnTo>
                <a:lnTo>
                  <a:pt x="32442" y="699728"/>
                </a:lnTo>
                <a:lnTo>
                  <a:pt x="49928" y="741096"/>
                </a:lnTo>
                <a:lnTo>
                  <a:pt x="70800" y="780544"/>
                </a:lnTo>
                <a:lnTo>
                  <a:pt x="94873" y="817888"/>
                </a:lnTo>
                <a:lnTo>
                  <a:pt x="121964" y="852946"/>
                </a:lnTo>
                <a:lnTo>
                  <a:pt x="151892" y="885534"/>
                </a:lnTo>
                <a:lnTo>
                  <a:pt x="184472" y="915469"/>
                </a:lnTo>
                <a:lnTo>
                  <a:pt x="219522" y="942569"/>
                </a:lnTo>
                <a:lnTo>
                  <a:pt x="256859" y="966649"/>
                </a:lnTo>
                <a:lnTo>
                  <a:pt x="296301" y="987527"/>
                </a:lnTo>
                <a:lnTo>
                  <a:pt x="337663" y="1005020"/>
                </a:lnTo>
                <a:lnTo>
                  <a:pt x="380764" y="1018945"/>
                </a:lnTo>
                <a:lnTo>
                  <a:pt x="425421" y="1029117"/>
                </a:lnTo>
                <a:lnTo>
                  <a:pt x="471449" y="1035355"/>
                </a:lnTo>
                <a:lnTo>
                  <a:pt x="518667" y="1037475"/>
                </a:lnTo>
                <a:lnTo>
                  <a:pt x="565887" y="1035355"/>
                </a:lnTo>
                <a:lnTo>
                  <a:pt x="611919" y="1029117"/>
                </a:lnTo>
                <a:lnTo>
                  <a:pt x="656580" y="1018945"/>
                </a:lnTo>
                <a:lnTo>
                  <a:pt x="699688" y="1005020"/>
                </a:lnTo>
                <a:lnTo>
                  <a:pt x="741058" y="987527"/>
                </a:lnTo>
                <a:lnTo>
                  <a:pt x="780509" y="966649"/>
                </a:lnTo>
                <a:lnTo>
                  <a:pt x="817856" y="942569"/>
                </a:lnTo>
                <a:lnTo>
                  <a:pt x="852916" y="915469"/>
                </a:lnTo>
                <a:lnTo>
                  <a:pt x="885507" y="885534"/>
                </a:lnTo>
                <a:lnTo>
                  <a:pt x="915445" y="852946"/>
                </a:lnTo>
                <a:lnTo>
                  <a:pt x="942547" y="817888"/>
                </a:lnTo>
                <a:lnTo>
                  <a:pt x="966629" y="780544"/>
                </a:lnTo>
                <a:lnTo>
                  <a:pt x="987510" y="741096"/>
                </a:lnTo>
                <a:lnTo>
                  <a:pt x="1005004" y="699728"/>
                </a:lnTo>
                <a:lnTo>
                  <a:pt x="1018930" y="656624"/>
                </a:lnTo>
                <a:lnTo>
                  <a:pt x="1029104" y="611965"/>
                </a:lnTo>
                <a:lnTo>
                  <a:pt x="1035342" y="565935"/>
                </a:lnTo>
                <a:lnTo>
                  <a:pt x="1037463" y="518718"/>
                </a:lnTo>
                <a:lnTo>
                  <a:pt x="1035342" y="471503"/>
                </a:lnTo>
                <a:lnTo>
                  <a:pt x="1029104" y="425476"/>
                </a:lnTo>
                <a:lnTo>
                  <a:pt x="1018930" y="380820"/>
                </a:lnTo>
                <a:lnTo>
                  <a:pt x="1005004" y="337718"/>
                </a:lnTo>
                <a:lnTo>
                  <a:pt x="987510" y="296353"/>
                </a:lnTo>
                <a:lnTo>
                  <a:pt x="966629" y="256908"/>
                </a:lnTo>
                <a:lnTo>
                  <a:pt x="942547" y="219567"/>
                </a:lnTo>
                <a:lnTo>
                  <a:pt x="915445" y="184512"/>
                </a:lnTo>
                <a:lnTo>
                  <a:pt x="885507" y="151926"/>
                </a:lnTo>
                <a:lnTo>
                  <a:pt x="852916" y="121994"/>
                </a:lnTo>
                <a:lnTo>
                  <a:pt x="817856" y="94897"/>
                </a:lnTo>
                <a:lnTo>
                  <a:pt x="780509" y="70818"/>
                </a:lnTo>
                <a:lnTo>
                  <a:pt x="741058" y="49942"/>
                </a:lnTo>
                <a:lnTo>
                  <a:pt x="699688" y="32451"/>
                </a:lnTo>
                <a:lnTo>
                  <a:pt x="656580" y="18528"/>
                </a:lnTo>
                <a:lnTo>
                  <a:pt x="611919" y="8357"/>
                </a:lnTo>
                <a:lnTo>
                  <a:pt x="565887" y="2119"/>
                </a:lnTo>
                <a:lnTo>
                  <a:pt x="5186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046473" y="3721608"/>
            <a:ext cx="1037590" cy="1037590"/>
          </a:xfrm>
          <a:custGeom>
            <a:avLst/>
            <a:gdLst/>
            <a:ahLst/>
            <a:cxnLst/>
            <a:rect l="l" t="t" r="r" b="b"/>
            <a:pathLst>
              <a:path w="1037589" h="1037589">
                <a:moveTo>
                  <a:pt x="0" y="518718"/>
                </a:moveTo>
                <a:lnTo>
                  <a:pt x="2119" y="471503"/>
                </a:lnTo>
                <a:lnTo>
                  <a:pt x="8354" y="425476"/>
                </a:lnTo>
                <a:lnTo>
                  <a:pt x="18523" y="380820"/>
                </a:lnTo>
                <a:lnTo>
                  <a:pt x="32442" y="337718"/>
                </a:lnTo>
                <a:lnTo>
                  <a:pt x="49928" y="296353"/>
                </a:lnTo>
                <a:lnTo>
                  <a:pt x="70800" y="256908"/>
                </a:lnTo>
                <a:lnTo>
                  <a:pt x="94873" y="219567"/>
                </a:lnTo>
                <a:lnTo>
                  <a:pt x="121964" y="184512"/>
                </a:lnTo>
                <a:lnTo>
                  <a:pt x="151891" y="151926"/>
                </a:lnTo>
                <a:lnTo>
                  <a:pt x="184472" y="121994"/>
                </a:lnTo>
                <a:lnTo>
                  <a:pt x="219522" y="94897"/>
                </a:lnTo>
                <a:lnTo>
                  <a:pt x="256859" y="70818"/>
                </a:lnTo>
                <a:lnTo>
                  <a:pt x="296301" y="49942"/>
                </a:lnTo>
                <a:lnTo>
                  <a:pt x="337663" y="32451"/>
                </a:lnTo>
                <a:lnTo>
                  <a:pt x="380764" y="18528"/>
                </a:lnTo>
                <a:lnTo>
                  <a:pt x="425421" y="8357"/>
                </a:lnTo>
                <a:lnTo>
                  <a:pt x="471449" y="2119"/>
                </a:lnTo>
                <a:lnTo>
                  <a:pt x="518667" y="0"/>
                </a:lnTo>
                <a:lnTo>
                  <a:pt x="565887" y="2119"/>
                </a:lnTo>
                <a:lnTo>
                  <a:pt x="611919" y="8357"/>
                </a:lnTo>
                <a:lnTo>
                  <a:pt x="656580" y="18528"/>
                </a:lnTo>
                <a:lnTo>
                  <a:pt x="699688" y="32451"/>
                </a:lnTo>
                <a:lnTo>
                  <a:pt x="741058" y="49942"/>
                </a:lnTo>
                <a:lnTo>
                  <a:pt x="780509" y="70818"/>
                </a:lnTo>
                <a:lnTo>
                  <a:pt x="817856" y="94897"/>
                </a:lnTo>
                <a:lnTo>
                  <a:pt x="852916" y="121994"/>
                </a:lnTo>
                <a:lnTo>
                  <a:pt x="885507" y="151926"/>
                </a:lnTo>
                <a:lnTo>
                  <a:pt x="915445" y="184512"/>
                </a:lnTo>
                <a:lnTo>
                  <a:pt x="942547" y="219567"/>
                </a:lnTo>
                <a:lnTo>
                  <a:pt x="966629" y="256908"/>
                </a:lnTo>
                <a:lnTo>
                  <a:pt x="987510" y="296353"/>
                </a:lnTo>
                <a:lnTo>
                  <a:pt x="1005004" y="337718"/>
                </a:lnTo>
                <a:lnTo>
                  <a:pt x="1018930" y="380820"/>
                </a:lnTo>
                <a:lnTo>
                  <a:pt x="1029104" y="425476"/>
                </a:lnTo>
                <a:lnTo>
                  <a:pt x="1035342" y="471503"/>
                </a:lnTo>
                <a:lnTo>
                  <a:pt x="1037463" y="518718"/>
                </a:lnTo>
                <a:lnTo>
                  <a:pt x="1035342" y="565935"/>
                </a:lnTo>
                <a:lnTo>
                  <a:pt x="1029104" y="611965"/>
                </a:lnTo>
                <a:lnTo>
                  <a:pt x="1018930" y="656624"/>
                </a:lnTo>
                <a:lnTo>
                  <a:pt x="1005004" y="699728"/>
                </a:lnTo>
                <a:lnTo>
                  <a:pt x="987510" y="741096"/>
                </a:lnTo>
                <a:lnTo>
                  <a:pt x="966629" y="780544"/>
                </a:lnTo>
                <a:lnTo>
                  <a:pt x="942547" y="817888"/>
                </a:lnTo>
                <a:lnTo>
                  <a:pt x="915445" y="852946"/>
                </a:lnTo>
                <a:lnTo>
                  <a:pt x="885507" y="885534"/>
                </a:lnTo>
                <a:lnTo>
                  <a:pt x="852916" y="915469"/>
                </a:lnTo>
                <a:lnTo>
                  <a:pt x="817856" y="942569"/>
                </a:lnTo>
                <a:lnTo>
                  <a:pt x="780509" y="966649"/>
                </a:lnTo>
                <a:lnTo>
                  <a:pt x="741058" y="987527"/>
                </a:lnTo>
                <a:lnTo>
                  <a:pt x="699688" y="1005020"/>
                </a:lnTo>
                <a:lnTo>
                  <a:pt x="656580" y="1018945"/>
                </a:lnTo>
                <a:lnTo>
                  <a:pt x="611919" y="1029117"/>
                </a:lnTo>
                <a:lnTo>
                  <a:pt x="565887" y="1035355"/>
                </a:lnTo>
                <a:lnTo>
                  <a:pt x="518667" y="1037475"/>
                </a:lnTo>
                <a:lnTo>
                  <a:pt x="471449" y="1035355"/>
                </a:lnTo>
                <a:lnTo>
                  <a:pt x="425421" y="1029117"/>
                </a:lnTo>
                <a:lnTo>
                  <a:pt x="380764" y="1018945"/>
                </a:lnTo>
                <a:lnTo>
                  <a:pt x="337663" y="1005020"/>
                </a:lnTo>
                <a:lnTo>
                  <a:pt x="296301" y="987527"/>
                </a:lnTo>
                <a:lnTo>
                  <a:pt x="256859" y="966649"/>
                </a:lnTo>
                <a:lnTo>
                  <a:pt x="219522" y="942569"/>
                </a:lnTo>
                <a:lnTo>
                  <a:pt x="184472" y="915469"/>
                </a:lnTo>
                <a:lnTo>
                  <a:pt x="151892" y="885534"/>
                </a:lnTo>
                <a:lnTo>
                  <a:pt x="121964" y="852946"/>
                </a:lnTo>
                <a:lnTo>
                  <a:pt x="94873" y="817888"/>
                </a:lnTo>
                <a:lnTo>
                  <a:pt x="70800" y="780544"/>
                </a:lnTo>
                <a:lnTo>
                  <a:pt x="49928" y="741096"/>
                </a:lnTo>
                <a:lnTo>
                  <a:pt x="32442" y="699728"/>
                </a:lnTo>
                <a:lnTo>
                  <a:pt x="18523" y="656624"/>
                </a:lnTo>
                <a:lnTo>
                  <a:pt x="8354" y="611965"/>
                </a:lnTo>
                <a:lnTo>
                  <a:pt x="2119" y="565935"/>
                </a:lnTo>
                <a:lnTo>
                  <a:pt x="0" y="518718"/>
                </a:lnTo>
                <a:close/>
              </a:path>
            </a:pathLst>
          </a:custGeom>
          <a:ln w="12700">
            <a:solidFill>
              <a:srgbClr val="8A8A8A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360545" y="4053840"/>
            <a:ext cx="432434" cy="149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b="1">
                <a:solidFill>
                  <a:srgbClr val="171717"/>
                </a:solidFill>
                <a:latin typeface="Arial"/>
                <a:cs typeface="Arial"/>
              </a:rPr>
              <a:t>Phase5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60545" y="4186410"/>
            <a:ext cx="432434" cy="42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-5715">
              <a:lnSpc>
                <a:spcPct val="100800"/>
              </a:lnSpc>
            </a:pPr>
            <a:r>
              <a:rPr dirty="0" sz="900">
                <a:solidFill>
                  <a:srgbClr val="171717"/>
                </a:solidFill>
                <a:latin typeface="微软雅黑"/>
                <a:cs typeface="微软雅黑"/>
              </a:rPr>
              <a:t>验证 </a:t>
            </a:r>
            <a:r>
              <a:rPr dirty="0" sz="90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900" b="1">
                <a:solidFill>
                  <a:srgbClr val="171717"/>
                </a:solidFill>
                <a:latin typeface="Arial"/>
                <a:cs typeface="Arial"/>
              </a:rPr>
              <a:t>P</a:t>
            </a:r>
            <a:r>
              <a:rPr dirty="0" sz="900" spc="-30" b="1">
                <a:solidFill>
                  <a:srgbClr val="171717"/>
                </a:solidFill>
                <a:latin typeface="Arial"/>
                <a:cs typeface="Arial"/>
              </a:rPr>
              <a:t>h</a:t>
            </a:r>
            <a:r>
              <a:rPr dirty="0" sz="900" spc="20" b="1">
                <a:solidFill>
                  <a:srgbClr val="171717"/>
                </a:solidFill>
                <a:latin typeface="Arial"/>
                <a:cs typeface="Arial"/>
              </a:rPr>
              <a:t>ase</a:t>
            </a:r>
            <a:r>
              <a:rPr dirty="0" sz="900" b="1">
                <a:solidFill>
                  <a:srgbClr val="171717"/>
                </a:solidFill>
                <a:latin typeface="Arial"/>
                <a:cs typeface="Arial"/>
              </a:rPr>
              <a:t>6 </a:t>
            </a:r>
            <a:r>
              <a:rPr dirty="0" sz="900" b="1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171717"/>
                </a:solidFill>
                <a:latin typeface="黑体"/>
                <a:cs typeface="黑体"/>
              </a:rPr>
              <a:t>发布</a:t>
            </a:r>
            <a:endParaRPr sz="900">
              <a:latin typeface="黑体"/>
              <a:cs typeface="黑体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332101" y="2245360"/>
            <a:ext cx="1037590" cy="1037590"/>
          </a:xfrm>
          <a:custGeom>
            <a:avLst/>
            <a:gdLst/>
            <a:ahLst/>
            <a:cxnLst/>
            <a:rect l="l" t="t" r="r" b="b"/>
            <a:pathLst>
              <a:path w="1037589" h="1037589">
                <a:moveTo>
                  <a:pt x="518668" y="0"/>
                </a:moveTo>
                <a:lnTo>
                  <a:pt x="471449" y="2120"/>
                </a:lnTo>
                <a:lnTo>
                  <a:pt x="425421" y="8358"/>
                </a:lnTo>
                <a:lnTo>
                  <a:pt x="380764" y="18532"/>
                </a:lnTo>
                <a:lnTo>
                  <a:pt x="337663" y="32458"/>
                </a:lnTo>
                <a:lnTo>
                  <a:pt x="296301" y="49952"/>
                </a:lnTo>
                <a:lnTo>
                  <a:pt x="256859" y="70833"/>
                </a:lnTo>
                <a:lnTo>
                  <a:pt x="219522" y="94915"/>
                </a:lnTo>
                <a:lnTo>
                  <a:pt x="184472" y="122017"/>
                </a:lnTo>
                <a:lnTo>
                  <a:pt x="151891" y="151955"/>
                </a:lnTo>
                <a:lnTo>
                  <a:pt x="121964" y="184546"/>
                </a:lnTo>
                <a:lnTo>
                  <a:pt x="94873" y="219606"/>
                </a:lnTo>
                <a:lnTo>
                  <a:pt x="70800" y="256953"/>
                </a:lnTo>
                <a:lnTo>
                  <a:pt x="49928" y="296404"/>
                </a:lnTo>
                <a:lnTo>
                  <a:pt x="32442" y="337774"/>
                </a:lnTo>
                <a:lnTo>
                  <a:pt x="18523" y="380882"/>
                </a:lnTo>
                <a:lnTo>
                  <a:pt x="8354" y="425543"/>
                </a:lnTo>
                <a:lnTo>
                  <a:pt x="2119" y="471575"/>
                </a:lnTo>
                <a:lnTo>
                  <a:pt x="0" y="518794"/>
                </a:lnTo>
                <a:lnTo>
                  <a:pt x="2119" y="566014"/>
                </a:lnTo>
                <a:lnTo>
                  <a:pt x="8354" y="612046"/>
                </a:lnTo>
                <a:lnTo>
                  <a:pt x="18523" y="656707"/>
                </a:lnTo>
                <a:lnTo>
                  <a:pt x="32442" y="699815"/>
                </a:lnTo>
                <a:lnTo>
                  <a:pt x="49928" y="741185"/>
                </a:lnTo>
                <a:lnTo>
                  <a:pt x="70800" y="780636"/>
                </a:lnTo>
                <a:lnTo>
                  <a:pt x="94873" y="817983"/>
                </a:lnTo>
                <a:lnTo>
                  <a:pt x="121964" y="853043"/>
                </a:lnTo>
                <a:lnTo>
                  <a:pt x="151892" y="885634"/>
                </a:lnTo>
                <a:lnTo>
                  <a:pt x="184472" y="915572"/>
                </a:lnTo>
                <a:lnTo>
                  <a:pt x="219522" y="942674"/>
                </a:lnTo>
                <a:lnTo>
                  <a:pt x="256859" y="966756"/>
                </a:lnTo>
                <a:lnTo>
                  <a:pt x="296301" y="987637"/>
                </a:lnTo>
                <a:lnTo>
                  <a:pt x="337663" y="1005131"/>
                </a:lnTo>
                <a:lnTo>
                  <a:pt x="380764" y="1019057"/>
                </a:lnTo>
                <a:lnTo>
                  <a:pt x="425421" y="1029231"/>
                </a:lnTo>
                <a:lnTo>
                  <a:pt x="471449" y="1035469"/>
                </a:lnTo>
                <a:lnTo>
                  <a:pt x="518668" y="1037589"/>
                </a:lnTo>
                <a:lnTo>
                  <a:pt x="565887" y="1035469"/>
                </a:lnTo>
                <a:lnTo>
                  <a:pt x="611919" y="1029231"/>
                </a:lnTo>
                <a:lnTo>
                  <a:pt x="656580" y="1019057"/>
                </a:lnTo>
                <a:lnTo>
                  <a:pt x="699688" y="1005131"/>
                </a:lnTo>
                <a:lnTo>
                  <a:pt x="741058" y="987637"/>
                </a:lnTo>
                <a:lnTo>
                  <a:pt x="780509" y="966756"/>
                </a:lnTo>
                <a:lnTo>
                  <a:pt x="817856" y="942674"/>
                </a:lnTo>
                <a:lnTo>
                  <a:pt x="852916" y="915572"/>
                </a:lnTo>
                <a:lnTo>
                  <a:pt x="885507" y="885634"/>
                </a:lnTo>
                <a:lnTo>
                  <a:pt x="915445" y="853043"/>
                </a:lnTo>
                <a:lnTo>
                  <a:pt x="942547" y="817983"/>
                </a:lnTo>
                <a:lnTo>
                  <a:pt x="966629" y="780636"/>
                </a:lnTo>
                <a:lnTo>
                  <a:pt x="987510" y="741185"/>
                </a:lnTo>
                <a:lnTo>
                  <a:pt x="1005004" y="699815"/>
                </a:lnTo>
                <a:lnTo>
                  <a:pt x="1018930" y="656707"/>
                </a:lnTo>
                <a:lnTo>
                  <a:pt x="1029104" y="612046"/>
                </a:lnTo>
                <a:lnTo>
                  <a:pt x="1035342" y="566014"/>
                </a:lnTo>
                <a:lnTo>
                  <a:pt x="1037463" y="518794"/>
                </a:lnTo>
                <a:lnTo>
                  <a:pt x="1035342" y="471575"/>
                </a:lnTo>
                <a:lnTo>
                  <a:pt x="1029104" y="425543"/>
                </a:lnTo>
                <a:lnTo>
                  <a:pt x="1018930" y="380882"/>
                </a:lnTo>
                <a:lnTo>
                  <a:pt x="1005004" y="337774"/>
                </a:lnTo>
                <a:lnTo>
                  <a:pt x="987510" y="296404"/>
                </a:lnTo>
                <a:lnTo>
                  <a:pt x="966629" y="256953"/>
                </a:lnTo>
                <a:lnTo>
                  <a:pt x="942547" y="219606"/>
                </a:lnTo>
                <a:lnTo>
                  <a:pt x="915445" y="184546"/>
                </a:lnTo>
                <a:lnTo>
                  <a:pt x="885507" y="151955"/>
                </a:lnTo>
                <a:lnTo>
                  <a:pt x="852916" y="122017"/>
                </a:lnTo>
                <a:lnTo>
                  <a:pt x="817856" y="94915"/>
                </a:lnTo>
                <a:lnTo>
                  <a:pt x="780509" y="70833"/>
                </a:lnTo>
                <a:lnTo>
                  <a:pt x="741058" y="49952"/>
                </a:lnTo>
                <a:lnTo>
                  <a:pt x="699688" y="32458"/>
                </a:lnTo>
                <a:lnTo>
                  <a:pt x="656580" y="18532"/>
                </a:lnTo>
                <a:lnTo>
                  <a:pt x="611919" y="8358"/>
                </a:lnTo>
                <a:lnTo>
                  <a:pt x="565887" y="2120"/>
                </a:lnTo>
                <a:lnTo>
                  <a:pt x="5186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332101" y="2245360"/>
            <a:ext cx="1037590" cy="1037590"/>
          </a:xfrm>
          <a:custGeom>
            <a:avLst/>
            <a:gdLst/>
            <a:ahLst/>
            <a:cxnLst/>
            <a:rect l="l" t="t" r="r" b="b"/>
            <a:pathLst>
              <a:path w="1037589" h="1037589">
                <a:moveTo>
                  <a:pt x="0" y="518794"/>
                </a:moveTo>
                <a:lnTo>
                  <a:pt x="2119" y="471575"/>
                </a:lnTo>
                <a:lnTo>
                  <a:pt x="8354" y="425543"/>
                </a:lnTo>
                <a:lnTo>
                  <a:pt x="18523" y="380882"/>
                </a:lnTo>
                <a:lnTo>
                  <a:pt x="32442" y="337774"/>
                </a:lnTo>
                <a:lnTo>
                  <a:pt x="49928" y="296404"/>
                </a:lnTo>
                <a:lnTo>
                  <a:pt x="70800" y="256953"/>
                </a:lnTo>
                <a:lnTo>
                  <a:pt x="94873" y="219606"/>
                </a:lnTo>
                <a:lnTo>
                  <a:pt x="121964" y="184546"/>
                </a:lnTo>
                <a:lnTo>
                  <a:pt x="151891" y="151955"/>
                </a:lnTo>
                <a:lnTo>
                  <a:pt x="184472" y="122017"/>
                </a:lnTo>
                <a:lnTo>
                  <a:pt x="219522" y="94915"/>
                </a:lnTo>
                <a:lnTo>
                  <a:pt x="256859" y="70833"/>
                </a:lnTo>
                <a:lnTo>
                  <a:pt x="296301" y="49952"/>
                </a:lnTo>
                <a:lnTo>
                  <a:pt x="337663" y="32458"/>
                </a:lnTo>
                <a:lnTo>
                  <a:pt x="380764" y="18532"/>
                </a:lnTo>
                <a:lnTo>
                  <a:pt x="425421" y="8358"/>
                </a:lnTo>
                <a:lnTo>
                  <a:pt x="471449" y="2120"/>
                </a:lnTo>
                <a:lnTo>
                  <a:pt x="518668" y="0"/>
                </a:lnTo>
                <a:lnTo>
                  <a:pt x="565887" y="2120"/>
                </a:lnTo>
                <a:lnTo>
                  <a:pt x="611919" y="8358"/>
                </a:lnTo>
                <a:lnTo>
                  <a:pt x="656580" y="18532"/>
                </a:lnTo>
                <a:lnTo>
                  <a:pt x="699688" y="32458"/>
                </a:lnTo>
                <a:lnTo>
                  <a:pt x="741058" y="49952"/>
                </a:lnTo>
                <a:lnTo>
                  <a:pt x="780509" y="70833"/>
                </a:lnTo>
                <a:lnTo>
                  <a:pt x="817856" y="94915"/>
                </a:lnTo>
                <a:lnTo>
                  <a:pt x="852916" y="122017"/>
                </a:lnTo>
                <a:lnTo>
                  <a:pt x="885507" y="151955"/>
                </a:lnTo>
                <a:lnTo>
                  <a:pt x="915445" y="184546"/>
                </a:lnTo>
                <a:lnTo>
                  <a:pt x="942547" y="219606"/>
                </a:lnTo>
                <a:lnTo>
                  <a:pt x="966629" y="256953"/>
                </a:lnTo>
                <a:lnTo>
                  <a:pt x="987510" y="296404"/>
                </a:lnTo>
                <a:lnTo>
                  <a:pt x="1005004" y="337774"/>
                </a:lnTo>
                <a:lnTo>
                  <a:pt x="1018930" y="380882"/>
                </a:lnTo>
                <a:lnTo>
                  <a:pt x="1029104" y="425543"/>
                </a:lnTo>
                <a:lnTo>
                  <a:pt x="1035342" y="471575"/>
                </a:lnTo>
                <a:lnTo>
                  <a:pt x="1037463" y="518794"/>
                </a:lnTo>
                <a:lnTo>
                  <a:pt x="1035342" y="566014"/>
                </a:lnTo>
                <a:lnTo>
                  <a:pt x="1029104" y="612046"/>
                </a:lnTo>
                <a:lnTo>
                  <a:pt x="1018930" y="656707"/>
                </a:lnTo>
                <a:lnTo>
                  <a:pt x="1005004" y="699815"/>
                </a:lnTo>
                <a:lnTo>
                  <a:pt x="987510" y="741185"/>
                </a:lnTo>
                <a:lnTo>
                  <a:pt x="966629" y="780636"/>
                </a:lnTo>
                <a:lnTo>
                  <a:pt x="942547" y="817983"/>
                </a:lnTo>
                <a:lnTo>
                  <a:pt x="915445" y="853043"/>
                </a:lnTo>
                <a:lnTo>
                  <a:pt x="885507" y="885634"/>
                </a:lnTo>
                <a:lnTo>
                  <a:pt x="852916" y="915572"/>
                </a:lnTo>
                <a:lnTo>
                  <a:pt x="817856" y="942674"/>
                </a:lnTo>
                <a:lnTo>
                  <a:pt x="780509" y="966756"/>
                </a:lnTo>
                <a:lnTo>
                  <a:pt x="741058" y="987637"/>
                </a:lnTo>
                <a:lnTo>
                  <a:pt x="699688" y="1005131"/>
                </a:lnTo>
                <a:lnTo>
                  <a:pt x="656580" y="1019057"/>
                </a:lnTo>
                <a:lnTo>
                  <a:pt x="611919" y="1029231"/>
                </a:lnTo>
                <a:lnTo>
                  <a:pt x="565887" y="1035469"/>
                </a:lnTo>
                <a:lnTo>
                  <a:pt x="518668" y="1037589"/>
                </a:lnTo>
                <a:lnTo>
                  <a:pt x="471449" y="1035469"/>
                </a:lnTo>
                <a:lnTo>
                  <a:pt x="425421" y="1029231"/>
                </a:lnTo>
                <a:lnTo>
                  <a:pt x="380764" y="1019057"/>
                </a:lnTo>
                <a:lnTo>
                  <a:pt x="337663" y="1005131"/>
                </a:lnTo>
                <a:lnTo>
                  <a:pt x="296301" y="987637"/>
                </a:lnTo>
                <a:lnTo>
                  <a:pt x="256859" y="966756"/>
                </a:lnTo>
                <a:lnTo>
                  <a:pt x="219522" y="942674"/>
                </a:lnTo>
                <a:lnTo>
                  <a:pt x="184472" y="915572"/>
                </a:lnTo>
                <a:lnTo>
                  <a:pt x="151892" y="885634"/>
                </a:lnTo>
                <a:lnTo>
                  <a:pt x="121964" y="853043"/>
                </a:lnTo>
                <a:lnTo>
                  <a:pt x="94873" y="817983"/>
                </a:lnTo>
                <a:lnTo>
                  <a:pt x="70800" y="780636"/>
                </a:lnTo>
                <a:lnTo>
                  <a:pt x="49928" y="741185"/>
                </a:lnTo>
                <a:lnTo>
                  <a:pt x="32442" y="699815"/>
                </a:lnTo>
                <a:lnTo>
                  <a:pt x="18523" y="656707"/>
                </a:lnTo>
                <a:lnTo>
                  <a:pt x="8354" y="612046"/>
                </a:lnTo>
                <a:lnTo>
                  <a:pt x="2119" y="566014"/>
                </a:lnTo>
                <a:lnTo>
                  <a:pt x="0" y="518794"/>
                </a:lnTo>
                <a:close/>
              </a:path>
            </a:pathLst>
          </a:custGeom>
          <a:ln w="12700">
            <a:solidFill>
              <a:srgbClr val="8A8A8A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598420" y="2551704"/>
            <a:ext cx="483870" cy="560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 indent="28575">
              <a:lnSpc>
                <a:spcPct val="99800"/>
              </a:lnSpc>
            </a:pPr>
            <a:r>
              <a:rPr dirty="0" sz="900" spc="5" b="1">
                <a:solidFill>
                  <a:srgbClr val="171717"/>
                </a:solidFill>
                <a:latin typeface="Arial"/>
                <a:cs typeface="Arial"/>
              </a:rPr>
              <a:t>Phase3 </a:t>
            </a:r>
            <a:r>
              <a:rPr dirty="0" sz="900" b="1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171717"/>
                </a:solidFill>
                <a:latin typeface="微软雅黑"/>
                <a:cs typeface="微软雅黑"/>
              </a:rPr>
              <a:t>软件设计  </a:t>
            </a:r>
            <a:r>
              <a:rPr dirty="0" sz="900" b="1">
                <a:solidFill>
                  <a:srgbClr val="171717"/>
                </a:solidFill>
                <a:latin typeface="Arial"/>
                <a:cs typeface="Arial"/>
              </a:rPr>
              <a:t>Phase4 </a:t>
            </a:r>
            <a:r>
              <a:rPr dirty="0" sz="900" spc="-215" b="1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171717"/>
                </a:solidFill>
                <a:latin typeface="微软雅黑"/>
                <a:cs typeface="微软雅黑"/>
              </a:rPr>
              <a:t>实</a:t>
            </a:r>
            <a:r>
              <a:rPr dirty="0" sz="900" spc="-5">
                <a:solidFill>
                  <a:srgbClr val="171717"/>
                </a:solidFill>
                <a:latin typeface="微软雅黑"/>
                <a:cs typeface="微软雅黑"/>
              </a:rPr>
              <a:t>施</a:t>
            </a:r>
            <a:r>
              <a:rPr dirty="0" sz="900">
                <a:solidFill>
                  <a:srgbClr val="171717"/>
                </a:solidFill>
                <a:latin typeface="黑体"/>
                <a:cs typeface="黑体"/>
              </a:rPr>
              <a:t>部署</a:t>
            </a:r>
            <a:endParaRPr sz="900">
              <a:latin typeface="黑体"/>
              <a:cs typeface="黑体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497696" y="275259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28828" y="0"/>
                </a:moveTo>
                <a:lnTo>
                  <a:pt x="17627" y="2254"/>
                </a:lnTo>
                <a:lnTo>
                  <a:pt x="8461" y="8413"/>
                </a:lnTo>
                <a:lnTo>
                  <a:pt x="2272" y="17573"/>
                </a:lnTo>
                <a:lnTo>
                  <a:pt x="0" y="28828"/>
                </a:lnTo>
                <a:lnTo>
                  <a:pt x="2272" y="40010"/>
                </a:lnTo>
                <a:lnTo>
                  <a:pt x="8461" y="49133"/>
                </a:lnTo>
                <a:lnTo>
                  <a:pt x="17627" y="55278"/>
                </a:lnTo>
                <a:lnTo>
                  <a:pt x="28828" y="57531"/>
                </a:lnTo>
                <a:lnTo>
                  <a:pt x="40030" y="55278"/>
                </a:lnTo>
                <a:lnTo>
                  <a:pt x="49196" y="49133"/>
                </a:lnTo>
                <a:lnTo>
                  <a:pt x="55385" y="40010"/>
                </a:lnTo>
                <a:lnTo>
                  <a:pt x="57657" y="28828"/>
                </a:lnTo>
                <a:lnTo>
                  <a:pt x="55385" y="17573"/>
                </a:lnTo>
                <a:lnTo>
                  <a:pt x="49196" y="8413"/>
                </a:lnTo>
                <a:lnTo>
                  <a:pt x="40030" y="2254"/>
                </a:lnTo>
                <a:lnTo>
                  <a:pt x="2882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6463" y="298615"/>
            <a:ext cx="6291072" cy="415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4463" y="4570645"/>
            <a:ext cx="1060704" cy="572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2063" y="353463"/>
            <a:ext cx="835152" cy="4101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05071" y="356510"/>
            <a:ext cx="2329180" cy="247015"/>
          </a:xfrm>
          <a:prstGeom prst="rect"/>
          <a:solidFill>
            <a:srgbClr val="2D75B5"/>
          </a:solidFill>
        </p:spPr>
        <p:txBody>
          <a:bodyPr wrap="square" lIns="0" tIns="0" rIns="0" bIns="0" rtlCol="0" vert="horz">
            <a:spAutoFit/>
          </a:bodyPr>
          <a:lstStyle/>
          <a:p>
            <a:pPr marL="2540">
              <a:lnSpc>
                <a:spcPts val="1845"/>
              </a:lnSpc>
            </a:pPr>
            <a:r>
              <a:rPr dirty="0" sz="1900" spc="95" b="0">
                <a:solidFill>
                  <a:srgbClr val="FFFFFF"/>
                </a:solidFill>
                <a:latin typeface="Arial"/>
                <a:cs typeface="Arial"/>
              </a:rPr>
              <a:t>https://sec.vip.com/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4256" y="4570645"/>
            <a:ext cx="640080" cy="567055"/>
          </a:xfrm>
          <a:custGeom>
            <a:avLst/>
            <a:gdLst/>
            <a:ahLst/>
            <a:cxnLst/>
            <a:rect l="l" t="t" r="r" b="b"/>
            <a:pathLst>
              <a:path w="640079" h="567054">
                <a:moveTo>
                  <a:pt x="0" y="0"/>
                </a:moveTo>
                <a:lnTo>
                  <a:pt x="640080" y="0"/>
                </a:lnTo>
                <a:lnTo>
                  <a:pt x="640080" y="566928"/>
                </a:lnTo>
                <a:lnTo>
                  <a:pt x="0" y="566928"/>
                </a:lnTo>
                <a:lnTo>
                  <a:pt x="0" y="0"/>
                </a:lnTo>
                <a:close/>
              </a:path>
            </a:pathLst>
          </a:custGeom>
          <a:solidFill>
            <a:srgbClr val="0F67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140700" y="4791782"/>
            <a:ext cx="641985" cy="141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-55">
                <a:solidFill>
                  <a:srgbClr val="C1E4F6"/>
                </a:solidFill>
                <a:latin typeface="Arial"/>
                <a:cs typeface="Arial"/>
              </a:rPr>
              <a:t>OWASP.ORG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823" y="4570645"/>
            <a:ext cx="499872" cy="566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6264" y="1705101"/>
            <a:ext cx="4483100" cy="0"/>
          </a:xfrm>
          <a:custGeom>
            <a:avLst/>
            <a:gdLst/>
            <a:ahLst/>
            <a:cxnLst/>
            <a:rect l="l" t="t" r="r" b="b"/>
            <a:pathLst>
              <a:path w="4483100" h="0">
                <a:moveTo>
                  <a:pt x="0" y="0"/>
                </a:moveTo>
                <a:lnTo>
                  <a:pt x="4482592" y="0"/>
                </a:lnTo>
              </a:path>
            </a:pathLst>
          </a:custGeom>
          <a:ln w="95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66264" y="2910204"/>
            <a:ext cx="4483100" cy="0"/>
          </a:xfrm>
          <a:custGeom>
            <a:avLst/>
            <a:gdLst/>
            <a:ahLst/>
            <a:cxnLst/>
            <a:rect l="l" t="t" r="r" b="b"/>
            <a:pathLst>
              <a:path w="4483100" h="0">
                <a:moveTo>
                  <a:pt x="0" y="0"/>
                </a:moveTo>
                <a:lnTo>
                  <a:pt x="4482592" y="0"/>
                </a:lnTo>
              </a:path>
            </a:pathLst>
          </a:custGeom>
          <a:ln w="95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14442" y="1337691"/>
            <a:ext cx="1873250" cy="2023110"/>
          </a:xfrm>
          <a:custGeom>
            <a:avLst/>
            <a:gdLst/>
            <a:ahLst/>
            <a:cxnLst/>
            <a:rect l="l" t="t" r="r" b="b"/>
            <a:pathLst>
              <a:path w="1873250" h="2023110">
                <a:moveTo>
                  <a:pt x="1872996" y="0"/>
                </a:moveTo>
                <a:lnTo>
                  <a:pt x="0" y="299212"/>
                </a:lnTo>
                <a:lnTo>
                  <a:pt x="1235583" y="2022602"/>
                </a:lnTo>
                <a:lnTo>
                  <a:pt x="187299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14442" y="1337691"/>
            <a:ext cx="1873250" cy="2023110"/>
          </a:xfrm>
          <a:custGeom>
            <a:avLst/>
            <a:gdLst/>
            <a:ahLst/>
            <a:cxnLst/>
            <a:rect l="l" t="t" r="r" b="b"/>
            <a:pathLst>
              <a:path w="1873250" h="2023110">
                <a:moveTo>
                  <a:pt x="0" y="299212"/>
                </a:moveTo>
                <a:lnTo>
                  <a:pt x="1872996" y="0"/>
                </a:lnTo>
                <a:lnTo>
                  <a:pt x="1235583" y="2022602"/>
                </a:lnTo>
                <a:lnTo>
                  <a:pt x="0" y="299212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06620" y="1229994"/>
            <a:ext cx="1805305" cy="2096770"/>
          </a:xfrm>
          <a:custGeom>
            <a:avLst/>
            <a:gdLst/>
            <a:ahLst/>
            <a:cxnLst/>
            <a:rect l="l" t="t" r="r" b="b"/>
            <a:pathLst>
              <a:path w="1805304" h="2096770">
                <a:moveTo>
                  <a:pt x="0" y="582549"/>
                </a:moveTo>
                <a:lnTo>
                  <a:pt x="1805051" y="0"/>
                </a:lnTo>
                <a:lnTo>
                  <a:pt x="1485138" y="2096388"/>
                </a:lnTo>
                <a:lnTo>
                  <a:pt x="0" y="582549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52110" y="1475486"/>
            <a:ext cx="1896745" cy="1896745"/>
          </a:xfrm>
          <a:custGeom>
            <a:avLst/>
            <a:gdLst/>
            <a:ahLst/>
            <a:cxnLst/>
            <a:rect l="l" t="t" r="r" b="b"/>
            <a:pathLst>
              <a:path w="1896745" h="1896745">
                <a:moveTo>
                  <a:pt x="1896744" y="0"/>
                </a:moveTo>
                <a:lnTo>
                  <a:pt x="0" y="0"/>
                </a:lnTo>
                <a:lnTo>
                  <a:pt x="948309" y="1896745"/>
                </a:lnTo>
                <a:lnTo>
                  <a:pt x="18967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37360" y="1441450"/>
            <a:ext cx="5679440" cy="14236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  <a:tabLst>
                <a:tab pos="3755390" algn="l"/>
              </a:tabLst>
            </a:pPr>
            <a:r>
              <a:rPr dirty="0" sz="3200" spc="25"/>
              <a:t>四、安全监控与应	</a:t>
            </a:r>
            <a:r>
              <a:rPr dirty="0" baseline="-12205" sz="9900" spc="15">
                <a:solidFill>
                  <a:srgbClr val="F02971"/>
                </a:solidFill>
              </a:rPr>
              <a:t>急</a:t>
            </a:r>
            <a:r>
              <a:rPr dirty="0" baseline="-12205" sz="9900" spc="-277">
                <a:solidFill>
                  <a:srgbClr val="F02971"/>
                </a:solidFill>
              </a:rPr>
              <a:t> </a:t>
            </a:r>
            <a:r>
              <a:rPr dirty="0" sz="3200" spc="25"/>
              <a:t>响应</a:t>
            </a:r>
            <a:endParaRPr sz="3200"/>
          </a:p>
          <a:p>
            <a:pPr algn="ctr" marL="72390">
              <a:lnSpc>
                <a:spcPct val="100000"/>
              </a:lnSpc>
              <a:spcBef>
                <a:spcPts val="1030"/>
              </a:spcBef>
            </a:pPr>
            <a:r>
              <a:rPr dirty="0" sz="1800" spc="-10">
                <a:latin typeface="微软雅黑"/>
                <a:cs typeface="微软雅黑"/>
              </a:rPr>
              <a:t>VSRC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04352" y="1261236"/>
            <a:ext cx="509905" cy="1758314"/>
          </a:xfrm>
          <a:custGeom>
            <a:avLst/>
            <a:gdLst/>
            <a:ahLst/>
            <a:cxnLst/>
            <a:rect l="l" t="t" r="r" b="b"/>
            <a:pathLst>
              <a:path w="509904" h="1758314">
                <a:moveTo>
                  <a:pt x="509904" y="0"/>
                </a:moveTo>
                <a:lnTo>
                  <a:pt x="0" y="175806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78825" y="242188"/>
            <a:ext cx="535940" cy="947419"/>
          </a:xfrm>
          <a:custGeom>
            <a:avLst/>
            <a:gdLst/>
            <a:ahLst/>
            <a:cxnLst/>
            <a:rect l="l" t="t" r="r" b="b"/>
            <a:pathLst>
              <a:path w="535940" h="947419">
                <a:moveTo>
                  <a:pt x="0" y="0"/>
                </a:moveTo>
                <a:lnTo>
                  <a:pt x="535431" y="947038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192" y="949452"/>
            <a:ext cx="580390" cy="831850"/>
          </a:xfrm>
          <a:custGeom>
            <a:avLst/>
            <a:gdLst/>
            <a:ahLst/>
            <a:cxnLst/>
            <a:rect l="l" t="t" r="r" b="b"/>
            <a:pathLst>
              <a:path w="580390" h="831850">
                <a:moveTo>
                  <a:pt x="579945" y="0"/>
                </a:moveTo>
                <a:lnTo>
                  <a:pt x="0" y="831723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1069" y="248920"/>
            <a:ext cx="526415" cy="664845"/>
          </a:xfrm>
          <a:custGeom>
            <a:avLst/>
            <a:gdLst/>
            <a:ahLst/>
            <a:cxnLst/>
            <a:rect l="l" t="t" r="r" b="b"/>
            <a:pathLst>
              <a:path w="526415" h="664844">
                <a:moveTo>
                  <a:pt x="0" y="0"/>
                </a:moveTo>
                <a:lnTo>
                  <a:pt x="526077" y="66459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101" y="392175"/>
            <a:ext cx="902969" cy="27305"/>
          </a:xfrm>
          <a:custGeom>
            <a:avLst/>
            <a:gdLst/>
            <a:ahLst/>
            <a:cxnLst/>
            <a:rect l="l" t="t" r="r" b="b"/>
            <a:pathLst>
              <a:path w="902969" h="27304">
                <a:moveTo>
                  <a:pt x="0" y="0"/>
                </a:moveTo>
                <a:lnTo>
                  <a:pt x="902581" y="27304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84530">
              <a:lnSpc>
                <a:spcPct val="100000"/>
              </a:lnSpc>
            </a:pPr>
            <a:r>
              <a:rPr dirty="0" sz="1400" spc="10">
                <a:solidFill>
                  <a:srgbClr val="F02971"/>
                </a:solidFill>
                <a:latin typeface="微软雅黑"/>
                <a:cs typeface="微软雅黑"/>
              </a:rPr>
              <a:t>[1/4]</a:t>
            </a:r>
            <a:r>
              <a:rPr dirty="0" sz="1400" spc="-140">
                <a:solidFill>
                  <a:srgbClr val="F02971"/>
                </a:solidFill>
                <a:latin typeface="微软雅黑"/>
                <a:cs typeface="微软雅黑"/>
              </a:rPr>
              <a:t> </a:t>
            </a:r>
            <a:r>
              <a:rPr dirty="0"/>
              <a:t>为什么需要安全应急？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4639" y="0"/>
            <a:ext cx="240029" cy="375285"/>
          </a:xfrm>
          <a:custGeom>
            <a:avLst/>
            <a:gdLst/>
            <a:ahLst/>
            <a:cxnLst/>
            <a:rect l="l" t="t" r="r" b="b"/>
            <a:pathLst>
              <a:path w="240030" h="375285">
                <a:moveTo>
                  <a:pt x="0" y="0"/>
                </a:moveTo>
                <a:lnTo>
                  <a:pt x="239483" y="374903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65682" y="356488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5" h="126365">
                <a:moveTo>
                  <a:pt x="62992" y="0"/>
                </a:moveTo>
                <a:lnTo>
                  <a:pt x="38474" y="4949"/>
                </a:lnTo>
                <a:lnTo>
                  <a:pt x="18451" y="18446"/>
                </a:lnTo>
                <a:lnTo>
                  <a:pt x="4950" y="38469"/>
                </a:lnTo>
                <a:lnTo>
                  <a:pt x="0" y="62991"/>
                </a:lnTo>
                <a:lnTo>
                  <a:pt x="4950" y="87514"/>
                </a:lnTo>
                <a:lnTo>
                  <a:pt x="18451" y="107537"/>
                </a:lnTo>
                <a:lnTo>
                  <a:pt x="38474" y="121034"/>
                </a:lnTo>
                <a:lnTo>
                  <a:pt x="62992" y="125984"/>
                </a:lnTo>
                <a:lnTo>
                  <a:pt x="87516" y="121034"/>
                </a:lnTo>
                <a:lnTo>
                  <a:pt x="107543" y="107537"/>
                </a:lnTo>
                <a:lnTo>
                  <a:pt x="121045" y="87514"/>
                </a:lnTo>
                <a:lnTo>
                  <a:pt x="125996" y="62991"/>
                </a:lnTo>
                <a:lnTo>
                  <a:pt x="121045" y="38469"/>
                </a:lnTo>
                <a:lnTo>
                  <a:pt x="107543" y="18446"/>
                </a:lnTo>
                <a:lnTo>
                  <a:pt x="87516" y="4949"/>
                </a:lnTo>
                <a:lnTo>
                  <a:pt x="6299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7146" y="87744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91" y="0"/>
                </a:moveTo>
                <a:lnTo>
                  <a:pt x="21983" y="2831"/>
                </a:lnTo>
                <a:lnTo>
                  <a:pt x="10542" y="10556"/>
                </a:lnTo>
                <a:lnTo>
                  <a:pt x="2828" y="22020"/>
                </a:lnTo>
                <a:lnTo>
                  <a:pt x="0" y="36068"/>
                </a:lnTo>
                <a:lnTo>
                  <a:pt x="2828" y="50041"/>
                </a:lnTo>
                <a:lnTo>
                  <a:pt x="10542" y="61468"/>
                </a:lnTo>
                <a:lnTo>
                  <a:pt x="21983" y="69179"/>
                </a:lnTo>
                <a:lnTo>
                  <a:pt x="35991" y="72009"/>
                </a:lnTo>
                <a:lnTo>
                  <a:pt x="50007" y="69179"/>
                </a:lnTo>
                <a:lnTo>
                  <a:pt x="61452" y="61467"/>
                </a:lnTo>
                <a:lnTo>
                  <a:pt x="69167" y="50041"/>
                </a:lnTo>
                <a:lnTo>
                  <a:pt x="71996" y="36068"/>
                </a:lnTo>
                <a:lnTo>
                  <a:pt x="69167" y="22020"/>
                </a:lnTo>
                <a:lnTo>
                  <a:pt x="61452" y="10556"/>
                </a:lnTo>
                <a:lnTo>
                  <a:pt x="50007" y="2831"/>
                </a:lnTo>
                <a:lnTo>
                  <a:pt x="3599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612" y="18745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000" y="0"/>
                </a:moveTo>
                <a:lnTo>
                  <a:pt x="21987" y="2831"/>
                </a:lnTo>
                <a:lnTo>
                  <a:pt x="10544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4" y="61468"/>
                </a:lnTo>
                <a:lnTo>
                  <a:pt x="21987" y="69179"/>
                </a:lnTo>
                <a:lnTo>
                  <a:pt x="36000" y="72009"/>
                </a:lnTo>
                <a:lnTo>
                  <a:pt x="50013" y="69179"/>
                </a:lnTo>
                <a:lnTo>
                  <a:pt x="61456" y="61467"/>
                </a:lnTo>
                <a:lnTo>
                  <a:pt x="69171" y="50041"/>
                </a:lnTo>
                <a:lnTo>
                  <a:pt x="72000" y="36068"/>
                </a:lnTo>
                <a:lnTo>
                  <a:pt x="69171" y="22020"/>
                </a:lnTo>
                <a:lnTo>
                  <a:pt x="61456" y="10556"/>
                </a:lnTo>
                <a:lnTo>
                  <a:pt x="50013" y="2831"/>
                </a:lnTo>
                <a:lnTo>
                  <a:pt x="3600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42883" y="17030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0"/>
                </a:lnTo>
                <a:lnTo>
                  <a:pt x="2829" y="49968"/>
                </a:lnTo>
                <a:lnTo>
                  <a:pt x="10541" y="61388"/>
                </a:lnTo>
                <a:lnTo>
                  <a:pt x="21967" y="69070"/>
                </a:lnTo>
                <a:lnTo>
                  <a:pt x="35941" y="71881"/>
                </a:lnTo>
                <a:lnTo>
                  <a:pt x="49988" y="69070"/>
                </a:lnTo>
                <a:lnTo>
                  <a:pt x="61452" y="61388"/>
                </a:lnTo>
                <a:lnTo>
                  <a:pt x="69177" y="49968"/>
                </a:lnTo>
                <a:lnTo>
                  <a:pt x="72009" y="35940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878316" y="118922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40" y="0"/>
                </a:moveTo>
                <a:lnTo>
                  <a:pt x="21967" y="2831"/>
                </a:lnTo>
                <a:lnTo>
                  <a:pt x="10541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0" y="61468"/>
                </a:lnTo>
                <a:lnTo>
                  <a:pt x="21967" y="69179"/>
                </a:lnTo>
                <a:lnTo>
                  <a:pt x="35940" y="72009"/>
                </a:lnTo>
                <a:lnTo>
                  <a:pt x="49988" y="69179"/>
                </a:lnTo>
                <a:lnTo>
                  <a:pt x="61452" y="61467"/>
                </a:lnTo>
                <a:lnTo>
                  <a:pt x="69177" y="50041"/>
                </a:lnTo>
                <a:lnTo>
                  <a:pt x="72008" y="36068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42883" y="30087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1"/>
                </a:lnTo>
                <a:lnTo>
                  <a:pt x="2829" y="49968"/>
                </a:lnTo>
                <a:lnTo>
                  <a:pt x="10541" y="61388"/>
                </a:lnTo>
                <a:lnTo>
                  <a:pt x="21967" y="69070"/>
                </a:lnTo>
                <a:lnTo>
                  <a:pt x="35941" y="71881"/>
                </a:lnTo>
                <a:lnTo>
                  <a:pt x="49988" y="69070"/>
                </a:lnTo>
                <a:lnTo>
                  <a:pt x="61452" y="61388"/>
                </a:lnTo>
                <a:lnTo>
                  <a:pt x="69177" y="49968"/>
                </a:lnTo>
                <a:lnTo>
                  <a:pt x="72009" y="35941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930385" y="38088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6068" y="0"/>
                </a:moveTo>
                <a:lnTo>
                  <a:pt x="22020" y="2811"/>
                </a:lnTo>
                <a:lnTo>
                  <a:pt x="10556" y="10493"/>
                </a:lnTo>
                <a:lnTo>
                  <a:pt x="2831" y="21913"/>
                </a:lnTo>
                <a:lnTo>
                  <a:pt x="0" y="35941"/>
                </a:lnTo>
                <a:lnTo>
                  <a:pt x="2831" y="49976"/>
                </a:lnTo>
                <a:lnTo>
                  <a:pt x="10556" y="61414"/>
                </a:lnTo>
                <a:lnTo>
                  <a:pt x="22020" y="69113"/>
                </a:lnTo>
                <a:lnTo>
                  <a:pt x="36068" y="71932"/>
                </a:lnTo>
                <a:lnTo>
                  <a:pt x="50095" y="69113"/>
                </a:lnTo>
                <a:lnTo>
                  <a:pt x="61515" y="61414"/>
                </a:lnTo>
                <a:lnTo>
                  <a:pt x="69197" y="49976"/>
                </a:lnTo>
                <a:lnTo>
                  <a:pt x="72009" y="35941"/>
                </a:lnTo>
                <a:lnTo>
                  <a:pt x="69197" y="21913"/>
                </a:lnTo>
                <a:lnTo>
                  <a:pt x="61515" y="10493"/>
                </a:lnTo>
                <a:lnTo>
                  <a:pt x="50095" y="2811"/>
                </a:lnTo>
                <a:lnTo>
                  <a:pt x="360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15020" y="500317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0" y="0"/>
                </a:moveTo>
                <a:lnTo>
                  <a:pt x="21967" y="2829"/>
                </a:lnTo>
                <a:lnTo>
                  <a:pt x="10541" y="10545"/>
                </a:lnTo>
                <a:lnTo>
                  <a:pt x="2829" y="21988"/>
                </a:lnTo>
                <a:lnTo>
                  <a:pt x="0" y="36001"/>
                </a:lnTo>
                <a:lnTo>
                  <a:pt x="2829" y="50014"/>
                </a:lnTo>
                <a:lnTo>
                  <a:pt x="10540" y="61457"/>
                </a:lnTo>
                <a:lnTo>
                  <a:pt x="21967" y="69173"/>
                </a:lnTo>
                <a:lnTo>
                  <a:pt x="35940" y="72002"/>
                </a:lnTo>
                <a:lnTo>
                  <a:pt x="49988" y="69173"/>
                </a:lnTo>
                <a:lnTo>
                  <a:pt x="61452" y="61457"/>
                </a:lnTo>
                <a:lnTo>
                  <a:pt x="69177" y="50014"/>
                </a:lnTo>
                <a:lnTo>
                  <a:pt x="72008" y="36001"/>
                </a:lnTo>
                <a:lnTo>
                  <a:pt x="69177" y="21988"/>
                </a:lnTo>
                <a:lnTo>
                  <a:pt x="61452" y="10545"/>
                </a:lnTo>
                <a:lnTo>
                  <a:pt x="49988" y="2829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04352" y="3070098"/>
            <a:ext cx="537210" cy="749300"/>
          </a:xfrm>
          <a:custGeom>
            <a:avLst/>
            <a:gdLst/>
            <a:ahLst/>
            <a:cxnLst/>
            <a:rect l="l" t="t" r="r" b="b"/>
            <a:pathLst>
              <a:path w="537209" h="749300">
                <a:moveTo>
                  <a:pt x="0" y="0"/>
                </a:moveTo>
                <a:lnTo>
                  <a:pt x="536701" y="749299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76489" y="3870197"/>
            <a:ext cx="964565" cy="1143635"/>
          </a:xfrm>
          <a:custGeom>
            <a:avLst/>
            <a:gdLst/>
            <a:ahLst/>
            <a:cxnLst/>
            <a:rect l="l" t="t" r="r" b="b"/>
            <a:pathLst>
              <a:path w="964565" h="1143635">
                <a:moveTo>
                  <a:pt x="0" y="1143520"/>
                </a:moveTo>
                <a:lnTo>
                  <a:pt x="964564" y="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50961" y="3080639"/>
            <a:ext cx="427990" cy="1922780"/>
          </a:xfrm>
          <a:custGeom>
            <a:avLst/>
            <a:gdLst/>
            <a:ahLst/>
            <a:cxnLst/>
            <a:rect l="l" t="t" r="r" b="b"/>
            <a:pathLst>
              <a:path w="427990" h="1922779">
                <a:moveTo>
                  <a:pt x="0" y="1922538"/>
                </a:moveTo>
                <a:lnTo>
                  <a:pt x="427863" y="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036684" y="42113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6068" y="0"/>
                </a:moveTo>
                <a:lnTo>
                  <a:pt x="22020" y="2831"/>
                </a:lnTo>
                <a:lnTo>
                  <a:pt x="10556" y="10556"/>
                </a:lnTo>
                <a:lnTo>
                  <a:pt x="2831" y="22020"/>
                </a:lnTo>
                <a:lnTo>
                  <a:pt x="0" y="36067"/>
                </a:lnTo>
                <a:lnTo>
                  <a:pt x="2831" y="50041"/>
                </a:lnTo>
                <a:lnTo>
                  <a:pt x="10556" y="61467"/>
                </a:lnTo>
                <a:lnTo>
                  <a:pt x="22020" y="69179"/>
                </a:lnTo>
                <a:lnTo>
                  <a:pt x="36068" y="72008"/>
                </a:lnTo>
                <a:lnTo>
                  <a:pt x="50041" y="69179"/>
                </a:lnTo>
                <a:lnTo>
                  <a:pt x="61468" y="61467"/>
                </a:lnTo>
                <a:lnTo>
                  <a:pt x="69179" y="50041"/>
                </a:lnTo>
                <a:lnTo>
                  <a:pt x="72009" y="36067"/>
                </a:lnTo>
                <a:lnTo>
                  <a:pt x="69179" y="22020"/>
                </a:lnTo>
                <a:lnTo>
                  <a:pt x="61468" y="10556"/>
                </a:lnTo>
                <a:lnTo>
                  <a:pt x="50041" y="2831"/>
                </a:lnTo>
                <a:lnTo>
                  <a:pt x="360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404352" y="231647"/>
            <a:ext cx="632460" cy="226060"/>
          </a:xfrm>
          <a:custGeom>
            <a:avLst/>
            <a:gdLst/>
            <a:ahLst/>
            <a:cxnLst/>
            <a:rect l="l" t="t" r="r" b="b"/>
            <a:pathLst>
              <a:path w="632459" h="226059">
                <a:moveTo>
                  <a:pt x="0" y="0"/>
                </a:moveTo>
                <a:lnTo>
                  <a:pt x="632332" y="22555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719819" y="0"/>
            <a:ext cx="424180" cy="1189355"/>
          </a:xfrm>
          <a:custGeom>
            <a:avLst/>
            <a:gdLst/>
            <a:ahLst/>
            <a:cxnLst/>
            <a:rect l="l" t="t" r="r" b="b"/>
            <a:pathLst>
              <a:path w="424179" h="1189355">
                <a:moveTo>
                  <a:pt x="0" y="0"/>
                </a:moveTo>
                <a:lnTo>
                  <a:pt x="424179" y="1189227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823959" y="34912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41" y="0"/>
                </a:moveTo>
                <a:lnTo>
                  <a:pt x="21967" y="2831"/>
                </a:lnTo>
                <a:lnTo>
                  <a:pt x="10541" y="10556"/>
                </a:lnTo>
                <a:lnTo>
                  <a:pt x="2829" y="22020"/>
                </a:lnTo>
                <a:lnTo>
                  <a:pt x="0" y="36067"/>
                </a:lnTo>
                <a:lnTo>
                  <a:pt x="2829" y="50041"/>
                </a:lnTo>
                <a:lnTo>
                  <a:pt x="10541" y="61467"/>
                </a:lnTo>
                <a:lnTo>
                  <a:pt x="21967" y="69179"/>
                </a:lnTo>
                <a:lnTo>
                  <a:pt x="35941" y="72009"/>
                </a:lnTo>
                <a:lnTo>
                  <a:pt x="49988" y="69179"/>
                </a:lnTo>
                <a:lnTo>
                  <a:pt x="61452" y="61468"/>
                </a:lnTo>
                <a:lnTo>
                  <a:pt x="69177" y="50041"/>
                </a:lnTo>
                <a:lnTo>
                  <a:pt x="72009" y="36067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107176" y="2481198"/>
            <a:ext cx="25527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5" b="1">
                <a:solidFill>
                  <a:srgbClr val="171717"/>
                </a:solidFill>
                <a:latin typeface="微软雅黑"/>
                <a:cs typeface="微软雅黑"/>
              </a:rPr>
              <a:t>网络威胁形式的多样化</a:t>
            </a:r>
            <a:r>
              <a:rPr dirty="0" sz="1400" spc="-65" b="1">
                <a:solidFill>
                  <a:srgbClr val="171717"/>
                </a:solidFill>
                <a:latin typeface="微软雅黑"/>
                <a:cs typeface="微软雅黑"/>
              </a:rPr>
              <a:t>和</a:t>
            </a:r>
            <a:r>
              <a:rPr dirty="0" sz="1400" spc="25" b="1">
                <a:solidFill>
                  <a:srgbClr val="171717"/>
                </a:solidFill>
                <a:latin typeface="微软雅黑"/>
                <a:cs typeface="微软雅黑"/>
              </a:rPr>
              <a:t>复杂化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03415" y="2910458"/>
            <a:ext cx="75057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0" b="1">
                <a:solidFill>
                  <a:srgbClr val="F02971"/>
                </a:solidFill>
                <a:latin typeface="微软雅黑"/>
                <a:cs typeface="微软雅黑"/>
              </a:rPr>
              <a:t>新</a:t>
            </a:r>
            <a:r>
              <a:rPr dirty="0" sz="1400" spc="25" b="1">
                <a:solidFill>
                  <a:srgbClr val="F02971"/>
                </a:solidFill>
                <a:latin typeface="微软雅黑"/>
                <a:cs typeface="微软雅黑"/>
              </a:rPr>
              <a:t>旧挑战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0575" y="2632075"/>
            <a:ext cx="294132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200" spc="-795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200" spc="-5" b="1">
                <a:solidFill>
                  <a:srgbClr val="171717"/>
                </a:solidFill>
                <a:latin typeface="微软雅黑"/>
                <a:cs typeface="微软雅黑"/>
              </a:rPr>
              <a:t>传播速度快：</a:t>
            </a:r>
            <a:r>
              <a:rPr dirty="0" sz="1200" spc="-5">
                <a:solidFill>
                  <a:srgbClr val="171717"/>
                </a:solidFill>
                <a:latin typeface="微软雅黑"/>
                <a:cs typeface="微软雅黑"/>
              </a:rPr>
              <a:t>整个周末都被勒索软件刷屏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0575" y="3004185"/>
            <a:ext cx="187452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200" spc="-815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200" spc="-5" b="1">
                <a:solidFill>
                  <a:srgbClr val="171717"/>
                </a:solidFill>
                <a:latin typeface="微软雅黑"/>
                <a:cs typeface="微软雅黑"/>
              </a:rPr>
              <a:t>覆盖面广：</a:t>
            </a:r>
            <a:r>
              <a:rPr dirty="0" sz="1200" spc="-5">
                <a:solidFill>
                  <a:srgbClr val="171717"/>
                </a:solidFill>
                <a:latin typeface="微软雅黑"/>
                <a:cs typeface="微软雅黑"/>
              </a:rPr>
              <a:t>全球范围爆发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0575" y="3363478"/>
            <a:ext cx="4431030" cy="571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84150" marR="5080" indent="-172085">
              <a:lnSpc>
                <a:spcPct val="101800"/>
              </a:lnSpc>
            </a:pPr>
            <a:r>
              <a:rPr dirty="0" sz="120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200" spc="-725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案例：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2017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年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5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月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13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日，全球近一百家遭勒索软件攻击约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7.5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万 </a:t>
            </a:r>
            <a:r>
              <a:rPr dirty="0" sz="1200" spc="-25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 spc="25">
                <a:solidFill>
                  <a:srgbClr val="171717"/>
                </a:solidFill>
                <a:latin typeface="微软雅黑"/>
                <a:cs typeface="微软雅黑"/>
              </a:rPr>
              <a:t>台计算机被感染，</a:t>
            </a:r>
            <a:r>
              <a:rPr dirty="0" sz="1200" spc="25">
                <a:solidFill>
                  <a:srgbClr val="171717"/>
                </a:solidFill>
                <a:latin typeface="微软雅黑"/>
                <a:cs typeface="微软雅黑"/>
              </a:rPr>
              <a:t>WannaCry</a:t>
            </a:r>
            <a:r>
              <a:rPr dirty="0" sz="1200" spc="25">
                <a:solidFill>
                  <a:srgbClr val="171717"/>
                </a:solidFill>
                <a:latin typeface="微软雅黑"/>
                <a:cs typeface="微软雅黑"/>
              </a:rPr>
              <a:t>迅速袭击全球各地成千上万个系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统。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43220" y="1416177"/>
            <a:ext cx="0" cy="2971800"/>
          </a:xfrm>
          <a:custGeom>
            <a:avLst/>
            <a:gdLst/>
            <a:ahLst/>
            <a:cxnLst/>
            <a:rect l="l" t="t" r="r" b="b"/>
            <a:pathLst>
              <a:path w="0" h="2971800">
                <a:moveTo>
                  <a:pt x="0" y="0"/>
                </a:moveTo>
                <a:lnTo>
                  <a:pt x="0" y="2971673"/>
                </a:lnTo>
              </a:path>
            </a:pathLst>
          </a:custGeom>
          <a:ln w="9534">
            <a:solidFill>
              <a:srgbClr val="525252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100823" y="1632457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4" h="540385">
                <a:moveTo>
                  <a:pt x="270001" y="0"/>
                </a:moveTo>
                <a:lnTo>
                  <a:pt x="221440" y="4350"/>
                </a:lnTo>
                <a:lnTo>
                  <a:pt x="175746" y="16894"/>
                </a:lnTo>
                <a:lnTo>
                  <a:pt x="133679" y="36867"/>
                </a:lnTo>
                <a:lnTo>
                  <a:pt x="95999" y="63507"/>
                </a:lnTo>
                <a:lnTo>
                  <a:pt x="63465" y="96051"/>
                </a:lnTo>
                <a:lnTo>
                  <a:pt x="36839" y="133735"/>
                </a:lnTo>
                <a:lnTo>
                  <a:pt x="16879" y="175797"/>
                </a:lnTo>
                <a:lnTo>
                  <a:pt x="4346" y="221474"/>
                </a:lnTo>
                <a:lnTo>
                  <a:pt x="0" y="270001"/>
                </a:lnTo>
                <a:lnTo>
                  <a:pt x="4346" y="318529"/>
                </a:lnTo>
                <a:lnTo>
                  <a:pt x="16879" y="364206"/>
                </a:lnTo>
                <a:lnTo>
                  <a:pt x="36839" y="406268"/>
                </a:lnTo>
                <a:lnTo>
                  <a:pt x="63465" y="443952"/>
                </a:lnTo>
                <a:lnTo>
                  <a:pt x="95999" y="476496"/>
                </a:lnTo>
                <a:lnTo>
                  <a:pt x="133679" y="503136"/>
                </a:lnTo>
                <a:lnTo>
                  <a:pt x="175746" y="523109"/>
                </a:lnTo>
                <a:lnTo>
                  <a:pt x="221440" y="535653"/>
                </a:lnTo>
                <a:lnTo>
                  <a:pt x="270001" y="540003"/>
                </a:lnTo>
                <a:lnTo>
                  <a:pt x="318529" y="535653"/>
                </a:lnTo>
                <a:lnTo>
                  <a:pt x="364206" y="523109"/>
                </a:lnTo>
                <a:lnTo>
                  <a:pt x="406268" y="503136"/>
                </a:lnTo>
                <a:lnTo>
                  <a:pt x="443952" y="476496"/>
                </a:lnTo>
                <a:lnTo>
                  <a:pt x="476496" y="443952"/>
                </a:lnTo>
                <a:lnTo>
                  <a:pt x="503136" y="406268"/>
                </a:lnTo>
                <a:lnTo>
                  <a:pt x="523109" y="364206"/>
                </a:lnTo>
                <a:lnTo>
                  <a:pt x="535653" y="318529"/>
                </a:lnTo>
                <a:lnTo>
                  <a:pt x="540003" y="270001"/>
                </a:lnTo>
                <a:lnTo>
                  <a:pt x="535653" y="221474"/>
                </a:lnTo>
                <a:lnTo>
                  <a:pt x="523109" y="175797"/>
                </a:lnTo>
                <a:lnTo>
                  <a:pt x="503136" y="133735"/>
                </a:lnTo>
                <a:lnTo>
                  <a:pt x="476496" y="96051"/>
                </a:lnTo>
                <a:lnTo>
                  <a:pt x="443952" y="63507"/>
                </a:lnTo>
                <a:lnTo>
                  <a:pt x="406268" y="36867"/>
                </a:lnTo>
                <a:lnTo>
                  <a:pt x="364206" y="16894"/>
                </a:lnTo>
                <a:lnTo>
                  <a:pt x="318529" y="4350"/>
                </a:lnTo>
                <a:lnTo>
                  <a:pt x="270001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305420" y="1759585"/>
            <a:ext cx="153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3171" y="1632457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0" y="270001"/>
                </a:moveTo>
                <a:lnTo>
                  <a:pt x="4349" y="221474"/>
                </a:lnTo>
                <a:lnTo>
                  <a:pt x="16891" y="175797"/>
                </a:lnTo>
                <a:lnTo>
                  <a:pt x="36861" y="133735"/>
                </a:lnTo>
                <a:lnTo>
                  <a:pt x="63498" y="96051"/>
                </a:lnTo>
                <a:lnTo>
                  <a:pt x="96038" y="63507"/>
                </a:lnTo>
                <a:lnTo>
                  <a:pt x="133720" y="36867"/>
                </a:lnTo>
                <a:lnTo>
                  <a:pt x="175781" y="16894"/>
                </a:lnTo>
                <a:lnTo>
                  <a:pt x="221458" y="4350"/>
                </a:lnTo>
                <a:lnTo>
                  <a:pt x="269989" y="0"/>
                </a:lnTo>
                <a:lnTo>
                  <a:pt x="318523" y="4350"/>
                </a:lnTo>
                <a:lnTo>
                  <a:pt x="364203" y="16894"/>
                </a:lnTo>
                <a:lnTo>
                  <a:pt x="406266" y="36867"/>
                </a:lnTo>
                <a:lnTo>
                  <a:pt x="443950" y="63507"/>
                </a:lnTo>
                <a:lnTo>
                  <a:pt x="476491" y="96051"/>
                </a:lnTo>
                <a:lnTo>
                  <a:pt x="503129" y="133735"/>
                </a:lnTo>
                <a:lnTo>
                  <a:pt x="523099" y="175797"/>
                </a:lnTo>
                <a:lnTo>
                  <a:pt x="535641" y="221474"/>
                </a:lnTo>
                <a:lnTo>
                  <a:pt x="539991" y="270001"/>
                </a:lnTo>
                <a:lnTo>
                  <a:pt x="535641" y="318529"/>
                </a:lnTo>
                <a:lnTo>
                  <a:pt x="523099" y="364206"/>
                </a:lnTo>
                <a:lnTo>
                  <a:pt x="503129" y="406268"/>
                </a:lnTo>
                <a:lnTo>
                  <a:pt x="476491" y="443952"/>
                </a:lnTo>
                <a:lnTo>
                  <a:pt x="443950" y="476496"/>
                </a:lnTo>
                <a:lnTo>
                  <a:pt x="406266" y="503136"/>
                </a:lnTo>
                <a:lnTo>
                  <a:pt x="364203" y="523109"/>
                </a:lnTo>
                <a:lnTo>
                  <a:pt x="318523" y="535653"/>
                </a:lnTo>
                <a:lnTo>
                  <a:pt x="269989" y="540003"/>
                </a:lnTo>
                <a:lnTo>
                  <a:pt x="221458" y="535653"/>
                </a:lnTo>
                <a:lnTo>
                  <a:pt x="175781" y="523109"/>
                </a:lnTo>
                <a:lnTo>
                  <a:pt x="133720" y="503136"/>
                </a:lnTo>
                <a:lnTo>
                  <a:pt x="96038" y="476496"/>
                </a:lnTo>
                <a:lnTo>
                  <a:pt x="63498" y="443952"/>
                </a:lnTo>
                <a:lnTo>
                  <a:pt x="36861" y="406268"/>
                </a:lnTo>
                <a:lnTo>
                  <a:pt x="16891" y="364206"/>
                </a:lnTo>
                <a:lnTo>
                  <a:pt x="4349" y="318529"/>
                </a:lnTo>
                <a:lnTo>
                  <a:pt x="0" y="270001"/>
                </a:lnTo>
                <a:close/>
              </a:path>
            </a:pathLst>
          </a:custGeom>
          <a:ln w="38100">
            <a:solidFill>
              <a:srgbClr val="F029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80707" y="1759585"/>
            <a:ext cx="153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02971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74495" y="1632457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0" y="270001"/>
                </a:moveTo>
                <a:lnTo>
                  <a:pt x="4350" y="221474"/>
                </a:lnTo>
                <a:lnTo>
                  <a:pt x="16894" y="175797"/>
                </a:lnTo>
                <a:lnTo>
                  <a:pt x="36867" y="133735"/>
                </a:lnTo>
                <a:lnTo>
                  <a:pt x="63507" y="96051"/>
                </a:lnTo>
                <a:lnTo>
                  <a:pt x="96051" y="63507"/>
                </a:lnTo>
                <a:lnTo>
                  <a:pt x="133735" y="36867"/>
                </a:lnTo>
                <a:lnTo>
                  <a:pt x="175797" y="16894"/>
                </a:lnTo>
                <a:lnTo>
                  <a:pt x="221474" y="4350"/>
                </a:lnTo>
                <a:lnTo>
                  <a:pt x="270002" y="0"/>
                </a:lnTo>
                <a:lnTo>
                  <a:pt x="318529" y="4350"/>
                </a:lnTo>
                <a:lnTo>
                  <a:pt x="364206" y="16894"/>
                </a:lnTo>
                <a:lnTo>
                  <a:pt x="406268" y="36867"/>
                </a:lnTo>
                <a:lnTo>
                  <a:pt x="443952" y="63507"/>
                </a:lnTo>
                <a:lnTo>
                  <a:pt x="476496" y="96051"/>
                </a:lnTo>
                <a:lnTo>
                  <a:pt x="503136" y="133735"/>
                </a:lnTo>
                <a:lnTo>
                  <a:pt x="523109" y="175797"/>
                </a:lnTo>
                <a:lnTo>
                  <a:pt x="535653" y="221474"/>
                </a:lnTo>
                <a:lnTo>
                  <a:pt x="540004" y="270001"/>
                </a:lnTo>
                <a:lnTo>
                  <a:pt x="535653" y="318529"/>
                </a:lnTo>
                <a:lnTo>
                  <a:pt x="523109" y="364206"/>
                </a:lnTo>
                <a:lnTo>
                  <a:pt x="503136" y="406268"/>
                </a:lnTo>
                <a:lnTo>
                  <a:pt x="476496" y="443952"/>
                </a:lnTo>
                <a:lnTo>
                  <a:pt x="443952" y="476496"/>
                </a:lnTo>
                <a:lnTo>
                  <a:pt x="406268" y="503136"/>
                </a:lnTo>
                <a:lnTo>
                  <a:pt x="364206" y="523109"/>
                </a:lnTo>
                <a:lnTo>
                  <a:pt x="318529" y="535653"/>
                </a:lnTo>
                <a:lnTo>
                  <a:pt x="270002" y="540003"/>
                </a:lnTo>
                <a:lnTo>
                  <a:pt x="221474" y="535653"/>
                </a:lnTo>
                <a:lnTo>
                  <a:pt x="175797" y="523109"/>
                </a:lnTo>
                <a:lnTo>
                  <a:pt x="133735" y="503136"/>
                </a:lnTo>
                <a:lnTo>
                  <a:pt x="96051" y="476496"/>
                </a:lnTo>
                <a:lnTo>
                  <a:pt x="63507" y="443952"/>
                </a:lnTo>
                <a:lnTo>
                  <a:pt x="36867" y="406268"/>
                </a:lnTo>
                <a:lnTo>
                  <a:pt x="16894" y="364206"/>
                </a:lnTo>
                <a:lnTo>
                  <a:pt x="4350" y="318529"/>
                </a:lnTo>
                <a:lnTo>
                  <a:pt x="0" y="270001"/>
                </a:lnTo>
                <a:close/>
              </a:path>
            </a:pathLst>
          </a:custGeom>
          <a:ln w="38100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873504" y="1759585"/>
            <a:ext cx="153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171717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65957" y="1632457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0" y="270001"/>
                </a:moveTo>
                <a:lnTo>
                  <a:pt x="4346" y="221474"/>
                </a:lnTo>
                <a:lnTo>
                  <a:pt x="16878" y="175797"/>
                </a:lnTo>
                <a:lnTo>
                  <a:pt x="36834" y="133735"/>
                </a:lnTo>
                <a:lnTo>
                  <a:pt x="63454" y="96051"/>
                </a:lnTo>
                <a:lnTo>
                  <a:pt x="95977" y="63507"/>
                </a:lnTo>
                <a:lnTo>
                  <a:pt x="133641" y="36867"/>
                </a:lnTo>
                <a:lnTo>
                  <a:pt x="175686" y="16894"/>
                </a:lnTo>
                <a:lnTo>
                  <a:pt x="221351" y="4350"/>
                </a:lnTo>
                <a:lnTo>
                  <a:pt x="269875" y="0"/>
                </a:lnTo>
                <a:lnTo>
                  <a:pt x="318436" y="4350"/>
                </a:lnTo>
                <a:lnTo>
                  <a:pt x="364130" y="16894"/>
                </a:lnTo>
                <a:lnTo>
                  <a:pt x="406197" y="36867"/>
                </a:lnTo>
                <a:lnTo>
                  <a:pt x="443877" y="63507"/>
                </a:lnTo>
                <a:lnTo>
                  <a:pt x="476411" y="96051"/>
                </a:lnTo>
                <a:lnTo>
                  <a:pt x="503037" y="133735"/>
                </a:lnTo>
                <a:lnTo>
                  <a:pt x="522997" y="175797"/>
                </a:lnTo>
                <a:lnTo>
                  <a:pt x="535530" y="221474"/>
                </a:lnTo>
                <a:lnTo>
                  <a:pt x="539877" y="270001"/>
                </a:lnTo>
                <a:lnTo>
                  <a:pt x="535530" y="318529"/>
                </a:lnTo>
                <a:lnTo>
                  <a:pt x="522997" y="364206"/>
                </a:lnTo>
                <a:lnTo>
                  <a:pt x="503037" y="406268"/>
                </a:lnTo>
                <a:lnTo>
                  <a:pt x="476411" y="443952"/>
                </a:lnTo>
                <a:lnTo>
                  <a:pt x="443877" y="476496"/>
                </a:lnTo>
                <a:lnTo>
                  <a:pt x="406197" y="503136"/>
                </a:lnTo>
                <a:lnTo>
                  <a:pt x="364130" y="523109"/>
                </a:lnTo>
                <a:lnTo>
                  <a:pt x="318436" y="535653"/>
                </a:lnTo>
                <a:lnTo>
                  <a:pt x="269875" y="540003"/>
                </a:lnTo>
                <a:lnTo>
                  <a:pt x="221351" y="535653"/>
                </a:lnTo>
                <a:lnTo>
                  <a:pt x="175686" y="523109"/>
                </a:lnTo>
                <a:lnTo>
                  <a:pt x="133641" y="503136"/>
                </a:lnTo>
                <a:lnTo>
                  <a:pt x="95977" y="476496"/>
                </a:lnTo>
                <a:lnTo>
                  <a:pt x="63454" y="443952"/>
                </a:lnTo>
                <a:lnTo>
                  <a:pt x="36834" y="406268"/>
                </a:lnTo>
                <a:lnTo>
                  <a:pt x="16878" y="364206"/>
                </a:lnTo>
                <a:lnTo>
                  <a:pt x="4346" y="318529"/>
                </a:lnTo>
                <a:lnTo>
                  <a:pt x="0" y="270001"/>
                </a:lnTo>
                <a:close/>
              </a:path>
            </a:pathLst>
          </a:custGeom>
          <a:ln w="38100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166110" y="1759585"/>
            <a:ext cx="153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171717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57294" y="1632457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0" y="270001"/>
                </a:moveTo>
                <a:lnTo>
                  <a:pt x="4350" y="221474"/>
                </a:lnTo>
                <a:lnTo>
                  <a:pt x="16894" y="175797"/>
                </a:lnTo>
                <a:lnTo>
                  <a:pt x="36867" y="133735"/>
                </a:lnTo>
                <a:lnTo>
                  <a:pt x="63507" y="96051"/>
                </a:lnTo>
                <a:lnTo>
                  <a:pt x="96051" y="63507"/>
                </a:lnTo>
                <a:lnTo>
                  <a:pt x="133735" y="36867"/>
                </a:lnTo>
                <a:lnTo>
                  <a:pt x="175797" y="16894"/>
                </a:lnTo>
                <a:lnTo>
                  <a:pt x="221474" y="4350"/>
                </a:lnTo>
                <a:lnTo>
                  <a:pt x="270001" y="0"/>
                </a:lnTo>
                <a:lnTo>
                  <a:pt x="318529" y="4350"/>
                </a:lnTo>
                <a:lnTo>
                  <a:pt x="364206" y="16894"/>
                </a:lnTo>
                <a:lnTo>
                  <a:pt x="406268" y="36867"/>
                </a:lnTo>
                <a:lnTo>
                  <a:pt x="443952" y="63507"/>
                </a:lnTo>
                <a:lnTo>
                  <a:pt x="476496" y="96051"/>
                </a:lnTo>
                <a:lnTo>
                  <a:pt x="503136" y="133735"/>
                </a:lnTo>
                <a:lnTo>
                  <a:pt x="523109" y="175797"/>
                </a:lnTo>
                <a:lnTo>
                  <a:pt x="535653" y="221474"/>
                </a:lnTo>
                <a:lnTo>
                  <a:pt x="540003" y="270001"/>
                </a:lnTo>
                <a:lnTo>
                  <a:pt x="535653" y="318529"/>
                </a:lnTo>
                <a:lnTo>
                  <a:pt x="523109" y="364206"/>
                </a:lnTo>
                <a:lnTo>
                  <a:pt x="503136" y="406268"/>
                </a:lnTo>
                <a:lnTo>
                  <a:pt x="476496" y="443952"/>
                </a:lnTo>
                <a:lnTo>
                  <a:pt x="443952" y="476496"/>
                </a:lnTo>
                <a:lnTo>
                  <a:pt x="406268" y="503136"/>
                </a:lnTo>
                <a:lnTo>
                  <a:pt x="364206" y="523109"/>
                </a:lnTo>
                <a:lnTo>
                  <a:pt x="318529" y="535653"/>
                </a:lnTo>
                <a:lnTo>
                  <a:pt x="270001" y="540003"/>
                </a:lnTo>
                <a:lnTo>
                  <a:pt x="221474" y="535653"/>
                </a:lnTo>
                <a:lnTo>
                  <a:pt x="175797" y="523109"/>
                </a:lnTo>
                <a:lnTo>
                  <a:pt x="133735" y="503136"/>
                </a:lnTo>
                <a:lnTo>
                  <a:pt x="96051" y="476496"/>
                </a:lnTo>
                <a:lnTo>
                  <a:pt x="63507" y="443952"/>
                </a:lnTo>
                <a:lnTo>
                  <a:pt x="36867" y="406268"/>
                </a:lnTo>
                <a:lnTo>
                  <a:pt x="16894" y="364206"/>
                </a:lnTo>
                <a:lnTo>
                  <a:pt x="4350" y="318529"/>
                </a:lnTo>
                <a:lnTo>
                  <a:pt x="0" y="270001"/>
                </a:lnTo>
                <a:close/>
              </a:path>
            </a:pathLst>
          </a:custGeom>
          <a:ln w="38100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458970" y="1759585"/>
            <a:ext cx="153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171717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202308" y="181241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90043" y="0"/>
                </a:moveTo>
                <a:lnTo>
                  <a:pt x="0" y="0"/>
                </a:lnTo>
                <a:lnTo>
                  <a:pt x="90043" y="90043"/>
                </a:lnTo>
                <a:lnTo>
                  <a:pt x="0" y="180086"/>
                </a:lnTo>
                <a:lnTo>
                  <a:pt x="90043" y="180086"/>
                </a:lnTo>
                <a:lnTo>
                  <a:pt x="179959" y="90043"/>
                </a:lnTo>
                <a:lnTo>
                  <a:pt x="90043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478151" y="181241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90043" y="0"/>
                </a:moveTo>
                <a:lnTo>
                  <a:pt x="0" y="0"/>
                </a:lnTo>
                <a:lnTo>
                  <a:pt x="90043" y="90043"/>
                </a:lnTo>
                <a:lnTo>
                  <a:pt x="0" y="180086"/>
                </a:lnTo>
                <a:lnTo>
                  <a:pt x="90043" y="180086"/>
                </a:lnTo>
                <a:lnTo>
                  <a:pt x="180086" y="90043"/>
                </a:lnTo>
                <a:lnTo>
                  <a:pt x="90043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754120" y="181241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9915" y="0"/>
                </a:moveTo>
                <a:lnTo>
                  <a:pt x="0" y="0"/>
                </a:lnTo>
                <a:lnTo>
                  <a:pt x="89915" y="90043"/>
                </a:lnTo>
                <a:lnTo>
                  <a:pt x="0" y="180086"/>
                </a:lnTo>
                <a:lnTo>
                  <a:pt x="89915" y="180086"/>
                </a:lnTo>
                <a:lnTo>
                  <a:pt x="179958" y="90043"/>
                </a:lnTo>
                <a:lnTo>
                  <a:pt x="8991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7439" y="1692662"/>
            <a:ext cx="4483735" cy="0"/>
          </a:xfrm>
          <a:custGeom>
            <a:avLst/>
            <a:gdLst/>
            <a:ahLst/>
            <a:cxnLst/>
            <a:rect l="l" t="t" r="r" b="b"/>
            <a:pathLst>
              <a:path w="4483734" h="0">
                <a:moveTo>
                  <a:pt x="0" y="0"/>
                </a:moveTo>
                <a:lnTo>
                  <a:pt x="4483608" y="0"/>
                </a:lnTo>
              </a:path>
            </a:pathLst>
          </a:custGeom>
          <a:ln w="9141">
            <a:solidFill>
              <a:srgbClr val="18181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77439" y="2896265"/>
            <a:ext cx="4483735" cy="0"/>
          </a:xfrm>
          <a:custGeom>
            <a:avLst/>
            <a:gdLst/>
            <a:ahLst/>
            <a:cxnLst/>
            <a:rect l="l" t="t" r="r" b="b"/>
            <a:pathLst>
              <a:path w="4483734" h="0">
                <a:moveTo>
                  <a:pt x="0" y="0"/>
                </a:moveTo>
                <a:lnTo>
                  <a:pt x="4483608" y="0"/>
                </a:lnTo>
              </a:path>
            </a:pathLst>
          </a:custGeom>
          <a:ln w="9141">
            <a:solidFill>
              <a:srgbClr val="2F2F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4436573"/>
            <a:ext cx="9144000" cy="542925"/>
          </a:xfrm>
          <a:custGeom>
            <a:avLst/>
            <a:gdLst/>
            <a:ahLst/>
            <a:cxnLst/>
            <a:rect l="l" t="t" r="r" b="b"/>
            <a:pathLst>
              <a:path w="9144000" h="542925">
                <a:moveTo>
                  <a:pt x="0" y="0"/>
                </a:moveTo>
                <a:lnTo>
                  <a:pt x="9144000" y="0"/>
                </a:lnTo>
                <a:lnTo>
                  <a:pt x="9144000" y="542544"/>
                </a:lnTo>
                <a:lnTo>
                  <a:pt x="0" y="542544"/>
                </a:lnTo>
                <a:lnTo>
                  <a:pt x="0" y="0"/>
                </a:lnTo>
                <a:close/>
              </a:path>
            </a:pathLst>
          </a:custGeom>
          <a:solidFill>
            <a:srgbClr val="0E57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968" y="4582834"/>
            <a:ext cx="484631" cy="396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6304" y="4671200"/>
            <a:ext cx="1569720" cy="307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140700" y="4791782"/>
            <a:ext cx="641985" cy="141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-55">
                <a:solidFill>
                  <a:srgbClr val="C1E4F6"/>
                </a:solidFill>
                <a:latin typeface="Arial"/>
                <a:cs typeface="Arial"/>
              </a:rPr>
              <a:t>OWASP.ORG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16555" y="1856826"/>
            <a:ext cx="4371975" cy="51943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50" spc="-155" b="0">
                <a:solidFill>
                  <a:srgbClr val="000000"/>
                </a:solidFill>
                <a:latin typeface="Arial"/>
                <a:cs typeface="Arial"/>
              </a:rPr>
              <a:t>150@g¿gŚ—@ŒÿÏ,ń,@</a:t>
            </a:r>
            <a:endParaRPr sz="3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04352" y="1261236"/>
            <a:ext cx="509905" cy="1758314"/>
          </a:xfrm>
          <a:custGeom>
            <a:avLst/>
            <a:gdLst/>
            <a:ahLst/>
            <a:cxnLst/>
            <a:rect l="l" t="t" r="r" b="b"/>
            <a:pathLst>
              <a:path w="509904" h="1758314">
                <a:moveTo>
                  <a:pt x="509904" y="0"/>
                </a:moveTo>
                <a:lnTo>
                  <a:pt x="0" y="175806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78825" y="242188"/>
            <a:ext cx="535940" cy="947419"/>
          </a:xfrm>
          <a:custGeom>
            <a:avLst/>
            <a:gdLst/>
            <a:ahLst/>
            <a:cxnLst/>
            <a:rect l="l" t="t" r="r" b="b"/>
            <a:pathLst>
              <a:path w="535940" h="947419">
                <a:moveTo>
                  <a:pt x="0" y="0"/>
                </a:moveTo>
                <a:lnTo>
                  <a:pt x="535431" y="947038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192" y="949452"/>
            <a:ext cx="580390" cy="831850"/>
          </a:xfrm>
          <a:custGeom>
            <a:avLst/>
            <a:gdLst/>
            <a:ahLst/>
            <a:cxnLst/>
            <a:rect l="l" t="t" r="r" b="b"/>
            <a:pathLst>
              <a:path w="580390" h="831850">
                <a:moveTo>
                  <a:pt x="579945" y="0"/>
                </a:moveTo>
                <a:lnTo>
                  <a:pt x="0" y="831723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1069" y="248920"/>
            <a:ext cx="526415" cy="664845"/>
          </a:xfrm>
          <a:custGeom>
            <a:avLst/>
            <a:gdLst/>
            <a:ahLst/>
            <a:cxnLst/>
            <a:rect l="l" t="t" r="r" b="b"/>
            <a:pathLst>
              <a:path w="526415" h="664844">
                <a:moveTo>
                  <a:pt x="0" y="0"/>
                </a:moveTo>
                <a:lnTo>
                  <a:pt x="526077" y="66459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101" y="392175"/>
            <a:ext cx="902969" cy="27305"/>
          </a:xfrm>
          <a:custGeom>
            <a:avLst/>
            <a:gdLst/>
            <a:ahLst/>
            <a:cxnLst/>
            <a:rect l="l" t="t" r="r" b="b"/>
            <a:pathLst>
              <a:path w="902969" h="27304">
                <a:moveTo>
                  <a:pt x="0" y="0"/>
                </a:moveTo>
                <a:lnTo>
                  <a:pt x="902581" y="27304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84530">
              <a:lnSpc>
                <a:spcPct val="100000"/>
              </a:lnSpc>
            </a:pPr>
            <a:r>
              <a:rPr dirty="0" sz="1400" spc="10">
                <a:solidFill>
                  <a:srgbClr val="F02971"/>
                </a:solidFill>
                <a:latin typeface="微软雅黑"/>
                <a:cs typeface="微软雅黑"/>
              </a:rPr>
              <a:t>[2/4]</a:t>
            </a:r>
            <a:r>
              <a:rPr dirty="0" sz="1400" spc="-140">
                <a:solidFill>
                  <a:srgbClr val="F02971"/>
                </a:solidFill>
                <a:latin typeface="微软雅黑"/>
                <a:cs typeface="微软雅黑"/>
              </a:rPr>
              <a:t> </a:t>
            </a:r>
            <a:r>
              <a:rPr dirty="0"/>
              <a:t>为什么需要安全应急？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4639" y="0"/>
            <a:ext cx="240029" cy="375285"/>
          </a:xfrm>
          <a:custGeom>
            <a:avLst/>
            <a:gdLst/>
            <a:ahLst/>
            <a:cxnLst/>
            <a:rect l="l" t="t" r="r" b="b"/>
            <a:pathLst>
              <a:path w="240030" h="375285">
                <a:moveTo>
                  <a:pt x="0" y="0"/>
                </a:moveTo>
                <a:lnTo>
                  <a:pt x="239483" y="374903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65682" y="356488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5" h="126365">
                <a:moveTo>
                  <a:pt x="62992" y="0"/>
                </a:moveTo>
                <a:lnTo>
                  <a:pt x="38474" y="4949"/>
                </a:lnTo>
                <a:lnTo>
                  <a:pt x="18451" y="18446"/>
                </a:lnTo>
                <a:lnTo>
                  <a:pt x="4950" y="38469"/>
                </a:lnTo>
                <a:lnTo>
                  <a:pt x="0" y="62991"/>
                </a:lnTo>
                <a:lnTo>
                  <a:pt x="4950" y="87514"/>
                </a:lnTo>
                <a:lnTo>
                  <a:pt x="18451" y="107537"/>
                </a:lnTo>
                <a:lnTo>
                  <a:pt x="38474" y="121034"/>
                </a:lnTo>
                <a:lnTo>
                  <a:pt x="62992" y="125984"/>
                </a:lnTo>
                <a:lnTo>
                  <a:pt x="87516" y="121034"/>
                </a:lnTo>
                <a:lnTo>
                  <a:pt x="107543" y="107537"/>
                </a:lnTo>
                <a:lnTo>
                  <a:pt x="121045" y="87514"/>
                </a:lnTo>
                <a:lnTo>
                  <a:pt x="125996" y="62991"/>
                </a:lnTo>
                <a:lnTo>
                  <a:pt x="121045" y="38469"/>
                </a:lnTo>
                <a:lnTo>
                  <a:pt x="107543" y="18446"/>
                </a:lnTo>
                <a:lnTo>
                  <a:pt x="87516" y="4949"/>
                </a:lnTo>
                <a:lnTo>
                  <a:pt x="6299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7146" y="87744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91" y="0"/>
                </a:moveTo>
                <a:lnTo>
                  <a:pt x="21983" y="2831"/>
                </a:lnTo>
                <a:lnTo>
                  <a:pt x="10542" y="10556"/>
                </a:lnTo>
                <a:lnTo>
                  <a:pt x="2828" y="22020"/>
                </a:lnTo>
                <a:lnTo>
                  <a:pt x="0" y="36068"/>
                </a:lnTo>
                <a:lnTo>
                  <a:pt x="2828" y="50041"/>
                </a:lnTo>
                <a:lnTo>
                  <a:pt x="10542" y="61468"/>
                </a:lnTo>
                <a:lnTo>
                  <a:pt x="21983" y="69179"/>
                </a:lnTo>
                <a:lnTo>
                  <a:pt x="35991" y="72009"/>
                </a:lnTo>
                <a:lnTo>
                  <a:pt x="50007" y="69179"/>
                </a:lnTo>
                <a:lnTo>
                  <a:pt x="61452" y="61467"/>
                </a:lnTo>
                <a:lnTo>
                  <a:pt x="69167" y="50041"/>
                </a:lnTo>
                <a:lnTo>
                  <a:pt x="71996" y="36068"/>
                </a:lnTo>
                <a:lnTo>
                  <a:pt x="69167" y="22020"/>
                </a:lnTo>
                <a:lnTo>
                  <a:pt x="61452" y="10556"/>
                </a:lnTo>
                <a:lnTo>
                  <a:pt x="50007" y="2831"/>
                </a:lnTo>
                <a:lnTo>
                  <a:pt x="3599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612" y="18745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000" y="0"/>
                </a:moveTo>
                <a:lnTo>
                  <a:pt x="21987" y="2831"/>
                </a:lnTo>
                <a:lnTo>
                  <a:pt x="10544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4" y="61468"/>
                </a:lnTo>
                <a:lnTo>
                  <a:pt x="21987" y="69179"/>
                </a:lnTo>
                <a:lnTo>
                  <a:pt x="36000" y="72009"/>
                </a:lnTo>
                <a:lnTo>
                  <a:pt x="50013" y="69179"/>
                </a:lnTo>
                <a:lnTo>
                  <a:pt x="61456" y="61467"/>
                </a:lnTo>
                <a:lnTo>
                  <a:pt x="69171" y="50041"/>
                </a:lnTo>
                <a:lnTo>
                  <a:pt x="72000" y="36068"/>
                </a:lnTo>
                <a:lnTo>
                  <a:pt x="69171" y="22020"/>
                </a:lnTo>
                <a:lnTo>
                  <a:pt x="61456" y="10556"/>
                </a:lnTo>
                <a:lnTo>
                  <a:pt x="50013" y="2831"/>
                </a:lnTo>
                <a:lnTo>
                  <a:pt x="3600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42883" y="17030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0"/>
                </a:lnTo>
                <a:lnTo>
                  <a:pt x="2829" y="49968"/>
                </a:lnTo>
                <a:lnTo>
                  <a:pt x="10541" y="61388"/>
                </a:lnTo>
                <a:lnTo>
                  <a:pt x="21967" y="69070"/>
                </a:lnTo>
                <a:lnTo>
                  <a:pt x="35941" y="71881"/>
                </a:lnTo>
                <a:lnTo>
                  <a:pt x="49988" y="69070"/>
                </a:lnTo>
                <a:lnTo>
                  <a:pt x="61452" y="61388"/>
                </a:lnTo>
                <a:lnTo>
                  <a:pt x="69177" y="49968"/>
                </a:lnTo>
                <a:lnTo>
                  <a:pt x="72009" y="35940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878316" y="118922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40" y="0"/>
                </a:moveTo>
                <a:lnTo>
                  <a:pt x="21967" y="2831"/>
                </a:lnTo>
                <a:lnTo>
                  <a:pt x="10541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0" y="61468"/>
                </a:lnTo>
                <a:lnTo>
                  <a:pt x="21967" y="69179"/>
                </a:lnTo>
                <a:lnTo>
                  <a:pt x="35940" y="72009"/>
                </a:lnTo>
                <a:lnTo>
                  <a:pt x="49988" y="69179"/>
                </a:lnTo>
                <a:lnTo>
                  <a:pt x="61452" y="61467"/>
                </a:lnTo>
                <a:lnTo>
                  <a:pt x="69177" y="50041"/>
                </a:lnTo>
                <a:lnTo>
                  <a:pt x="72008" y="36068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42883" y="30087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1"/>
                </a:lnTo>
                <a:lnTo>
                  <a:pt x="2829" y="49968"/>
                </a:lnTo>
                <a:lnTo>
                  <a:pt x="10541" y="61388"/>
                </a:lnTo>
                <a:lnTo>
                  <a:pt x="21967" y="69070"/>
                </a:lnTo>
                <a:lnTo>
                  <a:pt x="35941" y="71881"/>
                </a:lnTo>
                <a:lnTo>
                  <a:pt x="49988" y="69070"/>
                </a:lnTo>
                <a:lnTo>
                  <a:pt x="61452" y="61388"/>
                </a:lnTo>
                <a:lnTo>
                  <a:pt x="69177" y="49968"/>
                </a:lnTo>
                <a:lnTo>
                  <a:pt x="72009" y="35941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930385" y="38088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6068" y="0"/>
                </a:moveTo>
                <a:lnTo>
                  <a:pt x="22020" y="2811"/>
                </a:lnTo>
                <a:lnTo>
                  <a:pt x="10556" y="10493"/>
                </a:lnTo>
                <a:lnTo>
                  <a:pt x="2831" y="21913"/>
                </a:lnTo>
                <a:lnTo>
                  <a:pt x="0" y="35941"/>
                </a:lnTo>
                <a:lnTo>
                  <a:pt x="2831" y="49976"/>
                </a:lnTo>
                <a:lnTo>
                  <a:pt x="10556" y="61414"/>
                </a:lnTo>
                <a:lnTo>
                  <a:pt x="22020" y="69113"/>
                </a:lnTo>
                <a:lnTo>
                  <a:pt x="36068" y="71932"/>
                </a:lnTo>
                <a:lnTo>
                  <a:pt x="50095" y="69113"/>
                </a:lnTo>
                <a:lnTo>
                  <a:pt x="61515" y="61414"/>
                </a:lnTo>
                <a:lnTo>
                  <a:pt x="69197" y="49976"/>
                </a:lnTo>
                <a:lnTo>
                  <a:pt x="72009" y="35941"/>
                </a:lnTo>
                <a:lnTo>
                  <a:pt x="69197" y="21913"/>
                </a:lnTo>
                <a:lnTo>
                  <a:pt x="61515" y="10493"/>
                </a:lnTo>
                <a:lnTo>
                  <a:pt x="50095" y="2811"/>
                </a:lnTo>
                <a:lnTo>
                  <a:pt x="360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15020" y="500317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0" y="0"/>
                </a:moveTo>
                <a:lnTo>
                  <a:pt x="21967" y="2829"/>
                </a:lnTo>
                <a:lnTo>
                  <a:pt x="10541" y="10545"/>
                </a:lnTo>
                <a:lnTo>
                  <a:pt x="2829" y="21988"/>
                </a:lnTo>
                <a:lnTo>
                  <a:pt x="0" y="36001"/>
                </a:lnTo>
                <a:lnTo>
                  <a:pt x="2829" y="50014"/>
                </a:lnTo>
                <a:lnTo>
                  <a:pt x="10540" y="61457"/>
                </a:lnTo>
                <a:lnTo>
                  <a:pt x="21967" y="69173"/>
                </a:lnTo>
                <a:lnTo>
                  <a:pt x="35940" y="72002"/>
                </a:lnTo>
                <a:lnTo>
                  <a:pt x="49988" y="69173"/>
                </a:lnTo>
                <a:lnTo>
                  <a:pt x="61452" y="61457"/>
                </a:lnTo>
                <a:lnTo>
                  <a:pt x="69177" y="50014"/>
                </a:lnTo>
                <a:lnTo>
                  <a:pt x="72008" y="36001"/>
                </a:lnTo>
                <a:lnTo>
                  <a:pt x="69177" y="21988"/>
                </a:lnTo>
                <a:lnTo>
                  <a:pt x="61452" y="10545"/>
                </a:lnTo>
                <a:lnTo>
                  <a:pt x="49988" y="2829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04352" y="3070098"/>
            <a:ext cx="537210" cy="749300"/>
          </a:xfrm>
          <a:custGeom>
            <a:avLst/>
            <a:gdLst/>
            <a:ahLst/>
            <a:cxnLst/>
            <a:rect l="l" t="t" r="r" b="b"/>
            <a:pathLst>
              <a:path w="537209" h="749300">
                <a:moveTo>
                  <a:pt x="0" y="0"/>
                </a:moveTo>
                <a:lnTo>
                  <a:pt x="536701" y="749299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76489" y="3870197"/>
            <a:ext cx="964565" cy="1143635"/>
          </a:xfrm>
          <a:custGeom>
            <a:avLst/>
            <a:gdLst/>
            <a:ahLst/>
            <a:cxnLst/>
            <a:rect l="l" t="t" r="r" b="b"/>
            <a:pathLst>
              <a:path w="964565" h="1143635">
                <a:moveTo>
                  <a:pt x="0" y="1143520"/>
                </a:moveTo>
                <a:lnTo>
                  <a:pt x="964564" y="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50961" y="3080639"/>
            <a:ext cx="427990" cy="1922780"/>
          </a:xfrm>
          <a:custGeom>
            <a:avLst/>
            <a:gdLst/>
            <a:ahLst/>
            <a:cxnLst/>
            <a:rect l="l" t="t" r="r" b="b"/>
            <a:pathLst>
              <a:path w="427990" h="1922779">
                <a:moveTo>
                  <a:pt x="0" y="1922538"/>
                </a:moveTo>
                <a:lnTo>
                  <a:pt x="427863" y="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036684" y="42113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6068" y="0"/>
                </a:moveTo>
                <a:lnTo>
                  <a:pt x="22020" y="2831"/>
                </a:lnTo>
                <a:lnTo>
                  <a:pt x="10556" y="10556"/>
                </a:lnTo>
                <a:lnTo>
                  <a:pt x="2831" y="22020"/>
                </a:lnTo>
                <a:lnTo>
                  <a:pt x="0" y="36067"/>
                </a:lnTo>
                <a:lnTo>
                  <a:pt x="2831" y="50041"/>
                </a:lnTo>
                <a:lnTo>
                  <a:pt x="10556" y="61467"/>
                </a:lnTo>
                <a:lnTo>
                  <a:pt x="22020" y="69179"/>
                </a:lnTo>
                <a:lnTo>
                  <a:pt x="36068" y="72008"/>
                </a:lnTo>
                <a:lnTo>
                  <a:pt x="50041" y="69179"/>
                </a:lnTo>
                <a:lnTo>
                  <a:pt x="61468" y="61467"/>
                </a:lnTo>
                <a:lnTo>
                  <a:pt x="69179" y="50041"/>
                </a:lnTo>
                <a:lnTo>
                  <a:pt x="72009" y="36067"/>
                </a:lnTo>
                <a:lnTo>
                  <a:pt x="69179" y="22020"/>
                </a:lnTo>
                <a:lnTo>
                  <a:pt x="61468" y="10556"/>
                </a:lnTo>
                <a:lnTo>
                  <a:pt x="50041" y="2831"/>
                </a:lnTo>
                <a:lnTo>
                  <a:pt x="360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404352" y="231647"/>
            <a:ext cx="632460" cy="226060"/>
          </a:xfrm>
          <a:custGeom>
            <a:avLst/>
            <a:gdLst/>
            <a:ahLst/>
            <a:cxnLst/>
            <a:rect l="l" t="t" r="r" b="b"/>
            <a:pathLst>
              <a:path w="632459" h="226059">
                <a:moveTo>
                  <a:pt x="0" y="0"/>
                </a:moveTo>
                <a:lnTo>
                  <a:pt x="632332" y="22555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719819" y="0"/>
            <a:ext cx="424180" cy="1189355"/>
          </a:xfrm>
          <a:custGeom>
            <a:avLst/>
            <a:gdLst/>
            <a:ahLst/>
            <a:cxnLst/>
            <a:rect l="l" t="t" r="r" b="b"/>
            <a:pathLst>
              <a:path w="424179" h="1189355">
                <a:moveTo>
                  <a:pt x="0" y="0"/>
                </a:moveTo>
                <a:lnTo>
                  <a:pt x="424179" y="1189227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823959" y="34912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41" y="0"/>
                </a:moveTo>
                <a:lnTo>
                  <a:pt x="21967" y="2831"/>
                </a:lnTo>
                <a:lnTo>
                  <a:pt x="10541" y="10556"/>
                </a:lnTo>
                <a:lnTo>
                  <a:pt x="2829" y="22020"/>
                </a:lnTo>
                <a:lnTo>
                  <a:pt x="0" y="36067"/>
                </a:lnTo>
                <a:lnTo>
                  <a:pt x="2829" y="50041"/>
                </a:lnTo>
                <a:lnTo>
                  <a:pt x="10541" y="61467"/>
                </a:lnTo>
                <a:lnTo>
                  <a:pt x="21967" y="69179"/>
                </a:lnTo>
                <a:lnTo>
                  <a:pt x="35941" y="72009"/>
                </a:lnTo>
                <a:lnTo>
                  <a:pt x="49988" y="69179"/>
                </a:lnTo>
                <a:lnTo>
                  <a:pt x="61452" y="61468"/>
                </a:lnTo>
                <a:lnTo>
                  <a:pt x="69177" y="50041"/>
                </a:lnTo>
                <a:lnTo>
                  <a:pt x="72009" y="36067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927471" y="2481198"/>
            <a:ext cx="290576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5" b="1">
                <a:solidFill>
                  <a:srgbClr val="171717"/>
                </a:solidFill>
                <a:latin typeface="微软雅黑"/>
                <a:cs typeface="微软雅黑"/>
              </a:rPr>
              <a:t>业内对严重漏洞的预判能力正在下降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52259" y="2910458"/>
            <a:ext cx="1446530" cy="216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0" b="1">
                <a:solidFill>
                  <a:srgbClr val="F02971"/>
                </a:solidFill>
                <a:latin typeface="黑体"/>
                <a:cs typeface="黑体"/>
              </a:rPr>
              <a:t>漏</a:t>
            </a:r>
            <a:r>
              <a:rPr dirty="0" sz="1400" spc="15" b="1">
                <a:solidFill>
                  <a:srgbClr val="F02971"/>
                </a:solidFill>
                <a:latin typeface="黑体"/>
                <a:cs typeface="黑体"/>
              </a:rPr>
              <a:t>洞</a:t>
            </a:r>
            <a:r>
              <a:rPr dirty="0" sz="1400" spc="20" b="1">
                <a:solidFill>
                  <a:srgbClr val="F02971"/>
                </a:solidFill>
                <a:latin typeface="黑体"/>
                <a:cs typeface="黑体"/>
              </a:rPr>
              <a:t>预</a:t>
            </a:r>
            <a:r>
              <a:rPr dirty="0" sz="1400" spc="-60" b="1">
                <a:solidFill>
                  <a:srgbClr val="F02971"/>
                </a:solidFill>
                <a:latin typeface="黑体"/>
                <a:cs typeface="黑体"/>
              </a:rPr>
              <a:t>判</a:t>
            </a:r>
            <a:r>
              <a:rPr dirty="0" sz="1400" spc="20" b="1">
                <a:solidFill>
                  <a:srgbClr val="F02971"/>
                </a:solidFill>
                <a:latin typeface="黑体"/>
                <a:cs typeface="黑体"/>
              </a:rPr>
              <a:t>能</a:t>
            </a:r>
            <a:r>
              <a:rPr dirty="0" sz="1400" spc="15" b="1">
                <a:solidFill>
                  <a:srgbClr val="F02971"/>
                </a:solidFill>
                <a:latin typeface="黑体"/>
                <a:cs typeface="黑体"/>
              </a:rPr>
              <a:t>力</a:t>
            </a:r>
            <a:r>
              <a:rPr dirty="0" sz="1400" spc="-55" b="1">
                <a:solidFill>
                  <a:srgbClr val="F02971"/>
                </a:solidFill>
                <a:latin typeface="黑体"/>
                <a:cs typeface="黑体"/>
              </a:rPr>
              <a:t>降低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0575" y="2765679"/>
            <a:ext cx="127571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buFont typeface="Wingdings"/>
              <a:buChar char=""/>
              <a:tabLst>
                <a:tab pos="184785" algn="l"/>
              </a:tabLst>
            </a:pPr>
            <a:r>
              <a:rPr dirty="0" sz="1200" spc="-30">
                <a:solidFill>
                  <a:srgbClr val="171717"/>
                </a:solidFill>
                <a:latin typeface="微软雅黑"/>
                <a:cs typeface="微软雅黑"/>
              </a:rPr>
              <a:t>2015</a:t>
            </a:r>
            <a:r>
              <a:rPr dirty="0" sz="1200" spc="-30">
                <a:solidFill>
                  <a:srgbClr val="171717"/>
                </a:solidFill>
                <a:latin typeface="微软雅黑"/>
                <a:cs typeface="微软雅黑"/>
              </a:rPr>
              <a:t>年</a:t>
            </a:r>
            <a:r>
              <a:rPr dirty="0" sz="1200" spc="3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 spc="-15">
                <a:solidFill>
                  <a:srgbClr val="171717"/>
                </a:solidFill>
                <a:latin typeface="微软雅黑"/>
                <a:cs typeface="微软雅黑"/>
              </a:rPr>
              <a:t>GHOST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0575" y="3128391"/>
            <a:ext cx="147129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buFont typeface="Wingdings"/>
              <a:buChar char=""/>
              <a:tabLst>
                <a:tab pos="184785" algn="l"/>
              </a:tabLst>
            </a:pPr>
            <a:r>
              <a:rPr dirty="0" sz="1200" spc="-30">
                <a:solidFill>
                  <a:srgbClr val="171717"/>
                </a:solidFill>
                <a:latin typeface="微软雅黑"/>
                <a:cs typeface="微软雅黑"/>
              </a:rPr>
              <a:t>2016</a:t>
            </a:r>
            <a:r>
              <a:rPr dirty="0" sz="1200" spc="-30">
                <a:solidFill>
                  <a:srgbClr val="171717"/>
                </a:solidFill>
                <a:latin typeface="微软雅黑"/>
                <a:cs typeface="微软雅黑"/>
              </a:rPr>
              <a:t>年 </a:t>
            </a:r>
            <a:r>
              <a:rPr dirty="0" sz="1200" spc="-10">
                <a:solidFill>
                  <a:srgbClr val="171717"/>
                </a:solidFill>
                <a:latin typeface="微软雅黑"/>
                <a:cs typeface="微软雅黑"/>
              </a:rPr>
              <a:t>Dirty</a:t>
            </a:r>
            <a:r>
              <a:rPr dirty="0" sz="1200" spc="11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Cow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0575" y="3500501"/>
            <a:ext cx="150685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buFont typeface="Wingdings"/>
              <a:buChar char=""/>
              <a:tabLst>
                <a:tab pos="184785" algn="l"/>
              </a:tabLst>
            </a:pPr>
            <a:r>
              <a:rPr dirty="0" sz="1200" spc="-30">
                <a:solidFill>
                  <a:srgbClr val="171717"/>
                </a:solidFill>
                <a:latin typeface="微软雅黑"/>
                <a:cs typeface="微软雅黑"/>
              </a:rPr>
              <a:t>2017</a:t>
            </a:r>
            <a:r>
              <a:rPr dirty="0" sz="1200" spc="-30">
                <a:solidFill>
                  <a:srgbClr val="171717"/>
                </a:solidFill>
                <a:latin typeface="微软雅黑"/>
                <a:cs typeface="微软雅黑"/>
              </a:rPr>
              <a:t>年</a:t>
            </a:r>
            <a:r>
              <a:rPr dirty="0" sz="1200" spc="2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WannaCry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0575" y="3863022"/>
            <a:ext cx="156908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200" spc="-844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缺乏完善的应急预案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43220" y="1416177"/>
            <a:ext cx="0" cy="2971800"/>
          </a:xfrm>
          <a:custGeom>
            <a:avLst/>
            <a:gdLst/>
            <a:ahLst/>
            <a:cxnLst/>
            <a:rect l="l" t="t" r="r" b="b"/>
            <a:pathLst>
              <a:path w="0" h="2971800">
                <a:moveTo>
                  <a:pt x="0" y="0"/>
                </a:moveTo>
                <a:lnTo>
                  <a:pt x="0" y="2971673"/>
                </a:lnTo>
              </a:path>
            </a:pathLst>
          </a:custGeom>
          <a:ln w="9534">
            <a:solidFill>
              <a:srgbClr val="525252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100823" y="1632457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4" h="540385">
                <a:moveTo>
                  <a:pt x="270001" y="0"/>
                </a:moveTo>
                <a:lnTo>
                  <a:pt x="221440" y="4350"/>
                </a:lnTo>
                <a:lnTo>
                  <a:pt x="175746" y="16894"/>
                </a:lnTo>
                <a:lnTo>
                  <a:pt x="133679" y="36867"/>
                </a:lnTo>
                <a:lnTo>
                  <a:pt x="95999" y="63507"/>
                </a:lnTo>
                <a:lnTo>
                  <a:pt x="63465" y="96051"/>
                </a:lnTo>
                <a:lnTo>
                  <a:pt x="36839" y="133735"/>
                </a:lnTo>
                <a:lnTo>
                  <a:pt x="16879" y="175797"/>
                </a:lnTo>
                <a:lnTo>
                  <a:pt x="4346" y="221474"/>
                </a:lnTo>
                <a:lnTo>
                  <a:pt x="0" y="270001"/>
                </a:lnTo>
                <a:lnTo>
                  <a:pt x="4346" y="318529"/>
                </a:lnTo>
                <a:lnTo>
                  <a:pt x="16879" y="364206"/>
                </a:lnTo>
                <a:lnTo>
                  <a:pt x="36839" y="406268"/>
                </a:lnTo>
                <a:lnTo>
                  <a:pt x="63465" y="443952"/>
                </a:lnTo>
                <a:lnTo>
                  <a:pt x="95999" y="476496"/>
                </a:lnTo>
                <a:lnTo>
                  <a:pt x="133679" y="503136"/>
                </a:lnTo>
                <a:lnTo>
                  <a:pt x="175746" y="523109"/>
                </a:lnTo>
                <a:lnTo>
                  <a:pt x="221440" y="535653"/>
                </a:lnTo>
                <a:lnTo>
                  <a:pt x="270001" y="540003"/>
                </a:lnTo>
                <a:lnTo>
                  <a:pt x="318529" y="535653"/>
                </a:lnTo>
                <a:lnTo>
                  <a:pt x="364206" y="523109"/>
                </a:lnTo>
                <a:lnTo>
                  <a:pt x="406268" y="503136"/>
                </a:lnTo>
                <a:lnTo>
                  <a:pt x="443952" y="476496"/>
                </a:lnTo>
                <a:lnTo>
                  <a:pt x="476496" y="443952"/>
                </a:lnTo>
                <a:lnTo>
                  <a:pt x="503136" y="406268"/>
                </a:lnTo>
                <a:lnTo>
                  <a:pt x="523109" y="364206"/>
                </a:lnTo>
                <a:lnTo>
                  <a:pt x="535653" y="318529"/>
                </a:lnTo>
                <a:lnTo>
                  <a:pt x="540003" y="270001"/>
                </a:lnTo>
                <a:lnTo>
                  <a:pt x="535653" y="221474"/>
                </a:lnTo>
                <a:lnTo>
                  <a:pt x="523109" y="175797"/>
                </a:lnTo>
                <a:lnTo>
                  <a:pt x="503136" y="133735"/>
                </a:lnTo>
                <a:lnTo>
                  <a:pt x="476496" y="96051"/>
                </a:lnTo>
                <a:lnTo>
                  <a:pt x="443952" y="63507"/>
                </a:lnTo>
                <a:lnTo>
                  <a:pt x="406268" y="36867"/>
                </a:lnTo>
                <a:lnTo>
                  <a:pt x="364206" y="16894"/>
                </a:lnTo>
                <a:lnTo>
                  <a:pt x="318529" y="4350"/>
                </a:lnTo>
                <a:lnTo>
                  <a:pt x="270001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305420" y="1759585"/>
            <a:ext cx="153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83171" y="1632457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0" y="270001"/>
                </a:moveTo>
                <a:lnTo>
                  <a:pt x="4349" y="221474"/>
                </a:lnTo>
                <a:lnTo>
                  <a:pt x="16891" y="175797"/>
                </a:lnTo>
                <a:lnTo>
                  <a:pt x="36861" y="133735"/>
                </a:lnTo>
                <a:lnTo>
                  <a:pt x="63498" y="96051"/>
                </a:lnTo>
                <a:lnTo>
                  <a:pt x="96038" y="63507"/>
                </a:lnTo>
                <a:lnTo>
                  <a:pt x="133720" y="36867"/>
                </a:lnTo>
                <a:lnTo>
                  <a:pt x="175781" y="16894"/>
                </a:lnTo>
                <a:lnTo>
                  <a:pt x="221458" y="4350"/>
                </a:lnTo>
                <a:lnTo>
                  <a:pt x="269989" y="0"/>
                </a:lnTo>
                <a:lnTo>
                  <a:pt x="318523" y="4350"/>
                </a:lnTo>
                <a:lnTo>
                  <a:pt x="364203" y="16894"/>
                </a:lnTo>
                <a:lnTo>
                  <a:pt x="406266" y="36867"/>
                </a:lnTo>
                <a:lnTo>
                  <a:pt x="443950" y="63507"/>
                </a:lnTo>
                <a:lnTo>
                  <a:pt x="476491" y="96051"/>
                </a:lnTo>
                <a:lnTo>
                  <a:pt x="503129" y="133735"/>
                </a:lnTo>
                <a:lnTo>
                  <a:pt x="523099" y="175797"/>
                </a:lnTo>
                <a:lnTo>
                  <a:pt x="535641" y="221474"/>
                </a:lnTo>
                <a:lnTo>
                  <a:pt x="539991" y="270001"/>
                </a:lnTo>
                <a:lnTo>
                  <a:pt x="535641" y="318529"/>
                </a:lnTo>
                <a:lnTo>
                  <a:pt x="523099" y="364206"/>
                </a:lnTo>
                <a:lnTo>
                  <a:pt x="503129" y="406268"/>
                </a:lnTo>
                <a:lnTo>
                  <a:pt x="476491" y="443952"/>
                </a:lnTo>
                <a:lnTo>
                  <a:pt x="443950" y="476496"/>
                </a:lnTo>
                <a:lnTo>
                  <a:pt x="406266" y="503136"/>
                </a:lnTo>
                <a:lnTo>
                  <a:pt x="364203" y="523109"/>
                </a:lnTo>
                <a:lnTo>
                  <a:pt x="318523" y="535653"/>
                </a:lnTo>
                <a:lnTo>
                  <a:pt x="269989" y="540003"/>
                </a:lnTo>
                <a:lnTo>
                  <a:pt x="221458" y="535653"/>
                </a:lnTo>
                <a:lnTo>
                  <a:pt x="175781" y="523109"/>
                </a:lnTo>
                <a:lnTo>
                  <a:pt x="133720" y="503136"/>
                </a:lnTo>
                <a:lnTo>
                  <a:pt x="96038" y="476496"/>
                </a:lnTo>
                <a:lnTo>
                  <a:pt x="63498" y="443952"/>
                </a:lnTo>
                <a:lnTo>
                  <a:pt x="36861" y="406268"/>
                </a:lnTo>
                <a:lnTo>
                  <a:pt x="16891" y="364206"/>
                </a:lnTo>
                <a:lnTo>
                  <a:pt x="4349" y="318529"/>
                </a:lnTo>
                <a:lnTo>
                  <a:pt x="0" y="270001"/>
                </a:lnTo>
                <a:close/>
              </a:path>
            </a:pathLst>
          </a:custGeom>
          <a:ln w="38100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80707" y="1759585"/>
            <a:ext cx="153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171717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74495" y="1632457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0" y="270001"/>
                </a:moveTo>
                <a:lnTo>
                  <a:pt x="4350" y="221474"/>
                </a:lnTo>
                <a:lnTo>
                  <a:pt x="16894" y="175797"/>
                </a:lnTo>
                <a:lnTo>
                  <a:pt x="36867" y="133735"/>
                </a:lnTo>
                <a:lnTo>
                  <a:pt x="63507" y="96051"/>
                </a:lnTo>
                <a:lnTo>
                  <a:pt x="96051" y="63507"/>
                </a:lnTo>
                <a:lnTo>
                  <a:pt x="133735" y="36867"/>
                </a:lnTo>
                <a:lnTo>
                  <a:pt x="175797" y="16894"/>
                </a:lnTo>
                <a:lnTo>
                  <a:pt x="221474" y="4350"/>
                </a:lnTo>
                <a:lnTo>
                  <a:pt x="270002" y="0"/>
                </a:lnTo>
                <a:lnTo>
                  <a:pt x="318529" y="4350"/>
                </a:lnTo>
                <a:lnTo>
                  <a:pt x="364206" y="16894"/>
                </a:lnTo>
                <a:lnTo>
                  <a:pt x="406268" y="36867"/>
                </a:lnTo>
                <a:lnTo>
                  <a:pt x="443952" y="63507"/>
                </a:lnTo>
                <a:lnTo>
                  <a:pt x="476496" y="96051"/>
                </a:lnTo>
                <a:lnTo>
                  <a:pt x="503136" y="133735"/>
                </a:lnTo>
                <a:lnTo>
                  <a:pt x="523109" y="175797"/>
                </a:lnTo>
                <a:lnTo>
                  <a:pt x="535653" y="221474"/>
                </a:lnTo>
                <a:lnTo>
                  <a:pt x="540004" y="270001"/>
                </a:lnTo>
                <a:lnTo>
                  <a:pt x="535653" y="318529"/>
                </a:lnTo>
                <a:lnTo>
                  <a:pt x="523109" y="364206"/>
                </a:lnTo>
                <a:lnTo>
                  <a:pt x="503136" y="406268"/>
                </a:lnTo>
                <a:lnTo>
                  <a:pt x="476496" y="443952"/>
                </a:lnTo>
                <a:lnTo>
                  <a:pt x="443952" y="476496"/>
                </a:lnTo>
                <a:lnTo>
                  <a:pt x="406268" y="503136"/>
                </a:lnTo>
                <a:lnTo>
                  <a:pt x="364206" y="523109"/>
                </a:lnTo>
                <a:lnTo>
                  <a:pt x="318529" y="535653"/>
                </a:lnTo>
                <a:lnTo>
                  <a:pt x="270002" y="540003"/>
                </a:lnTo>
                <a:lnTo>
                  <a:pt x="221474" y="535653"/>
                </a:lnTo>
                <a:lnTo>
                  <a:pt x="175797" y="523109"/>
                </a:lnTo>
                <a:lnTo>
                  <a:pt x="133735" y="503136"/>
                </a:lnTo>
                <a:lnTo>
                  <a:pt x="96051" y="476496"/>
                </a:lnTo>
                <a:lnTo>
                  <a:pt x="63507" y="443952"/>
                </a:lnTo>
                <a:lnTo>
                  <a:pt x="36867" y="406268"/>
                </a:lnTo>
                <a:lnTo>
                  <a:pt x="16894" y="364206"/>
                </a:lnTo>
                <a:lnTo>
                  <a:pt x="4350" y="318529"/>
                </a:lnTo>
                <a:lnTo>
                  <a:pt x="0" y="270001"/>
                </a:lnTo>
                <a:close/>
              </a:path>
            </a:pathLst>
          </a:custGeom>
          <a:ln w="38100">
            <a:solidFill>
              <a:srgbClr val="F029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65957" y="1632457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0" y="270001"/>
                </a:moveTo>
                <a:lnTo>
                  <a:pt x="4346" y="221474"/>
                </a:lnTo>
                <a:lnTo>
                  <a:pt x="16878" y="175797"/>
                </a:lnTo>
                <a:lnTo>
                  <a:pt x="36834" y="133735"/>
                </a:lnTo>
                <a:lnTo>
                  <a:pt x="63454" y="96051"/>
                </a:lnTo>
                <a:lnTo>
                  <a:pt x="95977" y="63507"/>
                </a:lnTo>
                <a:lnTo>
                  <a:pt x="133641" y="36867"/>
                </a:lnTo>
                <a:lnTo>
                  <a:pt x="175686" y="16894"/>
                </a:lnTo>
                <a:lnTo>
                  <a:pt x="221351" y="4350"/>
                </a:lnTo>
                <a:lnTo>
                  <a:pt x="269875" y="0"/>
                </a:lnTo>
                <a:lnTo>
                  <a:pt x="318436" y="4350"/>
                </a:lnTo>
                <a:lnTo>
                  <a:pt x="364130" y="16894"/>
                </a:lnTo>
                <a:lnTo>
                  <a:pt x="406197" y="36867"/>
                </a:lnTo>
                <a:lnTo>
                  <a:pt x="443877" y="63507"/>
                </a:lnTo>
                <a:lnTo>
                  <a:pt x="476411" y="96051"/>
                </a:lnTo>
                <a:lnTo>
                  <a:pt x="503037" y="133735"/>
                </a:lnTo>
                <a:lnTo>
                  <a:pt x="522997" y="175797"/>
                </a:lnTo>
                <a:lnTo>
                  <a:pt x="535530" y="221474"/>
                </a:lnTo>
                <a:lnTo>
                  <a:pt x="539877" y="270001"/>
                </a:lnTo>
                <a:lnTo>
                  <a:pt x="535530" y="318529"/>
                </a:lnTo>
                <a:lnTo>
                  <a:pt x="522997" y="364206"/>
                </a:lnTo>
                <a:lnTo>
                  <a:pt x="503037" y="406268"/>
                </a:lnTo>
                <a:lnTo>
                  <a:pt x="476411" y="443952"/>
                </a:lnTo>
                <a:lnTo>
                  <a:pt x="443877" y="476496"/>
                </a:lnTo>
                <a:lnTo>
                  <a:pt x="406197" y="503136"/>
                </a:lnTo>
                <a:lnTo>
                  <a:pt x="364130" y="523109"/>
                </a:lnTo>
                <a:lnTo>
                  <a:pt x="318436" y="535653"/>
                </a:lnTo>
                <a:lnTo>
                  <a:pt x="269875" y="540003"/>
                </a:lnTo>
                <a:lnTo>
                  <a:pt x="221351" y="535653"/>
                </a:lnTo>
                <a:lnTo>
                  <a:pt x="175686" y="523109"/>
                </a:lnTo>
                <a:lnTo>
                  <a:pt x="133641" y="503136"/>
                </a:lnTo>
                <a:lnTo>
                  <a:pt x="95977" y="476496"/>
                </a:lnTo>
                <a:lnTo>
                  <a:pt x="63454" y="443952"/>
                </a:lnTo>
                <a:lnTo>
                  <a:pt x="36834" y="406268"/>
                </a:lnTo>
                <a:lnTo>
                  <a:pt x="16878" y="364206"/>
                </a:lnTo>
                <a:lnTo>
                  <a:pt x="4346" y="318529"/>
                </a:lnTo>
                <a:lnTo>
                  <a:pt x="0" y="270001"/>
                </a:lnTo>
                <a:close/>
              </a:path>
            </a:pathLst>
          </a:custGeom>
          <a:ln w="38100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90575" y="1759585"/>
            <a:ext cx="2816225" cy="8299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95375">
              <a:lnSpc>
                <a:spcPct val="100000"/>
              </a:lnSpc>
              <a:tabLst>
                <a:tab pos="2387600" algn="l"/>
              </a:tabLst>
            </a:pPr>
            <a:r>
              <a:rPr dirty="0" sz="1800">
                <a:solidFill>
                  <a:srgbClr val="F02971"/>
                </a:solidFill>
                <a:latin typeface="Arial"/>
                <a:cs typeface="Arial"/>
              </a:rPr>
              <a:t>2	</a:t>
            </a:r>
            <a:r>
              <a:rPr dirty="0" sz="1800">
                <a:solidFill>
                  <a:srgbClr val="171717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245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Wingdings"/>
              <a:buChar char=""/>
              <a:tabLst>
                <a:tab pos="184785" algn="l"/>
              </a:tabLst>
            </a:pPr>
            <a:r>
              <a:rPr dirty="0" sz="1200" spc="-30">
                <a:solidFill>
                  <a:srgbClr val="171717"/>
                </a:solidFill>
                <a:latin typeface="微软雅黑"/>
                <a:cs typeface="微软雅黑"/>
              </a:rPr>
              <a:t>2014</a:t>
            </a:r>
            <a:r>
              <a:rPr dirty="0" sz="1200" spc="-30">
                <a:solidFill>
                  <a:srgbClr val="171717"/>
                </a:solidFill>
                <a:latin typeface="微软雅黑"/>
                <a:cs typeface="微软雅黑"/>
              </a:rPr>
              <a:t>年 </a:t>
            </a:r>
            <a:r>
              <a:rPr dirty="0" sz="1200" spc="-10">
                <a:solidFill>
                  <a:srgbClr val="171717"/>
                </a:solidFill>
                <a:latin typeface="微软雅黑"/>
                <a:cs typeface="微软雅黑"/>
              </a:rPr>
              <a:t>Heart Bleed/Bash</a:t>
            </a:r>
            <a:r>
              <a:rPr dirty="0" sz="1200" spc="17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 spc="-15">
                <a:solidFill>
                  <a:srgbClr val="171717"/>
                </a:solidFill>
                <a:latin typeface="微软雅黑"/>
                <a:cs typeface="微软雅黑"/>
              </a:rPr>
              <a:t>Shellshock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57294" y="1632457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0" y="270001"/>
                </a:moveTo>
                <a:lnTo>
                  <a:pt x="4350" y="221474"/>
                </a:lnTo>
                <a:lnTo>
                  <a:pt x="16894" y="175797"/>
                </a:lnTo>
                <a:lnTo>
                  <a:pt x="36867" y="133735"/>
                </a:lnTo>
                <a:lnTo>
                  <a:pt x="63507" y="96051"/>
                </a:lnTo>
                <a:lnTo>
                  <a:pt x="96051" y="63507"/>
                </a:lnTo>
                <a:lnTo>
                  <a:pt x="133735" y="36867"/>
                </a:lnTo>
                <a:lnTo>
                  <a:pt x="175797" y="16894"/>
                </a:lnTo>
                <a:lnTo>
                  <a:pt x="221474" y="4350"/>
                </a:lnTo>
                <a:lnTo>
                  <a:pt x="270001" y="0"/>
                </a:lnTo>
                <a:lnTo>
                  <a:pt x="318529" y="4350"/>
                </a:lnTo>
                <a:lnTo>
                  <a:pt x="364206" y="16894"/>
                </a:lnTo>
                <a:lnTo>
                  <a:pt x="406268" y="36867"/>
                </a:lnTo>
                <a:lnTo>
                  <a:pt x="443952" y="63507"/>
                </a:lnTo>
                <a:lnTo>
                  <a:pt x="476496" y="96051"/>
                </a:lnTo>
                <a:lnTo>
                  <a:pt x="503136" y="133735"/>
                </a:lnTo>
                <a:lnTo>
                  <a:pt x="523109" y="175797"/>
                </a:lnTo>
                <a:lnTo>
                  <a:pt x="535653" y="221474"/>
                </a:lnTo>
                <a:lnTo>
                  <a:pt x="540003" y="270001"/>
                </a:lnTo>
                <a:lnTo>
                  <a:pt x="535653" y="318529"/>
                </a:lnTo>
                <a:lnTo>
                  <a:pt x="523109" y="364206"/>
                </a:lnTo>
                <a:lnTo>
                  <a:pt x="503136" y="406268"/>
                </a:lnTo>
                <a:lnTo>
                  <a:pt x="476496" y="443952"/>
                </a:lnTo>
                <a:lnTo>
                  <a:pt x="443952" y="476496"/>
                </a:lnTo>
                <a:lnTo>
                  <a:pt x="406268" y="503136"/>
                </a:lnTo>
                <a:lnTo>
                  <a:pt x="364206" y="523109"/>
                </a:lnTo>
                <a:lnTo>
                  <a:pt x="318529" y="535653"/>
                </a:lnTo>
                <a:lnTo>
                  <a:pt x="270001" y="540003"/>
                </a:lnTo>
                <a:lnTo>
                  <a:pt x="221474" y="535653"/>
                </a:lnTo>
                <a:lnTo>
                  <a:pt x="175797" y="523109"/>
                </a:lnTo>
                <a:lnTo>
                  <a:pt x="133735" y="503136"/>
                </a:lnTo>
                <a:lnTo>
                  <a:pt x="96051" y="476496"/>
                </a:lnTo>
                <a:lnTo>
                  <a:pt x="63507" y="443952"/>
                </a:lnTo>
                <a:lnTo>
                  <a:pt x="36867" y="406268"/>
                </a:lnTo>
                <a:lnTo>
                  <a:pt x="16894" y="364206"/>
                </a:lnTo>
                <a:lnTo>
                  <a:pt x="4350" y="318529"/>
                </a:lnTo>
                <a:lnTo>
                  <a:pt x="0" y="270001"/>
                </a:lnTo>
                <a:close/>
              </a:path>
            </a:pathLst>
          </a:custGeom>
          <a:ln w="38100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458970" y="1759585"/>
            <a:ext cx="153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171717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202308" y="181241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90043" y="0"/>
                </a:moveTo>
                <a:lnTo>
                  <a:pt x="0" y="0"/>
                </a:lnTo>
                <a:lnTo>
                  <a:pt x="90043" y="90043"/>
                </a:lnTo>
                <a:lnTo>
                  <a:pt x="0" y="180086"/>
                </a:lnTo>
                <a:lnTo>
                  <a:pt x="90043" y="180086"/>
                </a:lnTo>
                <a:lnTo>
                  <a:pt x="179959" y="90043"/>
                </a:lnTo>
                <a:lnTo>
                  <a:pt x="90043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478151" y="181241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90043" y="0"/>
                </a:moveTo>
                <a:lnTo>
                  <a:pt x="0" y="0"/>
                </a:lnTo>
                <a:lnTo>
                  <a:pt x="90043" y="90043"/>
                </a:lnTo>
                <a:lnTo>
                  <a:pt x="0" y="180086"/>
                </a:lnTo>
                <a:lnTo>
                  <a:pt x="90043" y="180086"/>
                </a:lnTo>
                <a:lnTo>
                  <a:pt x="180086" y="90043"/>
                </a:lnTo>
                <a:lnTo>
                  <a:pt x="90043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754120" y="181241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9915" y="0"/>
                </a:moveTo>
                <a:lnTo>
                  <a:pt x="0" y="0"/>
                </a:lnTo>
                <a:lnTo>
                  <a:pt x="89915" y="90043"/>
                </a:lnTo>
                <a:lnTo>
                  <a:pt x="0" y="180086"/>
                </a:lnTo>
                <a:lnTo>
                  <a:pt x="89915" y="180086"/>
                </a:lnTo>
                <a:lnTo>
                  <a:pt x="179958" y="90043"/>
                </a:lnTo>
                <a:lnTo>
                  <a:pt x="8991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04352" y="1261236"/>
            <a:ext cx="509905" cy="1758314"/>
          </a:xfrm>
          <a:custGeom>
            <a:avLst/>
            <a:gdLst/>
            <a:ahLst/>
            <a:cxnLst/>
            <a:rect l="l" t="t" r="r" b="b"/>
            <a:pathLst>
              <a:path w="509904" h="1758314">
                <a:moveTo>
                  <a:pt x="509904" y="0"/>
                </a:moveTo>
                <a:lnTo>
                  <a:pt x="0" y="175806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78825" y="242188"/>
            <a:ext cx="535940" cy="947419"/>
          </a:xfrm>
          <a:custGeom>
            <a:avLst/>
            <a:gdLst/>
            <a:ahLst/>
            <a:cxnLst/>
            <a:rect l="l" t="t" r="r" b="b"/>
            <a:pathLst>
              <a:path w="535940" h="947419">
                <a:moveTo>
                  <a:pt x="0" y="0"/>
                </a:moveTo>
                <a:lnTo>
                  <a:pt x="535431" y="947038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192" y="949452"/>
            <a:ext cx="580390" cy="831850"/>
          </a:xfrm>
          <a:custGeom>
            <a:avLst/>
            <a:gdLst/>
            <a:ahLst/>
            <a:cxnLst/>
            <a:rect l="l" t="t" r="r" b="b"/>
            <a:pathLst>
              <a:path w="580390" h="831850">
                <a:moveTo>
                  <a:pt x="579945" y="0"/>
                </a:moveTo>
                <a:lnTo>
                  <a:pt x="0" y="831723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1069" y="248920"/>
            <a:ext cx="526415" cy="664845"/>
          </a:xfrm>
          <a:custGeom>
            <a:avLst/>
            <a:gdLst/>
            <a:ahLst/>
            <a:cxnLst/>
            <a:rect l="l" t="t" r="r" b="b"/>
            <a:pathLst>
              <a:path w="526415" h="664844">
                <a:moveTo>
                  <a:pt x="0" y="0"/>
                </a:moveTo>
                <a:lnTo>
                  <a:pt x="526077" y="66459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101" y="392175"/>
            <a:ext cx="902969" cy="27305"/>
          </a:xfrm>
          <a:custGeom>
            <a:avLst/>
            <a:gdLst/>
            <a:ahLst/>
            <a:cxnLst/>
            <a:rect l="l" t="t" r="r" b="b"/>
            <a:pathLst>
              <a:path w="902969" h="27304">
                <a:moveTo>
                  <a:pt x="0" y="0"/>
                </a:moveTo>
                <a:lnTo>
                  <a:pt x="902581" y="27304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84530">
              <a:lnSpc>
                <a:spcPct val="100000"/>
              </a:lnSpc>
            </a:pPr>
            <a:r>
              <a:rPr dirty="0" sz="1400" spc="10">
                <a:solidFill>
                  <a:srgbClr val="F02971"/>
                </a:solidFill>
                <a:latin typeface="微软雅黑"/>
                <a:cs typeface="微软雅黑"/>
              </a:rPr>
              <a:t>[3/4]</a:t>
            </a:r>
            <a:r>
              <a:rPr dirty="0" sz="1400" spc="-140">
                <a:solidFill>
                  <a:srgbClr val="F02971"/>
                </a:solidFill>
                <a:latin typeface="微软雅黑"/>
                <a:cs typeface="微软雅黑"/>
              </a:rPr>
              <a:t> </a:t>
            </a:r>
            <a:r>
              <a:rPr dirty="0"/>
              <a:t>为什么需要安全应急？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4639" y="0"/>
            <a:ext cx="240029" cy="375285"/>
          </a:xfrm>
          <a:custGeom>
            <a:avLst/>
            <a:gdLst/>
            <a:ahLst/>
            <a:cxnLst/>
            <a:rect l="l" t="t" r="r" b="b"/>
            <a:pathLst>
              <a:path w="240030" h="375285">
                <a:moveTo>
                  <a:pt x="0" y="0"/>
                </a:moveTo>
                <a:lnTo>
                  <a:pt x="239483" y="374903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65682" y="356488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5" h="126365">
                <a:moveTo>
                  <a:pt x="62992" y="0"/>
                </a:moveTo>
                <a:lnTo>
                  <a:pt x="38474" y="4949"/>
                </a:lnTo>
                <a:lnTo>
                  <a:pt x="18451" y="18446"/>
                </a:lnTo>
                <a:lnTo>
                  <a:pt x="4950" y="38469"/>
                </a:lnTo>
                <a:lnTo>
                  <a:pt x="0" y="62991"/>
                </a:lnTo>
                <a:lnTo>
                  <a:pt x="4950" y="87514"/>
                </a:lnTo>
                <a:lnTo>
                  <a:pt x="18451" y="107537"/>
                </a:lnTo>
                <a:lnTo>
                  <a:pt x="38474" y="121034"/>
                </a:lnTo>
                <a:lnTo>
                  <a:pt x="62992" y="125984"/>
                </a:lnTo>
                <a:lnTo>
                  <a:pt x="87516" y="121034"/>
                </a:lnTo>
                <a:lnTo>
                  <a:pt x="107543" y="107537"/>
                </a:lnTo>
                <a:lnTo>
                  <a:pt x="121045" y="87514"/>
                </a:lnTo>
                <a:lnTo>
                  <a:pt x="125996" y="62991"/>
                </a:lnTo>
                <a:lnTo>
                  <a:pt x="121045" y="38469"/>
                </a:lnTo>
                <a:lnTo>
                  <a:pt x="107543" y="18446"/>
                </a:lnTo>
                <a:lnTo>
                  <a:pt x="87516" y="4949"/>
                </a:lnTo>
                <a:lnTo>
                  <a:pt x="6299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7146" y="87744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91" y="0"/>
                </a:moveTo>
                <a:lnTo>
                  <a:pt x="21983" y="2831"/>
                </a:lnTo>
                <a:lnTo>
                  <a:pt x="10542" y="10556"/>
                </a:lnTo>
                <a:lnTo>
                  <a:pt x="2828" y="22020"/>
                </a:lnTo>
                <a:lnTo>
                  <a:pt x="0" y="36068"/>
                </a:lnTo>
                <a:lnTo>
                  <a:pt x="2828" y="50041"/>
                </a:lnTo>
                <a:lnTo>
                  <a:pt x="10542" y="61468"/>
                </a:lnTo>
                <a:lnTo>
                  <a:pt x="21983" y="69179"/>
                </a:lnTo>
                <a:lnTo>
                  <a:pt x="35991" y="72009"/>
                </a:lnTo>
                <a:lnTo>
                  <a:pt x="50007" y="69179"/>
                </a:lnTo>
                <a:lnTo>
                  <a:pt x="61452" y="61467"/>
                </a:lnTo>
                <a:lnTo>
                  <a:pt x="69167" y="50041"/>
                </a:lnTo>
                <a:lnTo>
                  <a:pt x="71996" y="36068"/>
                </a:lnTo>
                <a:lnTo>
                  <a:pt x="69167" y="22020"/>
                </a:lnTo>
                <a:lnTo>
                  <a:pt x="61452" y="10556"/>
                </a:lnTo>
                <a:lnTo>
                  <a:pt x="50007" y="2831"/>
                </a:lnTo>
                <a:lnTo>
                  <a:pt x="3599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612" y="18745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000" y="0"/>
                </a:moveTo>
                <a:lnTo>
                  <a:pt x="21987" y="2831"/>
                </a:lnTo>
                <a:lnTo>
                  <a:pt x="10544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4" y="61468"/>
                </a:lnTo>
                <a:lnTo>
                  <a:pt x="21987" y="69179"/>
                </a:lnTo>
                <a:lnTo>
                  <a:pt x="36000" y="72009"/>
                </a:lnTo>
                <a:lnTo>
                  <a:pt x="50013" y="69179"/>
                </a:lnTo>
                <a:lnTo>
                  <a:pt x="61456" y="61467"/>
                </a:lnTo>
                <a:lnTo>
                  <a:pt x="69171" y="50041"/>
                </a:lnTo>
                <a:lnTo>
                  <a:pt x="72000" y="36068"/>
                </a:lnTo>
                <a:lnTo>
                  <a:pt x="69171" y="22020"/>
                </a:lnTo>
                <a:lnTo>
                  <a:pt x="61456" y="10556"/>
                </a:lnTo>
                <a:lnTo>
                  <a:pt x="50013" y="2831"/>
                </a:lnTo>
                <a:lnTo>
                  <a:pt x="3600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42883" y="17030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0"/>
                </a:lnTo>
                <a:lnTo>
                  <a:pt x="2829" y="49968"/>
                </a:lnTo>
                <a:lnTo>
                  <a:pt x="10541" y="61388"/>
                </a:lnTo>
                <a:lnTo>
                  <a:pt x="21967" y="69070"/>
                </a:lnTo>
                <a:lnTo>
                  <a:pt x="35941" y="71881"/>
                </a:lnTo>
                <a:lnTo>
                  <a:pt x="49988" y="69070"/>
                </a:lnTo>
                <a:lnTo>
                  <a:pt x="61452" y="61388"/>
                </a:lnTo>
                <a:lnTo>
                  <a:pt x="69177" y="49968"/>
                </a:lnTo>
                <a:lnTo>
                  <a:pt x="72009" y="35940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878316" y="118922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40" y="0"/>
                </a:moveTo>
                <a:lnTo>
                  <a:pt x="21967" y="2831"/>
                </a:lnTo>
                <a:lnTo>
                  <a:pt x="10541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0" y="61468"/>
                </a:lnTo>
                <a:lnTo>
                  <a:pt x="21967" y="69179"/>
                </a:lnTo>
                <a:lnTo>
                  <a:pt x="35940" y="72009"/>
                </a:lnTo>
                <a:lnTo>
                  <a:pt x="49988" y="69179"/>
                </a:lnTo>
                <a:lnTo>
                  <a:pt x="61452" y="61467"/>
                </a:lnTo>
                <a:lnTo>
                  <a:pt x="69177" y="50041"/>
                </a:lnTo>
                <a:lnTo>
                  <a:pt x="72008" y="36068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42883" y="30087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1"/>
                </a:lnTo>
                <a:lnTo>
                  <a:pt x="2829" y="49968"/>
                </a:lnTo>
                <a:lnTo>
                  <a:pt x="10541" y="61388"/>
                </a:lnTo>
                <a:lnTo>
                  <a:pt x="21967" y="69070"/>
                </a:lnTo>
                <a:lnTo>
                  <a:pt x="35941" y="71881"/>
                </a:lnTo>
                <a:lnTo>
                  <a:pt x="49988" y="69070"/>
                </a:lnTo>
                <a:lnTo>
                  <a:pt x="61452" y="61388"/>
                </a:lnTo>
                <a:lnTo>
                  <a:pt x="69177" y="49968"/>
                </a:lnTo>
                <a:lnTo>
                  <a:pt x="72009" y="35941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930385" y="38088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6068" y="0"/>
                </a:moveTo>
                <a:lnTo>
                  <a:pt x="22020" y="2811"/>
                </a:lnTo>
                <a:lnTo>
                  <a:pt x="10556" y="10493"/>
                </a:lnTo>
                <a:lnTo>
                  <a:pt x="2831" y="21913"/>
                </a:lnTo>
                <a:lnTo>
                  <a:pt x="0" y="35941"/>
                </a:lnTo>
                <a:lnTo>
                  <a:pt x="2831" y="49976"/>
                </a:lnTo>
                <a:lnTo>
                  <a:pt x="10556" y="61414"/>
                </a:lnTo>
                <a:lnTo>
                  <a:pt x="22020" y="69113"/>
                </a:lnTo>
                <a:lnTo>
                  <a:pt x="36068" y="71932"/>
                </a:lnTo>
                <a:lnTo>
                  <a:pt x="50095" y="69113"/>
                </a:lnTo>
                <a:lnTo>
                  <a:pt x="61515" y="61414"/>
                </a:lnTo>
                <a:lnTo>
                  <a:pt x="69197" y="49976"/>
                </a:lnTo>
                <a:lnTo>
                  <a:pt x="72009" y="35941"/>
                </a:lnTo>
                <a:lnTo>
                  <a:pt x="69197" y="21913"/>
                </a:lnTo>
                <a:lnTo>
                  <a:pt x="61515" y="10493"/>
                </a:lnTo>
                <a:lnTo>
                  <a:pt x="50095" y="2811"/>
                </a:lnTo>
                <a:lnTo>
                  <a:pt x="360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15020" y="500317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0" y="0"/>
                </a:moveTo>
                <a:lnTo>
                  <a:pt x="21967" y="2829"/>
                </a:lnTo>
                <a:lnTo>
                  <a:pt x="10541" y="10545"/>
                </a:lnTo>
                <a:lnTo>
                  <a:pt x="2829" y="21988"/>
                </a:lnTo>
                <a:lnTo>
                  <a:pt x="0" y="36001"/>
                </a:lnTo>
                <a:lnTo>
                  <a:pt x="2829" y="50014"/>
                </a:lnTo>
                <a:lnTo>
                  <a:pt x="10540" y="61457"/>
                </a:lnTo>
                <a:lnTo>
                  <a:pt x="21967" y="69173"/>
                </a:lnTo>
                <a:lnTo>
                  <a:pt x="35940" y="72002"/>
                </a:lnTo>
                <a:lnTo>
                  <a:pt x="49988" y="69173"/>
                </a:lnTo>
                <a:lnTo>
                  <a:pt x="61452" y="61457"/>
                </a:lnTo>
                <a:lnTo>
                  <a:pt x="69177" y="50014"/>
                </a:lnTo>
                <a:lnTo>
                  <a:pt x="72008" y="36001"/>
                </a:lnTo>
                <a:lnTo>
                  <a:pt x="69177" y="21988"/>
                </a:lnTo>
                <a:lnTo>
                  <a:pt x="61452" y="10545"/>
                </a:lnTo>
                <a:lnTo>
                  <a:pt x="49988" y="2829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04352" y="3070098"/>
            <a:ext cx="537210" cy="749300"/>
          </a:xfrm>
          <a:custGeom>
            <a:avLst/>
            <a:gdLst/>
            <a:ahLst/>
            <a:cxnLst/>
            <a:rect l="l" t="t" r="r" b="b"/>
            <a:pathLst>
              <a:path w="537209" h="749300">
                <a:moveTo>
                  <a:pt x="0" y="0"/>
                </a:moveTo>
                <a:lnTo>
                  <a:pt x="536701" y="749299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76489" y="3870197"/>
            <a:ext cx="964565" cy="1143635"/>
          </a:xfrm>
          <a:custGeom>
            <a:avLst/>
            <a:gdLst/>
            <a:ahLst/>
            <a:cxnLst/>
            <a:rect l="l" t="t" r="r" b="b"/>
            <a:pathLst>
              <a:path w="964565" h="1143635">
                <a:moveTo>
                  <a:pt x="0" y="1143520"/>
                </a:moveTo>
                <a:lnTo>
                  <a:pt x="964564" y="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50961" y="3080639"/>
            <a:ext cx="427990" cy="1922780"/>
          </a:xfrm>
          <a:custGeom>
            <a:avLst/>
            <a:gdLst/>
            <a:ahLst/>
            <a:cxnLst/>
            <a:rect l="l" t="t" r="r" b="b"/>
            <a:pathLst>
              <a:path w="427990" h="1922779">
                <a:moveTo>
                  <a:pt x="0" y="1922538"/>
                </a:moveTo>
                <a:lnTo>
                  <a:pt x="427863" y="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036684" y="42113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6068" y="0"/>
                </a:moveTo>
                <a:lnTo>
                  <a:pt x="22020" y="2831"/>
                </a:lnTo>
                <a:lnTo>
                  <a:pt x="10556" y="10556"/>
                </a:lnTo>
                <a:lnTo>
                  <a:pt x="2831" y="22020"/>
                </a:lnTo>
                <a:lnTo>
                  <a:pt x="0" y="36067"/>
                </a:lnTo>
                <a:lnTo>
                  <a:pt x="2831" y="50041"/>
                </a:lnTo>
                <a:lnTo>
                  <a:pt x="10556" y="61467"/>
                </a:lnTo>
                <a:lnTo>
                  <a:pt x="22020" y="69179"/>
                </a:lnTo>
                <a:lnTo>
                  <a:pt x="36068" y="72008"/>
                </a:lnTo>
                <a:lnTo>
                  <a:pt x="50041" y="69179"/>
                </a:lnTo>
                <a:lnTo>
                  <a:pt x="61468" y="61467"/>
                </a:lnTo>
                <a:lnTo>
                  <a:pt x="69179" y="50041"/>
                </a:lnTo>
                <a:lnTo>
                  <a:pt x="72009" y="36067"/>
                </a:lnTo>
                <a:lnTo>
                  <a:pt x="69179" y="22020"/>
                </a:lnTo>
                <a:lnTo>
                  <a:pt x="61468" y="10556"/>
                </a:lnTo>
                <a:lnTo>
                  <a:pt x="50041" y="2831"/>
                </a:lnTo>
                <a:lnTo>
                  <a:pt x="360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404352" y="231647"/>
            <a:ext cx="632460" cy="226060"/>
          </a:xfrm>
          <a:custGeom>
            <a:avLst/>
            <a:gdLst/>
            <a:ahLst/>
            <a:cxnLst/>
            <a:rect l="l" t="t" r="r" b="b"/>
            <a:pathLst>
              <a:path w="632459" h="226059">
                <a:moveTo>
                  <a:pt x="0" y="0"/>
                </a:moveTo>
                <a:lnTo>
                  <a:pt x="632332" y="22555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719819" y="0"/>
            <a:ext cx="424180" cy="1189355"/>
          </a:xfrm>
          <a:custGeom>
            <a:avLst/>
            <a:gdLst/>
            <a:ahLst/>
            <a:cxnLst/>
            <a:rect l="l" t="t" r="r" b="b"/>
            <a:pathLst>
              <a:path w="424179" h="1189355">
                <a:moveTo>
                  <a:pt x="0" y="0"/>
                </a:moveTo>
                <a:lnTo>
                  <a:pt x="424179" y="1189227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823959" y="34912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41" y="0"/>
                </a:moveTo>
                <a:lnTo>
                  <a:pt x="21967" y="2831"/>
                </a:lnTo>
                <a:lnTo>
                  <a:pt x="10541" y="10556"/>
                </a:lnTo>
                <a:lnTo>
                  <a:pt x="2829" y="22020"/>
                </a:lnTo>
                <a:lnTo>
                  <a:pt x="0" y="36067"/>
                </a:lnTo>
                <a:lnTo>
                  <a:pt x="2829" y="50041"/>
                </a:lnTo>
                <a:lnTo>
                  <a:pt x="10541" y="61467"/>
                </a:lnTo>
                <a:lnTo>
                  <a:pt x="21967" y="69179"/>
                </a:lnTo>
                <a:lnTo>
                  <a:pt x="35941" y="72009"/>
                </a:lnTo>
                <a:lnTo>
                  <a:pt x="49988" y="69179"/>
                </a:lnTo>
                <a:lnTo>
                  <a:pt x="61452" y="61468"/>
                </a:lnTo>
                <a:lnTo>
                  <a:pt x="69177" y="50041"/>
                </a:lnTo>
                <a:lnTo>
                  <a:pt x="72009" y="36067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376289" y="2481198"/>
            <a:ext cx="201739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0" b="1">
                <a:solidFill>
                  <a:srgbClr val="171717"/>
                </a:solidFill>
                <a:latin typeface="微软雅黑"/>
                <a:cs typeface="微软雅黑"/>
              </a:rPr>
              <a:t>供应链工具链脆弱性增加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0575" y="2345689"/>
            <a:ext cx="187515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200" spc="-840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上游厂商遭受更多的攻击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0575" y="2718180"/>
            <a:ext cx="6964680" cy="1110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200" spc="-805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200" spc="-5">
                <a:solidFill>
                  <a:srgbClr val="171717"/>
                </a:solidFill>
                <a:latin typeface="微软雅黑"/>
                <a:cs typeface="微软雅黑"/>
              </a:rPr>
              <a:t>导致整个供应链工具脆弱性增加</a:t>
            </a:r>
            <a:endParaRPr sz="1200">
              <a:latin typeface="微软雅黑"/>
              <a:cs typeface="微软雅黑"/>
            </a:endParaRPr>
          </a:p>
          <a:p>
            <a:pPr algn="r" marR="5080">
              <a:lnSpc>
                <a:spcPts val="1510"/>
              </a:lnSpc>
              <a:spcBef>
                <a:spcPts val="70"/>
              </a:spcBef>
            </a:pPr>
            <a:r>
              <a:rPr dirty="0" sz="1400" spc="15" b="1">
                <a:solidFill>
                  <a:srgbClr val="F02971"/>
                </a:solidFill>
                <a:latin typeface="黑体"/>
                <a:cs typeface="黑体"/>
              </a:rPr>
              <a:t>威胁泛化</a:t>
            </a:r>
            <a:endParaRPr sz="1400">
              <a:latin typeface="黑体"/>
              <a:cs typeface="黑体"/>
            </a:endParaRPr>
          </a:p>
          <a:p>
            <a:pPr marL="12700">
              <a:lnSpc>
                <a:spcPts val="1270"/>
              </a:lnSpc>
            </a:pPr>
            <a:r>
              <a:rPr dirty="0" sz="120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200" spc="-815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200" spc="-5">
                <a:solidFill>
                  <a:srgbClr val="171717"/>
                </a:solidFill>
                <a:latin typeface="微软雅黑"/>
                <a:cs typeface="微软雅黑"/>
              </a:rPr>
              <a:t>行业资质门槛的问题</a:t>
            </a:r>
            <a:endParaRPr sz="1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300">
              <a:latin typeface="Times New Roman"/>
              <a:cs typeface="Times New Roman"/>
            </a:endParaRPr>
          </a:p>
          <a:p>
            <a:pPr marL="184150" marR="2540635" indent="-172085">
              <a:lnSpc>
                <a:spcPts val="1430"/>
              </a:lnSpc>
            </a:pPr>
            <a:r>
              <a:rPr dirty="0" sz="120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200" spc="-760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200" spc="-5">
                <a:solidFill>
                  <a:srgbClr val="171717"/>
                </a:solidFill>
                <a:latin typeface="黑体"/>
                <a:cs typeface="黑体"/>
              </a:rPr>
              <a:t>防护能力稍弱的第三方供应商</a:t>
            </a:r>
            <a:r>
              <a:rPr dirty="0" sz="1200" spc="-150">
                <a:solidFill>
                  <a:srgbClr val="171717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171717"/>
                </a:solidFill>
                <a:latin typeface="Wingdings"/>
                <a:cs typeface="Wingdings"/>
              </a:rPr>
              <a:t></a:t>
            </a:r>
            <a:r>
              <a:rPr dirty="0" sz="1200" spc="-740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200" spc="-5">
                <a:solidFill>
                  <a:srgbClr val="171717"/>
                </a:solidFill>
                <a:latin typeface="黑体"/>
                <a:cs typeface="黑体"/>
              </a:rPr>
              <a:t>攻击者以其受信任的身份为跳 </a:t>
            </a:r>
            <a:r>
              <a:rPr dirty="0" sz="1200" spc="-505">
                <a:solidFill>
                  <a:srgbClr val="171717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171717"/>
                </a:solidFill>
                <a:latin typeface="黑体"/>
                <a:cs typeface="黑体"/>
              </a:rPr>
              <a:t>板</a:t>
            </a:r>
            <a:r>
              <a:rPr dirty="0" sz="1200" spc="-270">
                <a:solidFill>
                  <a:srgbClr val="171717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171717"/>
                </a:solidFill>
                <a:latin typeface="Wingdings"/>
                <a:cs typeface="Wingdings"/>
              </a:rPr>
              <a:t></a:t>
            </a:r>
            <a:r>
              <a:rPr dirty="0" sz="1200" spc="-910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200" spc="-5">
                <a:solidFill>
                  <a:srgbClr val="171717"/>
                </a:solidFill>
                <a:latin typeface="黑体"/>
                <a:cs typeface="黑体"/>
              </a:rPr>
              <a:t>攻击防护能力较强的企业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43220" y="1416177"/>
            <a:ext cx="0" cy="2971800"/>
          </a:xfrm>
          <a:custGeom>
            <a:avLst/>
            <a:gdLst/>
            <a:ahLst/>
            <a:cxnLst/>
            <a:rect l="l" t="t" r="r" b="b"/>
            <a:pathLst>
              <a:path w="0" h="2971800">
                <a:moveTo>
                  <a:pt x="0" y="0"/>
                </a:moveTo>
                <a:lnTo>
                  <a:pt x="0" y="2971673"/>
                </a:lnTo>
              </a:path>
            </a:pathLst>
          </a:custGeom>
          <a:ln w="9534">
            <a:solidFill>
              <a:srgbClr val="525252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100823" y="1632457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4" h="540385">
                <a:moveTo>
                  <a:pt x="270001" y="0"/>
                </a:moveTo>
                <a:lnTo>
                  <a:pt x="221440" y="4350"/>
                </a:lnTo>
                <a:lnTo>
                  <a:pt x="175746" y="16894"/>
                </a:lnTo>
                <a:lnTo>
                  <a:pt x="133679" y="36867"/>
                </a:lnTo>
                <a:lnTo>
                  <a:pt x="95999" y="63507"/>
                </a:lnTo>
                <a:lnTo>
                  <a:pt x="63465" y="96051"/>
                </a:lnTo>
                <a:lnTo>
                  <a:pt x="36839" y="133735"/>
                </a:lnTo>
                <a:lnTo>
                  <a:pt x="16879" y="175797"/>
                </a:lnTo>
                <a:lnTo>
                  <a:pt x="4346" y="221474"/>
                </a:lnTo>
                <a:lnTo>
                  <a:pt x="0" y="270001"/>
                </a:lnTo>
                <a:lnTo>
                  <a:pt x="4346" y="318529"/>
                </a:lnTo>
                <a:lnTo>
                  <a:pt x="16879" y="364206"/>
                </a:lnTo>
                <a:lnTo>
                  <a:pt x="36839" y="406268"/>
                </a:lnTo>
                <a:lnTo>
                  <a:pt x="63465" y="443952"/>
                </a:lnTo>
                <a:lnTo>
                  <a:pt x="95999" y="476496"/>
                </a:lnTo>
                <a:lnTo>
                  <a:pt x="133679" y="503136"/>
                </a:lnTo>
                <a:lnTo>
                  <a:pt x="175746" y="523109"/>
                </a:lnTo>
                <a:lnTo>
                  <a:pt x="221440" y="535653"/>
                </a:lnTo>
                <a:lnTo>
                  <a:pt x="270001" y="540003"/>
                </a:lnTo>
                <a:lnTo>
                  <a:pt x="318529" y="535653"/>
                </a:lnTo>
                <a:lnTo>
                  <a:pt x="364206" y="523109"/>
                </a:lnTo>
                <a:lnTo>
                  <a:pt x="406268" y="503136"/>
                </a:lnTo>
                <a:lnTo>
                  <a:pt x="443952" y="476496"/>
                </a:lnTo>
                <a:lnTo>
                  <a:pt x="476496" y="443952"/>
                </a:lnTo>
                <a:lnTo>
                  <a:pt x="503136" y="406268"/>
                </a:lnTo>
                <a:lnTo>
                  <a:pt x="523109" y="364206"/>
                </a:lnTo>
                <a:lnTo>
                  <a:pt x="535653" y="318529"/>
                </a:lnTo>
                <a:lnTo>
                  <a:pt x="540003" y="270001"/>
                </a:lnTo>
                <a:lnTo>
                  <a:pt x="535653" y="221474"/>
                </a:lnTo>
                <a:lnTo>
                  <a:pt x="523109" y="175797"/>
                </a:lnTo>
                <a:lnTo>
                  <a:pt x="503136" y="133735"/>
                </a:lnTo>
                <a:lnTo>
                  <a:pt x="476496" y="96051"/>
                </a:lnTo>
                <a:lnTo>
                  <a:pt x="443952" y="63507"/>
                </a:lnTo>
                <a:lnTo>
                  <a:pt x="406268" y="36867"/>
                </a:lnTo>
                <a:lnTo>
                  <a:pt x="364206" y="16894"/>
                </a:lnTo>
                <a:lnTo>
                  <a:pt x="318529" y="4350"/>
                </a:lnTo>
                <a:lnTo>
                  <a:pt x="270001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305420" y="1759585"/>
            <a:ext cx="153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3171" y="1632457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0" y="270001"/>
                </a:moveTo>
                <a:lnTo>
                  <a:pt x="4349" y="221474"/>
                </a:lnTo>
                <a:lnTo>
                  <a:pt x="16891" y="175797"/>
                </a:lnTo>
                <a:lnTo>
                  <a:pt x="36861" y="133735"/>
                </a:lnTo>
                <a:lnTo>
                  <a:pt x="63498" y="96051"/>
                </a:lnTo>
                <a:lnTo>
                  <a:pt x="96038" y="63507"/>
                </a:lnTo>
                <a:lnTo>
                  <a:pt x="133720" y="36867"/>
                </a:lnTo>
                <a:lnTo>
                  <a:pt x="175781" y="16894"/>
                </a:lnTo>
                <a:lnTo>
                  <a:pt x="221458" y="4350"/>
                </a:lnTo>
                <a:lnTo>
                  <a:pt x="269989" y="0"/>
                </a:lnTo>
                <a:lnTo>
                  <a:pt x="318523" y="4350"/>
                </a:lnTo>
                <a:lnTo>
                  <a:pt x="364203" y="16894"/>
                </a:lnTo>
                <a:lnTo>
                  <a:pt x="406266" y="36867"/>
                </a:lnTo>
                <a:lnTo>
                  <a:pt x="443950" y="63507"/>
                </a:lnTo>
                <a:lnTo>
                  <a:pt x="476491" y="96051"/>
                </a:lnTo>
                <a:lnTo>
                  <a:pt x="503129" y="133735"/>
                </a:lnTo>
                <a:lnTo>
                  <a:pt x="523099" y="175797"/>
                </a:lnTo>
                <a:lnTo>
                  <a:pt x="535641" y="221474"/>
                </a:lnTo>
                <a:lnTo>
                  <a:pt x="539991" y="270001"/>
                </a:lnTo>
                <a:lnTo>
                  <a:pt x="535641" y="318529"/>
                </a:lnTo>
                <a:lnTo>
                  <a:pt x="523099" y="364206"/>
                </a:lnTo>
                <a:lnTo>
                  <a:pt x="503129" y="406268"/>
                </a:lnTo>
                <a:lnTo>
                  <a:pt x="476491" y="443952"/>
                </a:lnTo>
                <a:lnTo>
                  <a:pt x="443950" y="476496"/>
                </a:lnTo>
                <a:lnTo>
                  <a:pt x="406266" y="503136"/>
                </a:lnTo>
                <a:lnTo>
                  <a:pt x="364203" y="523109"/>
                </a:lnTo>
                <a:lnTo>
                  <a:pt x="318523" y="535653"/>
                </a:lnTo>
                <a:lnTo>
                  <a:pt x="269989" y="540003"/>
                </a:lnTo>
                <a:lnTo>
                  <a:pt x="221458" y="535653"/>
                </a:lnTo>
                <a:lnTo>
                  <a:pt x="175781" y="523109"/>
                </a:lnTo>
                <a:lnTo>
                  <a:pt x="133720" y="503136"/>
                </a:lnTo>
                <a:lnTo>
                  <a:pt x="96038" y="476496"/>
                </a:lnTo>
                <a:lnTo>
                  <a:pt x="63498" y="443952"/>
                </a:lnTo>
                <a:lnTo>
                  <a:pt x="36861" y="406268"/>
                </a:lnTo>
                <a:lnTo>
                  <a:pt x="16891" y="364206"/>
                </a:lnTo>
                <a:lnTo>
                  <a:pt x="4349" y="318529"/>
                </a:lnTo>
                <a:lnTo>
                  <a:pt x="0" y="270001"/>
                </a:lnTo>
                <a:close/>
              </a:path>
            </a:pathLst>
          </a:custGeom>
          <a:ln w="38100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80707" y="1759585"/>
            <a:ext cx="153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171717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74495" y="1632457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0" y="270001"/>
                </a:moveTo>
                <a:lnTo>
                  <a:pt x="4350" y="221474"/>
                </a:lnTo>
                <a:lnTo>
                  <a:pt x="16894" y="175797"/>
                </a:lnTo>
                <a:lnTo>
                  <a:pt x="36867" y="133735"/>
                </a:lnTo>
                <a:lnTo>
                  <a:pt x="63507" y="96051"/>
                </a:lnTo>
                <a:lnTo>
                  <a:pt x="96051" y="63507"/>
                </a:lnTo>
                <a:lnTo>
                  <a:pt x="133735" y="36867"/>
                </a:lnTo>
                <a:lnTo>
                  <a:pt x="175797" y="16894"/>
                </a:lnTo>
                <a:lnTo>
                  <a:pt x="221474" y="4350"/>
                </a:lnTo>
                <a:lnTo>
                  <a:pt x="270002" y="0"/>
                </a:lnTo>
                <a:lnTo>
                  <a:pt x="318529" y="4350"/>
                </a:lnTo>
                <a:lnTo>
                  <a:pt x="364206" y="16894"/>
                </a:lnTo>
                <a:lnTo>
                  <a:pt x="406268" y="36867"/>
                </a:lnTo>
                <a:lnTo>
                  <a:pt x="443952" y="63507"/>
                </a:lnTo>
                <a:lnTo>
                  <a:pt x="476496" y="96051"/>
                </a:lnTo>
                <a:lnTo>
                  <a:pt x="503136" y="133735"/>
                </a:lnTo>
                <a:lnTo>
                  <a:pt x="523109" y="175797"/>
                </a:lnTo>
                <a:lnTo>
                  <a:pt x="535653" y="221474"/>
                </a:lnTo>
                <a:lnTo>
                  <a:pt x="540004" y="270001"/>
                </a:lnTo>
                <a:lnTo>
                  <a:pt x="535653" y="318529"/>
                </a:lnTo>
                <a:lnTo>
                  <a:pt x="523109" y="364206"/>
                </a:lnTo>
                <a:lnTo>
                  <a:pt x="503136" y="406268"/>
                </a:lnTo>
                <a:lnTo>
                  <a:pt x="476496" y="443952"/>
                </a:lnTo>
                <a:lnTo>
                  <a:pt x="443952" y="476496"/>
                </a:lnTo>
                <a:lnTo>
                  <a:pt x="406268" y="503136"/>
                </a:lnTo>
                <a:lnTo>
                  <a:pt x="364206" y="523109"/>
                </a:lnTo>
                <a:lnTo>
                  <a:pt x="318529" y="535653"/>
                </a:lnTo>
                <a:lnTo>
                  <a:pt x="270002" y="540003"/>
                </a:lnTo>
                <a:lnTo>
                  <a:pt x="221474" y="535653"/>
                </a:lnTo>
                <a:lnTo>
                  <a:pt x="175797" y="523109"/>
                </a:lnTo>
                <a:lnTo>
                  <a:pt x="133735" y="503136"/>
                </a:lnTo>
                <a:lnTo>
                  <a:pt x="96051" y="476496"/>
                </a:lnTo>
                <a:lnTo>
                  <a:pt x="63507" y="443952"/>
                </a:lnTo>
                <a:lnTo>
                  <a:pt x="36867" y="406268"/>
                </a:lnTo>
                <a:lnTo>
                  <a:pt x="16894" y="364206"/>
                </a:lnTo>
                <a:lnTo>
                  <a:pt x="4350" y="318529"/>
                </a:lnTo>
                <a:lnTo>
                  <a:pt x="0" y="270001"/>
                </a:lnTo>
                <a:close/>
              </a:path>
            </a:pathLst>
          </a:custGeom>
          <a:ln w="38100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873504" y="1759585"/>
            <a:ext cx="153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171717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965957" y="1632457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0" y="270001"/>
                </a:moveTo>
                <a:lnTo>
                  <a:pt x="4346" y="221474"/>
                </a:lnTo>
                <a:lnTo>
                  <a:pt x="16878" y="175797"/>
                </a:lnTo>
                <a:lnTo>
                  <a:pt x="36834" y="133735"/>
                </a:lnTo>
                <a:lnTo>
                  <a:pt x="63454" y="96051"/>
                </a:lnTo>
                <a:lnTo>
                  <a:pt x="95977" y="63507"/>
                </a:lnTo>
                <a:lnTo>
                  <a:pt x="133641" y="36867"/>
                </a:lnTo>
                <a:lnTo>
                  <a:pt x="175686" y="16894"/>
                </a:lnTo>
                <a:lnTo>
                  <a:pt x="221351" y="4350"/>
                </a:lnTo>
                <a:lnTo>
                  <a:pt x="269875" y="0"/>
                </a:lnTo>
                <a:lnTo>
                  <a:pt x="318436" y="4350"/>
                </a:lnTo>
                <a:lnTo>
                  <a:pt x="364130" y="16894"/>
                </a:lnTo>
                <a:lnTo>
                  <a:pt x="406197" y="36867"/>
                </a:lnTo>
                <a:lnTo>
                  <a:pt x="443877" y="63507"/>
                </a:lnTo>
                <a:lnTo>
                  <a:pt x="476411" y="96051"/>
                </a:lnTo>
                <a:lnTo>
                  <a:pt x="503037" y="133735"/>
                </a:lnTo>
                <a:lnTo>
                  <a:pt x="522997" y="175797"/>
                </a:lnTo>
                <a:lnTo>
                  <a:pt x="535530" y="221474"/>
                </a:lnTo>
                <a:lnTo>
                  <a:pt x="539877" y="270001"/>
                </a:lnTo>
                <a:lnTo>
                  <a:pt x="535530" y="318529"/>
                </a:lnTo>
                <a:lnTo>
                  <a:pt x="522997" y="364206"/>
                </a:lnTo>
                <a:lnTo>
                  <a:pt x="503037" y="406268"/>
                </a:lnTo>
                <a:lnTo>
                  <a:pt x="476411" y="443952"/>
                </a:lnTo>
                <a:lnTo>
                  <a:pt x="443877" y="476496"/>
                </a:lnTo>
                <a:lnTo>
                  <a:pt x="406197" y="503136"/>
                </a:lnTo>
                <a:lnTo>
                  <a:pt x="364130" y="523109"/>
                </a:lnTo>
                <a:lnTo>
                  <a:pt x="318436" y="535653"/>
                </a:lnTo>
                <a:lnTo>
                  <a:pt x="269875" y="540003"/>
                </a:lnTo>
                <a:lnTo>
                  <a:pt x="221351" y="535653"/>
                </a:lnTo>
                <a:lnTo>
                  <a:pt x="175686" y="523109"/>
                </a:lnTo>
                <a:lnTo>
                  <a:pt x="133641" y="503136"/>
                </a:lnTo>
                <a:lnTo>
                  <a:pt x="95977" y="476496"/>
                </a:lnTo>
                <a:lnTo>
                  <a:pt x="63454" y="443952"/>
                </a:lnTo>
                <a:lnTo>
                  <a:pt x="36834" y="406268"/>
                </a:lnTo>
                <a:lnTo>
                  <a:pt x="16878" y="364206"/>
                </a:lnTo>
                <a:lnTo>
                  <a:pt x="4346" y="318529"/>
                </a:lnTo>
                <a:lnTo>
                  <a:pt x="0" y="270001"/>
                </a:lnTo>
                <a:close/>
              </a:path>
            </a:pathLst>
          </a:custGeom>
          <a:ln w="38100">
            <a:solidFill>
              <a:srgbClr val="F029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166110" y="1759585"/>
            <a:ext cx="153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02971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57294" y="1632457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0" y="270001"/>
                </a:moveTo>
                <a:lnTo>
                  <a:pt x="4350" y="221474"/>
                </a:lnTo>
                <a:lnTo>
                  <a:pt x="16894" y="175797"/>
                </a:lnTo>
                <a:lnTo>
                  <a:pt x="36867" y="133735"/>
                </a:lnTo>
                <a:lnTo>
                  <a:pt x="63507" y="96051"/>
                </a:lnTo>
                <a:lnTo>
                  <a:pt x="96051" y="63507"/>
                </a:lnTo>
                <a:lnTo>
                  <a:pt x="133735" y="36867"/>
                </a:lnTo>
                <a:lnTo>
                  <a:pt x="175797" y="16894"/>
                </a:lnTo>
                <a:lnTo>
                  <a:pt x="221474" y="4350"/>
                </a:lnTo>
                <a:lnTo>
                  <a:pt x="270001" y="0"/>
                </a:lnTo>
                <a:lnTo>
                  <a:pt x="318529" y="4350"/>
                </a:lnTo>
                <a:lnTo>
                  <a:pt x="364206" y="16894"/>
                </a:lnTo>
                <a:lnTo>
                  <a:pt x="406268" y="36867"/>
                </a:lnTo>
                <a:lnTo>
                  <a:pt x="443952" y="63507"/>
                </a:lnTo>
                <a:lnTo>
                  <a:pt x="476496" y="96051"/>
                </a:lnTo>
                <a:lnTo>
                  <a:pt x="503136" y="133735"/>
                </a:lnTo>
                <a:lnTo>
                  <a:pt x="523109" y="175797"/>
                </a:lnTo>
                <a:lnTo>
                  <a:pt x="535653" y="221474"/>
                </a:lnTo>
                <a:lnTo>
                  <a:pt x="540003" y="270001"/>
                </a:lnTo>
                <a:lnTo>
                  <a:pt x="535653" y="318529"/>
                </a:lnTo>
                <a:lnTo>
                  <a:pt x="523109" y="364206"/>
                </a:lnTo>
                <a:lnTo>
                  <a:pt x="503136" y="406268"/>
                </a:lnTo>
                <a:lnTo>
                  <a:pt x="476496" y="443952"/>
                </a:lnTo>
                <a:lnTo>
                  <a:pt x="443952" y="476496"/>
                </a:lnTo>
                <a:lnTo>
                  <a:pt x="406268" y="503136"/>
                </a:lnTo>
                <a:lnTo>
                  <a:pt x="364206" y="523109"/>
                </a:lnTo>
                <a:lnTo>
                  <a:pt x="318529" y="535653"/>
                </a:lnTo>
                <a:lnTo>
                  <a:pt x="270001" y="540003"/>
                </a:lnTo>
                <a:lnTo>
                  <a:pt x="221474" y="535653"/>
                </a:lnTo>
                <a:lnTo>
                  <a:pt x="175797" y="523109"/>
                </a:lnTo>
                <a:lnTo>
                  <a:pt x="133735" y="503136"/>
                </a:lnTo>
                <a:lnTo>
                  <a:pt x="96051" y="476496"/>
                </a:lnTo>
                <a:lnTo>
                  <a:pt x="63507" y="443952"/>
                </a:lnTo>
                <a:lnTo>
                  <a:pt x="36867" y="406268"/>
                </a:lnTo>
                <a:lnTo>
                  <a:pt x="16894" y="364206"/>
                </a:lnTo>
                <a:lnTo>
                  <a:pt x="4350" y="318529"/>
                </a:lnTo>
                <a:lnTo>
                  <a:pt x="0" y="270001"/>
                </a:lnTo>
                <a:close/>
              </a:path>
            </a:pathLst>
          </a:custGeom>
          <a:ln w="38100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458970" y="1759585"/>
            <a:ext cx="1530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171717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02308" y="181241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90043" y="0"/>
                </a:moveTo>
                <a:lnTo>
                  <a:pt x="0" y="0"/>
                </a:lnTo>
                <a:lnTo>
                  <a:pt x="90043" y="90043"/>
                </a:lnTo>
                <a:lnTo>
                  <a:pt x="0" y="180086"/>
                </a:lnTo>
                <a:lnTo>
                  <a:pt x="90043" y="180086"/>
                </a:lnTo>
                <a:lnTo>
                  <a:pt x="179959" y="90043"/>
                </a:lnTo>
                <a:lnTo>
                  <a:pt x="90043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478151" y="181241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90043" y="0"/>
                </a:moveTo>
                <a:lnTo>
                  <a:pt x="0" y="0"/>
                </a:lnTo>
                <a:lnTo>
                  <a:pt x="90043" y="90043"/>
                </a:lnTo>
                <a:lnTo>
                  <a:pt x="0" y="180086"/>
                </a:lnTo>
                <a:lnTo>
                  <a:pt x="90043" y="180086"/>
                </a:lnTo>
                <a:lnTo>
                  <a:pt x="180086" y="90043"/>
                </a:lnTo>
                <a:lnTo>
                  <a:pt x="90043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754120" y="181241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9915" y="0"/>
                </a:moveTo>
                <a:lnTo>
                  <a:pt x="0" y="0"/>
                </a:lnTo>
                <a:lnTo>
                  <a:pt x="89915" y="90043"/>
                </a:lnTo>
                <a:lnTo>
                  <a:pt x="0" y="180086"/>
                </a:lnTo>
                <a:lnTo>
                  <a:pt x="89915" y="180086"/>
                </a:lnTo>
                <a:lnTo>
                  <a:pt x="179958" y="90043"/>
                </a:lnTo>
                <a:lnTo>
                  <a:pt x="8991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04352" y="1261236"/>
            <a:ext cx="509905" cy="1758314"/>
          </a:xfrm>
          <a:custGeom>
            <a:avLst/>
            <a:gdLst/>
            <a:ahLst/>
            <a:cxnLst/>
            <a:rect l="l" t="t" r="r" b="b"/>
            <a:pathLst>
              <a:path w="509904" h="1758314">
                <a:moveTo>
                  <a:pt x="509904" y="0"/>
                </a:moveTo>
                <a:lnTo>
                  <a:pt x="0" y="175806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78825" y="242188"/>
            <a:ext cx="535940" cy="947419"/>
          </a:xfrm>
          <a:custGeom>
            <a:avLst/>
            <a:gdLst/>
            <a:ahLst/>
            <a:cxnLst/>
            <a:rect l="l" t="t" r="r" b="b"/>
            <a:pathLst>
              <a:path w="535940" h="947419">
                <a:moveTo>
                  <a:pt x="0" y="0"/>
                </a:moveTo>
                <a:lnTo>
                  <a:pt x="535431" y="947038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192" y="949452"/>
            <a:ext cx="580390" cy="831850"/>
          </a:xfrm>
          <a:custGeom>
            <a:avLst/>
            <a:gdLst/>
            <a:ahLst/>
            <a:cxnLst/>
            <a:rect l="l" t="t" r="r" b="b"/>
            <a:pathLst>
              <a:path w="580390" h="831850">
                <a:moveTo>
                  <a:pt x="579945" y="0"/>
                </a:moveTo>
                <a:lnTo>
                  <a:pt x="0" y="831723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1069" y="248920"/>
            <a:ext cx="526415" cy="664845"/>
          </a:xfrm>
          <a:custGeom>
            <a:avLst/>
            <a:gdLst/>
            <a:ahLst/>
            <a:cxnLst/>
            <a:rect l="l" t="t" r="r" b="b"/>
            <a:pathLst>
              <a:path w="526415" h="664844">
                <a:moveTo>
                  <a:pt x="0" y="0"/>
                </a:moveTo>
                <a:lnTo>
                  <a:pt x="526077" y="66459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101" y="392175"/>
            <a:ext cx="902969" cy="27305"/>
          </a:xfrm>
          <a:custGeom>
            <a:avLst/>
            <a:gdLst/>
            <a:ahLst/>
            <a:cxnLst/>
            <a:rect l="l" t="t" r="r" b="b"/>
            <a:pathLst>
              <a:path w="902969" h="27304">
                <a:moveTo>
                  <a:pt x="0" y="0"/>
                </a:moveTo>
                <a:lnTo>
                  <a:pt x="902581" y="27304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84530">
              <a:lnSpc>
                <a:spcPct val="100000"/>
              </a:lnSpc>
            </a:pPr>
            <a:r>
              <a:rPr dirty="0" sz="1400" spc="10">
                <a:solidFill>
                  <a:srgbClr val="F02971"/>
                </a:solidFill>
                <a:latin typeface="微软雅黑"/>
                <a:cs typeface="微软雅黑"/>
              </a:rPr>
              <a:t>[4/4]</a:t>
            </a:r>
            <a:r>
              <a:rPr dirty="0" sz="1400" spc="-130">
                <a:solidFill>
                  <a:srgbClr val="F02971"/>
                </a:solidFill>
                <a:latin typeface="微软雅黑"/>
                <a:cs typeface="微软雅黑"/>
              </a:rPr>
              <a:t> </a:t>
            </a:r>
            <a:r>
              <a:rPr dirty="0"/>
              <a:t>为什么需要安全应急？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4639" y="0"/>
            <a:ext cx="240029" cy="375285"/>
          </a:xfrm>
          <a:custGeom>
            <a:avLst/>
            <a:gdLst/>
            <a:ahLst/>
            <a:cxnLst/>
            <a:rect l="l" t="t" r="r" b="b"/>
            <a:pathLst>
              <a:path w="240030" h="375285">
                <a:moveTo>
                  <a:pt x="0" y="0"/>
                </a:moveTo>
                <a:lnTo>
                  <a:pt x="239483" y="374903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65682" y="356488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5" h="126365">
                <a:moveTo>
                  <a:pt x="62992" y="0"/>
                </a:moveTo>
                <a:lnTo>
                  <a:pt x="38474" y="4949"/>
                </a:lnTo>
                <a:lnTo>
                  <a:pt x="18451" y="18446"/>
                </a:lnTo>
                <a:lnTo>
                  <a:pt x="4950" y="38469"/>
                </a:lnTo>
                <a:lnTo>
                  <a:pt x="0" y="62991"/>
                </a:lnTo>
                <a:lnTo>
                  <a:pt x="4950" y="87514"/>
                </a:lnTo>
                <a:lnTo>
                  <a:pt x="18451" y="107537"/>
                </a:lnTo>
                <a:lnTo>
                  <a:pt x="38474" y="121034"/>
                </a:lnTo>
                <a:lnTo>
                  <a:pt x="62992" y="125984"/>
                </a:lnTo>
                <a:lnTo>
                  <a:pt x="87516" y="121034"/>
                </a:lnTo>
                <a:lnTo>
                  <a:pt x="107543" y="107537"/>
                </a:lnTo>
                <a:lnTo>
                  <a:pt x="121045" y="87514"/>
                </a:lnTo>
                <a:lnTo>
                  <a:pt x="125996" y="62991"/>
                </a:lnTo>
                <a:lnTo>
                  <a:pt x="121045" y="38469"/>
                </a:lnTo>
                <a:lnTo>
                  <a:pt x="107543" y="18446"/>
                </a:lnTo>
                <a:lnTo>
                  <a:pt x="87516" y="4949"/>
                </a:lnTo>
                <a:lnTo>
                  <a:pt x="6299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7146" y="87744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91" y="0"/>
                </a:moveTo>
                <a:lnTo>
                  <a:pt x="21983" y="2831"/>
                </a:lnTo>
                <a:lnTo>
                  <a:pt x="10542" y="10556"/>
                </a:lnTo>
                <a:lnTo>
                  <a:pt x="2828" y="22020"/>
                </a:lnTo>
                <a:lnTo>
                  <a:pt x="0" y="36068"/>
                </a:lnTo>
                <a:lnTo>
                  <a:pt x="2828" y="50041"/>
                </a:lnTo>
                <a:lnTo>
                  <a:pt x="10542" y="61468"/>
                </a:lnTo>
                <a:lnTo>
                  <a:pt x="21983" y="69179"/>
                </a:lnTo>
                <a:lnTo>
                  <a:pt x="35991" y="72009"/>
                </a:lnTo>
                <a:lnTo>
                  <a:pt x="50007" y="69179"/>
                </a:lnTo>
                <a:lnTo>
                  <a:pt x="61452" y="61467"/>
                </a:lnTo>
                <a:lnTo>
                  <a:pt x="69167" y="50041"/>
                </a:lnTo>
                <a:lnTo>
                  <a:pt x="71996" y="36068"/>
                </a:lnTo>
                <a:lnTo>
                  <a:pt x="69167" y="22020"/>
                </a:lnTo>
                <a:lnTo>
                  <a:pt x="61452" y="10556"/>
                </a:lnTo>
                <a:lnTo>
                  <a:pt x="50007" y="2831"/>
                </a:lnTo>
                <a:lnTo>
                  <a:pt x="3599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612" y="18745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000" y="0"/>
                </a:moveTo>
                <a:lnTo>
                  <a:pt x="21987" y="2831"/>
                </a:lnTo>
                <a:lnTo>
                  <a:pt x="10544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4" y="61468"/>
                </a:lnTo>
                <a:lnTo>
                  <a:pt x="21987" y="69179"/>
                </a:lnTo>
                <a:lnTo>
                  <a:pt x="36000" y="72009"/>
                </a:lnTo>
                <a:lnTo>
                  <a:pt x="50013" y="69179"/>
                </a:lnTo>
                <a:lnTo>
                  <a:pt x="61456" y="61467"/>
                </a:lnTo>
                <a:lnTo>
                  <a:pt x="69171" y="50041"/>
                </a:lnTo>
                <a:lnTo>
                  <a:pt x="72000" y="36068"/>
                </a:lnTo>
                <a:lnTo>
                  <a:pt x="69171" y="22020"/>
                </a:lnTo>
                <a:lnTo>
                  <a:pt x="61456" y="10556"/>
                </a:lnTo>
                <a:lnTo>
                  <a:pt x="50013" y="2831"/>
                </a:lnTo>
                <a:lnTo>
                  <a:pt x="3600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42883" y="17030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0"/>
                </a:lnTo>
                <a:lnTo>
                  <a:pt x="2829" y="49968"/>
                </a:lnTo>
                <a:lnTo>
                  <a:pt x="10541" y="61388"/>
                </a:lnTo>
                <a:lnTo>
                  <a:pt x="21967" y="69070"/>
                </a:lnTo>
                <a:lnTo>
                  <a:pt x="35941" y="71881"/>
                </a:lnTo>
                <a:lnTo>
                  <a:pt x="49988" y="69070"/>
                </a:lnTo>
                <a:lnTo>
                  <a:pt x="61452" y="61388"/>
                </a:lnTo>
                <a:lnTo>
                  <a:pt x="69177" y="49968"/>
                </a:lnTo>
                <a:lnTo>
                  <a:pt x="72009" y="35940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878316" y="118922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40" y="0"/>
                </a:moveTo>
                <a:lnTo>
                  <a:pt x="21967" y="2831"/>
                </a:lnTo>
                <a:lnTo>
                  <a:pt x="10541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0" y="61468"/>
                </a:lnTo>
                <a:lnTo>
                  <a:pt x="21967" y="69179"/>
                </a:lnTo>
                <a:lnTo>
                  <a:pt x="35940" y="72009"/>
                </a:lnTo>
                <a:lnTo>
                  <a:pt x="49988" y="69179"/>
                </a:lnTo>
                <a:lnTo>
                  <a:pt x="61452" y="61467"/>
                </a:lnTo>
                <a:lnTo>
                  <a:pt x="69177" y="50041"/>
                </a:lnTo>
                <a:lnTo>
                  <a:pt x="72008" y="36068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42883" y="30087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1"/>
                </a:lnTo>
                <a:lnTo>
                  <a:pt x="2829" y="49968"/>
                </a:lnTo>
                <a:lnTo>
                  <a:pt x="10541" y="61388"/>
                </a:lnTo>
                <a:lnTo>
                  <a:pt x="21967" y="69070"/>
                </a:lnTo>
                <a:lnTo>
                  <a:pt x="35941" y="71881"/>
                </a:lnTo>
                <a:lnTo>
                  <a:pt x="49988" y="69070"/>
                </a:lnTo>
                <a:lnTo>
                  <a:pt x="61452" y="61388"/>
                </a:lnTo>
                <a:lnTo>
                  <a:pt x="69177" y="49968"/>
                </a:lnTo>
                <a:lnTo>
                  <a:pt x="72009" y="35941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930385" y="38088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6068" y="0"/>
                </a:moveTo>
                <a:lnTo>
                  <a:pt x="22020" y="2811"/>
                </a:lnTo>
                <a:lnTo>
                  <a:pt x="10556" y="10493"/>
                </a:lnTo>
                <a:lnTo>
                  <a:pt x="2831" y="21913"/>
                </a:lnTo>
                <a:lnTo>
                  <a:pt x="0" y="35941"/>
                </a:lnTo>
                <a:lnTo>
                  <a:pt x="2831" y="49976"/>
                </a:lnTo>
                <a:lnTo>
                  <a:pt x="10556" y="61414"/>
                </a:lnTo>
                <a:lnTo>
                  <a:pt x="22020" y="69113"/>
                </a:lnTo>
                <a:lnTo>
                  <a:pt x="36068" y="71932"/>
                </a:lnTo>
                <a:lnTo>
                  <a:pt x="50095" y="69113"/>
                </a:lnTo>
                <a:lnTo>
                  <a:pt x="61515" y="61414"/>
                </a:lnTo>
                <a:lnTo>
                  <a:pt x="69197" y="49976"/>
                </a:lnTo>
                <a:lnTo>
                  <a:pt x="72009" y="35941"/>
                </a:lnTo>
                <a:lnTo>
                  <a:pt x="69197" y="21913"/>
                </a:lnTo>
                <a:lnTo>
                  <a:pt x="61515" y="10493"/>
                </a:lnTo>
                <a:lnTo>
                  <a:pt x="50095" y="2811"/>
                </a:lnTo>
                <a:lnTo>
                  <a:pt x="360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15020" y="500317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0" y="0"/>
                </a:moveTo>
                <a:lnTo>
                  <a:pt x="21967" y="2829"/>
                </a:lnTo>
                <a:lnTo>
                  <a:pt x="10541" y="10545"/>
                </a:lnTo>
                <a:lnTo>
                  <a:pt x="2829" y="21988"/>
                </a:lnTo>
                <a:lnTo>
                  <a:pt x="0" y="36001"/>
                </a:lnTo>
                <a:lnTo>
                  <a:pt x="2829" y="50014"/>
                </a:lnTo>
                <a:lnTo>
                  <a:pt x="10540" y="61457"/>
                </a:lnTo>
                <a:lnTo>
                  <a:pt x="21967" y="69173"/>
                </a:lnTo>
                <a:lnTo>
                  <a:pt x="35940" y="72002"/>
                </a:lnTo>
                <a:lnTo>
                  <a:pt x="49988" y="69173"/>
                </a:lnTo>
                <a:lnTo>
                  <a:pt x="61452" y="61457"/>
                </a:lnTo>
                <a:lnTo>
                  <a:pt x="69177" y="50014"/>
                </a:lnTo>
                <a:lnTo>
                  <a:pt x="72008" y="36001"/>
                </a:lnTo>
                <a:lnTo>
                  <a:pt x="69177" y="21988"/>
                </a:lnTo>
                <a:lnTo>
                  <a:pt x="61452" y="10545"/>
                </a:lnTo>
                <a:lnTo>
                  <a:pt x="49988" y="2829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04352" y="3070098"/>
            <a:ext cx="537210" cy="749300"/>
          </a:xfrm>
          <a:custGeom>
            <a:avLst/>
            <a:gdLst/>
            <a:ahLst/>
            <a:cxnLst/>
            <a:rect l="l" t="t" r="r" b="b"/>
            <a:pathLst>
              <a:path w="537209" h="749300">
                <a:moveTo>
                  <a:pt x="0" y="0"/>
                </a:moveTo>
                <a:lnTo>
                  <a:pt x="536701" y="749299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76489" y="3870197"/>
            <a:ext cx="964565" cy="1143635"/>
          </a:xfrm>
          <a:custGeom>
            <a:avLst/>
            <a:gdLst/>
            <a:ahLst/>
            <a:cxnLst/>
            <a:rect l="l" t="t" r="r" b="b"/>
            <a:pathLst>
              <a:path w="964565" h="1143635">
                <a:moveTo>
                  <a:pt x="0" y="1143520"/>
                </a:moveTo>
                <a:lnTo>
                  <a:pt x="964564" y="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50961" y="3080639"/>
            <a:ext cx="427990" cy="1922780"/>
          </a:xfrm>
          <a:custGeom>
            <a:avLst/>
            <a:gdLst/>
            <a:ahLst/>
            <a:cxnLst/>
            <a:rect l="l" t="t" r="r" b="b"/>
            <a:pathLst>
              <a:path w="427990" h="1922779">
                <a:moveTo>
                  <a:pt x="0" y="1922538"/>
                </a:moveTo>
                <a:lnTo>
                  <a:pt x="427863" y="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036684" y="42113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6068" y="0"/>
                </a:moveTo>
                <a:lnTo>
                  <a:pt x="22020" y="2831"/>
                </a:lnTo>
                <a:lnTo>
                  <a:pt x="10556" y="10556"/>
                </a:lnTo>
                <a:lnTo>
                  <a:pt x="2831" y="22020"/>
                </a:lnTo>
                <a:lnTo>
                  <a:pt x="0" y="36067"/>
                </a:lnTo>
                <a:lnTo>
                  <a:pt x="2831" y="50041"/>
                </a:lnTo>
                <a:lnTo>
                  <a:pt x="10556" y="61467"/>
                </a:lnTo>
                <a:lnTo>
                  <a:pt x="22020" y="69179"/>
                </a:lnTo>
                <a:lnTo>
                  <a:pt x="36068" y="72008"/>
                </a:lnTo>
                <a:lnTo>
                  <a:pt x="50041" y="69179"/>
                </a:lnTo>
                <a:lnTo>
                  <a:pt x="61468" y="61467"/>
                </a:lnTo>
                <a:lnTo>
                  <a:pt x="69179" y="50041"/>
                </a:lnTo>
                <a:lnTo>
                  <a:pt x="72009" y="36067"/>
                </a:lnTo>
                <a:lnTo>
                  <a:pt x="69179" y="22020"/>
                </a:lnTo>
                <a:lnTo>
                  <a:pt x="61468" y="10556"/>
                </a:lnTo>
                <a:lnTo>
                  <a:pt x="50041" y="2831"/>
                </a:lnTo>
                <a:lnTo>
                  <a:pt x="360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404352" y="231647"/>
            <a:ext cx="632460" cy="226060"/>
          </a:xfrm>
          <a:custGeom>
            <a:avLst/>
            <a:gdLst/>
            <a:ahLst/>
            <a:cxnLst/>
            <a:rect l="l" t="t" r="r" b="b"/>
            <a:pathLst>
              <a:path w="632459" h="226059">
                <a:moveTo>
                  <a:pt x="0" y="0"/>
                </a:moveTo>
                <a:lnTo>
                  <a:pt x="632332" y="22555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719819" y="0"/>
            <a:ext cx="424180" cy="1189355"/>
          </a:xfrm>
          <a:custGeom>
            <a:avLst/>
            <a:gdLst/>
            <a:ahLst/>
            <a:cxnLst/>
            <a:rect l="l" t="t" r="r" b="b"/>
            <a:pathLst>
              <a:path w="424179" h="1189355">
                <a:moveTo>
                  <a:pt x="0" y="0"/>
                </a:moveTo>
                <a:lnTo>
                  <a:pt x="424179" y="1189227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823959" y="34912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41" y="0"/>
                </a:moveTo>
                <a:lnTo>
                  <a:pt x="21967" y="2831"/>
                </a:lnTo>
                <a:lnTo>
                  <a:pt x="10541" y="10556"/>
                </a:lnTo>
                <a:lnTo>
                  <a:pt x="2829" y="22020"/>
                </a:lnTo>
                <a:lnTo>
                  <a:pt x="0" y="36067"/>
                </a:lnTo>
                <a:lnTo>
                  <a:pt x="2829" y="50041"/>
                </a:lnTo>
                <a:lnTo>
                  <a:pt x="10541" y="61467"/>
                </a:lnTo>
                <a:lnTo>
                  <a:pt x="21967" y="69179"/>
                </a:lnTo>
                <a:lnTo>
                  <a:pt x="35941" y="72009"/>
                </a:lnTo>
                <a:lnTo>
                  <a:pt x="49988" y="69179"/>
                </a:lnTo>
                <a:lnTo>
                  <a:pt x="61452" y="61468"/>
                </a:lnTo>
                <a:lnTo>
                  <a:pt x="69177" y="50041"/>
                </a:lnTo>
                <a:lnTo>
                  <a:pt x="72009" y="36067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43220" y="1416177"/>
            <a:ext cx="0" cy="2971800"/>
          </a:xfrm>
          <a:custGeom>
            <a:avLst/>
            <a:gdLst/>
            <a:ahLst/>
            <a:cxnLst/>
            <a:rect l="l" t="t" r="r" b="b"/>
            <a:pathLst>
              <a:path w="0" h="2971800">
                <a:moveTo>
                  <a:pt x="0" y="0"/>
                </a:moveTo>
                <a:lnTo>
                  <a:pt x="0" y="2971673"/>
                </a:lnTo>
              </a:path>
            </a:pathLst>
          </a:custGeom>
          <a:ln w="9534">
            <a:solidFill>
              <a:srgbClr val="525252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00823" y="1632457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4" h="540385">
                <a:moveTo>
                  <a:pt x="270001" y="0"/>
                </a:moveTo>
                <a:lnTo>
                  <a:pt x="221440" y="4350"/>
                </a:lnTo>
                <a:lnTo>
                  <a:pt x="175746" y="16894"/>
                </a:lnTo>
                <a:lnTo>
                  <a:pt x="133679" y="36867"/>
                </a:lnTo>
                <a:lnTo>
                  <a:pt x="95999" y="63507"/>
                </a:lnTo>
                <a:lnTo>
                  <a:pt x="63465" y="96051"/>
                </a:lnTo>
                <a:lnTo>
                  <a:pt x="36839" y="133735"/>
                </a:lnTo>
                <a:lnTo>
                  <a:pt x="16879" y="175797"/>
                </a:lnTo>
                <a:lnTo>
                  <a:pt x="4346" y="221474"/>
                </a:lnTo>
                <a:lnTo>
                  <a:pt x="0" y="270001"/>
                </a:lnTo>
                <a:lnTo>
                  <a:pt x="4346" y="318529"/>
                </a:lnTo>
                <a:lnTo>
                  <a:pt x="16879" y="364206"/>
                </a:lnTo>
                <a:lnTo>
                  <a:pt x="36839" y="406268"/>
                </a:lnTo>
                <a:lnTo>
                  <a:pt x="63465" y="443952"/>
                </a:lnTo>
                <a:lnTo>
                  <a:pt x="95999" y="476496"/>
                </a:lnTo>
                <a:lnTo>
                  <a:pt x="133679" y="503136"/>
                </a:lnTo>
                <a:lnTo>
                  <a:pt x="175746" y="523109"/>
                </a:lnTo>
                <a:lnTo>
                  <a:pt x="221440" y="535653"/>
                </a:lnTo>
                <a:lnTo>
                  <a:pt x="270001" y="540003"/>
                </a:lnTo>
                <a:lnTo>
                  <a:pt x="318529" y="535653"/>
                </a:lnTo>
                <a:lnTo>
                  <a:pt x="364206" y="523109"/>
                </a:lnTo>
                <a:lnTo>
                  <a:pt x="406268" y="503136"/>
                </a:lnTo>
                <a:lnTo>
                  <a:pt x="443952" y="476496"/>
                </a:lnTo>
                <a:lnTo>
                  <a:pt x="476496" y="443952"/>
                </a:lnTo>
                <a:lnTo>
                  <a:pt x="503136" y="406268"/>
                </a:lnTo>
                <a:lnTo>
                  <a:pt x="523109" y="364206"/>
                </a:lnTo>
                <a:lnTo>
                  <a:pt x="535653" y="318529"/>
                </a:lnTo>
                <a:lnTo>
                  <a:pt x="540003" y="270001"/>
                </a:lnTo>
                <a:lnTo>
                  <a:pt x="535653" y="221474"/>
                </a:lnTo>
                <a:lnTo>
                  <a:pt x="523109" y="175797"/>
                </a:lnTo>
                <a:lnTo>
                  <a:pt x="503136" y="133735"/>
                </a:lnTo>
                <a:lnTo>
                  <a:pt x="476496" y="96051"/>
                </a:lnTo>
                <a:lnTo>
                  <a:pt x="443952" y="63507"/>
                </a:lnTo>
                <a:lnTo>
                  <a:pt x="406268" y="36867"/>
                </a:lnTo>
                <a:lnTo>
                  <a:pt x="364206" y="16894"/>
                </a:lnTo>
                <a:lnTo>
                  <a:pt x="318529" y="4350"/>
                </a:lnTo>
                <a:lnTo>
                  <a:pt x="270001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646544" y="1759585"/>
            <a:ext cx="1473200" cy="1377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550">
              <a:latin typeface="Times New Roman"/>
              <a:cs typeface="Times New Roman"/>
            </a:endParaRPr>
          </a:p>
          <a:p>
            <a:pPr algn="ctr" marL="12700" marR="5080">
              <a:lnSpc>
                <a:spcPct val="201200"/>
              </a:lnSpc>
            </a:pPr>
            <a:r>
              <a:rPr dirty="0" sz="1400" spc="15" b="1">
                <a:solidFill>
                  <a:srgbClr val="171717"/>
                </a:solidFill>
                <a:latin typeface="微软雅黑"/>
                <a:cs typeface="微软雅黑"/>
              </a:rPr>
              <a:t>不正当的漏洞纰漏  </a:t>
            </a:r>
            <a:r>
              <a:rPr dirty="0" sz="1400" spc="20" b="1">
                <a:solidFill>
                  <a:srgbClr val="F02971"/>
                </a:solidFill>
                <a:latin typeface="微软雅黑"/>
                <a:cs typeface="微软雅黑"/>
              </a:rPr>
              <a:t>漏洞修复未完成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3171" y="1632457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0" y="270001"/>
                </a:moveTo>
                <a:lnTo>
                  <a:pt x="4349" y="221474"/>
                </a:lnTo>
                <a:lnTo>
                  <a:pt x="16891" y="175797"/>
                </a:lnTo>
                <a:lnTo>
                  <a:pt x="36861" y="133735"/>
                </a:lnTo>
                <a:lnTo>
                  <a:pt x="63498" y="96051"/>
                </a:lnTo>
                <a:lnTo>
                  <a:pt x="96038" y="63507"/>
                </a:lnTo>
                <a:lnTo>
                  <a:pt x="133720" y="36867"/>
                </a:lnTo>
                <a:lnTo>
                  <a:pt x="175781" y="16894"/>
                </a:lnTo>
                <a:lnTo>
                  <a:pt x="221458" y="4350"/>
                </a:lnTo>
                <a:lnTo>
                  <a:pt x="269989" y="0"/>
                </a:lnTo>
                <a:lnTo>
                  <a:pt x="318523" y="4350"/>
                </a:lnTo>
                <a:lnTo>
                  <a:pt x="364203" y="16894"/>
                </a:lnTo>
                <a:lnTo>
                  <a:pt x="406266" y="36867"/>
                </a:lnTo>
                <a:lnTo>
                  <a:pt x="443950" y="63507"/>
                </a:lnTo>
                <a:lnTo>
                  <a:pt x="476491" y="96051"/>
                </a:lnTo>
                <a:lnTo>
                  <a:pt x="503129" y="133735"/>
                </a:lnTo>
                <a:lnTo>
                  <a:pt x="523099" y="175797"/>
                </a:lnTo>
                <a:lnTo>
                  <a:pt x="535641" y="221474"/>
                </a:lnTo>
                <a:lnTo>
                  <a:pt x="539991" y="270001"/>
                </a:lnTo>
                <a:lnTo>
                  <a:pt x="535641" y="318529"/>
                </a:lnTo>
                <a:lnTo>
                  <a:pt x="523099" y="364206"/>
                </a:lnTo>
                <a:lnTo>
                  <a:pt x="503129" y="406268"/>
                </a:lnTo>
                <a:lnTo>
                  <a:pt x="476491" y="443952"/>
                </a:lnTo>
                <a:lnTo>
                  <a:pt x="443950" y="476496"/>
                </a:lnTo>
                <a:lnTo>
                  <a:pt x="406266" y="503136"/>
                </a:lnTo>
                <a:lnTo>
                  <a:pt x="364203" y="523109"/>
                </a:lnTo>
                <a:lnTo>
                  <a:pt x="318523" y="535653"/>
                </a:lnTo>
                <a:lnTo>
                  <a:pt x="269989" y="540003"/>
                </a:lnTo>
                <a:lnTo>
                  <a:pt x="221458" y="535653"/>
                </a:lnTo>
                <a:lnTo>
                  <a:pt x="175781" y="523109"/>
                </a:lnTo>
                <a:lnTo>
                  <a:pt x="133720" y="503136"/>
                </a:lnTo>
                <a:lnTo>
                  <a:pt x="96038" y="476496"/>
                </a:lnTo>
                <a:lnTo>
                  <a:pt x="63498" y="443952"/>
                </a:lnTo>
                <a:lnTo>
                  <a:pt x="36861" y="406268"/>
                </a:lnTo>
                <a:lnTo>
                  <a:pt x="16891" y="364206"/>
                </a:lnTo>
                <a:lnTo>
                  <a:pt x="4349" y="318529"/>
                </a:lnTo>
                <a:lnTo>
                  <a:pt x="0" y="270001"/>
                </a:lnTo>
                <a:close/>
              </a:path>
            </a:pathLst>
          </a:custGeom>
          <a:ln w="38100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674495" y="1632457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0" y="270001"/>
                </a:moveTo>
                <a:lnTo>
                  <a:pt x="4350" y="221474"/>
                </a:lnTo>
                <a:lnTo>
                  <a:pt x="16894" y="175797"/>
                </a:lnTo>
                <a:lnTo>
                  <a:pt x="36867" y="133735"/>
                </a:lnTo>
                <a:lnTo>
                  <a:pt x="63507" y="96051"/>
                </a:lnTo>
                <a:lnTo>
                  <a:pt x="96051" y="63507"/>
                </a:lnTo>
                <a:lnTo>
                  <a:pt x="133735" y="36867"/>
                </a:lnTo>
                <a:lnTo>
                  <a:pt x="175797" y="16894"/>
                </a:lnTo>
                <a:lnTo>
                  <a:pt x="221474" y="4350"/>
                </a:lnTo>
                <a:lnTo>
                  <a:pt x="270002" y="0"/>
                </a:lnTo>
                <a:lnTo>
                  <a:pt x="318529" y="4350"/>
                </a:lnTo>
                <a:lnTo>
                  <a:pt x="364206" y="16894"/>
                </a:lnTo>
                <a:lnTo>
                  <a:pt x="406268" y="36867"/>
                </a:lnTo>
                <a:lnTo>
                  <a:pt x="443952" y="63507"/>
                </a:lnTo>
                <a:lnTo>
                  <a:pt x="476496" y="96051"/>
                </a:lnTo>
                <a:lnTo>
                  <a:pt x="503136" y="133735"/>
                </a:lnTo>
                <a:lnTo>
                  <a:pt x="523109" y="175797"/>
                </a:lnTo>
                <a:lnTo>
                  <a:pt x="535653" y="221474"/>
                </a:lnTo>
                <a:lnTo>
                  <a:pt x="540004" y="270001"/>
                </a:lnTo>
                <a:lnTo>
                  <a:pt x="535653" y="318529"/>
                </a:lnTo>
                <a:lnTo>
                  <a:pt x="523109" y="364206"/>
                </a:lnTo>
                <a:lnTo>
                  <a:pt x="503136" y="406268"/>
                </a:lnTo>
                <a:lnTo>
                  <a:pt x="476496" y="443952"/>
                </a:lnTo>
                <a:lnTo>
                  <a:pt x="443952" y="476496"/>
                </a:lnTo>
                <a:lnTo>
                  <a:pt x="406268" y="503136"/>
                </a:lnTo>
                <a:lnTo>
                  <a:pt x="364206" y="523109"/>
                </a:lnTo>
                <a:lnTo>
                  <a:pt x="318529" y="535653"/>
                </a:lnTo>
                <a:lnTo>
                  <a:pt x="270002" y="540003"/>
                </a:lnTo>
                <a:lnTo>
                  <a:pt x="221474" y="535653"/>
                </a:lnTo>
                <a:lnTo>
                  <a:pt x="175797" y="523109"/>
                </a:lnTo>
                <a:lnTo>
                  <a:pt x="133735" y="503136"/>
                </a:lnTo>
                <a:lnTo>
                  <a:pt x="96051" y="476496"/>
                </a:lnTo>
                <a:lnTo>
                  <a:pt x="63507" y="443952"/>
                </a:lnTo>
                <a:lnTo>
                  <a:pt x="36867" y="406268"/>
                </a:lnTo>
                <a:lnTo>
                  <a:pt x="16894" y="364206"/>
                </a:lnTo>
                <a:lnTo>
                  <a:pt x="4350" y="318529"/>
                </a:lnTo>
                <a:lnTo>
                  <a:pt x="0" y="270001"/>
                </a:lnTo>
                <a:close/>
              </a:path>
            </a:pathLst>
          </a:custGeom>
          <a:ln w="38100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65957" y="1632457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0" y="270001"/>
                </a:moveTo>
                <a:lnTo>
                  <a:pt x="4346" y="221474"/>
                </a:lnTo>
                <a:lnTo>
                  <a:pt x="16878" y="175797"/>
                </a:lnTo>
                <a:lnTo>
                  <a:pt x="36834" y="133735"/>
                </a:lnTo>
                <a:lnTo>
                  <a:pt x="63454" y="96051"/>
                </a:lnTo>
                <a:lnTo>
                  <a:pt x="95977" y="63507"/>
                </a:lnTo>
                <a:lnTo>
                  <a:pt x="133641" y="36867"/>
                </a:lnTo>
                <a:lnTo>
                  <a:pt x="175686" y="16894"/>
                </a:lnTo>
                <a:lnTo>
                  <a:pt x="221351" y="4350"/>
                </a:lnTo>
                <a:lnTo>
                  <a:pt x="269875" y="0"/>
                </a:lnTo>
                <a:lnTo>
                  <a:pt x="318436" y="4350"/>
                </a:lnTo>
                <a:lnTo>
                  <a:pt x="364130" y="16894"/>
                </a:lnTo>
                <a:lnTo>
                  <a:pt x="406197" y="36867"/>
                </a:lnTo>
                <a:lnTo>
                  <a:pt x="443877" y="63507"/>
                </a:lnTo>
                <a:lnTo>
                  <a:pt x="476411" y="96051"/>
                </a:lnTo>
                <a:lnTo>
                  <a:pt x="503037" y="133735"/>
                </a:lnTo>
                <a:lnTo>
                  <a:pt x="522997" y="175797"/>
                </a:lnTo>
                <a:lnTo>
                  <a:pt x="535530" y="221474"/>
                </a:lnTo>
                <a:lnTo>
                  <a:pt x="539877" y="270001"/>
                </a:lnTo>
                <a:lnTo>
                  <a:pt x="535530" y="318529"/>
                </a:lnTo>
                <a:lnTo>
                  <a:pt x="522997" y="364206"/>
                </a:lnTo>
                <a:lnTo>
                  <a:pt x="503037" y="406268"/>
                </a:lnTo>
                <a:lnTo>
                  <a:pt x="476411" y="443952"/>
                </a:lnTo>
                <a:lnTo>
                  <a:pt x="443877" y="476496"/>
                </a:lnTo>
                <a:lnTo>
                  <a:pt x="406197" y="503136"/>
                </a:lnTo>
                <a:lnTo>
                  <a:pt x="364130" y="523109"/>
                </a:lnTo>
                <a:lnTo>
                  <a:pt x="318436" y="535653"/>
                </a:lnTo>
                <a:lnTo>
                  <a:pt x="269875" y="540003"/>
                </a:lnTo>
                <a:lnTo>
                  <a:pt x="221351" y="535653"/>
                </a:lnTo>
                <a:lnTo>
                  <a:pt x="175686" y="523109"/>
                </a:lnTo>
                <a:lnTo>
                  <a:pt x="133641" y="503136"/>
                </a:lnTo>
                <a:lnTo>
                  <a:pt x="95977" y="476496"/>
                </a:lnTo>
                <a:lnTo>
                  <a:pt x="63454" y="443952"/>
                </a:lnTo>
                <a:lnTo>
                  <a:pt x="36834" y="406268"/>
                </a:lnTo>
                <a:lnTo>
                  <a:pt x="16878" y="364206"/>
                </a:lnTo>
                <a:lnTo>
                  <a:pt x="4346" y="318529"/>
                </a:lnTo>
                <a:lnTo>
                  <a:pt x="0" y="270001"/>
                </a:lnTo>
                <a:close/>
              </a:path>
            </a:pathLst>
          </a:custGeom>
          <a:ln w="38100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57294" y="1632457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0" y="270001"/>
                </a:moveTo>
                <a:lnTo>
                  <a:pt x="4350" y="221474"/>
                </a:lnTo>
                <a:lnTo>
                  <a:pt x="16894" y="175797"/>
                </a:lnTo>
                <a:lnTo>
                  <a:pt x="36867" y="133735"/>
                </a:lnTo>
                <a:lnTo>
                  <a:pt x="63507" y="96051"/>
                </a:lnTo>
                <a:lnTo>
                  <a:pt x="96051" y="63507"/>
                </a:lnTo>
                <a:lnTo>
                  <a:pt x="133735" y="36867"/>
                </a:lnTo>
                <a:lnTo>
                  <a:pt x="175797" y="16894"/>
                </a:lnTo>
                <a:lnTo>
                  <a:pt x="221474" y="4350"/>
                </a:lnTo>
                <a:lnTo>
                  <a:pt x="270001" y="0"/>
                </a:lnTo>
                <a:lnTo>
                  <a:pt x="318529" y="4350"/>
                </a:lnTo>
                <a:lnTo>
                  <a:pt x="364206" y="16894"/>
                </a:lnTo>
                <a:lnTo>
                  <a:pt x="406268" y="36867"/>
                </a:lnTo>
                <a:lnTo>
                  <a:pt x="443952" y="63507"/>
                </a:lnTo>
                <a:lnTo>
                  <a:pt x="476496" y="96051"/>
                </a:lnTo>
                <a:lnTo>
                  <a:pt x="503136" y="133735"/>
                </a:lnTo>
                <a:lnTo>
                  <a:pt x="523109" y="175797"/>
                </a:lnTo>
                <a:lnTo>
                  <a:pt x="535653" y="221474"/>
                </a:lnTo>
                <a:lnTo>
                  <a:pt x="540003" y="270001"/>
                </a:lnTo>
                <a:lnTo>
                  <a:pt x="535653" y="318529"/>
                </a:lnTo>
                <a:lnTo>
                  <a:pt x="523109" y="364206"/>
                </a:lnTo>
                <a:lnTo>
                  <a:pt x="503136" y="406268"/>
                </a:lnTo>
                <a:lnTo>
                  <a:pt x="476496" y="443952"/>
                </a:lnTo>
                <a:lnTo>
                  <a:pt x="443952" y="476496"/>
                </a:lnTo>
                <a:lnTo>
                  <a:pt x="406268" y="503136"/>
                </a:lnTo>
                <a:lnTo>
                  <a:pt x="364206" y="523109"/>
                </a:lnTo>
                <a:lnTo>
                  <a:pt x="318529" y="535653"/>
                </a:lnTo>
                <a:lnTo>
                  <a:pt x="270001" y="540003"/>
                </a:lnTo>
                <a:lnTo>
                  <a:pt x="221474" y="535653"/>
                </a:lnTo>
                <a:lnTo>
                  <a:pt x="175797" y="523109"/>
                </a:lnTo>
                <a:lnTo>
                  <a:pt x="133735" y="503136"/>
                </a:lnTo>
                <a:lnTo>
                  <a:pt x="96051" y="476496"/>
                </a:lnTo>
                <a:lnTo>
                  <a:pt x="63507" y="443952"/>
                </a:lnTo>
                <a:lnTo>
                  <a:pt x="36867" y="406268"/>
                </a:lnTo>
                <a:lnTo>
                  <a:pt x="16894" y="364206"/>
                </a:lnTo>
                <a:lnTo>
                  <a:pt x="4350" y="318529"/>
                </a:lnTo>
                <a:lnTo>
                  <a:pt x="0" y="270001"/>
                </a:lnTo>
                <a:close/>
              </a:path>
            </a:pathLst>
          </a:custGeom>
          <a:ln w="38100">
            <a:solidFill>
              <a:srgbClr val="F029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80707" y="1759585"/>
            <a:ext cx="4467860" cy="1935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04925" algn="l"/>
                <a:tab pos="2597785" algn="l"/>
                <a:tab pos="3890645" algn="l"/>
              </a:tabLst>
            </a:pPr>
            <a:r>
              <a:rPr dirty="0" sz="1800">
                <a:solidFill>
                  <a:srgbClr val="171717"/>
                </a:solidFill>
                <a:latin typeface="Arial"/>
                <a:cs typeface="Arial"/>
              </a:rPr>
              <a:t>1	2	3	</a:t>
            </a:r>
            <a:r>
              <a:rPr dirty="0" sz="1800">
                <a:solidFill>
                  <a:srgbClr val="F02971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550">
              <a:latin typeface="Times New Roman"/>
              <a:cs typeface="Times New Roman"/>
            </a:endParaRPr>
          </a:p>
          <a:p>
            <a:pPr marL="269875" marR="5080" indent="-171450">
              <a:lnSpc>
                <a:spcPts val="1430"/>
              </a:lnSpc>
            </a:pPr>
            <a:r>
              <a:rPr dirty="0" sz="120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200" spc="-750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200" spc="-5">
                <a:solidFill>
                  <a:srgbClr val="171717"/>
                </a:solidFill>
                <a:latin typeface="Arial"/>
                <a:cs typeface="Arial"/>
              </a:rPr>
              <a:t>E.g.</a:t>
            </a:r>
            <a:r>
              <a:rPr dirty="0" sz="1200" spc="5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171717"/>
                </a:solidFill>
                <a:latin typeface="Arial"/>
                <a:cs typeface="Arial"/>
              </a:rPr>
              <a:t>2015</a:t>
            </a:r>
            <a:r>
              <a:rPr dirty="0" sz="1200">
                <a:solidFill>
                  <a:srgbClr val="171717"/>
                </a:solidFill>
                <a:latin typeface="黑体"/>
                <a:cs typeface="黑体"/>
              </a:rPr>
              <a:t>年初</a:t>
            </a:r>
            <a:r>
              <a:rPr dirty="0" sz="1200" spc="-300">
                <a:solidFill>
                  <a:srgbClr val="171717"/>
                </a:solidFill>
                <a:latin typeface="黑体"/>
                <a:cs typeface="黑体"/>
              </a:rPr>
              <a:t> </a:t>
            </a:r>
            <a:r>
              <a:rPr dirty="0" sz="1200" spc="5">
                <a:solidFill>
                  <a:srgbClr val="171717"/>
                </a:solidFill>
                <a:latin typeface="Arial"/>
                <a:cs typeface="Arial"/>
              </a:rPr>
              <a:t>CVE-2015-0002</a:t>
            </a:r>
            <a:r>
              <a:rPr dirty="0" sz="1200" spc="20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171717"/>
                </a:solidFill>
                <a:latin typeface="Arial"/>
                <a:cs typeface="Arial"/>
              </a:rPr>
              <a:t>Google</a:t>
            </a:r>
            <a:r>
              <a:rPr dirty="0" sz="1200" spc="-10">
                <a:solidFill>
                  <a:srgbClr val="171717"/>
                </a:solidFill>
                <a:latin typeface="黑体"/>
                <a:cs typeface="黑体"/>
              </a:rPr>
              <a:t>的安全小组发现了一个 </a:t>
            </a:r>
            <a:r>
              <a:rPr dirty="0" sz="1200" spc="-500">
                <a:solidFill>
                  <a:srgbClr val="171717"/>
                </a:solidFill>
                <a:latin typeface="黑体"/>
                <a:cs typeface="黑体"/>
              </a:rPr>
              <a:t> </a:t>
            </a:r>
            <a:r>
              <a:rPr dirty="0" sz="1200" spc="-5">
                <a:solidFill>
                  <a:srgbClr val="171717"/>
                </a:solidFill>
                <a:latin typeface="Arial"/>
                <a:cs typeface="Arial"/>
              </a:rPr>
              <a:t>Windows8.1</a:t>
            </a:r>
            <a:r>
              <a:rPr dirty="0" sz="1200" spc="-5">
                <a:solidFill>
                  <a:srgbClr val="171717"/>
                </a:solidFill>
                <a:latin typeface="黑体"/>
                <a:cs typeface="黑体"/>
              </a:rPr>
              <a:t>的漏洞，在微软尚未对漏洞做出修补的情况下， </a:t>
            </a:r>
            <a:r>
              <a:rPr dirty="0" sz="1200" spc="-5">
                <a:solidFill>
                  <a:srgbClr val="171717"/>
                </a:solidFill>
                <a:latin typeface="黑体"/>
                <a:cs typeface="黑体"/>
              </a:rPr>
              <a:t> </a:t>
            </a:r>
            <a:r>
              <a:rPr dirty="0" sz="1200" spc="-5">
                <a:solidFill>
                  <a:srgbClr val="171717"/>
                </a:solidFill>
                <a:latin typeface="Arial"/>
                <a:cs typeface="Arial"/>
              </a:rPr>
              <a:t>Google</a:t>
            </a:r>
            <a:r>
              <a:rPr dirty="0" sz="1200" spc="-5">
                <a:solidFill>
                  <a:srgbClr val="171717"/>
                </a:solidFill>
                <a:latin typeface="黑体"/>
                <a:cs typeface="黑体"/>
              </a:rPr>
              <a:t>严格按照自身的标准，在第</a:t>
            </a:r>
            <a:r>
              <a:rPr dirty="0" sz="1200" spc="-5">
                <a:solidFill>
                  <a:srgbClr val="171717"/>
                </a:solidFill>
                <a:latin typeface="Arial"/>
                <a:cs typeface="Arial"/>
              </a:rPr>
              <a:t>90</a:t>
            </a:r>
            <a:r>
              <a:rPr dirty="0" sz="1200" spc="-5">
                <a:solidFill>
                  <a:srgbClr val="171717"/>
                </a:solidFill>
                <a:latin typeface="黑体"/>
                <a:cs typeface="黑体"/>
              </a:rPr>
              <a:t>天公布了漏洞详情。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25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</a:pPr>
            <a:r>
              <a:rPr dirty="0" sz="120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200" spc="-790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200" spc="25" b="1">
                <a:solidFill>
                  <a:srgbClr val="171717"/>
                </a:solidFill>
                <a:latin typeface="黑体"/>
                <a:cs typeface="黑体"/>
              </a:rPr>
              <a:t>保护用户安全？</a:t>
            </a:r>
            <a:r>
              <a:rPr dirty="0" sz="1200" spc="-405" b="1">
                <a:solidFill>
                  <a:srgbClr val="171717"/>
                </a:solidFill>
                <a:latin typeface="黑体"/>
                <a:cs typeface="黑体"/>
              </a:rPr>
              <a:t> </a:t>
            </a:r>
            <a:r>
              <a:rPr dirty="0" sz="1200">
                <a:solidFill>
                  <a:srgbClr val="171717"/>
                </a:solidFill>
                <a:latin typeface="黑体"/>
                <a:cs typeface="黑体"/>
              </a:rPr>
              <a:t>还是</a:t>
            </a:r>
            <a:r>
              <a:rPr dirty="0" sz="1200" spc="-395">
                <a:solidFill>
                  <a:srgbClr val="171717"/>
                </a:solidFill>
                <a:latin typeface="黑体"/>
                <a:cs typeface="黑体"/>
              </a:rPr>
              <a:t> </a:t>
            </a:r>
            <a:r>
              <a:rPr dirty="0" sz="1200" spc="20" b="1">
                <a:solidFill>
                  <a:srgbClr val="171717"/>
                </a:solidFill>
                <a:latin typeface="黑体"/>
                <a:cs typeface="黑体"/>
              </a:rPr>
              <a:t>保障用户的知情权？</a:t>
            </a:r>
            <a:endParaRPr sz="1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</a:pPr>
            <a:r>
              <a:rPr dirty="0" sz="120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200" spc="-775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200" spc="-5">
                <a:solidFill>
                  <a:srgbClr val="171717"/>
                </a:solidFill>
                <a:latin typeface="黑体"/>
                <a:cs typeface="黑体"/>
              </a:rPr>
              <a:t>一些漏洞披露方采用了更灵活的漏洞披露方式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02308" y="181241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90043" y="0"/>
                </a:moveTo>
                <a:lnTo>
                  <a:pt x="0" y="0"/>
                </a:lnTo>
                <a:lnTo>
                  <a:pt x="90043" y="90043"/>
                </a:lnTo>
                <a:lnTo>
                  <a:pt x="0" y="180086"/>
                </a:lnTo>
                <a:lnTo>
                  <a:pt x="90043" y="180086"/>
                </a:lnTo>
                <a:lnTo>
                  <a:pt x="179959" y="90043"/>
                </a:lnTo>
                <a:lnTo>
                  <a:pt x="90043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78151" y="181241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90043" y="0"/>
                </a:moveTo>
                <a:lnTo>
                  <a:pt x="0" y="0"/>
                </a:lnTo>
                <a:lnTo>
                  <a:pt x="90043" y="90043"/>
                </a:lnTo>
                <a:lnTo>
                  <a:pt x="0" y="180086"/>
                </a:lnTo>
                <a:lnTo>
                  <a:pt x="90043" y="180086"/>
                </a:lnTo>
                <a:lnTo>
                  <a:pt x="180086" y="90043"/>
                </a:lnTo>
                <a:lnTo>
                  <a:pt x="90043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54120" y="181241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9915" y="0"/>
                </a:moveTo>
                <a:lnTo>
                  <a:pt x="0" y="0"/>
                </a:lnTo>
                <a:lnTo>
                  <a:pt x="89915" y="90043"/>
                </a:lnTo>
                <a:lnTo>
                  <a:pt x="0" y="180086"/>
                </a:lnTo>
                <a:lnTo>
                  <a:pt x="89915" y="180086"/>
                </a:lnTo>
                <a:lnTo>
                  <a:pt x="179958" y="90043"/>
                </a:lnTo>
                <a:lnTo>
                  <a:pt x="8991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22250">
              <a:lnSpc>
                <a:spcPct val="100000"/>
              </a:lnSpc>
            </a:pPr>
            <a:r>
              <a:rPr dirty="0" sz="2750" spc="25"/>
              <a:t>唯品会安全应急响应中心</a:t>
            </a:r>
            <a:endParaRPr sz="2750"/>
          </a:p>
          <a:p>
            <a:pPr marL="2796540">
              <a:lnSpc>
                <a:spcPct val="100000"/>
              </a:lnSpc>
              <a:spcBef>
                <a:spcPts val="50"/>
              </a:spcBef>
            </a:pPr>
            <a:r>
              <a:rPr dirty="0" sz="1200" spc="-5" b="0">
                <a:solidFill>
                  <a:srgbClr val="F02971"/>
                </a:solidFill>
                <a:latin typeface="微软雅黑"/>
                <a:cs typeface="微软雅黑"/>
              </a:rPr>
              <a:t>——</a:t>
            </a:r>
            <a:r>
              <a:rPr dirty="0" sz="1200" spc="-5" b="0">
                <a:solidFill>
                  <a:srgbClr val="F02971"/>
                </a:solidFill>
                <a:latin typeface="微软雅黑"/>
                <a:cs typeface="微软雅黑"/>
              </a:rPr>
              <a:t>VIP </a:t>
            </a:r>
            <a:r>
              <a:rPr dirty="0" sz="1200" spc="-10" b="0">
                <a:solidFill>
                  <a:srgbClr val="F02971"/>
                </a:solidFill>
                <a:latin typeface="Arial"/>
                <a:cs typeface="Arial"/>
              </a:rPr>
              <a:t>Security </a:t>
            </a:r>
            <a:r>
              <a:rPr dirty="0" sz="1200" spc="-15" b="0">
                <a:solidFill>
                  <a:srgbClr val="F02971"/>
                </a:solidFill>
                <a:latin typeface="Arial"/>
                <a:cs typeface="Arial"/>
              </a:rPr>
              <a:t>Response</a:t>
            </a:r>
            <a:r>
              <a:rPr dirty="0" sz="1200" spc="145" b="0">
                <a:solidFill>
                  <a:srgbClr val="F02971"/>
                </a:solidFill>
                <a:latin typeface="Arial"/>
                <a:cs typeface="Arial"/>
              </a:rPr>
              <a:t> </a:t>
            </a:r>
            <a:r>
              <a:rPr dirty="0" sz="1200" spc="-10" b="0">
                <a:solidFill>
                  <a:srgbClr val="F02971"/>
                </a:solidFill>
                <a:latin typeface="Arial"/>
                <a:cs typeface="Arial"/>
              </a:rPr>
              <a:t>Center</a:t>
            </a:r>
            <a:r>
              <a:rPr dirty="0" sz="1200" spc="-10" b="0">
                <a:solidFill>
                  <a:srgbClr val="F02971"/>
                </a:solidFill>
                <a:latin typeface="黑体"/>
                <a:cs typeface="黑体"/>
              </a:rPr>
              <a:t>（</a:t>
            </a:r>
            <a:r>
              <a:rPr dirty="0" sz="1200" spc="-10" b="0">
                <a:solidFill>
                  <a:srgbClr val="F02971"/>
                </a:solidFill>
                <a:latin typeface="Arial"/>
                <a:cs typeface="Arial"/>
              </a:rPr>
              <a:t>VSRC</a:t>
            </a:r>
            <a:r>
              <a:rPr dirty="0" sz="1200" spc="-10" b="0">
                <a:solidFill>
                  <a:srgbClr val="F02971"/>
                </a:solidFill>
                <a:latin typeface="黑体"/>
                <a:cs typeface="黑体"/>
              </a:rPr>
              <a:t>）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816350"/>
            <a:ext cx="1443355" cy="76200"/>
          </a:xfrm>
          <a:custGeom>
            <a:avLst/>
            <a:gdLst/>
            <a:ahLst/>
            <a:cxnLst/>
            <a:rect l="l" t="t" r="r" b="b"/>
            <a:pathLst>
              <a:path w="1443355" h="76200">
                <a:moveTo>
                  <a:pt x="1405000" y="0"/>
                </a:moveTo>
                <a:lnTo>
                  <a:pt x="1390153" y="2988"/>
                </a:lnTo>
                <a:lnTo>
                  <a:pt x="1378045" y="11144"/>
                </a:lnTo>
                <a:lnTo>
                  <a:pt x="1369889" y="23252"/>
                </a:lnTo>
                <a:lnTo>
                  <a:pt x="1366900" y="38100"/>
                </a:lnTo>
                <a:lnTo>
                  <a:pt x="1369889" y="52931"/>
                </a:lnTo>
                <a:lnTo>
                  <a:pt x="1378045" y="65041"/>
                </a:lnTo>
                <a:lnTo>
                  <a:pt x="1390153" y="73206"/>
                </a:lnTo>
                <a:lnTo>
                  <a:pt x="1405000" y="76200"/>
                </a:lnTo>
                <a:lnTo>
                  <a:pt x="1419794" y="73206"/>
                </a:lnTo>
                <a:lnTo>
                  <a:pt x="1431909" y="65041"/>
                </a:lnTo>
                <a:lnTo>
                  <a:pt x="1440094" y="52931"/>
                </a:lnTo>
                <a:lnTo>
                  <a:pt x="1441170" y="47625"/>
                </a:lnTo>
                <a:lnTo>
                  <a:pt x="1405000" y="47625"/>
                </a:lnTo>
                <a:lnTo>
                  <a:pt x="1405000" y="28575"/>
                </a:lnTo>
                <a:lnTo>
                  <a:pt x="1441172" y="28575"/>
                </a:lnTo>
                <a:lnTo>
                  <a:pt x="1440094" y="23252"/>
                </a:lnTo>
                <a:lnTo>
                  <a:pt x="1431909" y="11144"/>
                </a:lnTo>
                <a:lnTo>
                  <a:pt x="1419794" y="2988"/>
                </a:lnTo>
                <a:lnTo>
                  <a:pt x="1405000" y="0"/>
                </a:lnTo>
                <a:close/>
              </a:path>
              <a:path w="1443355" h="76200">
                <a:moveTo>
                  <a:pt x="1368818" y="28575"/>
                </a:moveTo>
                <a:lnTo>
                  <a:pt x="1328800" y="28575"/>
                </a:lnTo>
                <a:lnTo>
                  <a:pt x="1328800" y="47625"/>
                </a:lnTo>
                <a:lnTo>
                  <a:pt x="1368820" y="47625"/>
                </a:lnTo>
                <a:lnTo>
                  <a:pt x="1366900" y="38100"/>
                </a:lnTo>
                <a:lnTo>
                  <a:pt x="1368818" y="28575"/>
                </a:lnTo>
                <a:close/>
              </a:path>
              <a:path w="1443355" h="76200">
                <a:moveTo>
                  <a:pt x="1441172" y="28575"/>
                </a:moveTo>
                <a:lnTo>
                  <a:pt x="1405000" y="28575"/>
                </a:lnTo>
                <a:lnTo>
                  <a:pt x="1405000" y="47625"/>
                </a:lnTo>
                <a:lnTo>
                  <a:pt x="1441170" y="47625"/>
                </a:lnTo>
                <a:lnTo>
                  <a:pt x="1443100" y="38100"/>
                </a:lnTo>
                <a:lnTo>
                  <a:pt x="1441172" y="28575"/>
                </a:lnTo>
                <a:close/>
              </a:path>
              <a:path w="1443355" h="76200">
                <a:moveTo>
                  <a:pt x="1271650" y="28575"/>
                </a:moveTo>
                <a:lnTo>
                  <a:pt x="1195387" y="28575"/>
                </a:lnTo>
                <a:lnTo>
                  <a:pt x="1195387" y="47625"/>
                </a:lnTo>
                <a:lnTo>
                  <a:pt x="1271650" y="47625"/>
                </a:lnTo>
                <a:lnTo>
                  <a:pt x="1271650" y="28575"/>
                </a:lnTo>
                <a:close/>
              </a:path>
              <a:path w="1443355" h="76200">
                <a:moveTo>
                  <a:pt x="1138237" y="28575"/>
                </a:moveTo>
                <a:lnTo>
                  <a:pt x="1062037" y="28575"/>
                </a:lnTo>
                <a:lnTo>
                  <a:pt x="1062037" y="47625"/>
                </a:lnTo>
                <a:lnTo>
                  <a:pt x="1138237" y="47625"/>
                </a:lnTo>
                <a:lnTo>
                  <a:pt x="1138237" y="28575"/>
                </a:lnTo>
                <a:close/>
              </a:path>
              <a:path w="1443355" h="76200">
                <a:moveTo>
                  <a:pt x="1004887" y="28575"/>
                </a:moveTo>
                <a:lnTo>
                  <a:pt x="928687" y="28575"/>
                </a:lnTo>
                <a:lnTo>
                  <a:pt x="928687" y="47625"/>
                </a:lnTo>
                <a:lnTo>
                  <a:pt x="1004887" y="47625"/>
                </a:lnTo>
                <a:lnTo>
                  <a:pt x="1004887" y="28575"/>
                </a:lnTo>
                <a:close/>
              </a:path>
              <a:path w="1443355" h="76200">
                <a:moveTo>
                  <a:pt x="871537" y="28575"/>
                </a:moveTo>
                <a:lnTo>
                  <a:pt x="795337" y="28575"/>
                </a:lnTo>
                <a:lnTo>
                  <a:pt x="795337" y="47625"/>
                </a:lnTo>
                <a:lnTo>
                  <a:pt x="871537" y="47625"/>
                </a:lnTo>
                <a:lnTo>
                  <a:pt x="871537" y="28575"/>
                </a:lnTo>
                <a:close/>
              </a:path>
              <a:path w="1443355" h="76200">
                <a:moveTo>
                  <a:pt x="738187" y="28575"/>
                </a:moveTo>
                <a:lnTo>
                  <a:pt x="661987" y="28575"/>
                </a:lnTo>
                <a:lnTo>
                  <a:pt x="661987" y="47625"/>
                </a:lnTo>
                <a:lnTo>
                  <a:pt x="738187" y="47625"/>
                </a:lnTo>
                <a:lnTo>
                  <a:pt x="738187" y="28575"/>
                </a:lnTo>
                <a:close/>
              </a:path>
              <a:path w="1443355" h="76200">
                <a:moveTo>
                  <a:pt x="604837" y="28575"/>
                </a:moveTo>
                <a:lnTo>
                  <a:pt x="528637" y="28575"/>
                </a:lnTo>
                <a:lnTo>
                  <a:pt x="528637" y="47625"/>
                </a:lnTo>
                <a:lnTo>
                  <a:pt x="604837" y="47625"/>
                </a:lnTo>
                <a:lnTo>
                  <a:pt x="604837" y="28575"/>
                </a:lnTo>
                <a:close/>
              </a:path>
              <a:path w="1443355" h="76200">
                <a:moveTo>
                  <a:pt x="471487" y="28575"/>
                </a:moveTo>
                <a:lnTo>
                  <a:pt x="395287" y="28575"/>
                </a:lnTo>
                <a:lnTo>
                  <a:pt x="395287" y="47625"/>
                </a:lnTo>
                <a:lnTo>
                  <a:pt x="471487" y="47625"/>
                </a:lnTo>
                <a:lnTo>
                  <a:pt x="471487" y="28575"/>
                </a:lnTo>
                <a:close/>
              </a:path>
              <a:path w="1443355" h="76200">
                <a:moveTo>
                  <a:pt x="338137" y="28575"/>
                </a:moveTo>
                <a:lnTo>
                  <a:pt x="261937" y="28575"/>
                </a:lnTo>
                <a:lnTo>
                  <a:pt x="261937" y="47625"/>
                </a:lnTo>
                <a:lnTo>
                  <a:pt x="338137" y="47625"/>
                </a:lnTo>
                <a:lnTo>
                  <a:pt x="338137" y="28575"/>
                </a:lnTo>
                <a:close/>
              </a:path>
              <a:path w="1443355" h="76200">
                <a:moveTo>
                  <a:pt x="204787" y="28575"/>
                </a:moveTo>
                <a:lnTo>
                  <a:pt x="128587" y="28575"/>
                </a:lnTo>
                <a:lnTo>
                  <a:pt x="128587" y="47625"/>
                </a:lnTo>
                <a:lnTo>
                  <a:pt x="204787" y="47625"/>
                </a:lnTo>
                <a:lnTo>
                  <a:pt x="204787" y="28575"/>
                </a:lnTo>
                <a:close/>
              </a:path>
              <a:path w="1443355" h="76200">
                <a:moveTo>
                  <a:pt x="71438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71438" y="47625"/>
                </a:lnTo>
                <a:lnTo>
                  <a:pt x="71438" y="2857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1444" y="1451008"/>
            <a:ext cx="5945505" cy="2412365"/>
          </a:xfrm>
          <a:custGeom>
            <a:avLst/>
            <a:gdLst/>
            <a:ahLst/>
            <a:cxnLst/>
            <a:rect l="l" t="t" r="r" b="b"/>
            <a:pathLst>
              <a:path w="5945505" h="2412365">
                <a:moveTo>
                  <a:pt x="70739" y="2366230"/>
                </a:moveTo>
                <a:lnTo>
                  <a:pt x="0" y="2394551"/>
                </a:lnTo>
                <a:lnTo>
                  <a:pt x="6985" y="2412331"/>
                </a:lnTo>
                <a:lnTo>
                  <a:pt x="77724" y="2383883"/>
                </a:lnTo>
                <a:lnTo>
                  <a:pt x="70739" y="2366230"/>
                </a:lnTo>
                <a:close/>
              </a:path>
              <a:path w="5945505" h="2412365">
                <a:moveTo>
                  <a:pt x="194437" y="2316700"/>
                </a:moveTo>
                <a:lnTo>
                  <a:pt x="123698" y="2345021"/>
                </a:lnTo>
                <a:lnTo>
                  <a:pt x="130810" y="2362674"/>
                </a:lnTo>
                <a:lnTo>
                  <a:pt x="201549" y="2334353"/>
                </a:lnTo>
                <a:lnTo>
                  <a:pt x="194437" y="2316700"/>
                </a:lnTo>
                <a:close/>
              </a:path>
              <a:path w="5945505" h="2412365">
                <a:moveTo>
                  <a:pt x="318262" y="2267043"/>
                </a:moveTo>
                <a:lnTo>
                  <a:pt x="247523" y="2295364"/>
                </a:lnTo>
                <a:lnTo>
                  <a:pt x="254635" y="2313144"/>
                </a:lnTo>
                <a:lnTo>
                  <a:pt x="325374" y="2284696"/>
                </a:lnTo>
                <a:lnTo>
                  <a:pt x="318262" y="2267043"/>
                </a:lnTo>
                <a:close/>
              </a:path>
              <a:path w="5945505" h="2412365">
                <a:moveTo>
                  <a:pt x="442087" y="2217513"/>
                </a:moveTo>
                <a:lnTo>
                  <a:pt x="371348" y="2245834"/>
                </a:lnTo>
                <a:lnTo>
                  <a:pt x="378332" y="2263487"/>
                </a:lnTo>
                <a:lnTo>
                  <a:pt x="449072" y="2235166"/>
                </a:lnTo>
                <a:lnTo>
                  <a:pt x="442087" y="2217513"/>
                </a:lnTo>
                <a:close/>
              </a:path>
              <a:path w="5945505" h="2412365">
                <a:moveTo>
                  <a:pt x="565785" y="2167856"/>
                </a:moveTo>
                <a:lnTo>
                  <a:pt x="495046" y="2196177"/>
                </a:lnTo>
                <a:lnTo>
                  <a:pt x="502157" y="2213957"/>
                </a:lnTo>
                <a:lnTo>
                  <a:pt x="572897" y="2185509"/>
                </a:lnTo>
                <a:lnTo>
                  <a:pt x="565785" y="2167856"/>
                </a:lnTo>
                <a:close/>
              </a:path>
              <a:path w="5945505" h="2412365">
                <a:moveTo>
                  <a:pt x="689610" y="2118326"/>
                </a:moveTo>
                <a:lnTo>
                  <a:pt x="618871" y="2146647"/>
                </a:lnTo>
                <a:lnTo>
                  <a:pt x="625982" y="2164300"/>
                </a:lnTo>
                <a:lnTo>
                  <a:pt x="696722" y="2135979"/>
                </a:lnTo>
                <a:lnTo>
                  <a:pt x="689610" y="2118326"/>
                </a:lnTo>
                <a:close/>
              </a:path>
              <a:path w="5945505" h="2412365">
                <a:moveTo>
                  <a:pt x="813435" y="2068669"/>
                </a:moveTo>
                <a:lnTo>
                  <a:pt x="742696" y="2096990"/>
                </a:lnTo>
                <a:lnTo>
                  <a:pt x="749681" y="2114770"/>
                </a:lnTo>
                <a:lnTo>
                  <a:pt x="820419" y="2086322"/>
                </a:lnTo>
                <a:lnTo>
                  <a:pt x="813435" y="2068669"/>
                </a:lnTo>
                <a:close/>
              </a:path>
              <a:path w="5945505" h="2412365">
                <a:moveTo>
                  <a:pt x="937132" y="2019139"/>
                </a:moveTo>
                <a:lnTo>
                  <a:pt x="866394" y="2047460"/>
                </a:lnTo>
                <a:lnTo>
                  <a:pt x="873506" y="2065113"/>
                </a:lnTo>
                <a:lnTo>
                  <a:pt x="944244" y="2036792"/>
                </a:lnTo>
                <a:lnTo>
                  <a:pt x="937132" y="2019139"/>
                </a:lnTo>
                <a:close/>
              </a:path>
              <a:path w="5945505" h="2412365">
                <a:moveTo>
                  <a:pt x="1060958" y="1969482"/>
                </a:moveTo>
                <a:lnTo>
                  <a:pt x="990219" y="1997803"/>
                </a:lnTo>
                <a:lnTo>
                  <a:pt x="997331" y="2015583"/>
                </a:lnTo>
                <a:lnTo>
                  <a:pt x="1068070" y="1987135"/>
                </a:lnTo>
                <a:lnTo>
                  <a:pt x="1060958" y="1969482"/>
                </a:lnTo>
                <a:close/>
              </a:path>
              <a:path w="5945505" h="2412365">
                <a:moveTo>
                  <a:pt x="1184783" y="1919952"/>
                </a:moveTo>
                <a:lnTo>
                  <a:pt x="1114044" y="1948273"/>
                </a:lnTo>
                <a:lnTo>
                  <a:pt x="1121156" y="1965926"/>
                </a:lnTo>
                <a:lnTo>
                  <a:pt x="1191768" y="1937605"/>
                </a:lnTo>
                <a:lnTo>
                  <a:pt x="1184783" y="1919952"/>
                </a:lnTo>
                <a:close/>
              </a:path>
              <a:path w="5945505" h="2412365">
                <a:moveTo>
                  <a:pt x="1308481" y="1870295"/>
                </a:moveTo>
                <a:lnTo>
                  <a:pt x="1237742" y="1898616"/>
                </a:lnTo>
                <a:lnTo>
                  <a:pt x="1244854" y="1916396"/>
                </a:lnTo>
                <a:lnTo>
                  <a:pt x="1315593" y="1887948"/>
                </a:lnTo>
                <a:lnTo>
                  <a:pt x="1308481" y="1870295"/>
                </a:lnTo>
                <a:close/>
              </a:path>
              <a:path w="5945505" h="2412365">
                <a:moveTo>
                  <a:pt x="1432306" y="1820765"/>
                </a:moveTo>
                <a:lnTo>
                  <a:pt x="1361567" y="1849086"/>
                </a:lnTo>
                <a:lnTo>
                  <a:pt x="1368679" y="1866739"/>
                </a:lnTo>
                <a:lnTo>
                  <a:pt x="1439418" y="1838418"/>
                </a:lnTo>
                <a:lnTo>
                  <a:pt x="1432306" y="1820765"/>
                </a:lnTo>
                <a:close/>
              </a:path>
              <a:path w="5945505" h="2412365">
                <a:moveTo>
                  <a:pt x="1556131" y="1771108"/>
                </a:moveTo>
                <a:lnTo>
                  <a:pt x="1485392" y="1799429"/>
                </a:lnTo>
                <a:lnTo>
                  <a:pt x="1492504" y="1817209"/>
                </a:lnTo>
                <a:lnTo>
                  <a:pt x="1563243" y="1788761"/>
                </a:lnTo>
                <a:lnTo>
                  <a:pt x="1556131" y="1771108"/>
                </a:lnTo>
                <a:close/>
              </a:path>
              <a:path w="5945505" h="2412365">
                <a:moveTo>
                  <a:pt x="1679829" y="1721578"/>
                </a:moveTo>
                <a:lnTo>
                  <a:pt x="1609090" y="1749899"/>
                </a:lnTo>
                <a:lnTo>
                  <a:pt x="1616202" y="1767552"/>
                </a:lnTo>
                <a:lnTo>
                  <a:pt x="1686941" y="1739231"/>
                </a:lnTo>
                <a:lnTo>
                  <a:pt x="1679829" y="1721578"/>
                </a:lnTo>
                <a:close/>
              </a:path>
              <a:path w="5945505" h="2412365">
                <a:moveTo>
                  <a:pt x="1803654" y="1671921"/>
                </a:moveTo>
                <a:lnTo>
                  <a:pt x="1732915" y="1700242"/>
                </a:lnTo>
                <a:lnTo>
                  <a:pt x="1740027" y="1718022"/>
                </a:lnTo>
                <a:lnTo>
                  <a:pt x="1810766" y="1689574"/>
                </a:lnTo>
                <a:lnTo>
                  <a:pt x="1803654" y="1671921"/>
                </a:lnTo>
                <a:close/>
              </a:path>
              <a:path w="5945505" h="2412365">
                <a:moveTo>
                  <a:pt x="1927479" y="1622391"/>
                </a:moveTo>
                <a:lnTo>
                  <a:pt x="1856740" y="1650712"/>
                </a:lnTo>
                <a:lnTo>
                  <a:pt x="1863852" y="1668365"/>
                </a:lnTo>
                <a:lnTo>
                  <a:pt x="1934591" y="1640044"/>
                </a:lnTo>
                <a:lnTo>
                  <a:pt x="1927479" y="1622391"/>
                </a:lnTo>
                <a:close/>
              </a:path>
              <a:path w="5945505" h="2412365">
                <a:moveTo>
                  <a:pt x="2051177" y="1572734"/>
                </a:moveTo>
                <a:lnTo>
                  <a:pt x="1980565" y="1601055"/>
                </a:lnTo>
                <a:lnTo>
                  <a:pt x="1987550" y="1618835"/>
                </a:lnTo>
                <a:lnTo>
                  <a:pt x="2058289" y="1590387"/>
                </a:lnTo>
                <a:lnTo>
                  <a:pt x="2051177" y="1572734"/>
                </a:lnTo>
                <a:close/>
              </a:path>
              <a:path w="5945505" h="2412365">
                <a:moveTo>
                  <a:pt x="2175002" y="1523204"/>
                </a:moveTo>
                <a:lnTo>
                  <a:pt x="2104263" y="1551525"/>
                </a:lnTo>
                <a:lnTo>
                  <a:pt x="2111375" y="1569178"/>
                </a:lnTo>
                <a:lnTo>
                  <a:pt x="2182114" y="1540857"/>
                </a:lnTo>
                <a:lnTo>
                  <a:pt x="2175002" y="1523204"/>
                </a:lnTo>
                <a:close/>
              </a:path>
              <a:path w="5945505" h="2412365">
                <a:moveTo>
                  <a:pt x="2298827" y="1473547"/>
                </a:moveTo>
                <a:lnTo>
                  <a:pt x="2228088" y="1501868"/>
                </a:lnTo>
                <a:lnTo>
                  <a:pt x="2235200" y="1519648"/>
                </a:lnTo>
                <a:lnTo>
                  <a:pt x="2305939" y="1491200"/>
                </a:lnTo>
                <a:lnTo>
                  <a:pt x="2298827" y="1473547"/>
                </a:lnTo>
                <a:close/>
              </a:path>
              <a:path w="5945505" h="2412365">
                <a:moveTo>
                  <a:pt x="2422652" y="1424017"/>
                </a:moveTo>
                <a:lnTo>
                  <a:pt x="2351913" y="1452338"/>
                </a:lnTo>
                <a:lnTo>
                  <a:pt x="2358897" y="1469991"/>
                </a:lnTo>
                <a:lnTo>
                  <a:pt x="2429637" y="1441670"/>
                </a:lnTo>
                <a:lnTo>
                  <a:pt x="2422652" y="1424017"/>
                </a:lnTo>
                <a:close/>
              </a:path>
              <a:path w="5945505" h="2412365">
                <a:moveTo>
                  <a:pt x="2546350" y="1374360"/>
                </a:moveTo>
                <a:lnTo>
                  <a:pt x="2475610" y="1402681"/>
                </a:lnTo>
                <a:lnTo>
                  <a:pt x="2482722" y="1420461"/>
                </a:lnTo>
                <a:lnTo>
                  <a:pt x="2553462" y="1392013"/>
                </a:lnTo>
                <a:lnTo>
                  <a:pt x="2546350" y="1374360"/>
                </a:lnTo>
                <a:close/>
              </a:path>
              <a:path w="5945505" h="2412365">
                <a:moveTo>
                  <a:pt x="2670175" y="1324830"/>
                </a:moveTo>
                <a:lnTo>
                  <a:pt x="2599435" y="1353151"/>
                </a:lnTo>
                <a:lnTo>
                  <a:pt x="2606547" y="1370804"/>
                </a:lnTo>
                <a:lnTo>
                  <a:pt x="2677287" y="1342483"/>
                </a:lnTo>
                <a:lnTo>
                  <a:pt x="2670175" y="1324830"/>
                </a:lnTo>
                <a:close/>
              </a:path>
              <a:path w="5945505" h="2412365">
                <a:moveTo>
                  <a:pt x="2794000" y="1275173"/>
                </a:moveTo>
                <a:lnTo>
                  <a:pt x="2723260" y="1303494"/>
                </a:lnTo>
                <a:lnTo>
                  <a:pt x="2730246" y="1321274"/>
                </a:lnTo>
                <a:lnTo>
                  <a:pt x="2800985" y="1292826"/>
                </a:lnTo>
                <a:lnTo>
                  <a:pt x="2794000" y="1275173"/>
                </a:lnTo>
                <a:close/>
              </a:path>
              <a:path w="5945505" h="2412365">
                <a:moveTo>
                  <a:pt x="2917697" y="1225643"/>
                </a:moveTo>
                <a:lnTo>
                  <a:pt x="2846959" y="1253964"/>
                </a:lnTo>
                <a:lnTo>
                  <a:pt x="2854071" y="1271617"/>
                </a:lnTo>
                <a:lnTo>
                  <a:pt x="2924810" y="1243296"/>
                </a:lnTo>
                <a:lnTo>
                  <a:pt x="2917697" y="1225643"/>
                </a:lnTo>
                <a:close/>
              </a:path>
              <a:path w="5945505" h="2412365">
                <a:moveTo>
                  <a:pt x="3041522" y="1175986"/>
                </a:moveTo>
                <a:lnTo>
                  <a:pt x="2970784" y="1204307"/>
                </a:lnTo>
                <a:lnTo>
                  <a:pt x="2977896" y="1222087"/>
                </a:lnTo>
                <a:lnTo>
                  <a:pt x="3048635" y="1193639"/>
                </a:lnTo>
                <a:lnTo>
                  <a:pt x="3041522" y="1175986"/>
                </a:lnTo>
                <a:close/>
              </a:path>
              <a:path w="5945505" h="2412365">
                <a:moveTo>
                  <a:pt x="3165347" y="1126456"/>
                </a:moveTo>
                <a:lnTo>
                  <a:pt x="3094609" y="1154777"/>
                </a:lnTo>
                <a:lnTo>
                  <a:pt x="3101594" y="1172430"/>
                </a:lnTo>
                <a:lnTo>
                  <a:pt x="3172333" y="1144109"/>
                </a:lnTo>
                <a:lnTo>
                  <a:pt x="3165347" y="1126456"/>
                </a:lnTo>
                <a:close/>
              </a:path>
              <a:path w="5945505" h="2412365">
                <a:moveTo>
                  <a:pt x="3289046" y="1076799"/>
                </a:moveTo>
                <a:lnTo>
                  <a:pt x="3218307" y="1105120"/>
                </a:lnTo>
                <a:lnTo>
                  <a:pt x="3225419" y="1122900"/>
                </a:lnTo>
                <a:lnTo>
                  <a:pt x="3296157" y="1094452"/>
                </a:lnTo>
                <a:lnTo>
                  <a:pt x="3289046" y="1076799"/>
                </a:lnTo>
                <a:close/>
              </a:path>
              <a:path w="5945505" h="2412365">
                <a:moveTo>
                  <a:pt x="3412871" y="1027269"/>
                </a:moveTo>
                <a:lnTo>
                  <a:pt x="3342131" y="1055590"/>
                </a:lnTo>
                <a:lnTo>
                  <a:pt x="3349244" y="1073243"/>
                </a:lnTo>
                <a:lnTo>
                  <a:pt x="3419982" y="1044922"/>
                </a:lnTo>
                <a:lnTo>
                  <a:pt x="3412871" y="1027269"/>
                </a:lnTo>
                <a:close/>
              </a:path>
              <a:path w="5945505" h="2412365">
                <a:moveTo>
                  <a:pt x="3536696" y="977612"/>
                </a:moveTo>
                <a:lnTo>
                  <a:pt x="3465956" y="1005933"/>
                </a:lnTo>
                <a:lnTo>
                  <a:pt x="3472942" y="1023713"/>
                </a:lnTo>
                <a:lnTo>
                  <a:pt x="3543680" y="995265"/>
                </a:lnTo>
                <a:lnTo>
                  <a:pt x="3536696" y="977612"/>
                </a:lnTo>
                <a:close/>
              </a:path>
              <a:path w="5945505" h="2412365">
                <a:moveTo>
                  <a:pt x="3660394" y="928082"/>
                </a:moveTo>
                <a:lnTo>
                  <a:pt x="3589654" y="956403"/>
                </a:lnTo>
                <a:lnTo>
                  <a:pt x="3596767" y="974056"/>
                </a:lnTo>
                <a:lnTo>
                  <a:pt x="3667505" y="945735"/>
                </a:lnTo>
                <a:lnTo>
                  <a:pt x="3660394" y="928082"/>
                </a:lnTo>
                <a:close/>
              </a:path>
              <a:path w="5945505" h="2412365">
                <a:moveTo>
                  <a:pt x="3784219" y="878425"/>
                </a:moveTo>
                <a:lnTo>
                  <a:pt x="3713479" y="906746"/>
                </a:lnTo>
                <a:lnTo>
                  <a:pt x="3720592" y="924526"/>
                </a:lnTo>
                <a:lnTo>
                  <a:pt x="3791330" y="896078"/>
                </a:lnTo>
                <a:lnTo>
                  <a:pt x="3784219" y="878425"/>
                </a:lnTo>
                <a:close/>
              </a:path>
              <a:path w="5945505" h="2412365">
                <a:moveTo>
                  <a:pt x="3908044" y="828895"/>
                </a:moveTo>
                <a:lnTo>
                  <a:pt x="3837304" y="857216"/>
                </a:lnTo>
                <a:lnTo>
                  <a:pt x="3844417" y="874869"/>
                </a:lnTo>
                <a:lnTo>
                  <a:pt x="3915155" y="846548"/>
                </a:lnTo>
                <a:lnTo>
                  <a:pt x="3908044" y="828895"/>
                </a:lnTo>
                <a:close/>
              </a:path>
              <a:path w="5945505" h="2412365">
                <a:moveTo>
                  <a:pt x="4031742" y="779238"/>
                </a:moveTo>
                <a:lnTo>
                  <a:pt x="3961003" y="807559"/>
                </a:lnTo>
                <a:lnTo>
                  <a:pt x="3968115" y="825339"/>
                </a:lnTo>
                <a:lnTo>
                  <a:pt x="4038854" y="796891"/>
                </a:lnTo>
                <a:lnTo>
                  <a:pt x="4031742" y="779238"/>
                </a:lnTo>
                <a:close/>
              </a:path>
              <a:path w="5945505" h="2412365">
                <a:moveTo>
                  <a:pt x="4155567" y="729708"/>
                </a:moveTo>
                <a:lnTo>
                  <a:pt x="4084828" y="758029"/>
                </a:lnTo>
                <a:lnTo>
                  <a:pt x="4091940" y="775682"/>
                </a:lnTo>
                <a:lnTo>
                  <a:pt x="4162679" y="747361"/>
                </a:lnTo>
                <a:lnTo>
                  <a:pt x="4155567" y="729708"/>
                </a:lnTo>
                <a:close/>
              </a:path>
              <a:path w="5945505" h="2412365">
                <a:moveTo>
                  <a:pt x="4279392" y="680051"/>
                </a:moveTo>
                <a:lnTo>
                  <a:pt x="4208653" y="708372"/>
                </a:lnTo>
                <a:lnTo>
                  <a:pt x="4215765" y="726152"/>
                </a:lnTo>
                <a:lnTo>
                  <a:pt x="4286504" y="697704"/>
                </a:lnTo>
                <a:lnTo>
                  <a:pt x="4279392" y="680051"/>
                </a:lnTo>
                <a:close/>
              </a:path>
              <a:path w="5945505" h="2412365">
                <a:moveTo>
                  <a:pt x="4403090" y="630521"/>
                </a:moveTo>
                <a:lnTo>
                  <a:pt x="4332351" y="658842"/>
                </a:lnTo>
                <a:lnTo>
                  <a:pt x="4339463" y="676495"/>
                </a:lnTo>
                <a:lnTo>
                  <a:pt x="4410202" y="648174"/>
                </a:lnTo>
                <a:lnTo>
                  <a:pt x="4403090" y="630521"/>
                </a:lnTo>
                <a:close/>
              </a:path>
              <a:path w="5945505" h="2412365">
                <a:moveTo>
                  <a:pt x="4526915" y="580864"/>
                </a:moveTo>
                <a:lnTo>
                  <a:pt x="4456176" y="609185"/>
                </a:lnTo>
                <a:lnTo>
                  <a:pt x="4463288" y="626965"/>
                </a:lnTo>
                <a:lnTo>
                  <a:pt x="4534027" y="598517"/>
                </a:lnTo>
                <a:lnTo>
                  <a:pt x="4526915" y="580864"/>
                </a:lnTo>
                <a:close/>
              </a:path>
              <a:path w="5945505" h="2412365">
                <a:moveTo>
                  <a:pt x="4650740" y="531334"/>
                </a:moveTo>
                <a:lnTo>
                  <a:pt x="4580001" y="559655"/>
                </a:lnTo>
                <a:lnTo>
                  <a:pt x="4587113" y="577308"/>
                </a:lnTo>
                <a:lnTo>
                  <a:pt x="4657852" y="548987"/>
                </a:lnTo>
                <a:lnTo>
                  <a:pt x="4650740" y="531334"/>
                </a:lnTo>
                <a:close/>
              </a:path>
              <a:path w="5945505" h="2412365">
                <a:moveTo>
                  <a:pt x="4774438" y="481677"/>
                </a:moveTo>
                <a:lnTo>
                  <a:pt x="4703826" y="509998"/>
                </a:lnTo>
                <a:lnTo>
                  <a:pt x="4710810" y="527778"/>
                </a:lnTo>
                <a:lnTo>
                  <a:pt x="4781550" y="499330"/>
                </a:lnTo>
                <a:lnTo>
                  <a:pt x="4774438" y="481677"/>
                </a:lnTo>
                <a:close/>
              </a:path>
              <a:path w="5945505" h="2412365">
                <a:moveTo>
                  <a:pt x="4898263" y="432147"/>
                </a:moveTo>
                <a:lnTo>
                  <a:pt x="4827524" y="460468"/>
                </a:lnTo>
                <a:lnTo>
                  <a:pt x="4834635" y="478121"/>
                </a:lnTo>
                <a:lnTo>
                  <a:pt x="4905375" y="449800"/>
                </a:lnTo>
                <a:lnTo>
                  <a:pt x="4898263" y="432147"/>
                </a:lnTo>
                <a:close/>
              </a:path>
              <a:path w="5945505" h="2412365">
                <a:moveTo>
                  <a:pt x="5022088" y="382490"/>
                </a:moveTo>
                <a:lnTo>
                  <a:pt x="4951349" y="410811"/>
                </a:lnTo>
                <a:lnTo>
                  <a:pt x="4958460" y="428591"/>
                </a:lnTo>
                <a:lnTo>
                  <a:pt x="5029200" y="400143"/>
                </a:lnTo>
                <a:lnTo>
                  <a:pt x="5022088" y="382490"/>
                </a:lnTo>
                <a:close/>
              </a:path>
              <a:path w="5945505" h="2412365">
                <a:moveTo>
                  <a:pt x="5145912" y="332960"/>
                </a:moveTo>
                <a:lnTo>
                  <a:pt x="5075174" y="361281"/>
                </a:lnTo>
                <a:lnTo>
                  <a:pt x="5082158" y="378934"/>
                </a:lnTo>
                <a:lnTo>
                  <a:pt x="5152898" y="350613"/>
                </a:lnTo>
                <a:lnTo>
                  <a:pt x="5145912" y="332960"/>
                </a:lnTo>
                <a:close/>
              </a:path>
              <a:path w="5945505" h="2412365">
                <a:moveTo>
                  <a:pt x="5269610" y="283303"/>
                </a:moveTo>
                <a:lnTo>
                  <a:pt x="5198872" y="311624"/>
                </a:lnTo>
                <a:lnTo>
                  <a:pt x="5205983" y="329404"/>
                </a:lnTo>
                <a:lnTo>
                  <a:pt x="5276723" y="300956"/>
                </a:lnTo>
                <a:lnTo>
                  <a:pt x="5269610" y="283303"/>
                </a:lnTo>
                <a:close/>
              </a:path>
              <a:path w="5945505" h="2412365">
                <a:moveTo>
                  <a:pt x="5393435" y="233773"/>
                </a:moveTo>
                <a:lnTo>
                  <a:pt x="5322697" y="262094"/>
                </a:lnTo>
                <a:lnTo>
                  <a:pt x="5329808" y="279747"/>
                </a:lnTo>
                <a:lnTo>
                  <a:pt x="5400548" y="251426"/>
                </a:lnTo>
                <a:lnTo>
                  <a:pt x="5393435" y="233773"/>
                </a:lnTo>
                <a:close/>
              </a:path>
              <a:path w="5945505" h="2412365">
                <a:moveTo>
                  <a:pt x="5517260" y="184116"/>
                </a:moveTo>
                <a:lnTo>
                  <a:pt x="5446522" y="212437"/>
                </a:lnTo>
                <a:lnTo>
                  <a:pt x="5453507" y="230217"/>
                </a:lnTo>
                <a:lnTo>
                  <a:pt x="5524246" y="201769"/>
                </a:lnTo>
                <a:lnTo>
                  <a:pt x="5517260" y="184116"/>
                </a:lnTo>
                <a:close/>
              </a:path>
              <a:path w="5945505" h="2412365">
                <a:moveTo>
                  <a:pt x="5640958" y="134586"/>
                </a:moveTo>
                <a:lnTo>
                  <a:pt x="5570220" y="162907"/>
                </a:lnTo>
                <a:lnTo>
                  <a:pt x="5577332" y="180560"/>
                </a:lnTo>
                <a:lnTo>
                  <a:pt x="5648071" y="152239"/>
                </a:lnTo>
                <a:lnTo>
                  <a:pt x="5640958" y="134586"/>
                </a:lnTo>
                <a:close/>
              </a:path>
              <a:path w="5945505" h="2412365">
                <a:moveTo>
                  <a:pt x="5764783" y="84929"/>
                </a:moveTo>
                <a:lnTo>
                  <a:pt x="5694045" y="113250"/>
                </a:lnTo>
                <a:lnTo>
                  <a:pt x="5701157" y="131030"/>
                </a:lnTo>
                <a:lnTo>
                  <a:pt x="5771896" y="102582"/>
                </a:lnTo>
                <a:lnTo>
                  <a:pt x="5764783" y="84929"/>
                </a:lnTo>
                <a:close/>
              </a:path>
              <a:path w="5945505" h="2412365">
                <a:moveTo>
                  <a:pt x="5870251" y="42748"/>
                </a:moveTo>
                <a:lnTo>
                  <a:pt x="5817870" y="63720"/>
                </a:lnTo>
                <a:lnTo>
                  <a:pt x="5824855" y="81373"/>
                </a:lnTo>
                <a:lnTo>
                  <a:pt x="5877314" y="60370"/>
                </a:lnTo>
                <a:lnTo>
                  <a:pt x="5871972" y="52290"/>
                </a:lnTo>
                <a:lnTo>
                  <a:pt x="5870251" y="42748"/>
                </a:lnTo>
                <a:close/>
              </a:path>
              <a:path w="5945505" h="2412365">
                <a:moveTo>
                  <a:pt x="5944851" y="35399"/>
                </a:moveTo>
                <a:lnTo>
                  <a:pt x="5888608" y="35399"/>
                </a:lnTo>
                <a:lnTo>
                  <a:pt x="5895594" y="53052"/>
                </a:lnTo>
                <a:lnTo>
                  <a:pt x="5877314" y="60370"/>
                </a:lnTo>
                <a:lnTo>
                  <a:pt x="5880302" y="64889"/>
                </a:lnTo>
                <a:lnTo>
                  <a:pt x="5892419" y="73070"/>
                </a:lnTo>
                <a:lnTo>
                  <a:pt x="5906726" y="76132"/>
                </a:lnTo>
                <a:lnTo>
                  <a:pt x="5921629" y="73372"/>
                </a:lnTo>
                <a:lnTo>
                  <a:pt x="5934227" y="65115"/>
                </a:lnTo>
                <a:lnTo>
                  <a:pt x="5942409" y="53036"/>
                </a:lnTo>
                <a:lnTo>
                  <a:pt x="5945471" y="38742"/>
                </a:lnTo>
                <a:lnTo>
                  <a:pt x="5944851" y="35399"/>
                </a:lnTo>
                <a:close/>
              </a:path>
              <a:path w="5945505" h="2412365">
                <a:moveTo>
                  <a:pt x="5888608" y="35399"/>
                </a:moveTo>
                <a:lnTo>
                  <a:pt x="5870251" y="42748"/>
                </a:lnTo>
                <a:lnTo>
                  <a:pt x="5871972" y="52290"/>
                </a:lnTo>
                <a:lnTo>
                  <a:pt x="5877314" y="60370"/>
                </a:lnTo>
                <a:lnTo>
                  <a:pt x="5895594" y="53052"/>
                </a:lnTo>
                <a:lnTo>
                  <a:pt x="5888608" y="35399"/>
                </a:lnTo>
                <a:close/>
              </a:path>
              <a:path w="5945505" h="2412365">
                <a:moveTo>
                  <a:pt x="5908081" y="0"/>
                </a:moveTo>
                <a:lnTo>
                  <a:pt x="5893181" y="2760"/>
                </a:lnTo>
                <a:lnTo>
                  <a:pt x="5880580" y="11017"/>
                </a:lnTo>
                <a:lnTo>
                  <a:pt x="5872384" y="23096"/>
                </a:lnTo>
                <a:lnTo>
                  <a:pt x="5869285" y="37389"/>
                </a:lnTo>
                <a:lnTo>
                  <a:pt x="5870251" y="42748"/>
                </a:lnTo>
                <a:lnTo>
                  <a:pt x="5888608" y="35399"/>
                </a:lnTo>
                <a:lnTo>
                  <a:pt x="5944851" y="35399"/>
                </a:lnTo>
                <a:lnTo>
                  <a:pt x="5942710" y="23842"/>
                </a:lnTo>
                <a:lnTo>
                  <a:pt x="5934454" y="11243"/>
                </a:lnTo>
                <a:lnTo>
                  <a:pt x="5922375" y="3061"/>
                </a:lnTo>
                <a:lnTo>
                  <a:pt x="5908081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53204" y="2052954"/>
            <a:ext cx="1037590" cy="1037590"/>
          </a:xfrm>
          <a:custGeom>
            <a:avLst/>
            <a:gdLst/>
            <a:ahLst/>
            <a:cxnLst/>
            <a:rect l="l" t="t" r="r" b="b"/>
            <a:pathLst>
              <a:path w="1037589" h="1037589">
                <a:moveTo>
                  <a:pt x="518795" y="0"/>
                </a:moveTo>
                <a:lnTo>
                  <a:pt x="471575" y="2120"/>
                </a:lnTo>
                <a:lnTo>
                  <a:pt x="425543" y="8358"/>
                </a:lnTo>
                <a:lnTo>
                  <a:pt x="380882" y="18532"/>
                </a:lnTo>
                <a:lnTo>
                  <a:pt x="337774" y="32458"/>
                </a:lnTo>
                <a:lnTo>
                  <a:pt x="296404" y="49952"/>
                </a:lnTo>
                <a:lnTo>
                  <a:pt x="256953" y="70833"/>
                </a:lnTo>
                <a:lnTo>
                  <a:pt x="219606" y="94915"/>
                </a:lnTo>
                <a:lnTo>
                  <a:pt x="184546" y="122017"/>
                </a:lnTo>
                <a:lnTo>
                  <a:pt x="151955" y="151955"/>
                </a:lnTo>
                <a:lnTo>
                  <a:pt x="122017" y="184546"/>
                </a:lnTo>
                <a:lnTo>
                  <a:pt x="94915" y="219606"/>
                </a:lnTo>
                <a:lnTo>
                  <a:pt x="70833" y="256953"/>
                </a:lnTo>
                <a:lnTo>
                  <a:pt x="49952" y="296404"/>
                </a:lnTo>
                <a:lnTo>
                  <a:pt x="32458" y="337774"/>
                </a:lnTo>
                <a:lnTo>
                  <a:pt x="18532" y="380882"/>
                </a:lnTo>
                <a:lnTo>
                  <a:pt x="8358" y="425543"/>
                </a:lnTo>
                <a:lnTo>
                  <a:pt x="2120" y="471575"/>
                </a:lnTo>
                <a:lnTo>
                  <a:pt x="0" y="518794"/>
                </a:lnTo>
                <a:lnTo>
                  <a:pt x="2120" y="566014"/>
                </a:lnTo>
                <a:lnTo>
                  <a:pt x="8358" y="612046"/>
                </a:lnTo>
                <a:lnTo>
                  <a:pt x="18532" y="656707"/>
                </a:lnTo>
                <a:lnTo>
                  <a:pt x="32458" y="699815"/>
                </a:lnTo>
                <a:lnTo>
                  <a:pt x="49952" y="741185"/>
                </a:lnTo>
                <a:lnTo>
                  <a:pt x="70833" y="780636"/>
                </a:lnTo>
                <a:lnTo>
                  <a:pt x="94915" y="817983"/>
                </a:lnTo>
                <a:lnTo>
                  <a:pt x="122017" y="853043"/>
                </a:lnTo>
                <a:lnTo>
                  <a:pt x="151955" y="885634"/>
                </a:lnTo>
                <a:lnTo>
                  <a:pt x="184546" y="915572"/>
                </a:lnTo>
                <a:lnTo>
                  <a:pt x="219606" y="942674"/>
                </a:lnTo>
                <a:lnTo>
                  <a:pt x="256953" y="966756"/>
                </a:lnTo>
                <a:lnTo>
                  <a:pt x="296404" y="987637"/>
                </a:lnTo>
                <a:lnTo>
                  <a:pt x="337774" y="1005131"/>
                </a:lnTo>
                <a:lnTo>
                  <a:pt x="380882" y="1019057"/>
                </a:lnTo>
                <a:lnTo>
                  <a:pt x="425543" y="1029231"/>
                </a:lnTo>
                <a:lnTo>
                  <a:pt x="471575" y="1035469"/>
                </a:lnTo>
                <a:lnTo>
                  <a:pt x="518795" y="1037589"/>
                </a:lnTo>
                <a:lnTo>
                  <a:pt x="566014" y="1035469"/>
                </a:lnTo>
                <a:lnTo>
                  <a:pt x="612046" y="1029231"/>
                </a:lnTo>
                <a:lnTo>
                  <a:pt x="656707" y="1019057"/>
                </a:lnTo>
                <a:lnTo>
                  <a:pt x="699815" y="1005131"/>
                </a:lnTo>
                <a:lnTo>
                  <a:pt x="741185" y="987637"/>
                </a:lnTo>
                <a:lnTo>
                  <a:pt x="780636" y="966756"/>
                </a:lnTo>
                <a:lnTo>
                  <a:pt x="817983" y="942674"/>
                </a:lnTo>
                <a:lnTo>
                  <a:pt x="853043" y="915572"/>
                </a:lnTo>
                <a:lnTo>
                  <a:pt x="885634" y="885634"/>
                </a:lnTo>
                <a:lnTo>
                  <a:pt x="915572" y="853043"/>
                </a:lnTo>
                <a:lnTo>
                  <a:pt x="942674" y="817983"/>
                </a:lnTo>
                <a:lnTo>
                  <a:pt x="966756" y="780636"/>
                </a:lnTo>
                <a:lnTo>
                  <a:pt x="987637" y="741185"/>
                </a:lnTo>
                <a:lnTo>
                  <a:pt x="1005131" y="699815"/>
                </a:lnTo>
                <a:lnTo>
                  <a:pt x="1019057" y="656707"/>
                </a:lnTo>
                <a:lnTo>
                  <a:pt x="1029231" y="612046"/>
                </a:lnTo>
                <a:lnTo>
                  <a:pt x="1035469" y="566014"/>
                </a:lnTo>
                <a:lnTo>
                  <a:pt x="1037590" y="518794"/>
                </a:lnTo>
                <a:lnTo>
                  <a:pt x="1035469" y="471575"/>
                </a:lnTo>
                <a:lnTo>
                  <a:pt x="1029231" y="425543"/>
                </a:lnTo>
                <a:lnTo>
                  <a:pt x="1019057" y="380882"/>
                </a:lnTo>
                <a:lnTo>
                  <a:pt x="1005131" y="337774"/>
                </a:lnTo>
                <a:lnTo>
                  <a:pt x="987637" y="296404"/>
                </a:lnTo>
                <a:lnTo>
                  <a:pt x="966756" y="256953"/>
                </a:lnTo>
                <a:lnTo>
                  <a:pt x="942674" y="219606"/>
                </a:lnTo>
                <a:lnTo>
                  <a:pt x="915572" y="184546"/>
                </a:lnTo>
                <a:lnTo>
                  <a:pt x="885634" y="151955"/>
                </a:lnTo>
                <a:lnTo>
                  <a:pt x="853043" y="122017"/>
                </a:lnTo>
                <a:lnTo>
                  <a:pt x="817983" y="94915"/>
                </a:lnTo>
                <a:lnTo>
                  <a:pt x="780636" y="70833"/>
                </a:lnTo>
                <a:lnTo>
                  <a:pt x="741185" y="49952"/>
                </a:lnTo>
                <a:lnTo>
                  <a:pt x="699815" y="32458"/>
                </a:lnTo>
                <a:lnTo>
                  <a:pt x="656707" y="18532"/>
                </a:lnTo>
                <a:lnTo>
                  <a:pt x="612046" y="8358"/>
                </a:lnTo>
                <a:lnTo>
                  <a:pt x="566014" y="2120"/>
                </a:lnTo>
                <a:lnTo>
                  <a:pt x="518795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43121" y="2292350"/>
            <a:ext cx="863600" cy="259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1905">
              <a:lnSpc>
                <a:spcPct val="100000"/>
              </a:lnSpc>
            </a:pPr>
            <a:r>
              <a:rPr dirty="0" sz="800" spc="25" b="1">
                <a:solidFill>
                  <a:srgbClr val="FFFFFF"/>
                </a:solidFill>
                <a:latin typeface="微软雅黑"/>
                <a:cs typeface="微软雅黑"/>
              </a:rPr>
              <a:t>唯品会</a:t>
            </a:r>
            <a:endParaRPr sz="8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800" spc="20" b="1">
                <a:solidFill>
                  <a:srgbClr val="FFFFFF"/>
                </a:solidFill>
                <a:latin typeface="微软雅黑"/>
                <a:cs typeface="微软雅黑"/>
              </a:rPr>
              <a:t>安全应急响应中心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9321" y="2531364"/>
            <a:ext cx="713105" cy="318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" b="1">
                <a:solidFill>
                  <a:srgbClr val="FFFFFF"/>
                </a:solidFill>
                <a:latin typeface="微软雅黑"/>
                <a:cs typeface="微软雅黑"/>
              </a:rPr>
              <a:t>V</a:t>
            </a:r>
            <a:r>
              <a:rPr dirty="0" sz="2000" spc="-10" b="1">
                <a:solidFill>
                  <a:srgbClr val="FFFFFF"/>
                </a:solidFill>
                <a:latin typeface="微软雅黑"/>
                <a:cs typeface="微软雅黑"/>
              </a:rPr>
              <a:t>S</a:t>
            </a:r>
            <a:r>
              <a:rPr dirty="0" sz="2000" spc="25" b="1">
                <a:solidFill>
                  <a:srgbClr val="FFFFFF"/>
                </a:solidFill>
                <a:latin typeface="微软雅黑"/>
                <a:cs typeface="微软雅黑"/>
              </a:rPr>
              <a:t>R</a:t>
            </a:r>
            <a:r>
              <a:rPr dirty="0" sz="2000" spc="20" b="1">
                <a:solidFill>
                  <a:srgbClr val="FFFFFF"/>
                </a:solidFill>
                <a:latin typeface="微软雅黑"/>
                <a:cs typeface="微软雅黑"/>
              </a:rPr>
              <a:t>C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9887" y="884047"/>
            <a:ext cx="1037590" cy="1037590"/>
          </a:xfrm>
          <a:custGeom>
            <a:avLst/>
            <a:gdLst/>
            <a:ahLst/>
            <a:cxnLst/>
            <a:rect l="l" t="t" r="r" b="b"/>
            <a:pathLst>
              <a:path w="1037590" h="1037589">
                <a:moveTo>
                  <a:pt x="0" y="518794"/>
                </a:moveTo>
                <a:lnTo>
                  <a:pt x="2119" y="471575"/>
                </a:lnTo>
                <a:lnTo>
                  <a:pt x="8357" y="425543"/>
                </a:lnTo>
                <a:lnTo>
                  <a:pt x="18529" y="380882"/>
                </a:lnTo>
                <a:lnTo>
                  <a:pt x="32453" y="337774"/>
                </a:lnTo>
                <a:lnTo>
                  <a:pt x="49945" y="296404"/>
                </a:lnTo>
                <a:lnTo>
                  <a:pt x="70822" y="256953"/>
                </a:lnTo>
                <a:lnTo>
                  <a:pt x="94902" y="219606"/>
                </a:lnTo>
                <a:lnTo>
                  <a:pt x="122000" y="184546"/>
                </a:lnTo>
                <a:lnTo>
                  <a:pt x="151934" y="151955"/>
                </a:lnTo>
                <a:lnTo>
                  <a:pt x="184521" y="122017"/>
                </a:lnTo>
                <a:lnTo>
                  <a:pt x="219578" y="94915"/>
                </a:lnTo>
                <a:lnTo>
                  <a:pt x="256921" y="70833"/>
                </a:lnTo>
                <a:lnTo>
                  <a:pt x="296368" y="49952"/>
                </a:lnTo>
                <a:lnTo>
                  <a:pt x="337735" y="32458"/>
                </a:lnTo>
                <a:lnTo>
                  <a:pt x="380839" y="18532"/>
                </a:lnTo>
                <a:lnTo>
                  <a:pt x="425498" y="8358"/>
                </a:lnTo>
                <a:lnTo>
                  <a:pt x="471527" y="2120"/>
                </a:lnTo>
                <a:lnTo>
                  <a:pt x="518744" y="0"/>
                </a:lnTo>
                <a:lnTo>
                  <a:pt x="565965" y="2120"/>
                </a:lnTo>
                <a:lnTo>
                  <a:pt x="611999" y="8358"/>
                </a:lnTo>
                <a:lnTo>
                  <a:pt x="656662" y="18532"/>
                </a:lnTo>
                <a:lnTo>
                  <a:pt x="699771" y="32458"/>
                </a:lnTo>
                <a:lnTo>
                  <a:pt x="741142" y="49952"/>
                </a:lnTo>
                <a:lnTo>
                  <a:pt x="780594" y="70833"/>
                </a:lnTo>
                <a:lnTo>
                  <a:pt x="817942" y="94915"/>
                </a:lnTo>
                <a:lnTo>
                  <a:pt x="853003" y="122017"/>
                </a:lnTo>
                <a:lnTo>
                  <a:pt x="885594" y="151955"/>
                </a:lnTo>
                <a:lnTo>
                  <a:pt x="915533" y="184546"/>
                </a:lnTo>
                <a:lnTo>
                  <a:pt x="942635" y="219606"/>
                </a:lnTo>
                <a:lnTo>
                  <a:pt x="966718" y="256953"/>
                </a:lnTo>
                <a:lnTo>
                  <a:pt x="987598" y="296404"/>
                </a:lnTo>
                <a:lnTo>
                  <a:pt x="1005093" y="337774"/>
                </a:lnTo>
                <a:lnTo>
                  <a:pt x="1019019" y="380882"/>
                </a:lnTo>
                <a:lnTo>
                  <a:pt x="1029193" y="425543"/>
                </a:lnTo>
                <a:lnTo>
                  <a:pt x="1035431" y="471575"/>
                </a:lnTo>
                <a:lnTo>
                  <a:pt x="1037551" y="518794"/>
                </a:lnTo>
                <a:lnTo>
                  <a:pt x="1035431" y="565994"/>
                </a:lnTo>
                <a:lnTo>
                  <a:pt x="1029193" y="612008"/>
                </a:lnTo>
                <a:lnTo>
                  <a:pt x="1019019" y="656654"/>
                </a:lnTo>
                <a:lnTo>
                  <a:pt x="1005093" y="699747"/>
                </a:lnTo>
                <a:lnTo>
                  <a:pt x="987598" y="741106"/>
                </a:lnTo>
                <a:lnTo>
                  <a:pt x="966718" y="780546"/>
                </a:lnTo>
                <a:lnTo>
                  <a:pt x="942635" y="817885"/>
                </a:lnTo>
                <a:lnTo>
                  <a:pt x="915533" y="852938"/>
                </a:lnTo>
                <a:lnTo>
                  <a:pt x="885594" y="885523"/>
                </a:lnTo>
                <a:lnTo>
                  <a:pt x="853003" y="915456"/>
                </a:lnTo>
                <a:lnTo>
                  <a:pt x="817942" y="942554"/>
                </a:lnTo>
                <a:lnTo>
                  <a:pt x="780594" y="966634"/>
                </a:lnTo>
                <a:lnTo>
                  <a:pt x="741142" y="987512"/>
                </a:lnTo>
                <a:lnTo>
                  <a:pt x="699771" y="1005006"/>
                </a:lnTo>
                <a:lnTo>
                  <a:pt x="656662" y="1018930"/>
                </a:lnTo>
                <a:lnTo>
                  <a:pt x="611999" y="1029104"/>
                </a:lnTo>
                <a:lnTo>
                  <a:pt x="565965" y="1035342"/>
                </a:lnTo>
                <a:lnTo>
                  <a:pt x="518744" y="1037463"/>
                </a:lnTo>
                <a:lnTo>
                  <a:pt x="471527" y="1035342"/>
                </a:lnTo>
                <a:lnTo>
                  <a:pt x="425498" y="1029104"/>
                </a:lnTo>
                <a:lnTo>
                  <a:pt x="380839" y="1018930"/>
                </a:lnTo>
                <a:lnTo>
                  <a:pt x="337735" y="1005006"/>
                </a:lnTo>
                <a:lnTo>
                  <a:pt x="296368" y="987512"/>
                </a:lnTo>
                <a:lnTo>
                  <a:pt x="256921" y="966634"/>
                </a:lnTo>
                <a:lnTo>
                  <a:pt x="219578" y="942554"/>
                </a:lnTo>
                <a:lnTo>
                  <a:pt x="184521" y="915456"/>
                </a:lnTo>
                <a:lnTo>
                  <a:pt x="151934" y="885523"/>
                </a:lnTo>
                <a:lnTo>
                  <a:pt x="122000" y="852938"/>
                </a:lnTo>
                <a:lnTo>
                  <a:pt x="94902" y="817885"/>
                </a:lnTo>
                <a:lnTo>
                  <a:pt x="70822" y="780546"/>
                </a:lnTo>
                <a:lnTo>
                  <a:pt x="49945" y="741106"/>
                </a:lnTo>
                <a:lnTo>
                  <a:pt x="32453" y="699747"/>
                </a:lnTo>
                <a:lnTo>
                  <a:pt x="18529" y="656654"/>
                </a:lnTo>
                <a:lnTo>
                  <a:pt x="8357" y="612008"/>
                </a:lnTo>
                <a:lnTo>
                  <a:pt x="2119" y="565994"/>
                </a:lnTo>
                <a:lnTo>
                  <a:pt x="0" y="518794"/>
                </a:lnTo>
                <a:close/>
              </a:path>
            </a:pathLst>
          </a:custGeom>
          <a:ln w="9534">
            <a:solidFill>
              <a:srgbClr val="E3006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0821" y="1201712"/>
            <a:ext cx="899998" cy="441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5120" y="2710814"/>
            <a:ext cx="1588135" cy="1242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dirty="0" sz="800">
                <a:solidFill>
                  <a:srgbClr val="171717"/>
                </a:solidFill>
                <a:latin typeface="微软雅黑"/>
                <a:cs typeface="微软雅黑"/>
              </a:rPr>
              <a:t>a</a:t>
            </a: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.</a:t>
            </a:r>
            <a:r>
              <a:rPr dirty="0" sz="800">
                <a:solidFill>
                  <a:srgbClr val="171717"/>
                </a:solidFill>
                <a:latin typeface="微软雅黑"/>
                <a:cs typeface="微软雅黑"/>
              </a:rPr>
              <a:t>	</a:t>
            </a:r>
            <a:r>
              <a:rPr dirty="0" sz="800" spc="100">
                <a:solidFill>
                  <a:srgbClr val="171717"/>
                </a:solidFill>
                <a:latin typeface="黑体"/>
                <a:cs typeface="黑体"/>
              </a:rPr>
              <a:t>小步</a:t>
            </a:r>
            <a:r>
              <a:rPr dirty="0" sz="800" spc="25">
                <a:solidFill>
                  <a:srgbClr val="171717"/>
                </a:solidFill>
                <a:latin typeface="黑体"/>
                <a:cs typeface="黑体"/>
              </a:rPr>
              <a:t>快跑</a:t>
            </a:r>
            <a:r>
              <a:rPr dirty="0" sz="800" spc="-50">
                <a:solidFill>
                  <a:srgbClr val="171717"/>
                </a:solidFill>
                <a:latin typeface="黑体"/>
                <a:cs typeface="黑体"/>
              </a:rPr>
              <a:t>敏</a:t>
            </a:r>
            <a:r>
              <a:rPr dirty="0" sz="800" spc="25">
                <a:solidFill>
                  <a:srgbClr val="171717"/>
                </a:solidFill>
                <a:latin typeface="黑体"/>
                <a:cs typeface="黑体"/>
              </a:rPr>
              <a:t>捷迭代</a:t>
            </a:r>
            <a:endParaRPr sz="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241300" algn="l"/>
              </a:tabLst>
            </a:pP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b.	</a:t>
            </a:r>
            <a:r>
              <a:rPr dirty="0" sz="800">
                <a:solidFill>
                  <a:srgbClr val="171717"/>
                </a:solidFill>
                <a:latin typeface="黑体"/>
                <a:cs typeface="黑体"/>
              </a:rPr>
              <a:t>匆忙上线未经过安全评审</a:t>
            </a:r>
            <a:endParaRPr sz="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241300" algn="l"/>
              </a:tabLst>
            </a:pP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c.	</a:t>
            </a:r>
            <a:r>
              <a:rPr dirty="0" sz="800">
                <a:solidFill>
                  <a:srgbClr val="171717"/>
                </a:solidFill>
                <a:latin typeface="黑体"/>
                <a:cs typeface="黑体"/>
              </a:rPr>
              <a:t>快速迭代未经过安全评审</a:t>
            </a:r>
            <a:endParaRPr sz="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241300" algn="l"/>
              </a:tabLst>
            </a:pP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d.	</a:t>
            </a:r>
            <a:r>
              <a:rPr dirty="0" sz="800" spc="5">
                <a:solidFill>
                  <a:srgbClr val="171717"/>
                </a:solidFill>
                <a:latin typeface="黑体"/>
                <a:cs typeface="黑体"/>
              </a:rPr>
              <a:t>项目进度缩短未经过安全评审</a:t>
            </a:r>
            <a:endParaRPr sz="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241300" algn="l"/>
              </a:tabLst>
            </a:pPr>
            <a:r>
              <a:rPr dirty="0" sz="800">
                <a:solidFill>
                  <a:srgbClr val="171717"/>
                </a:solidFill>
                <a:latin typeface="微软雅黑"/>
                <a:cs typeface="微软雅黑"/>
              </a:rPr>
              <a:t>e.	</a:t>
            </a:r>
            <a:r>
              <a:rPr dirty="0" sz="800">
                <a:solidFill>
                  <a:srgbClr val="171717"/>
                </a:solidFill>
                <a:latin typeface="黑体"/>
                <a:cs typeface="黑体"/>
              </a:rPr>
              <a:t>违反安全开发红线</a:t>
            </a:r>
            <a:endParaRPr sz="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241300" algn="l"/>
              </a:tabLst>
            </a:pP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f.	</a:t>
            </a:r>
            <a:r>
              <a:rPr dirty="0" sz="800" spc="5">
                <a:solidFill>
                  <a:srgbClr val="171717"/>
                </a:solidFill>
                <a:latin typeface="黑体"/>
                <a:cs typeface="黑体"/>
              </a:rPr>
              <a:t>内部人员的违规操作</a:t>
            </a:r>
            <a:endParaRPr sz="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….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05839" y="1915032"/>
            <a:ext cx="76200" cy="448945"/>
          </a:xfrm>
          <a:custGeom>
            <a:avLst/>
            <a:gdLst/>
            <a:ahLst/>
            <a:cxnLst/>
            <a:rect l="l" t="t" r="r" b="b"/>
            <a:pathLst>
              <a:path w="76200" h="448944">
                <a:moveTo>
                  <a:pt x="29069" y="374291"/>
                </a:moveTo>
                <a:lnTo>
                  <a:pt x="23754" y="375292"/>
                </a:lnTo>
                <a:lnTo>
                  <a:pt x="11533" y="383286"/>
                </a:lnTo>
                <a:lnTo>
                  <a:pt x="3200" y="395279"/>
                </a:lnTo>
                <a:lnTo>
                  <a:pt x="0" y="410083"/>
                </a:lnTo>
                <a:lnTo>
                  <a:pt x="2789" y="424973"/>
                </a:lnTo>
                <a:lnTo>
                  <a:pt x="10788" y="437197"/>
                </a:lnTo>
                <a:lnTo>
                  <a:pt x="22788" y="445516"/>
                </a:lnTo>
                <a:lnTo>
                  <a:pt x="37579" y="448691"/>
                </a:lnTo>
                <a:lnTo>
                  <a:pt x="52445" y="445942"/>
                </a:lnTo>
                <a:lnTo>
                  <a:pt x="64666" y="437943"/>
                </a:lnTo>
                <a:lnTo>
                  <a:pt x="72999" y="425920"/>
                </a:lnTo>
                <a:lnTo>
                  <a:pt x="76200" y="411099"/>
                </a:lnTo>
                <a:lnTo>
                  <a:pt x="76128" y="410718"/>
                </a:lnTo>
                <a:lnTo>
                  <a:pt x="47625" y="410718"/>
                </a:lnTo>
                <a:lnTo>
                  <a:pt x="28575" y="410464"/>
                </a:lnTo>
                <a:lnTo>
                  <a:pt x="29069" y="374291"/>
                </a:lnTo>
                <a:close/>
              </a:path>
              <a:path w="76200" h="448944">
                <a:moveTo>
                  <a:pt x="38620" y="372491"/>
                </a:moveTo>
                <a:lnTo>
                  <a:pt x="29069" y="374291"/>
                </a:lnTo>
                <a:lnTo>
                  <a:pt x="28575" y="410464"/>
                </a:lnTo>
                <a:lnTo>
                  <a:pt x="47625" y="410718"/>
                </a:lnTo>
                <a:lnTo>
                  <a:pt x="48118" y="374576"/>
                </a:lnTo>
                <a:lnTo>
                  <a:pt x="38620" y="372491"/>
                </a:lnTo>
                <a:close/>
              </a:path>
              <a:path w="76200" h="448944">
                <a:moveTo>
                  <a:pt x="48118" y="374576"/>
                </a:moveTo>
                <a:lnTo>
                  <a:pt x="47625" y="410718"/>
                </a:lnTo>
                <a:lnTo>
                  <a:pt x="76128" y="410718"/>
                </a:lnTo>
                <a:lnTo>
                  <a:pt x="73405" y="396279"/>
                </a:lnTo>
                <a:lnTo>
                  <a:pt x="65406" y="384079"/>
                </a:lnTo>
                <a:lnTo>
                  <a:pt x="53409" y="375737"/>
                </a:lnTo>
                <a:lnTo>
                  <a:pt x="48118" y="374576"/>
                </a:lnTo>
                <a:close/>
              </a:path>
              <a:path w="76200" h="448944">
                <a:moveTo>
                  <a:pt x="48147" y="372491"/>
                </a:moveTo>
                <a:lnTo>
                  <a:pt x="38620" y="372491"/>
                </a:lnTo>
                <a:lnTo>
                  <a:pt x="48118" y="374576"/>
                </a:lnTo>
                <a:lnTo>
                  <a:pt x="48147" y="372491"/>
                </a:lnTo>
                <a:close/>
              </a:path>
              <a:path w="76200" h="448944">
                <a:moveTo>
                  <a:pt x="29616" y="334264"/>
                </a:moveTo>
                <a:lnTo>
                  <a:pt x="29069" y="374291"/>
                </a:lnTo>
                <a:lnTo>
                  <a:pt x="38620" y="372491"/>
                </a:lnTo>
                <a:lnTo>
                  <a:pt x="48147" y="372491"/>
                </a:lnTo>
                <a:lnTo>
                  <a:pt x="48666" y="334518"/>
                </a:lnTo>
                <a:lnTo>
                  <a:pt x="29616" y="334264"/>
                </a:lnTo>
                <a:close/>
              </a:path>
              <a:path w="76200" h="448944">
                <a:moveTo>
                  <a:pt x="31457" y="200914"/>
                </a:moveTo>
                <a:lnTo>
                  <a:pt x="30403" y="277114"/>
                </a:lnTo>
                <a:lnTo>
                  <a:pt x="49453" y="277368"/>
                </a:lnTo>
                <a:lnTo>
                  <a:pt x="50507" y="201168"/>
                </a:lnTo>
                <a:lnTo>
                  <a:pt x="31457" y="200914"/>
                </a:lnTo>
                <a:close/>
              </a:path>
              <a:path w="76200" h="448944">
                <a:moveTo>
                  <a:pt x="33286" y="67564"/>
                </a:moveTo>
                <a:lnTo>
                  <a:pt x="32245" y="143764"/>
                </a:lnTo>
                <a:lnTo>
                  <a:pt x="51282" y="144144"/>
                </a:lnTo>
                <a:lnTo>
                  <a:pt x="52336" y="67944"/>
                </a:lnTo>
                <a:lnTo>
                  <a:pt x="33286" y="67564"/>
                </a:lnTo>
                <a:close/>
              </a:path>
              <a:path w="76200" h="448944">
                <a:moveTo>
                  <a:pt x="34213" y="0"/>
                </a:moveTo>
                <a:lnTo>
                  <a:pt x="34074" y="10541"/>
                </a:lnTo>
                <a:lnTo>
                  <a:pt x="53124" y="10794"/>
                </a:lnTo>
                <a:lnTo>
                  <a:pt x="53263" y="254"/>
                </a:lnTo>
                <a:lnTo>
                  <a:pt x="34213" y="0"/>
                </a:lnTo>
                <a:close/>
              </a:path>
            </a:pathLst>
          </a:custGeom>
          <a:solidFill>
            <a:srgbClr val="E300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20900" y="2289175"/>
            <a:ext cx="1226820" cy="1051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a.	</a:t>
            </a:r>
            <a:r>
              <a:rPr dirty="0" sz="800" spc="55">
                <a:solidFill>
                  <a:srgbClr val="171717"/>
                </a:solidFill>
                <a:latin typeface="黑体"/>
                <a:cs typeface="黑体"/>
              </a:rPr>
              <a:t>业务广泛</a:t>
            </a:r>
            <a:r>
              <a:rPr dirty="0" sz="800" spc="-310">
                <a:solidFill>
                  <a:srgbClr val="171717"/>
                </a:solidFill>
                <a:latin typeface="黑体"/>
                <a:cs typeface="黑体"/>
              </a:rPr>
              <a:t> </a:t>
            </a:r>
            <a:r>
              <a:rPr dirty="0" sz="800" spc="5">
                <a:solidFill>
                  <a:srgbClr val="171717"/>
                </a:solidFill>
                <a:latin typeface="黑体"/>
                <a:cs typeface="黑体"/>
              </a:rPr>
              <a:t>线上系统多</a:t>
            </a:r>
            <a:endParaRPr sz="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240665" algn="l"/>
              </a:tabLst>
            </a:pP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b.	</a:t>
            </a:r>
            <a:r>
              <a:rPr dirty="0" sz="800" spc="30">
                <a:solidFill>
                  <a:srgbClr val="171717"/>
                </a:solidFill>
                <a:latin typeface="黑体"/>
                <a:cs typeface="黑体"/>
              </a:rPr>
              <a:t>互联网在线业务</a:t>
            </a:r>
            <a:endParaRPr sz="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240665" algn="l"/>
              </a:tabLst>
            </a:pP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c.	</a:t>
            </a:r>
            <a:r>
              <a:rPr dirty="0" sz="800" spc="10">
                <a:solidFill>
                  <a:srgbClr val="171717"/>
                </a:solidFill>
                <a:latin typeface="黑体"/>
                <a:cs typeface="黑体"/>
              </a:rPr>
              <a:t>暴露大量入口</a:t>
            </a:r>
            <a:endParaRPr sz="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240665" algn="l"/>
              </a:tabLst>
            </a:pP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d.	</a:t>
            </a:r>
            <a:r>
              <a:rPr dirty="0" sz="800" spc="10">
                <a:solidFill>
                  <a:srgbClr val="171717"/>
                </a:solidFill>
                <a:latin typeface="黑体"/>
                <a:cs typeface="黑体"/>
              </a:rPr>
              <a:t>攻击者触手可及</a:t>
            </a:r>
            <a:endParaRPr sz="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240665" algn="l"/>
              </a:tabLst>
            </a:pPr>
            <a:r>
              <a:rPr dirty="0" sz="800">
                <a:solidFill>
                  <a:srgbClr val="171717"/>
                </a:solidFill>
                <a:latin typeface="微软雅黑"/>
                <a:cs typeface="微软雅黑"/>
              </a:rPr>
              <a:t>e.	</a:t>
            </a:r>
            <a:r>
              <a:rPr dirty="0" sz="800" spc="10">
                <a:solidFill>
                  <a:srgbClr val="171717"/>
                </a:solidFill>
                <a:latin typeface="黑体"/>
                <a:cs typeface="黑体"/>
              </a:rPr>
              <a:t>暴露攻击面广泛</a:t>
            </a:r>
            <a:endParaRPr sz="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…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02155" y="1761108"/>
            <a:ext cx="541655" cy="396875"/>
          </a:xfrm>
          <a:custGeom>
            <a:avLst/>
            <a:gdLst/>
            <a:ahLst/>
            <a:cxnLst/>
            <a:rect l="l" t="t" r="r" b="b"/>
            <a:pathLst>
              <a:path w="541655" h="396875">
                <a:moveTo>
                  <a:pt x="468486" y="346212"/>
                </a:moveTo>
                <a:lnTo>
                  <a:pt x="466296" y="351143"/>
                </a:lnTo>
                <a:lnTo>
                  <a:pt x="465963" y="365759"/>
                </a:lnTo>
                <a:lnTo>
                  <a:pt x="471154" y="379424"/>
                </a:lnTo>
                <a:lnTo>
                  <a:pt x="481583" y="390397"/>
                </a:lnTo>
                <a:lnTo>
                  <a:pt x="495397" y="396523"/>
                </a:lnTo>
                <a:lnTo>
                  <a:pt x="509984" y="396827"/>
                </a:lnTo>
                <a:lnTo>
                  <a:pt x="523642" y="391630"/>
                </a:lnTo>
                <a:lnTo>
                  <a:pt x="534669" y="381253"/>
                </a:lnTo>
                <a:lnTo>
                  <a:pt x="540742" y="367422"/>
                </a:lnTo>
                <a:lnTo>
                  <a:pt x="540750" y="367029"/>
                </a:lnTo>
                <a:lnTo>
                  <a:pt x="497967" y="367029"/>
                </a:lnTo>
                <a:lnTo>
                  <a:pt x="468486" y="346212"/>
                </a:lnTo>
                <a:close/>
              </a:path>
              <a:path w="541655" h="396875">
                <a:moveTo>
                  <a:pt x="479458" y="330664"/>
                </a:moveTo>
                <a:lnTo>
                  <a:pt x="472439" y="337311"/>
                </a:lnTo>
                <a:lnTo>
                  <a:pt x="468486" y="346212"/>
                </a:lnTo>
                <a:lnTo>
                  <a:pt x="497967" y="367029"/>
                </a:lnTo>
                <a:lnTo>
                  <a:pt x="509016" y="351535"/>
                </a:lnTo>
                <a:lnTo>
                  <a:pt x="479458" y="330664"/>
                </a:lnTo>
                <a:close/>
              </a:path>
              <a:path w="541655" h="396875">
                <a:moveTo>
                  <a:pt x="497030" y="321738"/>
                </a:moveTo>
                <a:lnTo>
                  <a:pt x="483395" y="326935"/>
                </a:lnTo>
                <a:lnTo>
                  <a:pt x="479458" y="330664"/>
                </a:lnTo>
                <a:lnTo>
                  <a:pt x="509016" y="351535"/>
                </a:lnTo>
                <a:lnTo>
                  <a:pt x="497967" y="367029"/>
                </a:lnTo>
                <a:lnTo>
                  <a:pt x="540750" y="367029"/>
                </a:lnTo>
                <a:lnTo>
                  <a:pt x="541051" y="352806"/>
                </a:lnTo>
                <a:lnTo>
                  <a:pt x="535884" y="339141"/>
                </a:lnTo>
                <a:lnTo>
                  <a:pt x="525526" y="328167"/>
                </a:lnTo>
                <a:lnTo>
                  <a:pt x="511641" y="322042"/>
                </a:lnTo>
                <a:lnTo>
                  <a:pt x="497030" y="321738"/>
                </a:lnTo>
                <a:close/>
              </a:path>
              <a:path w="541655" h="396875">
                <a:moveTo>
                  <a:pt x="446786" y="307593"/>
                </a:moveTo>
                <a:lnTo>
                  <a:pt x="435737" y="323088"/>
                </a:lnTo>
                <a:lnTo>
                  <a:pt x="468486" y="346212"/>
                </a:lnTo>
                <a:lnTo>
                  <a:pt x="472439" y="337311"/>
                </a:lnTo>
                <a:lnTo>
                  <a:pt x="479458" y="330664"/>
                </a:lnTo>
                <a:lnTo>
                  <a:pt x="446786" y="307593"/>
                </a:lnTo>
                <a:close/>
              </a:path>
              <a:path w="541655" h="396875">
                <a:moveTo>
                  <a:pt x="337819" y="230631"/>
                </a:moveTo>
                <a:lnTo>
                  <a:pt x="326770" y="246252"/>
                </a:lnTo>
                <a:lnTo>
                  <a:pt x="389127" y="290194"/>
                </a:lnTo>
                <a:lnTo>
                  <a:pt x="400050" y="274573"/>
                </a:lnTo>
                <a:lnTo>
                  <a:pt x="337819" y="230631"/>
                </a:lnTo>
                <a:close/>
              </a:path>
              <a:path w="541655" h="396875">
                <a:moveTo>
                  <a:pt x="228854" y="153796"/>
                </a:moveTo>
                <a:lnTo>
                  <a:pt x="217931" y="169290"/>
                </a:lnTo>
                <a:lnTo>
                  <a:pt x="280162" y="213232"/>
                </a:lnTo>
                <a:lnTo>
                  <a:pt x="291083" y="197738"/>
                </a:lnTo>
                <a:lnTo>
                  <a:pt x="228854" y="153796"/>
                </a:lnTo>
                <a:close/>
              </a:path>
              <a:path w="541655" h="396875">
                <a:moveTo>
                  <a:pt x="119887" y="76835"/>
                </a:moveTo>
                <a:lnTo>
                  <a:pt x="108965" y="92455"/>
                </a:lnTo>
                <a:lnTo>
                  <a:pt x="171195" y="136397"/>
                </a:lnTo>
                <a:lnTo>
                  <a:pt x="182118" y="120776"/>
                </a:lnTo>
                <a:lnTo>
                  <a:pt x="119887" y="76835"/>
                </a:lnTo>
                <a:close/>
              </a:path>
              <a:path w="541655" h="396875">
                <a:moveTo>
                  <a:pt x="10921" y="0"/>
                </a:moveTo>
                <a:lnTo>
                  <a:pt x="0" y="15493"/>
                </a:lnTo>
                <a:lnTo>
                  <a:pt x="62230" y="59436"/>
                </a:lnTo>
                <a:lnTo>
                  <a:pt x="73278" y="43941"/>
                </a:lnTo>
                <a:lnTo>
                  <a:pt x="10921" y="0"/>
                </a:lnTo>
                <a:close/>
              </a:path>
            </a:pathLst>
          </a:custGeom>
          <a:solidFill>
            <a:srgbClr val="E300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61083" y="1116838"/>
            <a:ext cx="619760" cy="76200"/>
          </a:xfrm>
          <a:custGeom>
            <a:avLst/>
            <a:gdLst/>
            <a:ahLst/>
            <a:cxnLst/>
            <a:rect l="l" t="t" r="r" b="b"/>
            <a:pathLst>
              <a:path w="619760" h="76200">
                <a:moveTo>
                  <a:pt x="617413" y="28448"/>
                </a:moveTo>
                <a:lnTo>
                  <a:pt x="580897" y="28448"/>
                </a:lnTo>
                <a:lnTo>
                  <a:pt x="581660" y="47498"/>
                </a:lnTo>
                <a:lnTo>
                  <a:pt x="545488" y="48944"/>
                </a:lnTo>
                <a:lnTo>
                  <a:pt x="546780" y="54230"/>
                </a:lnTo>
                <a:lnTo>
                  <a:pt x="555418" y="66024"/>
                </a:lnTo>
                <a:lnTo>
                  <a:pt x="567842" y="73697"/>
                </a:lnTo>
                <a:lnTo>
                  <a:pt x="582803" y="76073"/>
                </a:lnTo>
                <a:lnTo>
                  <a:pt x="597465" y="72524"/>
                </a:lnTo>
                <a:lnTo>
                  <a:pt x="609234" y="63880"/>
                </a:lnTo>
                <a:lnTo>
                  <a:pt x="616932" y="51427"/>
                </a:lnTo>
                <a:lnTo>
                  <a:pt x="619379" y="36449"/>
                </a:lnTo>
                <a:lnTo>
                  <a:pt x="617413" y="28448"/>
                </a:lnTo>
                <a:close/>
              </a:path>
              <a:path w="619760" h="76200">
                <a:moveTo>
                  <a:pt x="544743" y="29894"/>
                </a:moveTo>
                <a:lnTo>
                  <a:pt x="504697" y="31496"/>
                </a:lnTo>
                <a:lnTo>
                  <a:pt x="505459" y="50546"/>
                </a:lnTo>
                <a:lnTo>
                  <a:pt x="545488" y="48944"/>
                </a:lnTo>
                <a:lnTo>
                  <a:pt x="543179" y="39497"/>
                </a:lnTo>
                <a:lnTo>
                  <a:pt x="544743" y="29894"/>
                </a:lnTo>
                <a:close/>
              </a:path>
              <a:path w="619760" h="76200">
                <a:moveTo>
                  <a:pt x="580897" y="28448"/>
                </a:moveTo>
                <a:lnTo>
                  <a:pt x="544743" y="29894"/>
                </a:lnTo>
                <a:lnTo>
                  <a:pt x="543179" y="39497"/>
                </a:lnTo>
                <a:lnTo>
                  <a:pt x="545488" y="48944"/>
                </a:lnTo>
                <a:lnTo>
                  <a:pt x="581660" y="47498"/>
                </a:lnTo>
                <a:lnTo>
                  <a:pt x="580897" y="28448"/>
                </a:lnTo>
                <a:close/>
              </a:path>
              <a:path w="619760" h="76200">
                <a:moveTo>
                  <a:pt x="579754" y="0"/>
                </a:moveTo>
                <a:lnTo>
                  <a:pt x="565038" y="3546"/>
                </a:lnTo>
                <a:lnTo>
                  <a:pt x="553275" y="12176"/>
                </a:lnTo>
                <a:lnTo>
                  <a:pt x="545607" y="24592"/>
                </a:lnTo>
                <a:lnTo>
                  <a:pt x="544743" y="29894"/>
                </a:lnTo>
                <a:lnTo>
                  <a:pt x="580897" y="28448"/>
                </a:lnTo>
                <a:lnTo>
                  <a:pt x="617413" y="28448"/>
                </a:lnTo>
                <a:lnTo>
                  <a:pt x="615777" y="21788"/>
                </a:lnTo>
                <a:lnTo>
                  <a:pt x="607139" y="10032"/>
                </a:lnTo>
                <a:lnTo>
                  <a:pt x="594715" y="2373"/>
                </a:lnTo>
                <a:lnTo>
                  <a:pt x="579754" y="0"/>
                </a:lnTo>
                <a:close/>
              </a:path>
              <a:path w="619760" h="76200">
                <a:moveTo>
                  <a:pt x="447674" y="33782"/>
                </a:moveTo>
                <a:lnTo>
                  <a:pt x="371474" y="36829"/>
                </a:lnTo>
                <a:lnTo>
                  <a:pt x="372236" y="55752"/>
                </a:lnTo>
                <a:lnTo>
                  <a:pt x="448436" y="52832"/>
                </a:lnTo>
                <a:lnTo>
                  <a:pt x="447674" y="33782"/>
                </a:lnTo>
                <a:close/>
              </a:path>
              <a:path w="619760" h="76200">
                <a:moveTo>
                  <a:pt x="314452" y="38988"/>
                </a:moveTo>
                <a:lnTo>
                  <a:pt x="238252" y="42037"/>
                </a:lnTo>
                <a:lnTo>
                  <a:pt x="239014" y="61087"/>
                </a:lnTo>
                <a:lnTo>
                  <a:pt x="315086" y="58038"/>
                </a:lnTo>
                <a:lnTo>
                  <a:pt x="314452" y="38988"/>
                </a:lnTo>
                <a:close/>
              </a:path>
              <a:path w="619760" h="76200">
                <a:moveTo>
                  <a:pt x="181102" y="44323"/>
                </a:moveTo>
                <a:lnTo>
                  <a:pt x="105028" y="47371"/>
                </a:lnTo>
                <a:lnTo>
                  <a:pt x="105790" y="66421"/>
                </a:lnTo>
                <a:lnTo>
                  <a:pt x="181864" y="63373"/>
                </a:lnTo>
                <a:lnTo>
                  <a:pt x="181102" y="44323"/>
                </a:lnTo>
                <a:close/>
              </a:path>
              <a:path w="619760" h="76200">
                <a:moveTo>
                  <a:pt x="47878" y="49529"/>
                </a:moveTo>
                <a:lnTo>
                  <a:pt x="0" y="51435"/>
                </a:lnTo>
                <a:lnTo>
                  <a:pt x="762" y="70485"/>
                </a:lnTo>
                <a:lnTo>
                  <a:pt x="48640" y="68579"/>
                </a:lnTo>
                <a:lnTo>
                  <a:pt x="47878" y="49529"/>
                </a:lnTo>
                <a:close/>
              </a:path>
            </a:pathLst>
          </a:custGeom>
          <a:solidFill>
            <a:srgbClr val="E300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7177" y="2441575"/>
            <a:ext cx="151384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5" b="1">
                <a:solidFill>
                  <a:srgbClr val="171717"/>
                </a:solidFill>
                <a:latin typeface="微软雅黑"/>
                <a:cs typeface="微软雅黑"/>
              </a:rPr>
              <a:t>人为因素</a:t>
            </a:r>
            <a:r>
              <a:rPr dirty="0" sz="1400" spc="-200" b="1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400" spc="25" b="1">
                <a:solidFill>
                  <a:srgbClr val="171717"/>
                </a:solidFill>
                <a:latin typeface="微软雅黑"/>
                <a:cs typeface="微软雅黑"/>
              </a:rPr>
              <a:t>木桶原理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4864" y="2040508"/>
            <a:ext cx="151384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5" b="1">
                <a:solidFill>
                  <a:srgbClr val="171717"/>
                </a:solidFill>
                <a:latin typeface="微软雅黑"/>
                <a:cs typeface="微软雅黑"/>
              </a:rPr>
              <a:t>线上电商</a:t>
            </a:r>
            <a:r>
              <a:rPr dirty="0" sz="1400" spc="-200" b="1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400" spc="25" b="1">
                <a:solidFill>
                  <a:srgbClr val="171717"/>
                </a:solidFill>
                <a:latin typeface="微软雅黑"/>
                <a:cs typeface="微软雅黑"/>
              </a:rPr>
              <a:t>特卖模式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27885" y="1055623"/>
            <a:ext cx="1743075" cy="925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31750">
              <a:lnSpc>
                <a:spcPct val="100000"/>
              </a:lnSpc>
            </a:pPr>
            <a:r>
              <a:rPr dirty="0" sz="1400" spc="20" b="1">
                <a:solidFill>
                  <a:srgbClr val="171717"/>
                </a:solidFill>
                <a:latin typeface="微软雅黑"/>
                <a:cs typeface="微软雅黑"/>
              </a:rPr>
              <a:t>基础组件</a:t>
            </a:r>
            <a:r>
              <a:rPr dirty="0" sz="1400" spc="-190" b="1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400" spc="20" b="1">
                <a:solidFill>
                  <a:srgbClr val="171717"/>
                </a:solidFill>
                <a:latin typeface="微软雅黑"/>
                <a:cs typeface="微软雅黑"/>
              </a:rPr>
              <a:t>固有风险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241300" algn="l"/>
              </a:tabLst>
            </a:pP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a.	</a:t>
            </a:r>
            <a:r>
              <a:rPr dirty="0" sz="800" spc="20">
                <a:solidFill>
                  <a:srgbClr val="171717"/>
                </a:solidFill>
                <a:latin typeface="黑体"/>
                <a:cs typeface="黑体"/>
              </a:rPr>
              <a:t>基础系统本身也是程序</a:t>
            </a:r>
            <a:endParaRPr sz="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241300" algn="l"/>
              </a:tabLst>
            </a:pP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b.	</a:t>
            </a:r>
            <a:r>
              <a:rPr dirty="0" sz="800" spc="35">
                <a:solidFill>
                  <a:srgbClr val="171717"/>
                </a:solidFill>
                <a:latin typeface="黑体"/>
                <a:cs typeface="黑体"/>
              </a:rPr>
              <a:t>缺少安全设计</a:t>
            </a:r>
            <a:r>
              <a:rPr dirty="0" sz="800" spc="-335">
                <a:solidFill>
                  <a:srgbClr val="171717"/>
                </a:solidFill>
                <a:latin typeface="黑体"/>
                <a:cs typeface="黑体"/>
              </a:rPr>
              <a:t> </a:t>
            </a:r>
            <a:r>
              <a:rPr dirty="0" sz="800" spc="15">
                <a:solidFill>
                  <a:srgbClr val="171717"/>
                </a:solidFill>
                <a:latin typeface="黑体"/>
                <a:cs typeface="黑体"/>
              </a:rPr>
              <a:t>软件风险无法预估</a:t>
            </a:r>
            <a:endParaRPr sz="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241300" algn="l"/>
              </a:tabLst>
            </a:pP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c.	</a:t>
            </a:r>
            <a:r>
              <a:rPr dirty="0" sz="800" spc="5">
                <a:solidFill>
                  <a:srgbClr val="171717"/>
                </a:solidFill>
                <a:latin typeface="黑体"/>
                <a:cs typeface="黑体"/>
              </a:rPr>
              <a:t>安全的“木桶原理”</a:t>
            </a:r>
            <a:endParaRPr sz="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…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88708" y="284022"/>
            <a:ext cx="2455545" cy="360045"/>
          </a:xfrm>
          <a:custGeom>
            <a:avLst/>
            <a:gdLst/>
            <a:ahLst/>
            <a:cxnLst/>
            <a:rect l="l" t="t" r="r" b="b"/>
            <a:pathLst>
              <a:path w="2455545" h="360045">
                <a:moveTo>
                  <a:pt x="0" y="359994"/>
                </a:moveTo>
                <a:lnTo>
                  <a:pt x="2455291" y="359994"/>
                </a:lnTo>
                <a:lnTo>
                  <a:pt x="2455291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774433" y="334009"/>
            <a:ext cx="2073910" cy="2495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10" b="1">
                <a:solidFill>
                  <a:srgbClr val="FFFFFF"/>
                </a:solidFill>
                <a:latin typeface="微软雅黑"/>
                <a:cs typeface="微软雅黑"/>
              </a:rPr>
              <a:t>https://sec.vip.com/</a:t>
            </a:r>
            <a:endParaRPr sz="155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50559" y="2617723"/>
            <a:ext cx="913130" cy="717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400" spc="15" b="1">
                <a:solidFill>
                  <a:srgbClr val="171717"/>
                </a:solidFill>
                <a:latin typeface="微软雅黑"/>
                <a:cs typeface="微软雅黑"/>
              </a:rPr>
              <a:t>$</a:t>
            </a:r>
            <a:r>
              <a:rPr dirty="0" sz="1400" spc="-110" b="1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400" spc="25" b="1">
                <a:solidFill>
                  <a:srgbClr val="171717"/>
                </a:solidFill>
                <a:latin typeface="微软雅黑"/>
                <a:cs typeface="微软雅黑"/>
              </a:rPr>
              <a:t>黑灰产业</a:t>
            </a:r>
            <a:endParaRPr sz="1400">
              <a:latin typeface="微软雅黑"/>
              <a:cs typeface="微软雅黑"/>
            </a:endParaRPr>
          </a:p>
          <a:p>
            <a:pPr algn="just" marL="269875" marR="214629">
              <a:lnSpc>
                <a:spcPct val="97800"/>
              </a:lnSpc>
              <a:spcBef>
                <a:spcPts val="70"/>
              </a:spcBef>
            </a:pP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巨大利益  分工有序  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肆意泛滥</a:t>
            </a:r>
            <a:endParaRPr sz="800">
              <a:latin typeface="微软雅黑"/>
              <a:cs typeface="微软雅黑"/>
            </a:endParaRPr>
          </a:p>
          <a:p>
            <a:pPr algn="ctr" marL="36830">
              <a:lnSpc>
                <a:spcPct val="100000"/>
              </a:lnSpc>
              <a:spcBef>
                <a:spcPts val="15"/>
              </a:spcBef>
            </a:pP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…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72120" y="3177032"/>
            <a:ext cx="1037590" cy="1037590"/>
          </a:xfrm>
          <a:custGeom>
            <a:avLst/>
            <a:gdLst/>
            <a:ahLst/>
            <a:cxnLst/>
            <a:rect l="l" t="t" r="r" b="b"/>
            <a:pathLst>
              <a:path w="1037590" h="1037589">
                <a:moveTo>
                  <a:pt x="518795" y="0"/>
                </a:moveTo>
                <a:lnTo>
                  <a:pt x="471575" y="2119"/>
                </a:lnTo>
                <a:lnTo>
                  <a:pt x="425543" y="8354"/>
                </a:lnTo>
                <a:lnTo>
                  <a:pt x="380882" y="18523"/>
                </a:lnTo>
                <a:lnTo>
                  <a:pt x="337774" y="32442"/>
                </a:lnTo>
                <a:lnTo>
                  <a:pt x="296404" y="49928"/>
                </a:lnTo>
                <a:lnTo>
                  <a:pt x="256953" y="70800"/>
                </a:lnTo>
                <a:lnTo>
                  <a:pt x="219606" y="94873"/>
                </a:lnTo>
                <a:lnTo>
                  <a:pt x="184546" y="121964"/>
                </a:lnTo>
                <a:lnTo>
                  <a:pt x="151955" y="151892"/>
                </a:lnTo>
                <a:lnTo>
                  <a:pt x="122017" y="184472"/>
                </a:lnTo>
                <a:lnTo>
                  <a:pt x="94915" y="219522"/>
                </a:lnTo>
                <a:lnTo>
                  <a:pt x="70833" y="256859"/>
                </a:lnTo>
                <a:lnTo>
                  <a:pt x="49952" y="296301"/>
                </a:lnTo>
                <a:lnTo>
                  <a:pt x="32458" y="337663"/>
                </a:lnTo>
                <a:lnTo>
                  <a:pt x="18532" y="380764"/>
                </a:lnTo>
                <a:lnTo>
                  <a:pt x="8358" y="425421"/>
                </a:lnTo>
                <a:lnTo>
                  <a:pt x="2120" y="471449"/>
                </a:lnTo>
                <a:lnTo>
                  <a:pt x="0" y="518668"/>
                </a:lnTo>
                <a:lnTo>
                  <a:pt x="2120" y="565887"/>
                </a:lnTo>
                <a:lnTo>
                  <a:pt x="8358" y="611918"/>
                </a:lnTo>
                <a:lnTo>
                  <a:pt x="18532" y="656578"/>
                </a:lnTo>
                <a:lnTo>
                  <a:pt x="32458" y="699684"/>
                </a:lnTo>
                <a:lnTo>
                  <a:pt x="49952" y="741053"/>
                </a:lnTo>
                <a:lnTo>
                  <a:pt x="70833" y="780502"/>
                </a:lnTo>
                <a:lnTo>
                  <a:pt x="94915" y="817847"/>
                </a:lnTo>
                <a:lnTo>
                  <a:pt x="122017" y="852906"/>
                </a:lnTo>
                <a:lnTo>
                  <a:pt x="151955" y="885494"/>
                </a:lnTo>
                <a:lnTo>
                  <a:pt x="184546" y="915430"/>
                </a:lnTo>
                <a:lnTo>
                  <a:pt x="219606" y="942530"/>
                </a:lnTo>
                <a:lnTo>
                  <a:pt x="256953" y="966611"/>
                </a:lnTo>
                <a:lnTo>
                  <a:pt x="296404" y="987489"/>
                </a:lnTo>
                <a:lnTo>
                  <a:pt x="337774" y="1004982"/>
                </a:lnTo>
                <a:lnTo>
                  <a:pt x="380882" y="1018906"/>
                </a:lnTo>
                <a:lnTo>
                  <a:pt x="425543" y="1029079"/>
                </a:lnTo>
                <a:lnTo>
                  <a:pt x="471575" y="1035317"/>
                </a:lnTo>
                <a:lnTo>
                  <a:pt x="518795" y="1037437"/>
                </a:lnTo>
                <a:lnTo>
                  <a:pt x="566014" y="1035317"/>
                </a:lnTo>
                <a:lnTo>
                  <a:pt x="612046" y="1029079"/>
                </a:lnTo>
                <a:lnTo>
                  <a:pt x="656707" y="1018906"/>
                </a:lnTo>
                <a:lnTo>
                  <a:pt x="699815" y="1004982"/>
                </a:lnTo>
                <a:lnTo>
                  <a:pt x="741185" y="987489"/>
                </a:lnTo>
                <a:lnTo>
                  <a:pt x="780636" y="966611"/>
                </a:lnTo>
                <a:lnTo>
                  <a:pt x="817983" y="942530"/>
                </a:lnTo>
                <a:lnTo>
                  <a:pt x="853043" y="915430"/>
                </a:lnTo>
                <a:lnTo>
                  <a:pt x="885634" y="885494"/>
                </a:lnTo>
                <a:lnTo>
                  <a:pt x="915572" y="852906"/>
                </a:lnTo>
                <a:lnTo>
                  <a:pt x="942674" y="817847"/>
                </a:lnTo>
                <a:lnTo>
                  <a:pt x="966756" y="780502"/>
                </a:lnTo>
                <a:lnTo>
                  <a:pt x="987637" y="741053"/>
                </a:lnTo>
                <a:lnTo>
                  <a:pt x="1005131" y="699684"/>
                </a:lnTo>
                <a:lnTo>
                  <a:pt x="1019057" y="656578"/>
                </a:lnTo>
                <a:lnTo>
                  <a:pt x="1029231" y="611918"/>
                </a:lnTo>
                <a:lnTo>
                  <a:pt x="1035469" y="565887"/>
                </a:lnTo>
                <a:lnTo>
                  <a:pt x="1037589" y="518668"/>
                </a:lnTo>
                <a:lnTo>
                  <a:pt x="1035469" y="471449"/>
                </a:lnTo>
                <a:lnTo>
                  <a:pt x="1029231" y="425421"/>
                </a:lnTo>
                <a:lnTo>
                  <a:pt x="1019057" y="380764"/>
                </a:lnTo>
                <a:lnTo>
                  <a:pt x="1005131" y="337663"/>
                </a:lnTo>
                <a:lnTo>
                  <a:pt x="987637" y="296301"/>
                </a:lnTo>
                <a:lnTo>
                  <a:pt x="966756" y="256859"/>
                </a:lnTo>
                <a:lnTo>
                  <a:pt x="942674" y="219522"/>
                </a:lnTo>
                <a:lnTo>
                  <a:pt x="915572" y="184472"/>
                </a:lnTo>
                <a:lnTo>
                  <a:pt x="885634" y="151891"/>
                </a:lnTo>
                <a:lnTo>
                  <a:pt x="853043" y="121964"/>
                </a:lnTo>
                <a:lnTo>
                  <a:pt x="817983" y="94873"/>
                </a:lnTo>
                <a:lnTo>
                  <a:pt x="780636" y="70800"/>
                </a:lnTo>
                <a:lnTo>
                  <a:pt x="741185" y="49928"/>
                </a:lnTo>
                <a:lnTo>
                  <a:pt x="699815" y="32442"/>
                </a:lnTo>
                <a:lnTo>
                  <a:pt x="656707" y="18523"/>
                </a:lnTo>
                <a:lnTo>
                  <a:pt x="612046" y="8354"/>
                </a:lnTo>
                <a:lnTo>
                  <a:pt x="566014" y="2119"/>
                </a:lnTo>
                <a:lnTo>
                  <a:pt x="51879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787640" y="3600450"/>
            <a:ext cx="63500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外部威胁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20000" y="2255266"/>
            <a:ext cx="913130" cy="593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400" spc="15" b="1">
                <a:solidFill>
                  <a:srgbClr val="171717"/>
                </a:solidFill>
                <a:latin typeface="微软雅黑"/>
                <a:cs typeface="微软雅黑"/>
              </a:rPr>
              <a:t>$</a:t>
            </a:r>
            <a:r>
              <a:rPr dirty="0" sz="1400" spc="-114" b="1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400" spc="25" b="1">
                <a:solidFill>
                  <a:srgbClr val="171717"/>
                </a:solidFill>
                <a:latin typeface="微软雅黑"/>
                <a:cs typeface="微软雅黑"/>
              </a:rPr>
              <a:t>黑客攻击</a:t>
            </a:r>
            <a:endParaRPr sz="1400">
              <a:latin typeface="微软雅黑"/>
              <a:cs typeface="微软雅黑"/>
            </a:endParaRPr>
          </a:p>
          <a:p>
            <a:pPr algn="ctr" marL="46355">
              <a:lnSpc>
                <a:spcPts val="930"/>
              </a:lnSpc>
              <a:spcBef>
                <a:spcPts val="45"/>
              </a:spcBef>
            </a:pP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恶意竞争</a:t>
            </a:r>
            <a:endParaRPr sz="800">
              <a:latin typeface="微软雅黑"/>
              <a:cs typeface="微软雅黑"/>
            </a:endParaRPr>
          </a:p>
          <a:p>
            <a:pPr algn="ctr" marL="46990">
              <a:lnSpc>
                <a:spcPts val="930"/>
              </a:lnSpc>
            </a:pP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技术抗衡</a:t>
            </a:r>
            <a:endParaRPr sz="800">
              <a:latin typeface="微软雅黑"/>
              <a:cs typeface="微软雅黑"/>
            </a:endParaRPr>
          </a:p>
          <a:p>
            <a:pPr algn="ctr" marL="36195">
              <a:lnSpc>
                <a:spcPct val="100000"/>
              </a:lnSpc>
              <a:spcBef>
                <a:spcPts val="15"/>
              </a:spcBef>
            </a:pP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…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75020" y="3559555"/>
            <a:ext cx="913130" cy="717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400" spc="15" b="1">
                <a:solidFill>
                  <a:srgbClr val="171717"/>
                </a:solidFill>
                <a:latin typeface="微软雅黑"/>
                <a:cs typeface="微软雅黑"/>
              </a:rPr>
              <a:t>$</a:t>
            </a:r>
            <a:r>
              <a:rPr dirty="0" sz="1400" spc="-110" b="1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400" spc="25" b="1">
                <a:solidFill>
                  <a:srgbClr val="171717"/>
                </a:solidFill>
                <a:latin typeface="微软雅黑"/>
                <a:cs typeface="微软雅黑"/>
              </a:rPr>
              <a:t>信息泄露</a:t>
            </a:r>
            <a:endParaRPr sz="1400">
              <a:latin typeface="微软雅黑"/>
              <a:cs typeface="微软雅黑"/>
            </a:endParaRPr>
          </a:p>
          <a:p>
            <a:pPr algn="just" marL="241300" marR="243840">
              <a:lnSpc>
                <a:spcPct val="97800"/>
              </a:lnSpc>
              <a:spcBef>
                <a:spcPts val="65"/>
              </a:spcBef>
            </a:pP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恶意舆论  负面影响  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资产受损</a:t>
            </a:r>
            <a:endParaRPr sz="8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…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54340" y="2850388"/>
            <a:ext cx="76200" cy="327025"/>
          </a:xfrm>
          <a:custGeom>
            <a:avLst/>
            <a:gdLst/>
            <a:ahLst/>
            <a:cxnLst/>
            <a:rect l="l" t="t" r="r" b="b"/>
            <a:pathLst>
              <a:path w="76200" h="327025">
                <a:moveTo>
                  <a:pt x="28393" y="74211"/>
                </a:moveTo>
                <a:lnTo>
                  <a:pt x="28193" y="114173"/>
                </a:lnTo>
                <a:lnTo>
                  <a:pt x="47243" y="114300"/>
                </a:lnTo>
                <a:lnTo>
                  <a:pt x="47434" y="76200"/>
                </a:lnTo>
                <a:lnTo>
                  <a:pt x="37973" y="76200"/>
                </a:lnTo>
                <a:lnTo>
                  <a:pt x="28393" y="74211"/>
                </a:lnTo>
                <a:close/>
              </a:path>
              <a:path w="76200" h="327025">
                <a:moveTo>
                  <a:pt x="28575" y="37973"/>
                </a:moveTo>
                <a:lnTo>
                  <a:pt x="28393" y="74211"/>
                </a:lnTo>
                <a:lnTo>
                  <a:pt x="37973" y="76200"/>
                </a:lnTo>
                <a:lnTo>
                  <a:pt x="47443" y="74334"/>
                </a:lnTo>
                <a:lnTo>
                  <a:pt x="47625" y="38100"/>
                </a:lnTo>
                <a:lnTo>
                  <a:pt x="28575" y="37973"/>
                </a:lnTo>
                <a:close/>
              </a:path>
              <a:path w="76200" h="327025">
                <a:moveTo>
                  <a:pt x="47443" y="74334"/>
                </a:moveTo>
                <a:lnTo>
                  <a:pt x="37973" y="76200"/>
                </a:lnTo>
                <a:lnTo>
                  <a:pt x="47434" y="76200"/>
                </a:lnTo>
                <a:lnTo>
                  <a:pt x="47443" y="74334"/>
                </a:lnTo>
                <a:close/>
              </a:path>
              <a:path w="76200" h="327025">
                <a:moveTo>
                  <a:pt x="76149" y="37973"/>
                </a:moveTo>
                <a:lnTo>
                  <a:pt x="28575" y="37973"/>
                </a:lnTo>
                <a:lnTo>
                  <a:pt x="47625" y="38100"/>
                </a:lnTo>
                <a:lnTo>
                  <a:pt x="47443" y="74334"/>
                </a:lnTo>
                <a:lnTo>
                  <a:pt x="52768" y="73284"/>
                </a:lnTo>
                <a:lnTo>
                  <a:pt x="64897" y="65166"/>
                </a:lnTo>
                <a:lnTo>
                  <a:pt x="73120" y="53072"/>
                </a:lnTo>
                <a:lnTo>
                  <a:pt x="76200" y="38226"/>
                </a:lnTo>
                <a:lnTo>
                  <a:pt x="76149" y="37973"/>
                </a:lnTo>
                <a:close/>
              </a:path>
              <a:path w="76200" h="327025">
                <a:moveTo>
                  <a:pt x="38353" y="0"/>
                </a:moveTo>
                <a:lnTo>
                  <a:pt x="23485" y="2913"/>
                </a:lnTo>
                <a:lnTo>
                  <a:pt x="11318" y="11017"/>
                </a:lnTo>
                <a:lnTo>
                  <a:pt x="3081" y="23074"/>
                </a:lnTo>
                <a:lnTo>
                  <a:pt x="0" y="37845"/>
                </a:lnTo>
                <a:lnTo>
                  <a:pt x="2915" y="52714"/>
                </a:lnTo>
                <a:lnTo>
                  <a:pt x="11033" y="64881"/>
                </a:lnTo>
                <a:lnTo>
                  <a:pt x="23127" y="73118"/>
                </a:lnTo>
                <a:lnTo>
                  <a:pt x="28393" y="74211"/>
                </a:lnTo>
                <a:lnTo>
                  <a:pt x="28575" y="37973"/>
                </a:lnTo>
                <a:lnTo>
                  <a:pt x="76149" y="37973"/>
                </a:lnTo>
                <a:lnTo>
                  <a:pt x="73286" y="23431"/>
                </a:lnTo>
                <a:lnTo>
                  <a:pt x="65182" y="11302"/>
                </a:lnTo>
                <a:lnTo>
                  <a:pt x="53125" y="3079"/>
                </a:lnTo>
                <a:lnTo>
                  <a:pt x="38353" y="0"/>
                </a:lnTo>
                <a:close/>
              </a:path>
              <a:path w="76200" h="327025">
                <a:moveTo>
                  <a:pt x="27939" y="171323"/>
                </a:moveTo>
                <a:lnTo>
                  <a:pt x="27431" y="247523"/>
                </a:lnTo>
                <a:lnTo>
                  <a:pt x="46481" y="247650"/>
                </a:lnTo>
                <a:lnTo>
                  <a:pt x="46989" y="171450"/>
                </a:lnTo>
                <a:lnTo>
                  <a:pt x="27939" y="171323"/>
                </a:lnTo>
                <a:close/>
              </a:path>
              <a:path w="76200" h="327025">
                <a:moveTo>
                  <a:pt x="27177" y="304673"/>
                </a:moveTo>
                <a:lnTo>
                  <a:pt x="27050" y="326517"/>
                </a:lnTo>
                <a:lnTo>
                  <a:pt x="46100" y="326644"/>
                </a:lnTo>
                <a:lnTo>
                  <a:pt x="46227" y="304800"/>
                </a:lnTo>
                <a:lnTo>
                  <a:pt x="27177" y="30467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284022"/>
            <a:ext cx="401955" cy="360045"/>
          </a:xfrm>
          <a:custGeom>
            <a:avLst/>
            <a:gdLst/>
            <a:ahLst/>
            <a:cxnLst/>
            <a:rect l="l" t="t" r="r" b="b"/>
            <a:pathLst>
              <a:path w="401955" h="360045">
                <a:moveTo>
                  <a:pt x="0" y="359994"/>
                </a:moveTo>
                <a:lnTo>
                  <a:pt x="401840" y="359994"/>
                </a:lnTo>
                <a:lnTo>
                  <a:pt x="401840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0327" y="373379"/>
            <a:ext cx="23431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0873" y="4097248"/>
            <a:ext cx="225425" cy="217170"/>
          </a:xfrm>
          <a:custGeom>
            <a:avLst/>
            <a:gdLst/>
            <a:ahLst/>
            <a:cxnLst/>
            <a:rect l="l" t="t" r="r" b="b"/>
            <a:pathLst>
              <a:path w="225425" h="217170">
                <a:moveTo>
                  <a:pt x="131813" y="109207"/>
                </a:moveTo>
                <a:lnTo>
                  <a:pt x="126669" y="110667"/>
                </a:lnTo>
                <a:lnTo>
                  <a:pt x="83921" y="110667"/>
                </a:lnTo>
                <a:lnTo>
                  <a:pt x="81864" y="113093"/>
                </a:lnTo>
                <a:lnTo>
                  <a:pt x="80835" y="114553"/>
                </a:lnTo>
                <a:lnTo>
                  <a:pt x="66421" y="130111"/>
                </a:lnTo>
                <a:lnTo>
                  <a:pt x="24714" y="151510"/>
                </a:lnTo>
                <a:lnTo>
                  <a:pt x="7721" y="159295"/>
                </a:lnTo>
                <a:lnTo>
                  <a:pt x="10807" y="165607"/>
                </a:lnTo>
                <a:lnTo>
                  <a:pt x="0" y="207911"/>
                </a:lnTo>
                <a:lnTo>
                  <a:pt x="0" y="217157"/>
                </a:lnTo>
                <a:lnTo>
                  <a:pt x="225018" y="217157"/>
                </a:lnTo>
                <a:lnTo>
                  <a:pt x="225018" y="207911"/>
                </a:lnTo>
                <a:lnTo>
                  <a:pt x="213690" y="165607"/>
                </a:lnTo>
                <a:lnTo>
                  <a:pt x="217297" y="159295"/>
                </a:lnTo>
                <a:lnTo>
                  <a:pt x="199783" y="151510"/>
                </a:lnTo>
                <a:lnTo>
                  <a:pt x="158076" y="130111"/>
                </a:lnTo>
                <a:lnTo>
                  <a:pt x="140563" y="113575"/>
                </a:lnTo>
                <a:lnTo>
                  <a:pt x="131813" y="109207"/>
                </a:lnTo>
                <a:close/>
              </a:path>
              <a:path w="225425" h="217170">
                <a:moveTo>
                  <a:pt x="147936" y="86347"/>
                </a:moveTo>
                <a:lnTo>
                  <a:pt x="79806" y="86347"/>
                </a:lnTo>
                <a:lnTo>
                  <a:pt x="82384" y="93649"/>
                </a:lnTo>
                <a:lnTo>
                  <a:pt x="86499" y="99961"/>
                </a:lnTo>
                <a:lnTo>
                  <a:pt x="91655" y="104825"/>
                </a:lnTo>
                <a:lnTo>
                  <a:pt x="96278" y="110667"/>
                </a:lnTo>
                <a:lnTo>
                  <a:pt x="126669" y="110667"/>
                </a:lnTo>
                <a:lnTo>
                  <a:pt x="134899" y="105320"/>
                </a:lnTo>
                <a:lnTo>
                  <a:pt x="141084" y="100456"/>
                </a:lnTo>
                <a:lnTo>
                  <a:pt x="145199" y="93649"/>
                </a:lnTo>
                <a:lnTo>
                  <a:pt x="147936" y="86347"/>
                </a:lnTo>
                <a:close/>
              </a:path>
              <a:path w="225425" h="217170">
                <a:moveTo>
                  <a:pt x="149960" y="83438"/>
                </a:moveTo>
                <a:lnTo>
                  <a:pt x="78257" y="83438"/>
                </a:lnTo>
                <a:lnTo>
                  <a:pt x="78257" y="84886"/>
                </a:lnTo>
                <a:lnTo>
                  <a:pt x="78778" y="86842"/>
                </a:lnTo>
                <a:lnTo>
                  <a:pt x="79298" y="86347"/>
                </a:lnTo>
                <a:lnTo>
                  <a:pt x="147936" y="86347"/>
                </a:lnTo>
                <a:lnTo>
                  <a:pt x="148297" y="85381"/>
                </a:lnTo>
                <a:lnTo>
                  <a:pt x="148805" y="84886"/>
                </a:lnTo>
                <a:lnTo>
                  <a:pt x="149960" y="83438"/>
                </a:lnTo>
                <a:close/>
              </a:path>
              <a:path w="225425" h="217170">
                <a:moveTo>
                  <a:pt x="113475" y="0"/>
                </a:moveTo>
                <a:lnTo>
                  <a:pt x="69475" y="27562"/>
                </a:lnTo>
                <a:lnTo>
                  <a:pt x="67835" y="41739"/>
                </a:lnTo>
                <a:lnTo>
                  <a:pt x="70250" y="52452"/>
                </a:lnTo>
                <a:lnTo>
                  <a:pt x="72085" y="56692"/>
                </a:lnTo>
                <a:lnTo>
                  <a:pt x="66164" y="59655"/>
                </a:lnTo>
                <a:lnTo>
                  <a:pt x="67194" y="66173"/>
                </a:lnTo>
                <a:lnTo>
                  <a:pt x="70926" y="72691"/>
                </a:lnTo>
                <a:lnTo>
                  <a:pt x="73113" y="75653"/>
                </a:lnTo>
                <a:lnTo>
                  <a:pt x="75171" y="84404"/>
                </a:lnTo>
                <a:lnTo>
                  <a:pt x="77228" y="83438"/>
                </a:lnTo>
                <a:lnTo>
                  <a:pt x="149960" y="83438"/>
                </a:lnTo>
                <a:lnTo>
                  <a:pt x="150355" y="82943"/>
                </a:lnTo>
                <a:lnTo>
                  <a:pt x="151383" y="78574"/>
                </a:lnTo>
                <a:lnTo>
                  <a:pt x="153661" y="75755"/>
                </a:lnTo>
                <a:lnTo>
                  <a:pt x="157627" y="69516"/>
                </a:lnTo>
                <a:lnTo>
                  <a:pt x="158986" y="63187"/>
                </a:lnTo>
                <a:lnTo>
                  <a:pt x="153441" y="60096"/>
                </a:lnTo>
                <a:lnTo>
                  <a:pt x="155363" y="55924"/>
                </a:lnTo>
                <a:lnTo>
                  <a:pt x="158010" y="45324"/>
                </a:lnTo>
                <a:lnTo>
                  <a:pt x="156698" y="31169"/>
                </a:lnTo>
                <a:lnTo>
                  <a:pt x="146748" y="16332"/>
                </a:lnTo>
                <a:lnTo>
                  <a:pt x="144170" y="13893"/>
                </a:lnTo>
                <a:lnTo>
                  <a:pt x="139534" y="9042"/>
                </a:lnTo>
                <a:lnTo>
                  <a:pt x="134899" y="6603"/>
                </a:lnTo>
                <a:lnTo>
                  <a:pt x="113475" y="0"/>
                </a:lnTo>
                <a:close/>
              </a:path>
            </a:pathLst>
          </a:custGeom>
          <a:solidFill>
            <a:srgbClr val="3A44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65442" y="4058411"/>
            <a:ext cx="1800225" cy="216535"/>
          </a:xfrm>
          <a:custGeom>
            <a:avLst/>
            <a:gdLst/>
            <a:ahLst/>
            <a:cxnLst/>
            <a:rect l="l" t="t" r="r" b="b"/>
            <a:pathLst>
              <a:path w="1800225" h="216535">
                <a:moveTo>
                  <a:pt x="1778596" y="0"/>
                </a:moveTo>
                <a:lnTo>
                  <a:pt x="21475" y="0"/>
                </a:lnTo>
                <a:lnTo>
                  <a:pt x="13115" y="1687"/>
                </a:lnTo>
                <a:lnTo>
                  <a:pt x="6289" y="6288"/>
                </a:lnTo>
                <a:lnTo>
                  <a:pt x="1687" y="13110"/>
                </a:lnTo>
                <a:lnTo>
                  <a:pt x="0" y="21462"/>
                </a:lnTo>
                <a:lnTo>
                  <a:pt x="0" y="194525"/>
                </a:lnTo>
                <a:lnTo>
                  <a:pt x="1687" y="202885"/>
                </a:lnTo>
                <a:lnTo>
                  <a:pt x="6289" y="209711"/>
                </a:lnTo>
                <a:lnTo>
                  <a:pt x="13115" y="214314"/>
                </a:lnTo>
                <a:lnTo>
                  <a:pt x="21475" y="216001"/>
                </a:lnTo>
                <a:lnTo>
                  <a:pt x="1778596" y="216001"/>
                </a:lnTo>
                <a:lnTo>
                  <a:pt x="1786933" y="214314"/>
                </a:lnTo>
                <a:lnTo>
                  <a:pt x="1793757" y="209711"/>
                </a:lnTo>
                <a:lnTo>
                  <a:pt x="1798367" y="202885"/>
                </a:lnTo>
                <a:lnTo>
                  <a:pt x="1800059" y="194525"/>
                </a:lnTo>
                <a:lnTo>
                  <a:pt x="1800059" y="21462"/>
                </a:lnTo>
                <a:lnTo>
                  <a:pt x="1798367" y="13110"/>
                </a:lnTo>
                <a:lnTo>
                  <a:pt x="1793757" y="6288"/>
                </a:lnTo>
                <a:lnTo>
                  <a:pt x="1786933" y="1687"/>
                </a:lnTo>
                <a:lnTo>
                  <a:pt x="1778596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97852" y="4101465"/>
            <a:ext cx="1556385" cy="158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20" b="1">
                <a:solidFill>
                  <a:srgbClr val="FFFFFF"/>
                </a:solidFill>
                <a:latin typeface="微软雅黑"/>
                <a:cs typeface="微软雅黑"/>
              </a:rPr>
              <a:t>无法避免</a:t>
            </a:r>
            <a:r>
              <a:rPr dirty="0" sz="950" spc="3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950" spc="20" b="1">
                <a:solidFill>
                  <a:srgbClr val="FFFFFF"/>
                </a:solidFill>
                <a:latin typeface="微软雅黑"/>
                <a:cs typeface="微软雅黑"/>
              </a:rPr>
              <a:t>漏洞被外部发现…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5891" y="4121784"/>
            <a:ext cx="160020" cy="74930"/>
          </a:xfrm>
          <a:custGeom>
            <a:avLst/>
            <a:gdLst/>
            <a:ahLst/>
            <a:cxnLst/>
            <a:rect l="l" t="t" r="r" b="b"/>
            <a:pathLst>
              <a:path w="160020" h="74929">
                <a:moveTo>
                  <a:pt x="159550" y="0"/>
                </a:moveTo>
                <a:lnTo>
                  <a:pt x="0" y="37325"/>
                </a:lnTo>
                <a:lnTo>
                  <a:pt x="159550" y="74637"/>
                </a:lnTo>
                <a:lnTo>
                  <a:pt x="159550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84161" y="3625722"/>
            <a:ext cx="709295" cy="76200"/>
          </a:xfrm>
          <a:custGeom>
            <a:avLst/>
            <a:gdLst/>
            <a:ahLst/>
            <a:cxnLst/>
            <a:rect l="l" t="t" r="r" b="b"/>
            <a:pathLst>
              <a:path w="709295" h="76200">
                <a:moveTo>
                  <a:pt x="38100" y="0"/>
                </a:moveTo>
                <a:lnTo>
                  <a:pt x="23306" y="2988"/>
                </a:lnTo>
                <a:lnTo>
                  <a:pt x="11191" y="11144"/>
                </a:lnTo>
                <a:lnTo>
                  <a:pt x="3006" y="23252"/>
                </a:lnTo>
                <a:lnTo>
                  <a:pt x="0" y="38099"/>
                </a:lnTo>
                <a:lnTo>
                  <a:pt x="3006" y="52947"/>
                </a:lnTo>
                <a:lnTo>
                  <a:pt x="11191" y="65055"/>
                </a:lnTo>
                <a:lnTo>
                  <a:pt x="23306" y="73211"/>
                </a:lnTo>
                <a:lnTo>
                  <a:pt x="38100" y="76199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282" y="47624"/>
                </a:lnTo>
                <a:lnTo>
                  <a:pt x="38100" y="47624"/>
                </a:lnTo>
                <a:lnTo>
                  <a:pt x="38100" y="28574"/>
                </a:lnTo>
                <a:lnTo>
                  <a:pt x="74282" y="28574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09295" h="76200">
                <a:moveTo>
                  <a:pt x="74282" y="28574"/>
                </a:moveTo>
                <a:lnTo>
                  <a:pt x="38100" y="28574"/>
                </a:lnTo>
                <a:lnTo>
                  <a:pt x="38100" y="47624"/>
                </a:lnTo>
                <a:lnTo>
                  <a:pt x="74282" y="47624"/>
                </a:lnTo>
                <a:lnTo>
                  <a:pt x="76200" y="38099"/>
                </a:lnTo>
                <a:lnTo>
                  <a:pt x="74282" y="28574"/>
                </a:lnTo>
                <a:close/>
              </a:path>
              <a:path w="709295" h="76200">
                <a:moveTo>
                  <a:pt x="114300" y="28574"/>
                </a:moveTo>
                <a:lnTo>
                  <a:pt x="74282" y="28574"/>
                </a:lnTo>
                <a:lnTo>
                  <a:pt x="76200" y="38099"/>
                </a:lnTo>
                <a:lnTo>
                  <a:pt x="74282" y="47624"/>
                </a:lnTo>
                <a:lnTo>
                  <a:pt x="114300" y="47624"/>
                </a:lnTo>
                <a:lnTo>
                  <a:pt x="114300" y="28574"/>
                </a:lnTo>
                <a:close/>
              </a:path>
              <a:path w="709295" h="76200">
                <a:moveTo>
                  <a:pt x="247650" y="28574"/>
                </a:moveTo>
                <a:lnTo>
                  <a:pt x="171450" y="28574"/>
                </a:lnTo>
                <a:lnTo>
                  <a:pt x="171450" y="47624"/>
                </a:lnTo>
                <a:lnTo>
                  <a:pt x="247650" y="47624"/>
                </a:lnTo>
                <a:lnTo>
                  <a:pt x="247650" y="28574"/>
                </a:lnTo>
                <a:close/>
              </a:path>
              <a:path w="709295" h="76200">
                <a:moveTo>
                  <a:pt x="381000" y="28574"/>
                </a:moveTo>
                <a:lnTo>
                  <a:pt x="304800" y="28574"/>
                </a:lnTo>
                <a:lnTo>
                  <a:pt x="304800" y="47624"/>
                </a:lnTo>
                <a:lnTo>
                  <a:pt x="381000" y="47624"/>
                </a:lnTo>
                <a:lnTo>
                  <a:pt x="381000" y="28574"/>
                </a:lnTo>
                <a:close/>
              </a:path>
              <a:path w="709295" h="76200">
                <a:moveTo>
                  <a:pt x="514350" y="28574"/>
                </a:moveTo>
                <a:lnTo>
                  <a:pt x="438150" y="28574"/>
                </a:lnTo>
                <a:lnTo>
                  <a:pt x="438150" y="47624"/>
                </a:lnTo>
                <a:lnTo>
                  <a:pt x="514350" y="47624"/>
                </a:lnTo>
                <a:lnTo>
                  <a:pt x="514350" y="28574"/>
                </a:lnTo>
                <a:close/>
              </a:path>
              <a:path w="709295" h="76200">
                <a:moveTo>
                  <a:pt x="647700" y="28574"/>
                </a:moveTo>
                <a:lnTo>
                  <a:pt x="571500" y="28574"/>
                </a:lnTo>
                <a:lnTo>
                  <a:pt x="571500" y="47624"/>
                </a:lnTo>
                <a:lnTo>
                  <a:pt x="647700" y="47624"/>
                </a:lnTo>
                <a:lnTo>
                  <a:pt x="647700" y="28574"/>
                </a:lnTo>
                <a:close/>
              </a:path>
              <a:path w="709295" h="76200">
                <a:moveTo>
                  <a:pt x="709041" y="28574"/>
                </a:moveTo>
                <a:lnTo>
                  <a:pt x="704850" y="28574"/>
                </a:lnTo>
                <a:lnTo>
                  <a:pt x="704850" y="47624"/>
                </a:lnTo>
                <a:lnTo>
                  <a:pt x="709041" y="47624"/>
                </a:lnTo>
                <a:lnTo>
                  <a:pt x="709041" y="28574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155560" y="2916808"/>
            <a:ext cx="528955" cy="414020"/>
          </a:xfrm>
          <a:custGeom>
            <a:avLst/>
            <a:gdLst/>
            <a:ahLst/>
            <a:cxnLst/>
            <a:rect l="l" t="t" r="r" b="b"/>
            <a:pathLst>
              <a:path w="528954" h="414020">
                <a:moveTo>
                  <a:pt x="72268" y="52123"/>
                </a:moveTo>
                <a:lnTo>
                  <a:pt x="68072" y="60833"/>
                </a:lnTo>
                <a:lnTo>
                  <a:pt x="60787" y="67243"/>
                </a:lnTo>
                <a:lnTo>
                  <a:pt x="92583" y="91440"/>
                </a:lnTo>
                <a:lnTo>
                  <a:pt x="104140" y="76327"/>
                </a:lnTo>
                <a:lnTo>
                  <a:pt x="72268" y="52123"/>
                </a:lnTo>
                <a:close/>
              </a:path>
              <a:path w="528954" h="414020">
                <a:moveTo>
                  <a:pt x="32559" y="0"/>
                </a:moveTo>
                <a:lnTo>
                  <a:pt x="18718" y="4722"/>
                </a:lnTo>
                <a:lnTo>
                  <a:pt x="7366" y="14732"/>
                </a:lnTo>
                <a:lnTo>
                  <a:pt x="801" y="28352"/>
                </a:lnTo>
                <a:lnTo>
                  <a:pt x="0" y="42925"/>
                </a:lnTo>
                <a:lnTo>
                  <a:pt x="4722" y="56737"/>
                </a:lnTo>
                <a:lnTo>
                  <a:pt x="14732" y="68072"/>
                </a:lnTo>
                <a:lnTo>
                  <a:pt x="28299" y="74656"/>
                </a:lnTo>
                <a:lnTo>
                  <a:pt x="42878" y="75501"/>
                </a:lnTo>
                <a:lnTo>
                  <a:pt x="56719" y="70822"/>
                </a:lnTo>
                <a:lnTo>
                  <a:pt x="60787" y="67243"/>
                </a:lnTo>
                <a:lnTo>
                  <a:pt x="32004" y="45339"/>
                </a:lnTo>
                <a:lnTo>
                  <a:pt x="43434" y="30226"/>
                </a:lnTo>
                <a:lnTo>
                  <a:pt x="74620" y="30226"/>
                </a:lnTo>
                <a:lnTo>
                  <a:pt x="70715" y="18774"/>
                </a:lnTo>
                <a:lnTo>
                  <a:pt x="60706" y="7366"/>
                </a:lnTo>
                <a:lnTo>
                  <a:pt x="47138" y="801"/>
                </a:lnTo>
                <a:lnTo>
                  <a:pt x="32559" y="0"/>
                </a:lnTo>
                <a:close/>
              </a:path>
              <a:path w="528954" h="414020">
                <a:moveTo>
                  <a:pt x="43434" y="30226"/>
                </a:moveTo>
                <a:lnTo>
                  <a:pt x="32004" y="45339"/>
                </a:lnTo>
                <a:lnTo>
                  <a:pt x="60787" y="67243"/>
                </a:lnTo>
                <a:lnTo>
                  <a:pt x="68072" y="60833"/>
                </a:lnTo>
                <a:lnTo>
                  <a:pt x="72268" y="52123"/>
                </a:lnTo>
                <a:lnTo>
                  <a:pt x="43434" y="30226"/>
                </a:lnTo>
                <a:close/>
              </a:path>
              <a:path w="528954" h="414020">
                <a:moveTo>
                  <a:pt x="74620" y="30226"/>
                </a:moveTo>
                <a:lnTo>
                  <a:pt x="43434" y="30226"/>
                </a:lnTo>
                <a:lnTo>
                  <a:pt x="72268" y="52123"/>
                </a:lnTo>
                <a:lnTo>
                  <a:pt x="74636" y="47210"/>
                </a:lnTo>
                <a:lnTo>
                  <a:pt x="75437" y="32623"/>
                </a:lnTo>
                <a:lnTo>
                  <a:pt x="74620" y="30226"/>
                </a:lnTo>
                <a:close/>
              </a:path>
              <a:path w="528954" h="414020">
                <a:moveTo>
                  <a:pt x="149606" y="110871"/>
                </a:moveTo>
                <a:lnTo>
                  <a:pt x="138175" y="125984"/>
                </a:lnTo>
                <a:lnTo>
                  <a:pt x="198882" y="172085"/>
                </a:lnTo>
                <a:lnTo>
                  <a:pt x="210312" y="156972"/>
                </a:lnTo>
                <a:lnTo>
                  <a:pt x="149606" y="110871"/>
                </a:lnTo>
                <a:close/>
              </a:path>
              <a:path w="528954" h="414020">
                <a:moveTo>
                  <a:pt x="255905" y="191516"/>
                </a:moveTo>
                <a:lnTo>
                  <a:pt x="244348" y="206629"/>
                </a:lnTo>
                <a:lnTo>
                  <a:pt x="305054" y="252730"/>
                </a:lnTo>
                <a:lnTo>
                  <a:pt x="316484" y="237617"/>
                </a:lnTo>
                <a:lnTo>
                  <a:pt x="255905" y="191516"/>
                </a:lnTo>
                <a:close/>
              </a:path>
              <a:path w="528954" h="414020">
                <a:moveTo>
                  <a:pt x="362077" y="272161"/>
                </a:moveTo>
                <a:lnTo>
                  <a:pt x="350520" y="287274"/>
                </a:lnTo>
                <a:lnTo>
                  <a:pt x="411225" y="333375"/>
                </a:lnTo>
                <a:lnTo>
                  <a:pt x="422783" y="318262"/>
                </a:lnTo>
                <a:lnTo>
                  <a:pt x="362077" y="272161"/>
                </a:lnTo>
                <a:close/>
              </a:path>
              <a:path w="528954" h="414020">
                <a:moveTo>
                  <a:pt x="468249" y="352806"/>
                </a:moveTo>
                <a:lnTo>
                  <a:pt x="456692" y="367919"/>
                </a:lnTo>
                <a:lnTo>
                  <a:pt x="517398" y="414020"/>
                </a:lnTo>
                <a:lnTo>
                  <a:pt x="528955" y="398907"/>
                </a:lnTo>
                <a:lnTo>
                  <a:pt x="468249" y="35280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7967" y="1907641"/>
            <a:ext cx="334264" cy="430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99205" y="1298955"/>
            <a:ext cx="2545715" cy="2545715"/>
          </a:xfrm>
          <a:custGeom>
            <a:avLst/>
            <a:gdLst/>
            <a:ahLst/>
            <a:cxnLst/>
            <a:rect l="l" t="t" r="r" b="b"/>
            <a:pathLst>
              <a:path w="2545715" h="2545715">
                <a:moveTo>
                  <a:pt x="2545588" y="0"/>
                </a:moveTo>
                <a:lnTo>
                  <a:pt x="0" y="2545588"/>
                </a:lnTo>
              </a:path>
            </a:pathLst>
          </a:custGeom>
          <a:ln w="1270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0" y="1073658"/>
            <a:ext cx="0" cy="3112770"/>
          </a:xfrm>
          <a:custGeom>
            <a:avLst/>
            <a:gdLst/>
            <a:ahLst/>
            <a:cxnLst/>
            <a:rect l="l" t="t" r="r" b="b"/>
            <a:pathLst>
              <a:path w="0" h="3112770">
                <a:moveTo>
                  <a:pt x="0" y="0"/>
                </a:moveTo>
                <a:lnTo>
                  <a:pt x="0" y="3112528"/>
                </a:lnTo>
              </a:path>
            </a:pathLst>
          </a:custGeom>
          <a:ln w="953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22250">
              <a:lnSpc>
                <a:spcPct val="100000"/>
              </a:lnSpc>
            </a:pPr>
            <a:r>
              <a:rPr dirty="0" sz="2750" spc="25"/>
              <a:t>唯品会安全应急响应中心</a:t>
            </a:r>
            <a:endParaRPr sz="2750"/>
          </a:p>
        </p:txBody>
      </p:sp>
      <p:sp>
        <p:nvSpPr>
          <p:cNvPr id="6" name="object 6"/>
          <p:cNvSpPr txBox="1"/>
          <p:nvPr/>
        </p:nvSpPr>
        <p:spPr>
          <a:xfrm>
            <a:off x="4924425" y="240665"/>
            <a:ext cx="143637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25" b="1">
                <a:solidFill>
                  <a:srgbClr val="F02971"/>
                </a:solidFill>
                <a:latin typeface="微软雅黑"/>
                <a:cs typeface="微软雅黑"/>
              </a:rPr>
              <a:t>重要职责</a:t>
            </a:r>
            <a:endParaRPr sz="275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6595" y="666496"/>
            <a:ext cx="319151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F02971"/>
                </a:solidFill>
                <a:latin typeface="微软雅黑"/>
                <a:cs typeface="微软雅黑"/>
              </a:rPr>
              <a:t>——</a:t>
            </a:r>
            <a:r>
              <a:rPr dirty="0" sz="1200" spc="-5">
                <a:solidFill>
                  <a:srgbClr val="F02971"/>
                </a:solidFill>
                <a:latin typeface="微软雅黑"/>
                <a:cs typeface="微软雅黑"/>
              </a:rPr>
              <a:t>VIP </a:t>
            </a:r>
            <a:r>
              <a:rPr dirty="0" sz="1200" spc="-10">
                <a:solidFill>
                  <a:srgbClr val="F02971"/>
                </a:solidFill>
                <a:latin typeface="微软雅黑"/>
                <a:cs typeface="微软雅黑"/>
              </a:rPr>
              <a:t>Security </a:t>
            </a:r>
            <a:r>
              <a:rPr dirty="0" sz="1200" spc="-20">
                <a:solidFill>
                  <a:srgbClr val="F02971"/>
                </a:solidFill>
                <a:latin typeface="微软雅黑"/>
                <a:cs typeface="微软雅黑"/>
              </a:rPr>
              <a:t>Response</a:t>
            </a:r>
            <a:r>
              <a:rPr dirty="0" sz="1200" spc="125">
                <a:solidFill>
                  <a:srgbClr val="F02971"/>
                </a:solidFill>
                <a:latin typeface="微软雅黑"/>
                <a:cs typeface="微软雅黑"/>
              </a:rPr>
              <a:t> </a:t>
            </a:r>
            <a:r>
              <a:rPr dirty="0" sz="1200" spc="-5">
                <a:solidFill>
                  <a:srgbClr val="F02971"/>
                </a:solidFill>
                <a:latin typeface="微软雅黑"/>
                <a:cs typeface="微软雅黑"/>
              </a:rPr>
              <a:t>Center</a:t>
            </a:r>
            <a:r>
              <a:rPr dirty="0" sz="1200" spc="-5">
                <a:solidFill>
                  <a:srgbClr val="F02971"/>
                </a:solidFill>
                <a:latin typeface="微软雅黑"/>
                <a:cs typeface="微软雅黑"/>
              </a:rPr>
              <a:t>（</a:t>
            </a:r>
            <a:r>
              <a:rPr dirty="0" sz="1200" spc="-5">
                <a:solidFill>
                  <a:srgbClr val="F02971"/>
                </a:solidFill>
                <a:latin typeface="微软雅黑"/>
                <a:cs typeface="微软雅黑"/>
              </a:rPr>
              <a:t>VSRC</a:t>
            </a:r>
            <a:r>
              <a:rPr dirty="0" sz="1200" spc="-5">
                <a:solidFill>
                  <a:srgbClr val="F02971"/>
                </a:solidFill>
                <a:latin typeface="微软雅黑"/>
                <a:cs typeface="微软雅黑"/>
              </a:rPr>
              <a:t>）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873" y="4097248"/>
            <a:ext cx="225425" cy="217170"/>
          </a:xfrm>
          <a:custGeom>
            <a:avLst/>
            <a:gdLst/>
            <a:ahLst/>
            <a:cxnLst/>
            <a:rect l="l" t="t" r="r" b="b"/>
            <a:pathLst>
              <a:path w="225425" h="217170">
                <a:moveTo>
                  <a:pt x="131813" y="109207"/>
                </a:moveTo>
                <a:lnTo>
                  <a:pt x="126669" y="110667"/>
                </a:lnTo>
                <a:lnTo>
                  <a:pt x="83921" y="110667"/>
                </a:lnTo>
                <a:lnTo>
                  <a:pt x="81864" y="113093"/>
                </a:lnTo>
                <a:lnTo>
                  <a:pt x="80835" y="114553"/>
                </a:lnTo>
                <a:lnTo>
                  <a:pt x="66421" y="130111"/>
                </a:lnTo>
                <a:lnTo>
                  <a:pt x="24714" y="151510"/>
                </a:lnTo>
                <a:lnTo>
                  <a:pt x="7721" y="159295"/>
                </a:lnTo>
                <a:lnTo>
                  <a:pt x="10807" y="165607"/>
                </a:lnTo>
                <a:lnTo>
                  <a:pt x="0" y="207911"/>
                </a:lnTo>
                <a:lnTo>
                  <a:pt x="0" y="217157"/>
                </a:lnTo>
                <a:lnTo>
                  <a:pt x="225018" y="217157"/>
                </a:lnTo>
                <a:lnTo>
                  <a:pt x="225018" y="207911"/>
                </a:lnTo>
                <a:lnTo>
                  <a:pt x="213690" y="165607"/>
                </a:lnTo>
                <a:lnTo>
                  <a:pt x="217297" y="159295"/>
                </a:lnTo>
                <a:lnTo>
                  <a:pt x="199783" y="151510"/>
                </a:lnTo>
                <a:lnTo>
                  <a:pt x="158076" y="130111"/>
                </a:lnTo>
                <a:lnTo>
                  <a:pt x="140563" y="113575"/>
                </a:lnTo>
                <a:lnTo>
                  <a:pt x="131813" y="109207"/>
                </a:lnTo>
                <a:close/>
              </a:path>
              <a:path w="225425" h="217170">
                <a:moveTo>
                  <a:pt x="147936" y="86347"/>
                </a:moveTo>
                <a:lnTo>
                  <a:pt x="79806" y="86347"/>
                </a:lnTo>
                <a:lnTo>
                  <a:pt x="82384" y="93649"/>
                </a:lnTo>
                <a:lnTo>
                  <a:pt x="86499" y="99961"/>
                </a:lnTo>
                <a:lnTo>
                  <a:pt x="91655" y="104825"/>
                </a:lnTo>
                <a:lnTo>
                  <a:pt x="96278" y="110667"/>
                </a:lnTo>
                <a:lnTo>
                  <a:pt x="126669" y="110667"/>
                </a:lnTo>
                <a:lnTo>
                  <a:pt x="134899" y="105320"/>
                </a:lnTo>
                <a:lnTo>
                  <a:pt x="141084" y="100456"/>
                </a:lnTo>
                <a:lnTo>
                  <a:pt x="145199" y="93649"/>
                </a:lnTo>
                <a:lnTo>
                  <a:pt x="147936" y="86347"/>
                </a:lnTo>
                <a:close/>
              </a:path>
              <a:path w="225425" h="217170">
                <a:moveTo>
                  <a:pt x="149960" y="83438"/>
                </a:moveTo>
                <a:lnTo>
                  <a:pt x="78257" y="83438"/>
                </a:lnTo>
                <a:lnTo>
                  <a:pt x="78257" y="84886"/>
                </a:lnTo>
                <a:lnTo>
                  <a:pt x="78778" y="86842"/>
                </a:lnTo>
                <a:lnTo>
                  <a:pt x="79298" y="86347"/>
                </a:lnTo>
                <a:lnTo>
                  <a:pt x="147936" y="86347"/>
                </a:lnTo>
                <a:lnTo>
                  <a:pt x="148297" y="85381"/>
                </a:lnTo>
                <a:lnTo>
                  <a:pt x="148805" y="84886"/>
                </a:lnTo>
                <a:lnTo>
                  <a:pt x="149960" y="83438"/>
                </a:lnTo>
                <a:close/>
              </a:path>
              <a:path w="225425" h="217170">
                <a:moveTo>
                  <a:pt x="113475" y="0"/>
                </a:moveTo>
                <a:lnTo>
                  <a:pt x="69475" y="27562"/>
                </a:lnTo>
                <a:lnTo>
                  <a:pt x="67835" y="41739"/>
                </a:lnTo>
                <a:lnTo>
                  <a:pt x="70250" y="52452"/>
                </a:lnTo>
                <a:lnTo>
                  <a:pt x="72085" y="56692"/>
                </a:lnTo>
                <a:lnTo>
                  <a:pt x="66164" y="59655"/>
                </a:lnTo>
                <a:lnTo>
                  <a:pt x="67194" y="66173"/>
                </a:lnTo>
                <a:lnTo>
                  <a:pt x="70926" y="72691"/>
                </a:lnTo>
                <a:lnTo>
                  <a:pt x="73113" y="75653"/>
                </a:lnTo>
                <a:lnTo>
                  <a:pt x="75171" y="84404"/>
                </a:lnTo>
                <a:lnTo>
                  <a:pt x="77228" y="83438"/>
                </a:lnTo>
                <a:lnTo>
                  <a:pt x="149960" y="83438"/>
                </a:lnTo>
                <a:lnTo>
                  <a:pt x="150355" y="82943"/>
                </a:lnTo>
                <a:lnTo>
                  <a:pt x="151383" y="78574"/>
                </a:lnTo>
                <a:lnTo>
                  <a:pt x="153661" y="75755"/>
                </a:lnTo>
                <a:lnTo>
                  <a:pt x="157627" y="69516"/>
                </a:lnTo>
                <a:lnTo>
                  <a:pt x="158986" y="63187"/>
                </a:lnTo>
                <a:lnTo>
                  <a:pt x="153441" y="60096"/>
                </a:lnTo>
                <a:lnTo>
                  <a:pt x="155363" y="55924"/>
                </a:lnTo>
                <a:lnTo>
                  <a:pt x="158010" y="45324"/>
                </a:lnTo>
                <a:lnTo>
                  <a:pt x="156698" y="31169"/>
                </a:lnTo>
                <a:lnTo>
                  <a:pt x="146748" y="16332"/>
                </a:lnTo>
                <a:lnTo>
                  <a:pt x="144170" y="13893"/>
                </a:lnTo>
                <a:lnTo>
                  <a:pt x="139534" y="9042"/>
                </a:lnTo>
                <a:lnTo>
                  <a:pt x="134899" y="6603"/>
                </a:lnTo>
                <a:lnTo>
                  <a:pt x="113475" y="0"/>
                </a:lnTo>
                <a:close/>
              </a:path>
            </a:pathLst>
          </a:custGeom>
          <a:solidFill>
            <a:srgbClr val="3A44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5442" y="4058411"/>
            <a:ext cx="1941830" cy="216535"/>
          </a:xfrm>
          <a:custGeom>
            <a:avLst/>
            <a:gdLst/>
            <a:ahLst/>
            <a:cxnLst/>
            <a:rect l="l" t="t" r="r" b="b"/>
            <a:pathLst>
              <a:path w="1941830" h="216535">
                <a:moveTo>
                  <a:pt x="1920074" y="0"/>
                </a:moveTo>
                <a:lnTo>
                  <a:pt x="21475" y="0"/>
                </a:lnTo>
                <a:lnTo>
                  <a:pt x="13115" y="1687"/>
                </a:lnTo>
                <a:lnTo>
                  <a:pt x="6289" y="6288"/>
                </a:lnTo>
                <a:lnTo>
                  <a:pt x="1687" y="13110"/>
                </a:lnTo>
                <a:lnTo>
                  <a:pt x="0" y="21462"/>
                </a:lnTo>
                <a:lnTo>
                  <a:pt x="0" y="194525"/>
                </a:lnTo>
                <a:lnTo>
                  <a:pt x="1687" y="202885"/>
                </a:lnTo>
                <a:lnTo>
                  <a:pt x="6289" y="209711"/>
                </a:lnTo>
                <a:lnTo>
                  <a:pt x="13115" y="214314"/>
                </a:lnTo>
                <a:lnTo>
                  <a:pt x="21475" y="216001"/>
                </a:lnTo>
                <a:lnTo>
                  <a:pt x="1920074" y="216001"/>
                </a:lnTo>
                <a:lnTo>
                  <a:pt x="1928411" y="214314"/>
                </a:lnTo>
                <a:lnTo>
                  <a:pt x="1935235" y="209711"/>
                </a:lnTo>
                <a:lnTo>
                  <a:pt x="1939845" y="202885"/>
                </a:lnTo>
                <a:lnTo>
                  <a:pt x="1941537" y="194525"/>
                </a:lnTo>
                <a:lnTo>
                  <a:pt x="1941537" y="21462"/>
                </a:lnTo>
                <a:lnTo>
                  <a:pt x="1939845" y="13110"/>
                </a:lnTo>
                <a:lnTo>
                  <a:pt x="1935235" y="6288"/>
                </a:lnTo>
                <a:lnTo>
                  <a:pt x="1928411" y="1687"/>
                </a:lnTo>
                <a:lnTo>
                  <a:pt x="1920074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5952" y="4084637"/>
            <a:ext cx="1760855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-5" b="1">
                <a:solidFill>
                  <a:srgbClr val="FFFFFF"/>
                </a:solidFill>
                <a:latin typeface="微软雅黑"/>
                <a:cs typeface="微软雅黑"/>
              </a:rPr>
              <a:t>凝聚内外部安全力量的枢纽！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5891" y="4121784"/>
            <a:ext cx="160020" cy="74930"/>
          </a:xfrm>
          <a:custGeom>
            <a:avLst/>
            <a:gdLst/>
            <a:ahLst/>
            <a:cxnLst/>
            <a:rect l="l" t="t" r="r" b="b"/>
            <a:pathLst>
              <a:path w="160020" h="74929">
                <a:moveTo>
                  <a:pt x="159550" y="0"/>
                </a:moveTo>
                <a:lnTo>
                  <a:pt x="0" y="37325"/>
                </a:lnTo>
                <a:lnTo>
                  <a:pt x="159550" y="74637"/>
                </a:lnTo>
                <a:lnTo>
                  <a:pt x="159550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53204" y="2052954"/>
            <a:ext cx="1037590" cy="1037590"/>
          </a:xfrm>
          <a:custGeom>
            <a:avLst/>
            <a:gdLst/>
            <a:ahLst/>
            <a:cxnLst/>
            <a:rect l="l" t="t" r="r" b="b"/>
            <a:pathLst>
              <a:path w="1037589" h="1037589">
                <a:moveTo>
                  <a:pt x="518795" y="0"/>
                </a:moveTo>
                <a:lnTo>
                  <a:pt x="471575" y="2120"/>
                </a:lnTo>
                <a:lnTo>
                  <a:pt x="425543" y="8358"/>
                </a:lnTo>
                <a:lnTo>
                  <a:pt x="380882" y="18532"/>
                </a:lnTo>
                <a:lnTo>
                  <a:pt x="337774" y="32458"/>
                </a:lnTo>
                <a:lnTo>
                  <a:pt x="296404" y="49952"/>
                </a:lnTo>
                <a:lnTo>
                  <a:pt x="256953" y="70833"/>
                </a:lnTo>
                <a:lnTo>
                  <a:pt x="219606" y="94915"/>
                </a:lnTo>
                <a:lnTo>
                  <a:pt x="184546" y="122017"/>
                </a:lnTo>
                <a:lnTo>
                  <a:pt x="151955" y="151955"/>
                </a:lnTo>
                <a:lnTo>
                  <a:pt x="122017" y="184546"/>
                </a:lnTo>
                <a:lnTo>
                  <a:pt x="94915" y="219606"/>
                </a:lnTo>
                <a:lnTo>
                  <a:pt x="70833" y="256953"/>
                </a:lnTo>
                <a:lnTo>
                  <a:pt x="49952" y="296404"/>
                </a:lnTo>
                <a:lnTo>
                  <a:pt x="32458" y="337774"/>
                </a:lnTo>
                <a:lnTo>
                  <a:pt x="18532" y="380882"/>
                </a:lnTo>
                <a:lnTo>
                  <a:pt x="8358" y="425543"/>
                </a:lnTo>
                <a:lnTo>
                  <a:pt x="2120" y="471575"/>
                </a:lnTo>
                <a:lnTo>
                  <a:pt x="0" y="518794"/>
                </a:lnTo>
                <a:lnTo>
                  <a:pt x="2120" y="566014"/>
                </a:lnTo>
                <a:lnTo>
                  <a:pt x="8358" y="612046"/>
                </a:lnTo>
                <a:lnTo>
                  <a:pt x="18532" y="656707"/>
                </a:lnTo>
                <a:lnTo>
                  <a:pt x="32458" y="699815"/>
                </a:lnTo>
                <a:lnTo>
                  <a:pt x="49952" y="741185"/>
                </a:lnTo>
                <a:lnTo>
                  <a:pt x="70833" y="780636"/>
                </a:lnTo>
                <a:lnTo>
                  <a:pt x="94915" y="817983"/>
                </a:lnTo>
                <a:lnTo>
                  <a:pt x="122017" y="853043"/>
                </a:lnTo>
                <a:lnTo>
                  <a:pt x="151955" y="885634"/>
                </a:lnTo>
                <a:lnTo>
                  <a:pt x="184546" y="915572"/>
                </a:lnTo>
                <a:lnTo>
                  <a:pt x="219606" y="942674"/>
                </a:lnTo>
                <a:lnTo>
                  <a:pt x="256953" y="966756"/>
                </a:lnTo>
                <a:lnTo>
                  <a:pt x="296404" y="987637"/>
                </a:lnTo>
                <a:lnTo>
                  <a:pt x="337774" y="1005131"/>
                </a:lnTo>
                <a:lnTo>
                  <a:pt x="380882" y="1019057"/>
                </a:lnTo>
                <a:lnTo>
                  <a:pt x="425543" y="1029231"/>
                </a:lnTo>
                <a:lnTo>
                  <a:pt x="471575" y="1035469"/>
                </a:lnTo>
                <a:lnTo>
                  <a:pt x="518795" y="1037589"/>
                </a:lnTo>
                <a:lnTo>
                  <a:pt x="566014" y="1035469"/>
                </a:lnTo>
                <a:lnTo>
                  <a:pt x="612046" y="1029231"/>
                </a:lnTo>
                <a:lnTo>
                  <a:pt x="656707" y="1019057"/>
                </a:lnTo>
                <a:lnTo>
                  <a:pt x="699815" y="1005131"/>
                </a:lnTo>
                <a:lnTo>
                  <a:pt x="741185" y="987637"/>
                </a:lnTo>
                <a:lnTo>
                  <a:pt x="780636" y="966756"/>
                </a:lnTo>
                <a:lnTo>
                  <a:pt x="817983" y="942674"/>
                </a:lnTo>
                <a:lnTo>
                  <a:pt x="853043" y="915572"/>
                </a:lnTo>
                <a:lnTo>
                  <a:pt x="885634" y="885634"/>
                </a:lnTo>
                <a:lnTo>
                  <a:pt x="915572" y="853043"/>
                </a:lnTo>
                <a:lnTo>
                  <a:pt x="942674" y="817983"/>
                </a:lnTo>
                <a:lnTo>
                  <a:pt x="966756" y="780636"/>
                </a:lnTo>
                <a:lnTo>
                  <a:pt x="987637" y="741185"/>
                </a:lnTo>
                <a:lnTo>
                  <a:pt x="1005131" y="699815"/>
                </a:lnTo>
                <a:lnTo>
                  <a:pt x="1019057" y="656707"/>
                </a:lnTo>
                <a:lnTo>
                  <a:pt x="1029231" y="612046"/>
                </a:lnTo>
                <a:lnTo>
                  <a:pt x="1035469" y="566014"/>
                </a:lnTo>
                <a:lnTo>
                  <a:pt x="1037590" y="518794"/>
                </a:lnTo>
                <a:lnTo>
                  <a:pt x="1035469" y="471575"/>
                </a:lnTo>
                <a:lnTo>
                  <a:pt x="1029231" y="425543"/>
                </a:lnTo>
                <a:lnTo>
                  <a:pt x="1019057" y="380882"/>
                </a:lnTo>
                <a:lnTo>
                  <a:pt x="1005131" y="337774"/>
                </a:lnTo>
                <a:lnTo>
                  <a:pt x="987637" y="296404"/>
                </a:lnTo>
                <a:lnTo>
                  <a:pt x="966756" y="256953"/>
                </a:lnTo>
                <a:lnTo>
                  <a:pt x="942674" y="219606"/>
                </a:lnTo>
                <a:lnTo>
                  <a:pt x="915572" y="184546"/>
                </a:lnTo>
                <a:lnTo>
                  <a:pt x="885634" y="151955"/>
                </a:lnTo>
                <a:lnTo>
                  <a:pt x="853043" y="122017"/>
                </a:lnTo>
                <a:lnTo>
                  <a:pt x="817983" y="94915"/>
                </a:lnTo>
                <a:lnTo>
                  <a:pt x="780636" y="70833"/>
                </a:lnTo>
                <a:lnTo>
                  <a:pt x="741185" y="49952"/>
                </a:lnTo>
                <a:lnTo>
                  <a:pt x="699815" y="32458"/>
                </a:lnTo>
                <a:lnTo>
                  <a:pt x="656707" y="18532"/>
                </a:lnTo>
                <a:lnTo>
                  <a:pt x="612046" y="8358"/>
                </a:lnTo>
                <a:lnTo>
                  <a:pt x="566014" y="2120"/>
                </a:lnTo>
                <a:lnTo>
                  <a:pt x="518795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143121" y="2292350"/>
            <a:ext cx="863600" cy="556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1905">
              <a:lnSpc>
                <a:spcPct val="100000"/>
              </a:lnSpc>
            </a:pPr>
            <a:r>
              <a:rPr dirty="0" sz="800" spc="25" b="1">
                <a:solidFill>
                  <a:srgbClr val="FFFFFF"/>
                </a:solidFill>
                <a:latin typeface="微软雅黑"/>
                <a:cs typeface="微软雅黑"/>
              </a:rPr>
              <a:t>唯品会</a:t>
            </a:r>
            <a:endParaRPr sz="800">
              <a:latin typeface="微软雅黑"/>
              <a:cs typeface="微软雅黑"/>
            </a:endParaRPr>
          </a:p>
          <a:p>
            <a:pPr algn="ctr">
              <a:lnSpc>
                <a:spcPts val="935"/>
              </a:lnSpc>
              <a:spcBef>
                <a:spcPts val="15"/>
              </a:spcBef>
            </a:pPr>
            <a:r>
              <a:rPr dirty="0" sz="800" spc="20" b="1">
                <a:solidFill>
                  <a:srgbClr val="FFFFFF"/>
                </a:solidFill>
                <a:latin typeface="微软雅黑"/>
                <a:cs typeface="微软雅黑"/>
              </a:rPr>
              <a:t>安全应急响应中心</a:t>
            </a:r>
            <a:endParaRPr sz="800">
              <a:latin typeface="微软雅黑"/>
              <a:cs typeface="微软雅黑"/>
            </a:endParaRPr>
          </a:p>
          <a:p>
            <a:pPr algn="ctr" marL="1270">
              <a:lnSpc>
                <a:spcPts val="2375"/>
              </a:lnSpc>
            </a:pPr>
            <a:r>
              <a:rPr dirty="0" sz="2000" spc="5" b="1">
                <a:solidFill>
                  <a:srgbClr val="FFFFFF"/>
                </a:solidFill>
                <a:latin typeface="微软雅黑"/>
                <a:cs typeface="微软雅黑"/>
              </a:rPr>
              <a:t>VSRC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38417" y="2608211"/>
            <a:ext cx="986663" cy="1108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27443" y="2085505"/>
            <a:ext cx="581456" cy="665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014854" y="1416684"/>
            <a:ext cx="107314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171717"/>
                </a:solidFill>
                <a:latin typeface="微软雅黑"/>
                <a:cs typeface="微软雅黑"/>
              </a:rPr>
              <a:t>a.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43835" y="1327784"/>
            <a:ext cx="3771265" cy="2495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31215" algn="l"/>
              </a:tabLst>
            </a:pPr>
            <a:r>
              <a:rPr dirty="0" baseline="3472" sz="1200" spc="30">
                <a:solidFill>
                  <a:srgbClr val="171717"/>
                </a:solidFill>
                <a:latin typeface="微软雅黑"/>
                <a:cs typeface="微软雅黑"/>
              </a:rPr>
              <a:t>安全漏洞处理	</a:t>
            </a:r>
            <a:r>
              <a:rPr dirty="0" sz="1550" spc="20" b="1">
                <a:solidFill>
                  <a:srgbClr val="F02971"/>
                </a:solidFill>
                <a:latin typeface="微软雅黑"/>
                <a:cs typeface="微软雅黑"/>
              </a:rPr>
              <a:t>1</a:t>
            </a:r>
            <a:r>
              <a:rPr dirty="0" sz="1550" spc="20" b="1">
                <a:solidFill>
                  <a:srgbClr val="F02971"/>
                </a:solidFill>
                <a:latin typeface="微软雅黑"/>
                <a:cs typeface="微软雅黑"/>
              </a:rPr>
              <a:t>、漏洞及威胁情报安全应急响应</a:t>
            </a:r>
            <a:endParaRPr sz="155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14854" y="1693545"/>
            <a:ext cx="883285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b</a:t>
            </a: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.</a:t>
            </a:r>
            <a:r>
              <a:rPr dirty="0" sz="800">
                <a:solidFill>
                  <a:srgbClr val="171717"/>
                </a:solidFill>
                <a:latin typeface="微软雅黑"/>
                <a:cs typeface="微软雅黑"/>
              </a:rPr>
              <a:t>	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安全事件溯源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4854" y="1979929"/>
            <a:ext cx="1302385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dirty="0" sz="800" spc="45">
                <a:solidFill>
                  <a:srgbClr val="171717"/>
                </a:solidFill>
                <a:latin typeface="微软雅黑"/>
                <a:cs typeface="微软雅黑"/>
              </a:rPr>
              <a:t>c</a:t>
            </a: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.</a:t>
            </a:r>
            <a:r>
              <a:rPr dirty="0" sz="800">
                <a:solidFill>
                  <a:srgbClr val="171717"/>
                </a:solidFill>
                <a:latin typeface="微软雅黑"/>
                <a:cs typeface="微软雅黑"/>
              </a:rPr>
              <a:t>	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脆弱性分析及系统整改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4854" y="2256408"/>
            <a:ext cx="1197610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d.	</a:t>
            </a: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其他相关事件及处理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02866" y="3396615"/>
            <a:ext cx="1092835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b.	</a:t>
            </a: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相关后续工作事宜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14975" y="2543810"/>
            <a:ext cx="1551305" cy="2495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20" b="1">
                <a:solidFill>
                  <a:srgbClr val="F02971"/>
                </a:solidFill>
                <a:latin typeface="微软雅黑"/>
                <a:cs typeface="微软雅黑"/>
              </a:rPr>
              <a:t>3</a:t>
            </a:r>
            <a:r>
              <a:rPr dirty="0" sz="1550" spc="25" b="1">
                <a:solidFill>
                  <a:srgbClr val="F02971"/>
                </a:solidFill>
                <a:latin typeface="微软雅黑"/>
                <a:cs typeface="微软雅黑"/>
              </a:rPr>
              <a:t>、信息安</a:t>
            </a:r>
            <a:r>
              <a:rPr dirty="0" sz="1550" spc="15" b="1">
                <a:solidFill>
                  <a:srgbClr val="F02971"/>
                </a:solidFill>
                <a:latin typeface="微软雅黑"/>
                <a:cs typeface="微软雅黑"/>
              </a:rPr>
              <a:t>全</a:t>
            </a:r>
            <a:r>
              <a:rPr dirty="0" sz="1550" spc="25" b="1">
                <a:solidFill>
                  <a:srgbClr val="F02971"/>
                </a:solidFill>
                <a:latin typeface="微软雅黑"/>
                <a:cs typeface="微软雅黑"/>
              </a:rPr>
              <a:t>窗口</a:t>
            </a:r>
            <a:endParaRPr sz="155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55284" y="1939670"/>
            <a:ext cx="1502410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a.	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协助企业信息安全危机公关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55284" y="2216404"/>
            <a:ext cx="1503045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b.	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传递企业对信息安全的态度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75964" y="3551301"/>
            <a:ext cx="1552575" cy="2495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20" b="1">
                <a:solidFill>
                  <a:srgbClr val="F02971"/>
                </a:solidFill>
                <a:latin typeface="微软雅黑"/>
                <a:cs typeface="微软雅黑"/>
              </a:rPr>
              <a:t>4</a:t>
            </a:r>
            <a:r>
              <a:rPr dirty="0" sz="1550" spc="25" b="1">
                <a:solidFill>
                  <a:srgbClr val="F02971"/>
                </a:solidFill>
                <a:latin typeface="微软雅黑"/>
                <a:cs typeface="微软雅黑"/>
              </a:rPr>
              <a:t>、连接内外枢纽</a:t>
            </a:r>
            <a:endParaRPr sz="155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00928" y="3551301"/>
            <a:ext cx="1196975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dirty="0" sz="800">
                <a:solidFill>
                  <a:srgbClr val="171717"/>
                </a:solidFill>
                <a:latin typeface="微软雅黑"/>
                <a:cs typeface="微软雅黑"/>
              </a:rPr>
              <a:t>a</a:t>
            </a: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.</a:t>
            </a:r>
            <a:r>
              <a:rPr dirty="0" sz="800">
                <a:solidFill>
                  <a:srgbClr val="171717"/>
                </a:solidFill>
                <a:latin typeface="微软雅黑"/>
                <a:cs typeface="微软雅黑"/>
              </a:rPr>
              <a:t>	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对外开放的交流平台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00928" y="3828097"/>
            <a:ext cx="1503680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b.	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反馈唯品会安全风险的途径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00928" y="4114165"/>
            <a:ext cx="1607185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c.	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加强与业界同仁间的合作交流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71951" y="1671701"/>
            <a:ext cx="1800225" cy="1800225"/>
          </a:xfrm>
          <a:custGeom>
            <a:avLst/>
            <a:gdLst/>
            <a:ahLst/>
            <a:cxnLst/>
            <a:rect l="l" t="t" r="r" b="b"/>
            <a:pathLst>
              <a:path w="1800225" h="1800225">
                <a:moveTo>
                  <a:pt x="0" y="900049"/>
                </a:moveTo>
                <a:lnTo>
                  <a:pt x="1247" y="852248"/>
                </a:lnTo>
                <a:lnTo>
                  <a:pt x="4948" y="805098"/>
                </a:lnTo>
                <a:lnTo>
                  <a:pt x="11041" y="758659"/>
                </a:lnTo>
                <a:lnTo>
                  <a:pt x="19464" y="712995"/>
                </a:lnTo>
                <a:lnTo>
                  <a:pt x="30153" y="668167"/>
                </a:lnTo>
                <a:lnTo>
                  <a:pt x="43047" y="624238"/>
                </a:lnTo>
                <a:lnTo>
                  <a:pt x="58084" y="581270"/>
                </a:lnTo>
                <a:lnTo>
                  <a:pt x="75202" y="539324"/>
                </a:lnTo>
                <a:lnTo>
                  <a:pt x="94337" y="498464"/>
                </a:lnTo>
                <a:lnTo>
                  <a:pt x="115429" y="458751"/>
                </a:lnTo>
                <a:lnTo>
                  <a:pt x="138415" y="420248"/>
                </a:lnTo>
                <a:lnTo>
                  <a:pt x="163232" y="383016"/>
                </a:lnTo>
                <a:lnTo>
                  <a:pt x="189819" y="347119"/>
                </a:lnTo>
                <a:lnTo>
                  <a:pt x="218113" y="312617"/>
                </a:lnTo>
                <a:lnTo>
                  <a:pt x="248053" y="279575"/>
                </a:lnTo>
                <a:lnTo>
                  <a:pt x="279575" y="248053"/>
                </a:lnTo>
                <a:lnTo>
                  <a:pt x="312617" y="218113"/>
                </a:lnTo>
                <a:lnTo>
                  <a:pt x="347119" y="189819"/>
                </a:lnTo>
                <a:lnTo>
                  <a:pt x="383016" y="163232"/>
                </a:lnTo>
                <a:lnTo>
                  <a:pt x="420248" y="138415"/>
                </a:lnTo>
                <a:lnTo>
                  <a:pt x="458751" y="115429"/>
                </a:lnTo>
                <a:lnTo>
                  <a:pt x="498464" y="94337"/>
                </a:lnTo>
                <a:lnTo>
                  <a:pt x="539324" y="75202"/>
                </a:lnTo>
                <a:lnTo>
                  <a:pt x="581270" y="58084"/>
                </a:lnTo>
                <a:lnTo>
                  <a:pt x="624238" y="43047"/>
                </a:lnTo>
                <a:lnTo>
                  <a:pt x="668167" y="30153"/>
                </a:lnTo>
                <a:lnTo>
                  <a:pt x="712995" y="19464"/>
                </a:lnTo>
                <a:lnTo>
                  <a:pt x="758659" y="11041"/>
                </a:lnTo>
                <a:lnTo>
                  <a:pt x="805098" y="4948"/>
                </a:lnTo>
                <a:lnTo>
                  <a:pt x="852248" y="1247"/>
                </a:lnTo>
                <a:lnTo>
                  <a:pt x="900049" y="0"/>
                </a:lnTo>
                <a:lnTo>
                  <a:pt x="947849" y="1247"/>
                </a:lnTo>
                <a:lnTo>
                  <a:pt x="994999" y="4948"/>
                </a:lnTo>
                <a:lnTo>
                  <a:pt x="1041438" y="11041"/>
                </a:lnTo>
                <a:lnTo>
                  <a:pt x="1087102" y="19464"/>
                </a:lnTo>
                <a:lnTo>
                  <a:pt x="1131930" y="30153"/>
                </a:lnTo>
                <a:lnTo>
                  <a:pt x="1175859" y="43047"/>
                </a:lnTo>
                <a:lnTo>
                  <a:pt x="1218827" y="58084"/>
                </a:lnTo>
                <a:lnTo>
                  <a:pt x="1260773" y="75202"/>
                </a:lnTo>
                <a:lnTo>
                  <a:pt x="1301633" y="94337"/>
                </a:lnTo>
                <a:lnTo>
                  <a:pt x="1341346" y="115429"/>
                </a:lnTo>
                <a:lnTo>
                  <a:pt x="1379849" y="138415"/>
                </a:lnTo>
                <a:lnTo>
                  <a:pt x="1417081" y="163232"/>
                </a:lnTo>
                <a:lnTo>
                  <a:pt x="1452978" y="189819"/>
                </a:lnTo>
                <a:lnTo>
                  <a:pt x="1487480" y="218113"/>
                </a:lnTo>
                <a:lnTo>
                  <a:pt x="1520522" y="248053"/>
                </a:lnTo>
                <a:lnTo>
                  <a:pt x="1552044" y="279575"/>
                </a:lnTo>
                <a:lnTo>
                  <a:pt x="1581984" y="312617"/>
                </a:lnTo>
                <a:lnTo>
                  <a:pt x="1610278" y="347119"/>
                </a:lnTo>
                <a:lnTo>
                  <a:pt x="1636865" y="383016"/>
                </a:lnTo>
                <a:lnTo>
                  <a:pt x="1661682" y="420248"/>
                </a:lnTo>
                <a:lnTo>
                  <a:pt x="1684668" y="458751"/>
                </a:lnTo>
                <a:lnTo>
                  <a:pt x="1705760" y="498464"/>
                </a:lnTo>
                <a:lnTo>
                  <a:pt x="1724895" y="539324"/>
                </a:lnTo>
                <a:lnTo>
                  <a:pt x="1742013" y="581270"/>
                </a:lnTo>
                <a:lnTo>
                  <a:pt x="1757050" y="624238"/>
                </a:lnTo>
                <a:lnTo>
                  <a:pt x="1769944" y="668167"/>
                </a:lnTo>
                <a:lnTo>
                  <a:pt x="1780633" y="712995"/>
                </a:lnTo>
                <a:lnTo>
                  <a:pt x="1789056" y="758659"/>
                </a:lnTo>
                <a:lnTo>
                  <a:pt x="1795149" y="805098"/>
                </a:lnTo>
                <a:lnTo>
                  <a:pt x="1798850" y="852248"/>
                </a:lnTo>
                <a:lnTo>
                  <a:pt x="1800098" y="900049"/>
                </a:lnTo>
                <a:lnTo>
                  <a:pt x="1798850" y="947849"/>
                </a:lnTo>
                <a:lnTo>
                  <a:pt x="1795149" y="994999"/>
                </a:lnTo>
                <a:lnTo>
                  <a:pt x="1789056" y="1041438"/>
                </a:lnTo>
                <a:lnTo>
                  <a:pt x="1780633" y="1087102"/>
                </a:lnTo>
                <a:lnTo>
                  <a:pt x="1769944" y="1131930"/>
                </a:lnTo>
                <a:lnTo>
                  <a:pt x="1757050" y="1175859"/>
                </a:lnTo>
                <a:lnTo>
                  <a:pt x="1742013" y="1218827"/>
                </a:lnTo>
                <a:lnTo>
                  <a:pt x="1724895" y="1260773"/>
                </a:lnTo>
                <a:lnTo>
                  <a:pt x="1705760" y="1301633"/>
                </a:lnTo>
                <a:lnTo>
                  <a:pt x="1684668" y="1341346"/>
                </a:lnTo>
                <a:lnTo>
                  <a:pt x="1661682" y="1379849"/>
                </a:lnTo>
                <a:lnTo>
                  <a:pt x="1636865" y="1417081"/>
                </a:lnTo>
                <a:lnTo>
                  <a:pt x="1610278" y="1452978"/>
                </a:lnTo>
                <a:lnTo>
                  <a:pt x="1581984" y="1487480"/>
                </a:lnTo>
                <a:lnTo>
                  <a:pt x="1552044" y="1520522"/>
                </a:lnTo>
                <a:lnTo>
                  <a:pt x="1520522" y="1552044"/>
                </a:lnTo>
                <a:lnTo>
                  <a:pt x="1487480" y="1581984"/>
                </a:lnTo>
                <a:lnTo>
                  <a:pt x="1452978" y="1610278"/>
                </a:lnTo>
                <a:lnTo>
                  <a:pt x="1417081" y="1636865"/>
                </a:lnTo>
                <a:lnTo>
                  <a:pt x="1379849" y="1661682"/>
                </a:lnTo>
                <a:lnTo>
                  <a:pt x="1341346" y="1684668"/>
                </a:lnTo>
                <a:lnTo>
                  <a:pt x="1301633" y="1705760"/>
                </a:lnTo>
                <a:lnTo>
                  <a:pt x="1260773" y="1724895"/>
                </a:lnTo>
                <a:lnTo>
                  <a:pt x="1218827" y="1742013"/>
                </a:lnTo>
                <a:lnTo>
                  <a:pt x="1175859" y="1757050"/>
                </a:lnTo>
                <a:lnTo>
                  <a:pt x="1131930" y="1769944"/>
                </a:lnTo>
                <a:lnTo>
                  <a:pt x="1087102" y="1780633"/>
                </a:lnTo>
                <a:lnTo>
                  <a:pt x="1041438" y="1789056"/>
                </a:lnTo>
                <a:lnTo>
                  <a:pt x="994999" y="1795149"/>
                </a:lnTo>
                <a:lnTo>
                  <a:pt x="947849" y="1798850"/>
                </a:lnTo>
                <a:lnTo>
                  <a:pt x="900049" y="1800098"/>
                </a:lnTo>
                <a:lnTo>
                  <a:pt x="852248" y="1798850"/>
                </a:lnTo>
                <a:lnTo>
                  <a:pt x="805098" y="1795149"/>
                </a:lnTo>
                <a:lnTo>
                  <a:pt x="758659" y="1789056"/>
                </a:lnTo>
                <a:lnTo>
                  <a:pt x="712995" y="1780633"/>
                </a:lnTo>
                <a:lnTo>
                  <a:pt x="668167" y="1769944"/>
                </a:lnTo>
                <a:lnTo>
                  <a:pt x="624238" y="1757050"/>
                </a:lnTo>
                <a:lnTo>
                  <a:pt x="581270" y="1742013"/>
                </a:lnTo>
                <a:lnTo>
                  <a:pt x="539324" y="1724895"/>
                </a:lnTo>
                <a:lnTo>
                  <a:pt x="498464" y="1705760"/>
                </a:lnTo>
                <a:lnTo>
                  <a:pt x="458751" y="1684668"/>
                </a:lnTo>
                <a:lnTo>
                  <a:pt x="420248" y="1661682"/>
                </a:lnTo>
                <a:lnTo>
                  <a:pt x="383016" y="1636865"/>
                </a:lnTo>
                <a:lnTo>
                  <a:pt x="347119" y="1610278"/>
                </a:lnTo>
                <a:lnTo>
                  <a:pt x="312617" y="1581984"/>
                </a:lnTo>
                <a:lnTo>
                  <a:pt x="279575" y="1552044"/>
                </a:lnTo>
                <a:lnTo>
                  <a:pt x="248053" y="1520522"/>
                </a:lnTo>
                <a:lnTo>
                  <a:pt x="218113" y="1487480"/>
                </a:lnTo>
                <a:lnTo>
                  <a:pt x="189819" y="1452978"/>
                </a:lnTo>
                <a:lnTo>
                  <a:pt x="163232" y="1417081"/>
                </a:lnTo>
                <a:lnTo>
                  <a:pt x="138415" y="1379849"/>
                </a:lnTo>
                <a:lnTo>
                  <a:pt x="115429" y="1341346"/>
                </a:lnTo>
                <a:lnTo>
                  <a:pt x="94337" y="1301633"/>
                </a:lnTo>
                <a:lnTo>
                  <a:pt x="75202" y="1260773"/>
                </a:lnTo>
                <a:lnTo>
                  <a:pt x="58084" y="1218827"/>
                </a:lnTo>
                <a:lnTo>
                  <a:pt x="43047" y="1175859"/>
                </a:lnTo>
                <a:lnTo>
                  <a:pt x="30153" y="1131930"/>
                </a:lnTo>
                <a:lnTo>
                  <a:pt x="19464" y="1087102"/>
                </a:lnTo>
                <a:lnTo>
                  <a:pt x="11041" y="1041438"/>
                </a:lnTo>
                <a:lnTo>
                  <a:pt x="4948" y="994999"/>
                </a:lnTo>
                <a:lnTo>
                  <a:pt x="1247" y="947849"/>
                </a:lnTo>
                <a:lnTo>
                  <a:pt x="0" y="900049"/>
                </a:lnTo>
                <a:close/>
              </a:path>
            </a:pathLst>
          </a:custGeom>
          <a:ln w="9534">
            <a:solidFill>
              <a:srgbClr val="C5C5C5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46219" y="165442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7050" y="0"/>
                </a:moveTo>
                <a:lnTo>
                  <a:pt x="16502" y="2119"/>
                </a:lnTo>
                <a:lnTo>
                  <a:pt x="7905" y="7905"/>
                </a:lnTo>
                <a:lnTo>
                  <a:pt x="2119" y="16502"/>
                </a:lnTo>
                <a:lnTo>
                  <a:pt x="0" y="27050"/>
                </a:lnTo>
                <a:lnTo>
                  <a:pt x="2119" y="37526"/>
                </a:lnTo>
                <a:lnTo>
                  <a:pt x="7905" y="46085"/>
                </a:lnTo>
                <a:lnTo>
                  <a:pt x="16502" y="51857"/>
                </a:lnTo>
                <a:lnTo>
                  <a:pt x="27050" y="53975"/>
                </a:lnTo>
                <a:lnTo>
                  <a:pt x="37526" y="51857"/>
                </a:lnTo>
                <a:lnTo>
                  <a:pt x="46085" y="46085"/>
                </a:lnTo>
                <a:lnTo>
                  <a:pt x="51857" y="37526"/>
                </a:lnTo>
                <a:lnTo>
                  <a:pt x="53975" y="27050"/>
                </a:lnTo>
                <a:lnTo>
                  <a:pt x="51857" y="16502"/>
                </a:lnTo>
                <a:lnTo>
                  <a:pt x="46085" y="7905"/>
                </a:lnTo>
                <a:lnTo>
                  <a:pt x="37526" y="2119"/>
                </a:lnTo>
                <a:lnTo>
                  <a:pt x="27050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46219" y="165442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53975" y="27050"/>
                </a:moveTo>
                <a:lnTo>
                  <a:pt x="51857" y="16502"/>
                </a:lnTo>
                <a:lnTo>
                  <a:pt x="46085" y="7905"/>
                </a:lnTo>
                <a:lnTo>
                  <a:pt x="37526" y="2119"/>
                </a:lnTo>
                <a:lnTo>
                  <a:pt x="27050" y="0"/>
                </a:lnTo>
                <a:lnTo>
                  <a:pt x="16502" y="2119"/>
                </a:lnTo>
                <a:lnTo>
                  <a:pt x="7905" y="7905"/>
                </a:lnTo>
                <a:lnTo>
                  <a:pt x="2119" y="16502"/>
                </a:lnTo>
                <a:lnTo>
                  <a:pt x="0" y="27050"/>
                </a:lnTo>
                <a:lnTo>
                  <a:pt x="2119" y="37526"/>
                </a:lnTo>
                <a:lnTo>
                  <a:pt x="7905" y="46085"/>
                </a:lnTo>
                <a:lnTo>
                  <a:pt x="16502" y="51857"/>
                </a:lnTo>
                <a:lnTo>
                  <a:pt x="27050" y="53975"/>
                </a:lnTo>
                <a:lnTo>
                  <a:pt x="37526" y="51857"/>
                </a:lnTo>
                <a:lnTo>
                  <a:pt x="46085" y="46085"/>
                </a:lnTo>
                <a:lnTo>
                  <a:pt x="51857" y="37526"/>
                </a:lnTo>
                <a:lnTo>
                  <a:pt x="53975" y="27050"/>
                </a:lnTo>
                <a:close/>
              </a:path>
            </a:pathLst>
          </a:custGeom>
          <a:ln w="9534">
            <a:solidFill>
              <a:srgbClr val="F029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81678" y="302031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24" y="0"/>
                </a:moveTo>
                <a:lnTo>
                  <a:pt x="16448" y="2117"/>
                </a:lnTo>
                <a:lnTo>
                  <a:pt x="7889" y="7889"/>
                </a:lnTo>
                <a:lnTo>
                  <a:pt x="2117" y="16448"/>
                </a:lnTo>
                <a:lnTo>
                  <a:pt x="0" y="26924"/>
                </a:lnTo>
                <a:lnTo>
                  <a:pt x="2117" y="37472"/>
                </a:lnTo>
                <a:lnTo>
                  <a:pt x="7889" y="46069"/>
                </a:lnTo>
                <a:lnTo>
                  <a:pt x="16448" y="51855"/>
                </a:lnTo>
                <a:lnTo>
                  <a:pt x="26924" y="53975"/>
                </a:lnTo>
                <a:lnTo>
                  <a:pt x="37472" y="51855"/>
                </a:lnTo>
                <a:lnTo>
                  <a:pt x="46069" y="46069"/>
                </a:lnTo>
                <a:lnTo>
                  <a:pt x="51855" y="37472"/>
                </a:lnTo>
                <a:lnTo>
                  <a:pt x="53975" y="26924"/>
                </a:lnTo>
                <a:lnTo>
                  <a:pt x="51855" y="16448"/>
                </a:lnTo>
                <a:lnTo>
                  <a:pt x="46069" y="7889"/>
                </a:lnTo>
                <a:lnTo>
                  <a:pt x="37472" y="2117"/>
                </a:lnTo>
                <a:lnTo>
                  <a:pt x="26924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81678" y="3020314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53975" y="26924"/>
                </a:moveTo>
                <a:lnTo>
                  <a:pt x="51855" y="16448"/>
                </a:lnTo>
                <a:lnTo>
                  <a:pt x="46069" y="7889"/>
                </a:lnTo>
                <a:lnTo>
                  <a:pt x="37472" y="2117"/>
                </a:lnTo>
                <a:lnTo>
                  <a:pt x="26924" y="0"/>
                </a:lnTo>
                <a:lnTo>
                  <a:pt x="16448" y="2117"/>
                </a:lnTo>
                <a:lnTo>
                  <a:pt x="7889" y="7889"/>
                </a:lnTo>
                <a:lnTo>
                  <a:pt x="2117" y="16448"/>
                </a:lnTo>
                <a:lnTo>
                  <a:pt x="0" y="26924"/>
                </a:lnTo>
                <a:lnTo>
                  <a:pt x="2117" y="37472"/>
                </a:lnTo>
                <a:lnTo>
                  <a:pt x="7889" y="46069"/>
                </a:lnTo>
                <a:lnTo>
                  <a:pt x="16448" y="51855"/>
                </a:lnTo>
                <a:lnTo>
                  <a:pt x="26924" y="53975"/>
                </a:lnTo>
                <a:lnTo>
                  <a:pt x="37472" y="51855"/>
                </a:lnTo>
                <a:lnTo>
                  <a:pt x="46069" y="46069"/>
                </a:lnTo>
                <a:lnTo>
                  <a:pt x="51855" y="37472"/>
                </a:lnTo>
                <a:lnTo>
                  <a:pt x="53975" y="26924"/>
                </a:lnTo>
                <a:close/>
              </a:path>
            </a:pathLst>
          </a:custGeom>
          <a:ln w="9534">
            <a:solidFill>
              <a:srgbClr val="F029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41060" y="262255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7050" y="0"/>
                </a:moveTo>
                <a:lnTo>
                  <a:pt x="16502" y="2117"/>
                </a:lnTo>
                <a:lnTo>
                  <a:pt x="7905" y="7889"/>
                </a:lnTo>
                <a:lnTo>
                  <a:pt x="2119" y="16448"/>
                </a:lnTo>
                <a:lnTo>
                  <a:pt x="0" y="26924"/>
                </a:lnTo>
                <a:lnTo>
                  <a:pt x="2119" y="37472"/>
                </a:lnTo>
                <a:lnTo>
                  <a:pt x="7905" y="46069"/>
                </a:lnTo>
                <a:lnTo>
                  <a:pt x="16502" y="51855"/>
                </a:lnTo>
                <a:lnTo>
                  <a:pt x="27050" y="53975"/>
                </a:lnTo>
                <a:lnTo>
                  <a:pt x="37526" y="51855"/>
                </a:lnTo>
                <a:lnTo>
                  <a:pt x="46085" y="46069"/>
                </a:lnTo>
                <a:lnTo>
                  <a:pt x="51857" y="37472"/>
                </a:lnTo>
                <a:lnTo>
                  <a:pt x="53975" y="26924"/>
                </a:lnTo>
                <a:lnTo>
                  <a:pt x="51857" y="16448"/>
                </a:lnTo>
                <a:lnTo>
                  <a:pt x="46085" y="7889"/>
                </a:lnTo>
                <a:lnTo>
                  <a:pt x="37526" y="2117"/>
                </a:lnTo>
                <a:lnTo>
                  <a:pt x="27050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41060" y="262255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53975" y="26924"/>
                </a:moveTo>
                <a:lnTo>
                  <a:pt x="51857" y="16448"/>
                </a:lnTo>
                <a:lnTo>
                  <a:pt x="46085" y="7889"/>
                </a:lnTo>
                <a:lnTo>
                  <a:pt x="37526" y="2117"/>
                </a:lnTo>
                <a:lnTo>
                  <a:pt x="27050" y="0"/>
                </a:lnTo>
                <a:lnTo>
                  <a:pt x="16502" y="2117"/>
                </a:lnTo>
                <a:lnTo>
                  <a:pt x="7905" y="7889"/>
                </a:lnTo>
                <a:lnTo>
                  <a:pt x="2119" y="16448"/>
                </a:lnTo>
                <a:lnTo>
                  <a:pt x="0" y="26924"/>
                </a:lnTo>
                <a:lnTo>
                  <a:pt x="2119" y="37472"/>
                </a:lnTo>
                <a:lnTo>
                  <a:pt x="7905" y="46069"/>
                </a:lnTo>
                <a:lnTo>
                  <a:pt x="16502" y="51855"/>
                </a:lnTo>
                <a:lnTo>
                  <a:pt x="27050" y="53975"/>
                </a:lnTo>
                <a:lnTo>
                  <a:pt x="37526" y="51855"/>
                </a:lnTo>
                <a:lnTo>
                  <a:pt x="46085" y="46069"/>
                </a:lnTo>
                <a:lnTo>
                  <a:pt x="51857" y="37472"/>
                </a:lnTo>
                <a:lnTo>
                  <a:pt x="53975" y="26924"/>
                </a:lnTo>
                <a:close/>
              </a:path>
            </a:pathLst>
          </a:custGeom>
          <a:ln w="9534">
            <a:solidFill>
              <a:srgbClr val="F029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45329" y="343344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7050" y="0"/>
                </a:moveTo>
                <a:lnTo>
                  <a:pt x="16502" y="2119"/>
                </a:lnTo>
                <a:lnTo>
                  <a:pt x="7905" y="7905"/>
                </a:lnTo>
                <a:lnTo>
                  <a:pt x="2119" y="16502"/>
                </a:lnTo>
                <a:lnTo>
                  <a:pt x="0" y="27050"/>
                </a:lnTo>
                <a:lnTo>
                  <a:pt x="2119" y="37526"/>
                </a:lnTo>
                <a:lnTo>
                  <a:pt x="7905" y="46085"/>
                </a:lnTo>
                <a:lnTo>
                  <a:pt x="16502" y="51857"/>
                </a:lnTo>
                <a:lnTo>
                  <a:pt x="27050" y="53974"/>
                </a:lnTo>
                <a:lnTo>
                  <a:pt x="37526" y="51857"/>
                </a:lnTo>
                <a:lnTo>
                  <a:pt x="46085" y="46085"/>
                </a:lnTo>
                <a:lnTo>
                  <a:pt x="51857" y="37526"/>
                </a:lnTo>
                <a:lnTo>
                  <a:pt x="53975" y="27050"/>
                </a:lnTo>
                <a:lnTo>
                  <a:pt x="51857" y="16502"/>
                </a:lnTo>
                <a:lnTo>
                  <a:pt x="46085" y="7905"/>
                </a:lnTo>
                <a:lnTo>
                  <a:pt x="37526" y="2119"/>
                </a:lnTo>
                <a:lnTo>
                  <a:pt x="27050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45329" y="343344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53975" y="27050"/>
                </a:moveTo>
                <a:lnTo>
                  <a:pt x="51857" y="16502"/>
                </a:lnTo>
                <a:lnTo>
                  <a:pt x="46085" y="7905"/>
                </a:lnTo>
                <a:lnTo>
                  <a:pt x="37526" y="2119"/>
                </a:lnTo>
                <a:lnTo>
                  <a:pt x="27050" y="0"/>
                </a:lnTo>
                <a:lnTo>
                  <a:pt x="16502" y="2119"/>
                </a:lnTo>
                <a:lnTo>
                  <a:pt x="7905" y="7905"/>
                </a:lnTo>
                <a:lnTo>
                  <a:pt x="2119" y="16502"/>
                </a:lnTo>
                <a:lnTo>
                  <a:pt x="0" y="27050"/>
                </a:lnTo>
                <a:lnTo>
                  <a:pt x="2119" y="37526"/>
                </a:lnTo>
                <a:lnTo>
                  <a:pt x="7905" y="46085"/>
                </a:lnTo>
                <a:lnTo>
                  <a:pt x="16502" y="51857"/>
                </a:lnTo>
                <a:lnTo>
                  <a:pt x="27050" y="53974"/>
                </a:lnTo>
                <a:lnTo>
                  <a:pt x="37526" y="51857"/>
                </a:lnTo>
                <a:lnTo>
                  <a:pt x="46085" y="46085"/>
                </a:lnTo>
                <a:lnTo>
                  <a:pt x="51857" y="37526"/>
                </a:lnTo>
                <a:lnTo>
                  <a:pt x="53975" y="27050"/>
                </a:lnTo>
                <a:close/>
              </a:path>
            </a:pathLst>
          </a:custGeom>
          <a:ln w="9534">
            <a:solidFill>
              <a:srgbClr val="F029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284022"/>
            <a:ext cx="401955" cy="360045"/>
          </a:xfrm>
          <a:custGeom>
            <a:avLst/>
            <a:gdLst/>
            <a:ahLst/>
            <a:cxnLst/>
            <a:rect l="l" t="t" r="r" b="b"/>
            <a:pathLst>
              <a:path w="401955" h="360045">
                <a:moveTo>
                  <a:pt x="0" y="359994"/>
                </a:moveTo>
                <a:lnTo>
                  <a:pt x="401840" y="359994"/>
                </a:lnTo>
                <a:lnTo>
                  <a:pt x="401840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0327" y="373379"/>
            <a:ext cx="23431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10766" y="2781045"/>
            <a:ext cx="1952625" cy="474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15" b="1">
                <a:solidFill>
                  <a:srgbClr val="F02971"/>
                </a:solidFill>
                <a:latin typeface="微软雅黑"/>
                <a:cs typeface="微软雅黑"/>
              </a:rPr>
              <a:t>2</a:t>
            </a:r>
            <a:r>
              <a:rPr dirty="0" sz="1550" spc="25" b="1">
                <a:solidFill>
                  <a:srgbClr val="F02971"/>
                </a:solidFill>
                <a:latin typeface="微软雅黑"/>
                <a:cs typeface="微软雅黑"/>
              </a:rPr>
              <a:t>、黑客入侵事件处理</a:t>
            </a:r>
            <a:endParaRPr sz="1550">
              <a:latin typeface="微软雅黑"/>
              <a:cs typeface="微软雅黑"/>
            </a:endParaRPr>
          </a:p>
          <a:p>
            <a:pPr marL="304800">
              <a:lnSpc>
                <a:spcPct val="100000"/>
              </a:lnSpc>
              <a:spcBef>
                <a:spcPts val="810"/>
              </a:spcBef>
              <a:tabLst>
                <a:tab pos="532765" algn="l"/>
              </a:tabLst>
            </a:pPr>
            <a:r>
              <a:rPr dirty="0" sz="800">
                <a:solidFill>
                  <a:srgbClr val="171717"/>
                </a:solidFill>
                <a:latin typeface="微软雅黑"/>
                <a:cs typeface="微软雅黑"/>
              </a:rPr>
              <a:t>a</a:t>
            </a: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.</a:t>
            </a:r>
            <a:r>
              <a:rPr dirty="0" sz="800">
                <a:solidFill>
                  <a:srgbClr val="171717"/>
                </a:solidFill>
                <a:latin typeface="微软雅黑"/>
                <a:cs typeface="微软雅黑"/>
              </a:rPr>
              <a:t>	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黑客入</a:t>
            </a:r>
            <a:r>
              <a:rPr dirty="0" sz="800" spc="30">
                <a:solidFill>
                  <a:srgbClr val="171717"/>
                </a:solidFill>
                <a:latin typeface="微软雅黑"/>
                <a:cs typeface="微软雅黑"/>
              </a:rPr>
              <a:t>侵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事件响应</a:t>
            </a:r>
            <a:endParaRPr sz="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9454" y="1041908"/>
            <a:ext cx="111125" cy="3240405"/>
          </a:xfrm>
          <a:custGeom>
            <a:avLst/>
            <a:gdLst/>
            <a:ahLst/>
            <a:cxnLst/>
            <a:rect l="l" t="t" r="r" b="b"/>
            <a:pathLst>
              <a:path w="111125" h="3240404">
                <a:moveTo>
                  <a:pt x="56261" y="0"/>
                </a:moveTo>
                <a:lnTo>
                  <a:pt x="37211" y="0"/>
                </a:lnTo>
                <a:lnTo>
                  <a:pt x="37337" y="76200"/>
                </a:lnTo>
                <a:lnTo>
                  <a:pt x="56387" y="76200"/>
                </a:lnTo>
                <a:lnTo>
                  <a:pt x="56261" y="0"/>
                </a:lnTo>
                <a:close/>
              </a:path>
              <a:path w="111125" h="3240404">
                <a:moveTo>
                  <a:pt x="56642" y="133350"/>
                </a:moveTo>
                <a:lnTo>
                  <a:pt x="37592" y="133350"/>
                </a:lnTo>
                <a:lnTo>
                  <a:pt x="37719" y="209550"/>
                </a:lnTo>
                <a:lnTo>
                  <a:pt x="56769" y="209550"/>
                </a:lnTo>
                <a:lnTo>
                  <a:pt x="56642" y="133350"/>
                </a:lnTo>
                <a:close/>
              </a:path>
              <a:path w="111125" h="3240404">
                <a:moveTo>
                  <a:pt x="57023" y="266700"/>
                </a:moveTo>
                <a:lnTo>
                  <a:pt x="37973" y="266700"/>
                </a:lnTo>
                <a:lnTo>
                  <a:pt x="38100" y="342900"/>
                </a:lnTo>
                <a:lnTo>
                  <a:pt x="57150" y="342900"/>
                </a:lnTo>
                <a:lnTo>
                  <a:pt x="57023" y="266700"/>
                </a:lnTo>
                <a:close/>
              </a:path>
              <a:path w="111125" h="3240404">
                <a:moveTo>
                  <a:pt x="57277" y="400050"/>
                </a:moveTo>
                <a:lnTo>
                  <a:pt x="38227" y="400050"/>
                </a:lnTo>
                <a:lnTo>
                  <a:pt x="38481" y="476250"/>
                </a:lnTo>
                <a:lnTo>
                  <a:pt x="57531" y="476250"/>
                </a:lnTo>
                <a:lnTo>
                  <a:pt x="57277" y="400050"/>
                </a:lnTo>
                <a:close/>
              </a:path>
              <a:path w="111125" h="3240404">
                <a:moveTo>
                  <a:pt x="57658" y="533400"/>
                </a:moveTo>
                <a:lnTo>
                  <a:pt x="38608" y="533400"/>
                </a:lnTo>
                <a:lnTo>
                  <a:pt x="38862" y="609600"/>
                </a:lnTo>
                <a:lnTo>
                  <a:pt x="57912" y="609600"/>
                </a:lnTo>
                <a:lnTo>
                  <a:pt x="57658" y="533400"/>
                </a:lnTo>
                <a:close/>
              </a:path>
              <a:path w="111125" h="3240404">
                <a:moveTo>
                  <a:pt x="58039" y="666750"/>
                </a:moveTo>
                <a:lnTo>
                  <a:pt x="38989" y="666750"/>
                </a:lnTo>
                <a:lnTo>
                  <a:pt x="39243" y="742950"/>
                </a:lnTo>
                <a:lnTo>
                  <a:pt x="58293" y="742950"/>
                </a:lnTo>
                <a:lnTo>
                  <a:pt x="58039" y="666750"/>
                </a:lnTo>
                <a:close/>
              </a:path>
              <a:path w="111125" h="3240404">
                <a:moveTo>
                  <a:pt x="58420" y="800100"/>
                </a:moveTo>
                <a:lnTo>
                  <a:pt x="39370" y="800100"/>
                </a:lnTo>
                <a:lnTo>
                  <a:pt x="39624" y="876299"/>
                </a:lnTo>
                <a:lnTo>
                  <a:pt x="58674" y="876299"/>
                </a:lnTo>
                <a:lnTo>
                  <a:pt x="58420" y="800100"/>
                </a:lnTo>
                <a:close/>
              </a:path>
              <a:path w="111125" h="3240404">
                <a:moveTo>
                  <a:pt x="58800" y="933449"/>
                </a:moveTo>
                <a:lnTo>
                  <a:pt x="39750" y="933449"/>
                </a:lnTo>
                <a:lnTo>
                  <a:pt x="40005" y="1009649"/>
                </a:lnTo>
                <a:lnTo>
                  <a:pt x="59055" y="1009649"/>
                </a:lnTo>
                <a:lnTo>
                  <a:pt x="58800" y="933449"/>
                </a:lnTo>
                <a:close/>
              </a:path>
              <a:path w="111125" h="3240404">
                <a:moveTo>
                  <a:pt x="59182" y="1066799"/>
                </a:moveTo>
                <a:lnTo>
                  <a:pt x="40132" y="1066799"/>
                </a:lnTo>
                <a:lnTo>
                  <a:pt x="40386" y="1142999"/>
                </a:lnTo>
                <a:lnTo>
                  <a:pt x="59436" y="1142999"/>
                </a:lnTo>
                <a:lnTo>
                  <a:pt x="59182" y="1066799"/>
                </a:lnTo>
                <a:close/>
              </a:path>
              <a:path w="111125" h="3240404">
                <a:moveTo>
                  <a:pt x="59562" y="1200149"/>
                </a:moveTo>
                <a:lnTo>
                  <a:pt x="40512" y="1200149"/>
                </a:lnTo>
                <a:lnTo>
                  <a:pt x="40640" y="1276349"/>
                </a:lnTo>
                <a:lnTo>
                  <a:pt x="59690" y="1276349"/>
                </a:lnTo>
                <a:lnTo>
                  <a:pt x="59562" y="1200149"/>
                </a:lnTo>
                <a:close/>
              </a:path>
              <a:path w="111125" h="3240404">
                <a:moveTo>
                  <a:pt x="59944" y="1333372"/>
                </a:moveTo>
                <a:lnTo>
                  <a:pt x="40894" y="1333499"/>
                </a:lnTo>
                <a:lnTo>
                  <a:pt x="41021" y="1409699"/>
                </a:lnTo>
                <a:lnTo>
                  <a:pt x="60071" y="1409572"/>
                </a:lnTo>
                <a:lnTo>
                  <a:pt x="59944" y="1333372"/>
                </a:lnTo>
                <a:close/>
              </a:path>
              <a:path w="111125" h="3240404">
                <a:moveTo>
                  <a:pt x="60325" y="1466722"/>
                </a:moveTo>
                <a:lnTo>
                  <a:pt x="41275" y="1466849"/>
                </a:lnTo>
                <a:lnTo>
                  <a:pt x="41402" y="1543049"/>
                </a:lnTo>
                <a:lnTo>
                  <a:pt x="60452" y="1542922"/>
                </a:lnTo>
                <a:lnTo>
                  <a:pt x="60325" y="1466722"/>
                </a:lnTo>
                <a:close/>
              </a:path>
              <a:path w="111125" h="3240404">
                <a:moveTo>
                  <a:pt x="60706" y="1600072"/>
                </a:moveTo>
                <a:lnTo>
                  <a:pt x="41656" y="1600199"/>
                </a:lnTo>
                <a:lnTo>
                  <a:pt x="41783" y="1676399"/>
                </a:lnTo>
                <a:lnTo>
                  <a:pt x="60833" y="1676272"/>
                </a:lnTo>
                <a:lnTo>
                  <a:pt x="60706" y="1600072"/>
                </a:lnTo>
                <a:close/>
              </a:path>
              <a:path w="111125" h="3240404">
                <a:moveTo>
                  <a:pt x="60960" y="1733422"/>
                </a:moveTo>
                <a:lnTo>
                  <a:pt x="41910" y="1733549"/>
                </a:lnTo>
                <a:lnTo>
                  <a:pt x="42164" y="1809749"/>
                </a:lnTo>
                <a:lnTo>
                  <a:pt x="61214" y="1809622"/>
                </a:lnTo>
                <a:lnTo>
                  <a:pt x="60960" y="1733422"/>
                </a:lnTo>
                <a:close/>
              </a:path>
              <a:path w="111125" h="3240404">
                <a:moveTo>
                  <a:pt x="61341" y="1866772"/>
                </a:moveTo>
                <a:lnTo>
                  <a:pt x="42291" y="1866899"/>
                </a:lnTo>
                <a:lnTo>
                  <a:pt x="42545" y="1943099"/>
                </a:lnTo>
                <a:lnTo>
                  <a:pt x="61595" y="1942972"/>
                </a:lnTo>
                <a:lnTo>
                  <a:pt x="61341" y="1866772"/>
                </a:lnTo>
                <a:close/>
              </a:path>
              <a:path w="111125" h="3240404">
                <a:moveTo>
                  <a:pt x="61722" y="2000122"/>
                </a:moveTo>
                <a:lnTo>
                  <a:pt x="42672" y="2000249"/>
                </a:lnTo>
                <a:lnTo>
                  <a:pt x="42925" y="2076449"/>
                </a:lnTo>
                <a:lnTo>
                  <a:pt x="61975" y="2076322"/>
                </a:lnTo>
                <a:lnTo>
                  <a:pt x="61722" y="2000122"/>
                </a:lnTo>
                <a:close/>
              </a:path>
              <a:path w="111125" h="3240404">
                <a:moveTo>
                  <a:pt x="62103" y="2133472"/>
                </a:moveTo>
                <a:lnTo>
                  <a:pt x="43053" y="2133599"/>
                </a:lnTo>
                <a:lnTo>
                  <a:pt x="43307" y="2209799"/>
                </a:lnTo>
                <a:lnTo>
                  <a:pt x="62357" y="2209672"/>
                </a:lnTo>
                <a:lnTo>
                  <a:pt x="62103" y="2133472"/>
                </a:lnTo>
                <a:close/>
              </a:path>
              <a:path w="111125" h="3240404">
                <a:moveTo>
                  <a:pt x="62484" y="2266822"/>
                </a:moveTo>
                <a:lnTo>
                  <a:pt x="43434" y="2266949"/>
                </a:lnTo>
                <a:lnTo>
                  <a:pt x="43687" y="2343149"/>
                </a:lnTo>
                <a:lnTo>
                  <a:pt x="62737" y="2343022"/>
                </a:lnTo>
                <a:lnTo>
                  <a:pt x="62484" y="2266822"/>
                </a:lnTo>
                <a:close/>
              </a:path>
              <a:path w="111125" h="3240404">
                <a:moveTo>
                  <a:pt x="62865" y="2400172"/>
                </a:moveTo>
                <a:lnTo>
                  <a:pt x="43815" y="2400299"/>
                </a:lnTo>
                <a:lnTo>
                  <a:pt x="44069" y="2476500"/>
                </a:lnTo>
                <a:lnTo>
                  <a:pt x="63119" y="2476372"/>
                </a:lnTo>
                <a:lnTo>
                  <a:pt x="62865" y="2400172"/>
                </a:lnTo>
                <a:close/>
              </a:path>
              <a:path w="111125" h="3240404">
                <a:moveTo>
                  <a:pt x="63246" y="2533522"/>
                </a:moveTo>
                <a:lnTo>
                  <a:pt x="44196" y="2533650"/>
                </a:lnTo>
                <a:lnTo>
                  <a:pt x="44323" y="2609850"/>
                </a:lnTo>
                <a:lnTo>
                  <a:pt x="63373" y="2609722"/>
                </a:lnTo>
                <a:lnTo>
                  <a:pt x="63246" y="2533522"/>
                </a:lnTo>
                <a:close/>
              </a:path>
              <a:path w="111125" h="3240404">
                <a:moveTo>
                  <a:pt x="63627" y="2666872"/>
                </a:moveTo>
                <a:lnTo>
                  <a:pt x="44577" y="2667000"/>
                </a:lnTo>
                <a:lnTo>
                  <a:pt x="44704" y="2743200"/>
                </a:lnTo>
                <a:lnTo>
                  <a:pt x="63754" y="2743072"/>
                </a:lnTo>
                <a:lnTo>
                  <a:pt x="63627" y="2666872"/>
                </a:lnTo>
                <a:close/>
              </a:path>
              <a:path w="111125" h="3240404">
                <a:moveTo>
                  <a:pt x="64008" y="2800222"/>
                </a:moveTo>
                <a:lnTo>
                  <a:pt x="44958" y="2800350"/>
                </a:lnTo>
                <a:lnTo>
                  <a:pt x="45085" y="2876537"/>
                </a:lnTo>
                <a:lnTo>
                  <a:pt x="64135" y="2876473"/>
                </a:lnTo>
                <a:lnTo>
                  <a:pt x="64008" y="2800222"/>
                </a:lnTo>
                <a:close/>
              </a:path>
              <a:path w="111125" h="3240404">
                <a:moveTo>
                  <a:pt x="64262" y="2933623"/>
                </a:moveTo>
                <a:lnTo>
                  <a:pt x="45212" y="2933687"/>
                </a:lnTo>
                <a:lnTo>
                  <a:pt x="45466" y="3009887"/>
                </a:lnTo>
                <a:lnTo>
                  <a:pt x="64516" y="3009823"/>
                </a:lnTo>
                <a:lnTo>
                  <a:pt x="64262" y="2933623"/>
                </a:lnTo>
                <a:close/>
              </a:path>
              <a:path w="111125" h="3240404">
                <a:moveTo>
                  <a:pt x="10668" y="3134156"/>
                </a:moveTo>
                <a:lnTo>
                  <a:pt x="1524" y="3139478"/>
                </a:lnTo>
                <a:lnTo>
                  <a:pt x="0" y="3145320"/>
                </a:lnTo>
                <a:lnTo>
                  <a:pt x="55625" y="3240011"/>
                </a:lnTo>
                <a:lnTo>
                  <a:pt x="66555" y="3221164"/>
                </a:lnTo>
                <a:lnTo>
                  <a:pt x="46100" y="3221164"/>
                </a:lnTo>
                <a:lnTo>
                  <a:pt x="45974" y="3200387"/>
                </a:lnTo>
                <a:lnTo>
                  <a:pt x="54419" y="3200359"/>
                </a:lnTo>
                <a:lnTo>
                  <a:pt x="16510" y="3135668"/>
                </a:lnTo>
                <a:lnTo>
                  <a:pt x="10668" y="3134156"/>
                </a:lnTo>
                <a:close/>
              </a:path>
              <a:path w="111125" h="3240404">
                <a:moveTo>
                  <a:pt x="54419" y="3200359"/>
                </a:moveTo>
                <a:lnTo>
                  <a:pt x="45974" y="3200387"/>
                </a:lnTo>
                <a:lnTo>
                  <a:pt x="46100" y="3221164"/>
                </a:lnTo>
                <a:lnTo>
                  <a:pt x="65150" y="3221113"/>
                </a:lnTo>
                <a:lnTo>
                  <a:pt x="65121" y="3216325"/>
                </a:lnTo>
                <a:lnTo>
                  <a:pt x="47371" y="3216325"/>
                </a:lnTo>
                <a:lnTo>
                  <a:pt x="55525" y="3202245"/>
                </a:lnTo>
                <a:lnTo>
                  <a:pt x="54419" y="3200359"/>
                </a:lnTo>
                <a:close/>
              </a:path>
              <a:path w="111125" h="3240404">
                <a:moveTo>
                  <a:pt x="78640" y="3200323"/>
                </a:moveTo>
                <a:lnTo>
                  <a:pt x="65024" y="3200323"/>
                </a:lnTo>
                <a:lnTo>
                  <a:pt x="65150" y="3221113"/>
                </a:lnTo>
                <a:lnTo>
                  <a:pt x="46100" y="3221164"/>
                </a:lnTo>
                <a:lnTo>
                  <a:pt x="66555" y="3221164"/>
                </a:lnTo>
                <a:lnTo>
                  <a:pt x="78640" y="3200323"/>
                </a:lnTo>
                <a:close/>
              </a:path>
              <a:path w="111125" h="3240404">
                <a:moveTo>
                  <a:pt x="55525" y="3202245"/>
                </a:moveTo>
                <a:lnTo>
                  <a:pt x="47371" y="3216325"/>
                </a:lnTo>
                <a:lnTo>
                  <a:pt x="63754" y="3216287"/>
                </a:lnTo>
                <a:lnTo>
                  <a:pt x="55525" y="3202245"/>
                </a:lnTo>
                <a:close/>
              </a:path>
              <a:path w="111125" h="3240404">
                <a:moveTo>
                  <a:pt x="65024" y="3200323"/>
                </a:moveTo>
                <a:lnTo>
                  <a:pt x="56622" y="3200351"/>
                </a:lnTo>
                <a:lnTo>
                  <a:pt x="55525" y="3202245"/>
                </a:lnTo>
                <a:lnTo>
                  <a:pt x="63754" y="3216287"/>
                </a:lnTo>
                <a:lnTo>
                  <a:pt x="47371" y="3216325"/>
                </a:lnTo>
                <a:lnTo>
                  <a:pt x="65121" y="3216325"/>
                </a:lnTo>
                <a:lnTo>
                  <a:pt x="65024" y="3200323"/>
                </a:lnTo>
                <a:close/>
              </a:path>
              <a:path w="111125" h="3240404">
                <a:moveTo>
                  <a:pt x="56622" y="3200351"/>
                </a:moveTo>
                <a:lnTo>
                  <a:pt x="54419" y="3200359"/>
                </a:lnTo>
                <a:lnTo>
                  <a:pt x="55525" y="3202245"/>
                </a:lnTo>
                <a:lnTo>
                  <a:pt x="56622" y="3200351"/>
                </a:lnTo>
                <a:close/>
              </a:path>
              <a:path w="111125" h="3240404">
                <a:moveTo>
                  <a:pt x="100075" y="3133902"/>
                </a:moveTo>
                <a:lnTo>
                  <a:pt x="94234" y="3135452"/>
                </a:lnTo>
                <a:lnTo>
                  <a:pt x="89698" y="3143237"/>
                </a:lnTo>
                <a:lnTo>
                  <a:pt x="56622" y="3200351"/>
                </a:lnTo>
                <a:lnTo>
                  <a:pt x="78640" y="3200323"/>
                </a:lnTo>
                <a:lnTo>
                  <a:pt x="108077" y="3149561"/>
                </a:lnTo>
                <a:lnTo>
                  <a:pt x="110744" y="3145015"/>
                </a:lnTo>
                <a:lnTo>
                  <a:pt x="109220" y="3139185"/>
                </a:lnTo>
                <a:lnTo>
                  <a:pt x="100075" y="3133902"/>
                </a:lnTo>
                <a:close/>
              </a:path>
              <a:path w="111125" h="3240404">
                <a:moveTo>
                  <a:pt x="64643" y="3066973"/>
                </a:moveTo>
                <a:lnTo>
                  <a:pt x="45593" y="3067037"/>
                </a:lnTo>
                <a:lnTo>
                  <a:pt x="45847" y="3143237"/>
                </a:lnTo>
                <a:lnTo>
                  <a:pt x="64897" y="3143173"/>
                </a:lnTo>
                <a:lnTo>
                  <a:pt x="64643" y="3066973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00475" y="1337691"/>
            <a:ext cx="778510" cy="341630"/>
          </a:xfrm>
          <a:custGeom>
            <a:avLst/>
            <a:gdLst/>
            <a:ahLst/>
            <a:cxnLst/>
            <a:rect l="l" t="t" r="r" b="b"/>
            <a:pathLst>
              <a:path w="778510" h="341630">
                <a:moveTo>
                  <a:pt x="778128" y="0"/>
                </a:moveTo>
                <a:lnTo>
                  <a:pt x="259969" y="0"/>
                </a:lnTo>
                <a:lnTo>
                  <a:pt x="200301" y="4530"/>
                </a:lnTo>
                <a:lnTo>
                  <a:pt x="145559" y="17430"/>
                </a:lnTo>
                <a:lnTo>
                  <a:pt x="97293" y="37659"/>
                </a:lnTo>
                <a:lnTo>
                  <a:pt x="57053" y="64176"/>
                </a:lnTo>
                <a:lnTo>
                  <a:pt x="26390" y="95944"/>
                </a:lnTo>
                <a:lnTo>
                  <a:pt x="6856" y="131921"/>
                </a:lnTo>
                <a:lnTo>
                  <a:pt x="0" y="171069"/>
                </a:lnTo>
                <a:lnTo>
                  <a:pt x="6856" y="210228"/>
                </a:lnTo>
                <a:lnTo>
                  <a:pt x="26390" y="246148"/>
                </a:lnTo>
                <a:lnTo>
                  <a:pt x="57053" y="277814"/>
                </a:lnTo>
                <a:lnTo>
                  <a:pt x="97293" y="304210"/>
                </a:lnTo>
                <a:lnTo>
                  <a:pt x="145559" y="324322"/>
                </a:lnTo>
                <a:lnTo>
                  <a:pt x="200301" y="337133"/>
                </a:lnTo>
                <a:lnTo>
                  <a:pt x="259969" y="341630"/>
                </a:lnTo>
                <a:lnTo>
                  <a:pt x="778128" y="341630"/>
                </a:lnTo>
                <a:lnTo>
                  <a:pt x="7781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00475" y="1337691"/>
            <a:ext cx="778510" cy="341630"/>
          </a:xfrm>
          <a:custGeom>
            <a:avLst/>
            <a:gdLst/>
            <a:ahLst/>
            <a:cxnLst/>
            <a:rect l="l" t="t" r="r" b="b"/>
            <a:pathLst>
              <a:path w="778510" h="341630">
                <a:moveTo>
                  <a:pt x="259969" y="0"/>
                </a:moveTo>
                <a:lnTo>
                  <a:pt x="200301" y="4530"/>
                </a:lnTo>
                <a:lnTo>
                  <a:pt x="145559" y="17430"/>
                </a:lnTo>
                <a:lnTo>
                  <a:pt x="97293" y="37659"/>
                </a:lnTo>
                <a:lnTo>
                  <a:pt x="57053" y="64176"/>
                </a:lnTo>
                <a:lnTo>
                  <a:pt x="26390" y="95944"/>
                </a:lnTo>
                <a:lnTo>
                  <a:pt x="6856" y="131921"/>
                </a:lnTo>
                <a:lnTo>
                  <a:pt x="0" y="171069"/>
                </a:lnTo>
                <a:lnTo>
                  <a:pt x="6856" y="210228"/>
                </a:lnTo>
                <a:lnTo>
                  <a:pt x="26390" y="246148"/>
                </a:lnTo>
                <a:lnTo>
                  <a:pt x="57053" y="277814"/>
                </a:lnTo>
                <a:lnTo>
                  <a:pt x="97293" y="304210"/>
                </a:lnTo>
                <a:lnTo>
                  <a:pt x="145559" y="324322"/>
                </a:lnTo>
                <a:lnTo>
                  <a:pt x="200301" y="337133"/>
                </a:lnTo>
                <a:lnTo>
                  <a:pt x="259969" y="341630"/>
                </a:lnTo>
                <a:lnTo>
                  <a:pt x="400390" y="341630"/>
                </a:lnTo>
                <a:lnTo>
                  <a:pt x="512831" y="341630"/>
                </a:lnTo>
                <a:lnTo>
                  <a:pt x="778128" y="341630"/>
                </a:lnTo>
                <a:lnTo>
                  <a:pt x="778128" y="215137"/>
                </a:lnTo>
                <a:lnTo>
                  <a:pt x="778128" y="0"/>
                </a:lnTo>
                <a:lnTo>
                  <a:pt x="259969" y="0"/>
                </a:lnTo>
                <a:close/>
              </a:path>
            </a:pathLst>
          </a:custGeom>
          <a:ln w="9534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8603" y="1337691"/>
            <a:ext cx="2574925" cy="341630"/>
          </a:xfrm>
          <a:custGeom>
            <a:avLst/>
            <a:gdLst/>
            <a:ahLst/>
            <a:cxnLst/>
            <a:rect l="l" t="t" r="r" b="b"/>
            <a:pathLst>
              <a:path w="2574925" h="341630">
                <a:moveTo>
                  <a:pt x="2326131" y="0"/>
                </a:moveTo>
                <a:lnTo>
                  <a:pt x="0" y="0"/>
                </a:lnTo>
                <a:lnTo>
                  <a:pt x="0" y="341630"/>
                </a:lnTo>
                <a:lnTo>
                  <a:pt x="2326131" y="341630"/>
                </a:lnTo>
                <a:lnTo>
                  <a:pt x="2383166" y="337133"/>
                </a:lnTo>
                <a:lnTo>
                  <a:pt x="2435498" y="324322"/>
                </a:lnTo>
                <a:lnTo>
                  <a:pt x="2481643" y="304210"/>
                </a:lnTo>
                <a:lnTo>
                  <a:pt x="2520116" y="277814"/>
                </a:lnTo>
                <a:lnTo>
                  <a:pt x="2549435" y="246148"/>
                </a:lnTo>
                <a:lnTo>
                  <a:pt x="2568114" y="210228"/>
                </a:lnTo>
                <a:lnTo>
                  <a:pt x="2574671" y="171069"/>
                </a:lnTo>
                <a:lnTo>
                  <a:pt x="2568114" y="131921"/>
                </a:lnTo>
                <a:lnTo>
                  <a:pt x="2549435" y="95944"/>
                </a:lnTo>
                <a:lnTo>
                  <a:pt x="2520116" y="64176"/>
                </a:lnTo>
                <a:lnTo>
                  <a:pt x="2481643" y="37659"/>
                </a:lnTo>
                <a:lnTo>
                  <a:pt x="2435498" y="17430"/>
                </a:lnTo>
                <a:lnTo>
                  <a:pt x="2383166" y="4530"/>
                </a:lnTo>
                <a:lnTo>
                  <a:pt x="2326131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8603" y="1337691"/>
            <a:ext cx="2574925" cy="341630"/>
          </a:xfrm>
          <a:custGeom>
            <a:avLst/>
            <a:gdLst/>
            <a:ahLst/>
            <a:cxnLst/>
            <a:rect l="l" t="t" r="r" b="b"/>
            <a:pathLst>
              <a:path w="2574925" h="341630">
                <a:moveTo>
                  <a:pt x="2326131" y="0"/>
                </a:moveTo>
                <a:lnTo>
                  <a:pt x="2326131" y="0"/>
                </a:lnTo>
                <a:lnTo>
                  <a:pt x="0" y="0"/>
                </a:lnTo>
                <a:lnTo>
                  <a:pt x="0" y="126492"/>
                </a:lnTo>
                <a:lnTo>
                  <a:pt x="0" y="341630"/>
                </a:lnTo>
                <a:lnTo>
                  <a:pt x="148430" y="341630"/>
                </a:lnTo>
                <a:lnTo>
                  <a:pt x="2326131" y="341630"/>
                </a:lnTo>
                <a:lnTo>
                  <a:pt x="2383166" y="337133"/>
                </a:lnTo>
                <a:lnTo>
                  <a:pt x="2435498" y="324322"/>
                </a:lnTo>
                <a:lnTo>
                  <a:pt x="2481643" y="304210"/>
                </a:lnTo>
                <a:lnTo>
                  <a:pt x="2520116" y="277814"/>
                </a:lnTo>
                <a:lnTo>
                  <a:pt x="2549435" y="246148"/>
                </a:lnTo>
                <a:lnTo>
                  <a:pt x="2568114" y="210228"/>
                </a:lnTo>
                <a:lnTo>
                  <a:pt x="2574671" y="171069"/>
                </a:lnTo>
                <a:lnTo>
                  <a:pt x="2568114" y="131921"/>
                </a:lnTo>
                <a:lnTo>
                  <a:pt x="2549435" y="95944"/>
                </a:lnTo>
                <a:lnTo>
                  <a:pt x="2520116" y="64176"/>
                </a:lnTo>
                <a:lnTo>
                  <a:pt x="2481643" y="37659"/>
                </a:lnTo>
                <a:lnTo>
                  <a:pt x="2435498" y="17430"/>
                </a:lnTo>
                <a:lnTo>
                  <a:pt x="2383166" y="4530"/>
                </a:lnTo>
                <a:lnTo>
                  <a:pt x="2326131" y="0"/>
                </a:lnTo>
                <a:close/>
              </a:path>
            </a:pathLst>
          </a:custGeom>
          <a:ln w="9534">
            <a:solidFill>
              <a:srgbClr val="F029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59225" y="1445895"/>
            <a:ext cx="521334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25">
                <a:solidFill>
                  <a:srgbClr val="171717"/>
                </a:solidFill>
                <a:latin typeface="微软雅黑"/>
                <a:cs typeface="微软雅黑"/>
              </a:rPr>
              <a:t>201</a:t>
            </a:r>
            <a:r>
              <a:rPr dirty="0" sz="800" spc="-30">
                <a:solidFill>
                  <a:srgbClr val="171717"/>
                </a:solidFill>
                <a:latin typeface="微软雅黑"/>
                <a:cs typeface="微软雅黑"/>
              </a:rPr>
              <a:t>7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年</a:t>
            </a:r>
            <a:r>
              <a:rPr dirty="0" sz="800" spc="-25">
                <a:solidFill>
                  <a:srgbClr val="171717"/>
                </a:solidFill>
                <a:latin typeface="微软雅黑"/>
                <a:cs typeface="微软雅黑"/>
              </a:rPr>
              <a:t>2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月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0104" y="1445895"/>
            <a:ext cx="2399665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0">
                <a:solidFill>
                  <a:srgbClr val="FFFFFF"/>
                </a:solidFill>
                <a:latin typeface="微软雅黑"/>
                <a:cs typeface="微软雅黑"/>
              </a:rPr>
              <a:t>及时避免唯品会众多核心业务服务器的敏感信息泄露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9591" y="1335404"/>
            <a:ext cx="1226185" cy="2495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20" b="1">
                <a:solidFill>
                  <a:srgbClr val="F02971"/>
                </a:solidFill>
                <a:latin typeface="微软雅黑"/>
                <a:cs typeface="微软雅黑"/>
              </a:rPr>
              <a:t>上百台服务器</a:t>
            </a:r>
            <a:endParaRPr sz="155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6698" y="1925066"/>
            <a:ext cx="765175" cy="343535"/>
          </a:xfrm>
          <a:custGeom>
            <a:avLst/>
            <a:gdLst/>
            <a:ahLst/>
            <a:cxnLst/>
            <a:rect l="l" t="t" r="r" b="b"/>
            <a:pathLst>
              <a:path w="765175" h="343535">
                <a:moveTo>
                  <a:pt x="509142" y="0"/>
                </a:moveTo>
                <a:lnTo>
                  <a:pt x="0" y="0"/>
                </a:lnTo>
                <a:lnTo>
                  <a:pt x="0" y="343534"/>
                </a:lnTo>
                <a:lnTo>
                  <a:pt x="509142" y="343534"/>
                </a:lnTo>
                <a:lnTo>
                  <a:pt x="567804" y="339001"/>
                </a:lnTo>
                <a:lnTo>
                  <a:pt x="621616" y="326086"/>
                </a:lnTo>
                <a:lnTo>
                  <a:pt x="669056" y="305816"/>
                </a:lnTo>
                <a:lnTo>
                  <a:pt x="708603" y="279215"/>
                </a:lnTo>
                <a:lnTo>
                  <a:pt x="738735" y="247313"/>
                </a:lnTo>
                <a:lnTo>
                  <a:pt x="757930" y="211133"/>
                </a:lnTo>
                <a:lnTo>
                  <a:pt x="764666" y="171703"/>
                </a:lnTo>
                <a:lnTo>
                  <a:pt x="757930" y="132281"/>
                </a:lnTo>
                <a:lnTo>
                  <a:pt x="738735" y="96120"/>
                </a:lnTo>
                <a:lnTo>
                  <a:pt x="708603" y="64242"/>
                </a:lnTo>
                <a:lnTo>
                  <a:pt x="669056" y="37669"/>
                </a:lnTo>
                <a:lnTo>
                  <a:pt x="621616" y="17423"/>
                </a:lnTo>
                <a:lnTo>
                  <a:pt x="567804" y="4526"/>
                </a:lnTo>
                <a:lnTo>
                  <a:pt x="5091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76698" y="1925066"/>
            <a:ext cx="765175" cy="343535"/>
          </a:xfrm>
          <a:custGeom>
            <a:avLst/>
            <a:gdLst/>
            <a:ahLst/>
            <a:cxnLst/>
            <a:rect l="l" t="t" r="r" b="b"/>
            <a:pathLst>
              <a:path w="765175" h="343535">
                <a:moveTo>
                  <a:pt x="509142" y="0"/>
                </a:moveTo>
                <a:lnTo>
                  <a:pt x="567804" y="4526"/>
                </a:lnTo>
                <a:lnTo>
                  <a:pt x="621616" y="17423"/>
                </a:lnTo>
                <a:lnTo>
                  <a:pt x="669056" y="37669"/>
                </a:lnTo>
                <a:lnTo>
                  <a:pt x="708603" y="64242"/>
                </a:lnTo>
                <a:lnTo>
                  <a:pt x="738735" y="96120"/>
                </a:lnTo>
                <a:lnTo>
                  <a:pt x="757930" y="132281"/>
                </a:lnTo>
                <a:lnTo>
                  <a:pt x="764666" y="171703"/>
                </a:lnTo>
                <a:lnTo>
                  <a:pt x="757930" y="211133"/>
                </a:lnTo>
                <a:lnTo>
                  <a:pt x="738735" y="247313"/>
                </a:lnTo>
                <a:lnTo>
                  <a:pt x="708603" y="279215"/>
                </a:lnTo>
                <a:lnTo>
                  <a:pt x="669056" y="305816"/>
                </a:lnTo>
                <a:lnTo>
                  <a:pt x="621616" y="326086"/>
                </a:lnTo>
                <a:lnTo>
                  <a:pt x="567804" y="339001"/>
                </a:lnTo>
                <a:lnTo>
                  <a:pt x="509142" y="343534"/>
                </a:lnTo>
                <a:lnTo>
                  <a:pt x="371165" y="343534"/>
                </a:lnTo>
                <a:lnTo>
                  <a:pt x="260681" y="343534"/>
                </a:lnTo>
                <a:lnTo>
                  <a:pt x="0" y="343534"/>
                </a:lnTo>
                <a:lnTo>
                  <a:pt x="0" y="216336"/>
                </a:lnTo>
                <a:lnTo>
                  <a:pt x="0" y="0"/>
                </a:lnTo>
                <a:lnTo>
                  <a:pt x="509142" y="0"/>
                </a:lnTo>
                <a:close/>
              </a:path>
            </a:pathLst>
          </a:custGeom>
          <a:ln w="9534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00426" y="1925066"/>
            <a:ext cx="2176780" cy="343535"/>
          </a:xfrm>
          <a:custGeom>
            <a:avLst/>
            <a:gdLst/>
            <a:ahLst/>
            <a:cxnLst/>
            <a:rect l="l" t="t" r="r" b="b"/>
            <a:pathLst>
              <a:path w="2176779" h="343535">
                <a:moveTo>
                  <a:pt x="2176272" y="0"/>
                </a:moveTo>
                <a:lnTo>
                  <a:pt x="210058" y="0"/>
                </a:lnTo>
                <a:lnTo>
                  <a:pt x="161872" y="4526"/>
                </a:lnTo>
                <a:lnTo>
                  <a:pt x="117650" y="17423"/>
                </a:lnTo>
                <a:lnTo>
                  <a:pt x="78649" y="37669"/>
                </a:lnTo>
                <a:lnTo>
                  <a:pt x="46126" y="64242"/>
                </a:lnTo>
                <a:lnTo>
                  <a:pt x="21338" y="96120"/>
                </a:lnTo>
                <a:lnTo>
                  <a:pt x="5544" y="132281"/>
                </a:lnTo>
                <a:lnTo>
                  <a:pt x="0" y="171703"/>
                </a:lnTo>
                <a:lnTo>
                  <a:pt x="5544" y="211133"/>
                </a:lnTo>
                <a:lnTo>
                  <a:pt x="21338" y="247313"/>
                </a:lnTo>
                <a:lnTo>
                  <a:pt x="46126" y="279215"/>
                </a:lnTo>
                <a:lnTo>
                  <a:pt x="78649" y="305815"/>
                </a:lnTo>
                <a:lnTo>
                  <a:pt x="117650" y="326086"/>
                </a:lnTo>
                <a:lnTo>
                  <a:pt x="161872" y="339001"/>
                </a:lnTo>
                <a:lnTo>
                  <a:pt x="210058" y="343534"/>
                </a:lnTo>
                <a:lnTo>
                  <a:pt x="2176272" y="343534"/>
                </a:lnTo>
                <a:lnTo>
                  <a:pt x="2176272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00426" y="1925066"/>
            <a:ext cx="2176780" cy="343535"/>
          </a:xfrm>
          <a:custGeom>
            <a:avLst/>
            <a:gdLst/>
            <a:ahLst/>
            <a:cxnLst/>
            <a:rect l="l" t="t" r="r" b="b"/>
            <a:pathLst>
              <a:path w="2176779" h="343535">
                <a:moveTo>
                  <a:pt x="210058" y="0"/>
                </a:moveTo>
                <a:lnTo>
                  <a:pt x="210058" y="0"/>
                </a:lnTo>
                <a:lnTo>
                  <a:pt x="2176272" y="0"/>
                </a:lnTo>
                <a:lnTo>
                  <a:pt x="2176272" y="127198"/>
                </a:lnTo>
                <a:lnTo>
                  <a:pt x="2176272" y="343534"/>
                </a:lnTo>
                <a:lnTo>
                  <a:pt x="2028869" y="343534"/>
                </a:lnTo>
                <a:lnTo>
                  <a:pt x="210058" y="343534"/>
                </a:lnTo>
                <a:lnTo>
                  <a:pt x="161872" y="339001"/>
                </a:lnTo>
                <a:lnTo>
                  <a:pt x="117650" y="326086"/>
                </a:lnTo>
                <a:lnTo>
                  <a:pt x="78649" y="305815"/>
                </a:lnTo>
                <a:lnTo>
                  <a:pt x="46126" y="279215"/>
                </a:lnTo>
                <a:lnTo>
                  <a:pt x="21338" y="247313"/>
                </a:lnTo>
                <a:lnTo>
                  <a:pt x="5544" y="211133"/>
                </a:lnTo>
                <a:lnTo>
                  <a:pt x="0" y="171703"/>
                </a:lnTo>
                <a:lnTo>
                  <a:pt x="5544" y="132281"/>
                </a:lnTo>
                <a:lnTo>
                  <a:pt x="21338" y="96120"/>
                </a:lnTo>
                <a:lnTo>
                  <a:pt x="46126" y="64242"/>
                </a:lnTo>
                <a:lnTo>
                  <a:pt x="78649" y="37669"/>
                </a:lnTo>
                <a:lnTo>
                  <a:pt x="117650" y="17423"/>
                </a:lnTo>
                <a:lnTo>
                  <a:pt x="161872" y="4526"/>
                </a:lnTo>
                <a:lnTo>
                  <a:pt x="210058" y="0"/>
                </a:lnTo>
                <a:close/>
              </a:path>
            </a:pathLst>
          </a:custGeom>
          <a:ln w="9534">
            <a:solidFill>
              <a:srgbClr val="F029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387721" y="2024379"/>
            <a:ext cx="596900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5" b="1">
                <a:solidFill>
                  <a:srgbClr val="171717"/>
                </a:solidFill>
                <a:latin typeface="微软雅黑"/>
                <a:cs typeface="微软雅黑"/>
              </a:rPr>
              <a:t>全体员工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4550" y="2039873"/>
            <a:ext cx="521334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25">
                <a:solidFill>
                  <a:srgbClr val="171717"/>
                </a:solidFill>
                <a:latin typeface="微软雅黑"/>
                <a:cs typeface="微软雅黑"/>
              </a:rPr>
              <a:t>201</a:t>
            </a:r>
            <a:r>
              <a:rPr dirty="0" sz="800" spc="-20">
                <a:solidFill>
                  <a:srgbClr val="171717"/>
                </a:solidFill>
                <a:latin typeface="微软雅黑"/>
                <a:cs typeface="微软雅黑"/>
              </a:rPr>
              <a:t>7</a:t>
            </a: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年</a:t>
            </a:r>
            <a:r>
              <a:rPr dirty="0" sz="800" spc="-25">
                <a:solidFill>
                  <a:srgbClr val="171717"/>
                </a:solidFill>
                <a:latin typeface="微软雅黑"/>
                <a:cs typeface="微软雅黑"/>
              </a:rPr>
              <a:t>2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月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81960" y="2049398"/>
            <a:ext cx="1903095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">
                <a:solidFill>
                  <a:srgbClr val="FFFFFF"/>
                </a:solidFill>
                <a:latin typeface="微软雅黑"/>
                <a:cs typeface="微软雅黑"/>
              </a:rPr>
              <a:t>P*****.vipshop.com  </a:t>
            </a:r>
            <a:r>
              <a:rPr dirty="0" sz="800" spc="5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800" spc="15">
                <a:solidFill>
                  <a:srgbClr val="FFFFFF"/>
                </a:solidFill>
                <a:latin typeface="微软雅黑"/>
                <a:cs typeface="微软雅黑"/>
              </a:rPr>
              <a:t>****</a:t>
            </a:r>
            <a:r>
              <a:rPr dirty="0" sz="800" spc="15">
                <a:solidFill>
                  <a:srgbClr val="FFFFFF"/>
                </a:solidFill>
                <a:latin typeface="微软雅黑"/>
                <a:cs typeface="微软雅黑"/>
              </a:rPr>
              <a:t>敏感信息泄露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45254" y="2514219"/>
            <a:ext cx="633730" cy="342265"/>
          </a:xfrm>
          <a:custGeom>
            <a:avLst/>
            <a:gdLst/>
            <a:ahLst/>
            <a:cxnLst/>
            <a:rect l="l" t="t" r="r" b="b"/>
            <a:pathLst>
              <a:path w="633729" h="342264">
                <a:moveTo>
                  <a:pt x="633349" y="0"/>
                </a:moveTo>
                <a:lnTo>
                  <a:pt x="211582" y="0"/>
                </a:lnTo>
                <a:lnTo>
                  <a:pt x="163032" y="4531"/>
                </a:lnTo>
                <a:lnTo>
                  <a:pt x="118483" y="17433"/>
                </a:lnTo>
                <a:lnTo>
                  <a:pt x="79200" y="37669"/>
                </a:lnTo>
                <a:lnTo>
                  <a:pt x="46446" y="64200"/>
                </a:lnTo>
                <a:lnTo>
                  <a:pt x="21485" y="95990"/>
                </a:lnTo>
                <a:lnTo>
                  <a:pt x="5582" y="132001"/>
                </a:lnTo>
                <a:lnTo>
                  <a:pt x="0" y="171195"/>
                </a:lnTo>
                <a:lnTo>
                  <a:pt x="5582" y="210315"/>
                </a:lnTo>
                <a:lnTo>
                  <a:pt x="21485" y="246220"/>
                </a:lnTo>
                <a:lnTo>
                  <a:pt x="46446" y="277888"/>
                </a:lnTo>
                <a:lnTo>
                  <a:pt x="79200" y="304297"/>
                </a:lnTo>
                <a:lnTo>
                  <a:pt x="118483" y="324427"/>
                </a:lnTo>
                <a:lnTo>
                  <a:pt x="163032" y="337254"/>
                </a:lnTo>
                <a:lnTo>
                  <a:pt x="211582" y="341756"/>
                </a:lnTo>
                <a:lnTo>
                  <a:pt x="633349" y="341756"/>
                </a:lnTo>
                <a:lnTo>
                  <a:pt x="6333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45254" y="2514219"/>
            <a:ext cx="633730" cy="342265"/>
          </a:xfrm>
          <a:custGeom>
            <a:avLst/>
            <a:gdLst/>
            <a:ahLst/>
            <a:cxnLst/>
            <a:rect l="l" t="t" r="r" b="b"/>
            <a:pathLst>
              <a:path w="633729" h="342264">
                <a:moveTo>
                  <a:pt x="211582" y="0"/>
                </a:moveTo>
                <a:lnTo>
                  <a:pt x="163032" y="4531"/>
                </a:lnTo>
                <a:lnTo>
                  <a:pt x="118483" y="17433"/>
                </a:lnTo>
                <a:lnTo>
                  <a:pt x="79200" y="37669"/>
                </a:lnTo>
                <a:lnTo>
                  <a:pt x="46446" y="64200"/>
                </a:lnTo>
                <a:lnTo>
                  <a:pt x="21485" y="95990"/>
                </a:lnTo>
                <a:lnTo>
                  <a:pt x="5582" y="132001"/>
                </a:lnTo>
                <a:lnTo>
                  <a:pt x="0" y="171195"/>
                </a:lnTo>
                <a:lnTo>
                  <a:pt x="5582" y="210315"/>
                </a:lnTo>
                <a:lnTo>
                  <a:pt x="21485" y="246220"/>
                </a:lnTo>
                <a:lnTo>
                  <a:pt x="46446" y="277888"/>
                </a:lnTo>
                <a:lnTo>
                  <a:pt x="79200" y="304297"/>
                </a:lnTo>
                <a:lnTo>
                  <a:pt x="118483" y="324427"/>
                </a:lnTo>
                <a:lnTo>
                  <a:pt x="163032" y="337254"/>
                </a:lnTo>
                <a:lnTo>
                  <a:pt x="211582" y="341756"/>
                </a:lnTo>
                <a:lnTo>
                  <a:pt x="350798" y="341756"/>
                </a:lnTo>
                <a:lnTo>
                  <a:pt x="455416" y="341756"/>
                </a:lnTo>
                <a:lnTo>
                  <a:pt x="633349" y="341756"/>
                </a:lnTo>
                <a:lnTo>
                  <a:pt x="633349" y="215217"/>
                </a:lnTo>
                <a:lnTo>
                  <a:pt x="633349" y="0"/>
                </a:lnTo>
                <a:lnTo>
                  <a:pt x="211582" y="0"/>
                </a:lnTo>
                <a:close/>
              </a:path>
            </a:pathLst>
          </a:custGeom>
          <a:ln w="9534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78603" y="2514219"/>
            <a:ext cx="1762760" cy="342265"/>
          </a:xfrm>
          <a:custGeom>
            <a:avLst/>
            <a:gdLst/>
            <a:ahLst/>
            <a:cxnLst/>
            <a:rect l="l" t="t" r="r" b="b"/>
            <a:pathLst>
              <a:path w="1762760" h="342264">
                <a:moveTo>
                  <a:pt x="1592326" y="0"/>
                </a:moveTo>
                <a:lnTo>
                  <a:pt x="0" y="0"/>
                </a:lnTo>
                <a:lnTo>
                  <a:pt x="0" y="341756"/>
                </a:lnTo>
                <a:lnTo>
                  <a:pt x="1592326" y="341756"/>
                </a:lnTo>
                <a:lnTo>
                  <a:pt x="1637607" y="335666"/>
                </a:lnTo>
                <a:lnTo>
                  <a:pt x="1678272" y="318478"/>
                </a:lnTo>
                <a:lnTo>
                  <a:pt x="1712706" y="291814"/>
                </a:lnTo>
                <a:lnTo>
                  <a:pt x="1739297" y="257297"/>
                </a:lnTo>
                <a:lnTo>
                  <a:pt x="1756435" y="216550"/>
                </a:lnTo>
                <a:lnTo>
                  <a:pt x="1762506" y="171195"/>
                </a:lnTo>
                <a:lnTo>
                  <a:pt x="1756435" y="125750"/>
                </a:lnTo>
                <a:lnTo>
                  <a:pt x="1739297" y="84873"/>
                </a:lnTo>
                <a:lnTo>
                  <a:pt x="1712706" y="50212"/>
                </a:lnTo>
                <a:lnTo>
                  <a:pt x="1678272" y="23415"/>
                </a:lnTo>
                <a:lnTo>
                  <a:pt x="1637607" y="6128"/>
                </a:lnTo>
                <a:lnTo>
                  <a:pt x="1592326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8603" y="2514219"/>
            <a:ext cx="1762760" cy="342265"/>
          </a:xfrm>
          <a:custGeom>
            <a:avLst/>
            <a:gdLst/>
            <a:ahLst/>
            <a:cxnLst/>
            <a:rect l="l" t="t" r="r" b="b"/>
            <a:pathLst>
              <a:path w="1762760" h="342264">
                <a:moveTo>
                  <a:pt x="1592326" y="0"/>
                </a:moveTo>
                <a:lnTo>
                  <a:pt x="1592326" y="0"/>
                </a:lnTo>
                <a:lnTo>
                  <a:pt x="0" y="0"/>
                </a:lnTo>
                <a:lnTo>
                  <a:pt x="0" y="126539"/>
                </a:lnTo>
                <a:lnTo>
                  <a:pt x="0" y="341756"/>
                </a:lnTo>
                <a:lnTo>
                  <a:pt x="149178" y="341756"/>
                </a:lnTo>
                <a:lnTo>
                  <a:pt x="1592326" y="341756"/>
                </a:lnTo>
                <a:lnTo>
                  <a:pt x="1637607" y="335666"/>
                </a:lnTo>
                <a:lnTo>
                  <a:pt x="1678272" y="318478"/>
                </a:lnTo>
                <a:lnTo>
                  <a:pt x="1712706" y="291814"/>
                </a:lnTo>
                <a:lnTo>
                  <a:pt x="1739297" y="257297"/>
                </a:lnTo>
                <a:lnTo>
                  <a:pt x="1756435" y="216550"/>
                </a:lnTo>
                <a:lnTo>
                  <a:pt x="1762506" y="171195"/>
                </a:lnTo>
                <a:lnTo>
                  <a:pt x="1756435" y="125750"/>
                </a:lnTo>
                <a:lnTo>
                  <a:pt x="1739297" y="84873"/>
                </a:lnTo>
                <a:lnTo>
                  <a:pt x="1712706" y="50212"/>
                </a:lnTo>
                <a:lnTo>
                  <a:pt x="1678272" y="23415"/>
                </a:lnTo>
                <a:lnTo>
                  <a:pt x="1637607" y="6128"/>
                </a:lnTo>
                <a:lnTo>
                  <a:pt x="1592326" y="0"/>
                </a:lnTo>
                <a:close/>
              </a:path>
            </a:pathLst>
          </a:custGeom>
          <a:ln w="9534">
            <a:solidFill>
              <a:srgbClr val="F029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028185" y="2658364"/>
            <a:ext cx="521334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25">
                <a:solidFill>
                  <a:srgbClr val="171717"/>
                </a:solidFill>
                <a:latin typeface="微软雅黑"/>
                <a:cs typeface="微软雅黑"/>
              </a:rPr>
              <a:t>2017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年</a:t>
            </a:r>
            <a:r>
              <a:rPr dirty="0" sz="800" spc="-25">
                <a:solidFill>
                  <a:srgbClr val="171717"/>
                </a:solidFill>
                <a:latin typeface="微软雅黑"/>
                <a:cs typeface="微软雅黑"/>
              </a:rPr>
              <a:t>3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月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26051" y="2621914"/>
            <a:ext cx="1588770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0">
                <a:solidFill>
                  <a:srgbClr val="FFFFFF"/>
                </a:solidFill>
                <a:latin typeface="微软雅黑"/>
                <a:cs typeface="微软雅黑"/>
              </a:rPr>
              <a:t>******i.vip.com</a:t>
            </a:r>
            <a:r>
              <a:rPr dirty="0" sz="800" spc="-16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微软雅黑"/>
                <a:cs typeface="微软雅黑"/>
              </a:rPr>
              <a:t>****</a:t>
            </a:r>
            <a:r>
              <a:rPr dirty="0" sz="800" spc="10">
                <a:solidFill>
                  <a:srgbClr val="FFFFFF"/>
                </a:solidFill>
                <a:latin typeface="微软雅黑"/>
                <a:cs typeface="微软雅黑"/>
              </a:rPr>
              <a:t>敏感信息泄露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86378" y="2594991"/>
            <a:ext cx="57975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10" b="1">
                <a:solidFill>
                  <a:srgbClr val="171717"/>
                </a:solidFill>
                <a:latin typeface="微软雅黑"/>
                <a:cs typeface="微软雅黑"/>
              </a:rPr>
              <a:t>3</a:t>
            </a: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亿会员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6698" y="3101594"/>
            <a:ext cx="765175" cy="343535"/>
          </a:xfrm>
          <a:custGeom>
            <a:avLst/>
            <a:gdLst/>
            <a:ahLst/>
            <a:cxnLst/>
            <a:rect l="l" t="t" r="r" b="b"/>
            <a:pathLst>
              <a:path w="765175" h="343535">
                <a:moveTo>
                  <a:pt x="509142" y="0"/>
                </a:moveTo>
                <a:lnTo>
                  <a:pt x="0" y="0"/>
                </a:lnTo>
                <a:lnTo>
                  <a:pt x="0" y="343535"/>
                </a:lnTo>
                <a:lnTo>
                  <a:pt x="509142" y="343535"/>
                </a:lnTo>
                <a:lnTo>
                  <a:pt x="567804" y="339008"/>
                </a:lnTo>
                <a:lnTo>
                  <a:pt x="621616" y="326111"/>
                </a:lnTo>
                <a:lnTo>
                  <a:pt x="669056" y="305865"/>
                </a:lnTo>
                <a:lnTo>
                  <a:pt x="708603" y="279292"/>
                </a:lnTo>
                <a:lnTo>
                  <a:pt x="738735" y="247414"/>
                </a:lnTo>
                <a:lnTo>
                  <a:pt x="757930" y="211253"/>
                </a:lnTo>
                <a:lnTo>
                  <a:pt x="764666" y="171831"/>
                </a:lnTo>
                <a:lnTo>
                  <a:pt x="757930" y="132401"/>
                </a:lnTo>
                <a:lnTo>
                  <a:pt x="738735" y="96221"/>
                </a:lnTo>
                <a:lnTo>
                  <a:pt x="708603" y="64319"/>
                </a:lnTo>
                <a:lnTo>
                  <a:pt x="669056" y="37718"/>
                </a:lnTo>
                <a:lnTo>
                  <a:pt x="621616" y="17448"/>
                </a:lnTo>
                <a:lnTo>
                  <a:pt x="567804" y="4533"/>
                </a:lnTo>
                <a:lnTo>
                  <a:pt x="5091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76698" y="3101594"/>
            <a:ext cx="765175" cy="343535"/>
          </a:xfrm>
          <a:custGeom>
            <a:avLst/>
            <a:gdLst/>
            <a:ahLst/>
            <a:cxnLst/>
            <a:rect l="l" t="t" r="r" b="b"/>
            <a:pathLst>
              <a:path w="765175" h="343535">
                <a:moveTo>
                  <a:pt x="509142" y="0"/>
                </a:moveTo>
                <a:lnTo>
                  <a:pt x="567804" y="4533"/>
                </a:lnTo>
                <a:lnTo>
                  <a:pt x="621616" y="17448"/>
                </a:lnTo>
                <a:lnTo>
                  <a:pt x="669056" y="37718"/>
                </a:lnTo>
                <a:lnTo>
                  <a:pt x="708603" y="64319"/>
                </a:lnTo>
                <a:lnTo>
                  <a:pt x="738735" y="96221"/>
                </a:lnTo>
                <a:lnTo>
                  <a:pt x="757930" y="132401"/>
                </a:lnTo>
                <a:lnTo>
                  <a:pt x="764666" y="171831"/>
                </a:lnTo>
                <a:lnTo>
                  <a:pt x="757930" y="211253"/>
                </a:lnTo>
                <a:lnTo>
                  <a:pt x="738735" y="247414"/>
                </a:lnTo>
                <a:lnTo>
                  <a:pt x="708603" y="279292"/>
                </a:lnTo>
                <a:lnTo>
                  <a:pt x="669056" y="305865"/>
                </a:lnTo>
                <a:lnTo>
                  <a:pt x="621616" y="326111"/>
                </a:lnTo>
                <a:lnTo>
                  <a:pt x="567804" y="339008"/>
                </a:lnTo>
                <a:lnTo>
                  <a:pt x="509142" y="343535"/>
                </a:lnTo>
                <a:lnTo>
                  <a:pt x="371165" y="343535"/>
                </a:lnTo>
                <a:lnTo>
                  <a:pt x="260681" y="343535"/>
                </a:lnTo>
                <a:lnTo>
                  <a:pt x="0" y="343535"/>
                </a:lnTo>
                <a:lnTo>
                  <a:pt x="0" y="216336"/>
                </a:lnTo>
                <a:lnTo>
                  <a:pt x="0" y="0"/>
                </a:lnTo>
                <a:lnTo>
                  <a:pt x="509142" y="0"/>
                </a:lnTo>
                <a:close/>
              </a:path>
            </a:pathLst>
          </a:custGeom>
          <a:ln w="9534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67380" y="3101594"/>
            <a:ext cx="1909445" cy="343535"/>
          </a:xfrm>
          <a:custGeom>
            <a:avLst/>
            <a:gdLst/>
            <a:ahLst/>
            <a:cxnLst/>
            <a:rect l="l" t="t" r="r" b="b"/>
            <a:pathLst>
              <a:path w="1909445" h="343535">
                <a:moveTo>
                  <a:pt x="1909318" y="0"/>
                </a:moveTo>
                <a:lnTo>
                  <a:pt x="184276" y="0"/>
                </a:lnTo>
                <a:lnTo>
                  <a:pt x="135216" y="6131"/>
                </a:lnTo>
                <a:lnTo>
                  <a:pt x="91176" y="23438"/>
                </a:lnTo>
                <a:lnTo>
                  <a:pt x="53895" y="50292"/>
                </a:lnTo>
                <a:lnTo>
                  <a:pt x="25113" y="85061"/>
                </a:lnTo>
                <a:lnTo>
                  <a:pt x="6568" y="126118"/>
                </a:lnTo>
                <a:lnTo>
                  <a:pt x="0" y="171831"/>
                </a:lnTo>
                <a:lnTo>
                  <a:pt x="6568" y="217534"/>
                </a:lnTo>
                <a:lnTo>
                  <a:pt x="25113" y="258567"/>
                </a:lnTo>
                <a:lnTo>
                  <a:pt x="53895" y="293306"/>
                </a:lnTo>
                <a:lnTo>
                  <a:pt x="91176" y="320129"/>
                </a:lnTo>
                <a:lnTo>
                  <a:pt x="135216" y="337413"/>
                </a:lnTo>
                <a:lnTo>
                  <a:pt x="184276" y="343535"/>
                </a:lnTo>
                <a:lnTo>
                  <a:pt x="1909318" y="343535"/>
                </a:lnTo>
                <a:lnTo>
                  <a:pt x="1909318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67380" y="3101594"/>
            <a:ext cx="1909445" cy="343535"/>
          </a:xfrm>
          <a:custGeom>
            <a:avLst/>
            <a:gdLst/>
            <a:ahLst/>
            <a:cxnLst/>
            <a:rect l="l" t="t" r="r" b="b"/>
            <a:pathLst>
              <a:path w="1909445" h="343535">
                <a:moveTo>
                  <a:pt x="184276" y="0"/>
                </a:moveTo>
                <a:lnTo>
                  <a:pt x="184276" y="0"/>
                </a:lnTo>
                <a:lnTo>
                  <a:pt x="1909318" y="0"/>
                </a:lnTo>
                <a:lnTo>
                  <a:pt x="1909318" y="127198"/>
                </a:lnTo>
                <a:lnTo>
                  <a:pt x="1909318" y="343535"/>
                </a:lnTo>
                <a:lnTo>
                  <a:pt x="1761541" y="343535"/>
                </a:lnTo>
                <a:lnTo>
                  <a:pt x="184276" y="343535"/>
                </a:lnTo>
                <a:lnTo>
                  <a:pt x="135216" y="337413"/>
                </a:lnTo>
                <a:lnTo>
                  <a:pt x="91176" y="320129"/>
                </a:lnTo>
                <a:lnTo>
                  <a:pt x="53895" y="293306"/>
                </a:lnTo>
                <a:lnTo>
                  <a:pt x="25113" y="258567"/>
                </a:lnTo>
                <a:lnTo>
                  <a:pt x="6568" y="217534"/>
                </a:lnTo>
                <a:lnTo>
                  <a:pt x="0" y="171831"/>
                </a:lnTo>
                <a:lnTo>
                  <a:pt x="6568" y="126118"/>
                </a:lnTo>
                <a:lnTo>
                  <a:pt x="25113" y="85061"/>
                </a:lnTo>
                <a:lnTo>
                  <a:pt x="53895" y="50292"/>
                </a:lnTo>
                <a:lnTo>
                  <a:pt x="91176" y="23438"/>
                </a:lnTo>
                <a:lnTo>
                  <a:pt x="135216" y="6131"/>
                </a:lnTo>
                <a:lnTo>
                  <a:pt x="184276" y="0"/>
                </a:lnTo>
                <a:close/>
              </a:path>
            </a:pathLst>
          </a:custGeom>
          <a:ln w="9534">
            <a:solidFill>
              <a:srgbClr val="F029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647565" y="3221989"/>
            <a:ext cx="521334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25">
                <a:solidFill>
                  <a:srgbClr val="171717"/>
                </a:solidFill>
                <a:latin typeface="微软雅黑"/>
                <a:cs typeface="微软雅黑"/>
              </a:rPr>
              <a:t>2017</a:t>
            </a: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年</a:t>
            </a:r>
            <a:r>
              <a:rPr dirty="0" sz="800" spc="-25">
                <a:solidFill>
                  <a:srgbClr val="171717"/>
                </a:solidFill>
                <a:latin typeface="微软雅黑"/>
                <a:cs typeface="微软雅黑"/>
              </a:rPr>
              <a:t>3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月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48914" y="3231895"/>
            <a:ext cx="1818005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0">
                <a:solidFill>
                  <a:srgbClr val="FFFFFF"/>
                </a:solidFill>
                <a:latin typeface="微软雅黑"/>
                <a:cs typeface="微软雅黑"/>
              </a:rPr>
              <a:t>m.o****ipshop.com</a:t>
            </a:r>
            <a:r>
              <a:rPr dirty="0" sz="800" spc="-16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微软雅黑"/>
                <a:cs typeface="微软雅黑"/>
              </a:rPr>
              <a:t>****</a:t>
            </a:r>
            <a:r>
              <a:rPr dirty="0" sz="800" spc="10">
                <a:solidFill>
                  <a:srgbClr val="FFFFFF"/>
                </a:solidFill>
                <a:latin typeface="微软雅黑"/>
                <a:cs typeface="微软雅黑"/>
              </a:rPr>
              <a:t>敏感信息泄露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87721" y="3188335"/>
            <a:ext cx="596900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20" b="1">
                <a:solidFill>
                  <a:srgbClr val="171717"/>
                </a:solidFill>
                <a:latin typeface="微软雅黑"/>
                <a:cs typeface="微软雅黑"/>
              </a:rPr>
              <a:t>全体员工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76547" y="3690873"/>
            <a:ext cx="702310" cy="341630"/>
          </a:xfrm>
          <a:custGeom>
            <a:avLst/>
            <a:gdLst/>
            <a:ahLst/>
            <a:cxnLst/>
            <a:rect l="l" t="t" r="r" b="b"/>
            <a:pathLst>
              <a:path w="702310" h="341629">
                <a:moveTo>
                  <a:pt x="702055" y="0"/>
                </a:moveTo>
                <a:lnTo>
                  <a:pt x="234441" y="0"/>
                </a:lnTo>
                <a:lnTo>
                  <a:pt x="180627" y="4530"/>
                </a:lnTo>
                <a:lnTo>
                  <a:pt x="131258" y="17430"/>
                </a:lnTo>
                <a:lnTo>
                  <a:pt x="87731" y="37659"/>
                </a:lnTo>
                <a:lnTo>
                  <a:pt x="51444" y="64176"/>
                </a:lnTo>
                <a:lnTo>
                  <a:pt x="23796" y="95944"/>
                </a:lnTo>
                <a:lnTo>
                  <a:pt x="6181" y="131921"/>
                </a:lnTo>
                <a:lnTo>
                  <a:pt x="0" y="171069"/>
                </a:lnTo>
                <a:lnTo>
                  <a:pt x="6181" y="210211"/>
                </a:lnTo>
                <a:lnTo>
                  <a:pt x="23796" y="246123"/>
                </a:lnTo>
                <a:lnTo>
                  <a:pt x="51444" y="277788"/>
                </a:lnTo>
                <a:lnTo>
                  <a:pt x="87731" y="304187"/>
                </a:lnTo>
                <a:lnTo>
                  <a:pt x="131258" y="324303"/>
                </a:lnTo>
                <a:lnTo>
                  <a:pt x="180627" y="337119"/>
                </a:lnTo>
                <a:lnTo>
                  <a:pt x="234441" y="341617"/>
                </a:lnTo>
                <a:lnTo>
                  <a:pt x="702055" y="341617"/>
                </a:lnTo>
                <a:lnTo>
                  <a:pt x="7020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76547" y="3690873"/>
            <a:ext cx="702310" cy="341630"/>
          </a:xfrm>
          <a:custGeom>
            <a:avLst/>
            <a:gdLst/>
            <a:ahLst/>
            <a:cxnLst/>
            <a:rect l="l" t="t" r="r" b="b"/>
            <a:pathLst>
              <a:path w="702310" h="341629">
                <a:moveTo>
                  <a:pt x="234441" y="0"/>
                </a:moveTo>
                <a:lnTo>
                  <a:pt x="180627" y="4530"/>
                </a:lnTo>
                <a:lnTo>
                  <a:pt x="131258" y="17430"/>
                </a:lnTo>
                <a:lnTo>
                  <a:pt x="87731" y="37659"/>
                </a:lnTo>
                <a:lnTo>
                  <a:pt x="51444" y="64176"/>
                </a:lnTo>
                <a:lnTo>
                  <a:pt x="23796" y="95944"/>
                </a:lnTo>
                <a:lnTo>
                  <a:pt x="6181" y="131921"/>
                </a:lnTo>
                <a:lnTo>
                  <a:pt x="0" y="171069"/>
                </a:lnTo>
                <a:lnTo>
                  <a:pt x="6181" y="210211"/>
                </a:lnTo>
                <a:lnTo>
                  <a:pt x="23796" y="246123"/>
                </a:lnTo>
                <a:lnTo>
                  <a:pt x="51444" y="277788"/>
                </a:lnTo>
                <a:lnTo>
                  <a:pt x="87731" y="304187"/>
                </a:lnTo>
                <a:lnTo>
                  <a:pt x="131258" y="324303"/>
                </a:lnTo>
                <a:lnTo>
                  <a:pt x="180627" y="337119"/>
                </a:lnTo>
                <a:lnTo>
                  <a:pt x="234441" y="341617"/>
                </a:lnTo>
                <a:lnTo>
                  <a:pt x="373635" y="341617"/>
                </a:lnTo>
                <a:lnTo>
                  <a:pt x="482040" y="341617"/>
                </a:lnTo>
                <a:lnTo>
                  <a:pt x="702055" y="341617"/>
                </a:lnTo>
                <a:lnTo>
                  <a:pt x="702055" y="215129"/>
                </a:lnTo>
                <a:lnTo>
                  <a:pt x="702055" y="0"/>
                </a:lnTo>
                <a:lnTo>
                  <a:pt x="234441" y="0"/>
                </a:lnTo>
                <a:close/>
              </a:path>
            </a:pathLst>
          </a:custGeom>
          <a:ln w="9534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78603" y="3690873"/>
            <a:ext cx="1762760" cy="341630"/>
          </a:xfrm>
          <a:custGeom>
            <a:avLst/>
            <a:gdLst/>
            <a:ahLst/>
            <a:cxnLst/>
            <a:rect l="l" t="t" r="r" b="b"/>
            <a:pathLst>
              <a:path w="1762760" h="341629">
                <a:moveTo>
                  <a:pt x="1592326" y="0"/>
                </a:moveTo>
                <a:lnTo>
                  <a:pt x="0" y="0"/>
                </a:lnTo>
                <a:lnTo>
                  <a:pt x="0" y="341617"/>
                </a:lnTo>
                <a:lnTo>
                  <a:pt x="1592326" y="341617"/>
                </a:lnTo>
                <a:lnTo>
                  <a:pt x="1637607" y="335533"/>
                </a:lnTo>
                <a:lnTo>
                  <a:pt x="1678272" y="318358"/>
                </a:lnTo>
                <a:lnTo>
                  <a:pt x="1712706" y="291709"/>
                </a:lnTo>
                <a:lnTo>
                  <a:pt x="1739297" y="257200"/>
                </a:lnTo>
                <a:lnTo>
                  <a:pt x="1756435" y="216448"/>
                </a:lnTo>
                <a:lnTo>
                  <a:pt x="1762506" y="171069"/>
                </a:lnTo>
                <a:lnTo>
                  <a:pt x="1756435" y="125677"/>
                </a:lnTo>
                <a:lnTo>
                  <a:pt x="1739297" y="84835"/>
                </a:lnTo>
                <a:lnTo>
                  <a:pt x="1712706" y="50196"/>
                </a:lnTo>
                <a:lnTo>
                  <a:pt x="1678272" y="23410"/>
                </a:lnTo>
                <a:lnTo>
                  <a:pt x="1637607" y="6127"/>
                </a:lnTo>
                <a:lnTo>
                  <a:pt x="1592326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78603" y="3690873"/>
            <a:ext cx="1762760" cy="341630"/>
          </a:xfrm>
          <a:custGeom>
            <a:avLst/>
            <a:gdLst/>
            <a:ahLst/>
            <a:cxnLst/>
            <a:rect l="l" t="t" r="r" b="b"/>
            <a:pathLst>
              <a:path w="1762760" h="341629">
                <a:moveTo>
                  <a:pt x="1592326" y="0"/>
                </a:moveTo>
                <a:lnTo>
                  <a:pt x="1592326" y="0"/>
                </a:lnTo>
                <a:lnTo>
                  <a:pt x="0" y="0"/>
                </a:lnTo>
                <a:lnTo>
                  <a:pt x="0" y="126488"/>
                </a:lnTo>
                <a:lnTo>
                  <a:pt x="0" y="341617"/>
                </a:lnTo>
                <a:lnTo>
                  <a:pt x="149178" y="341617"/>
                </a:lnTo>
                <a:lnTo>
                  <a:pt x="1592326" y="341617"/>
                </a:lnTo>
                <a:lnTo>
                  <a:pt x="1637607" y="335533"/>
                </a:lnTo>
                <a:lnTo>
                  <a:pt x="1678272" y="318358"/>
                </a:lnTo>
                <a:lnTo>
                  <a:pt x="1712706" y="291709"/>
                </a:lnTo>
                <a:lnTo>
                  <a:pt x="1739297" y="257200"/>
                </a:lnTo>
                <a:lnTo>
                  <a:pt x="1756435" y="216448"/>
                </a:lnTo>
                <a:lnTo>
                  <a:pt x="1762506" y="171069"/>
                </a:lnTo>
                <a:lnTo>
                  <a:pt x="1756435" y="125677"/>
                </a:lnTo>
                <a:lnTo>
                  <a:pt x="1739297" y="84835"/>
                </a:lnTo>
                <a:lnTo>
                  <a:pt x="1712706" y="50196"/>
                </a:lnTo>
                <a:lnTo>
                  <a:pt x="1678272" y="23410"/>
                </a:lnTo>
                <a:lnTo>
                  <a:pt x="1637607" y="6127"/>
                </a:lnTo>
                <a:lnTo>
                  <a:pt x="1592326" y="0"/>
                </a:lnTo>
                <a:close/>
              </a:path>
            </a:pathLst>
          </a:custGeom>
          <a:ln w="9534">
            <a:solidFill>
              <a:srgbClr val="F029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761484" y="3837304"/>
            <a:ext cx="1400175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5">
                <a:solidFill>
                  <a:srgbClr val="FFFFFF"/>
                </a:solidFill>
                <a:latin typeface="微软雅黑"/>
                <a:cs typeface="微软雅黑"/>
              </a:rPr>
              <a:t>***vip.com</a:t>
            </a:r>
            <a:r>
              <a:rPr dirty="0" sz="800" spc="-14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微软雅黑"/>
                <a:cs typeface="微软雅黑"/>
              </a:rPr>
              <a:t>****</a:t>
            </a:r>
            <a:r>
              <a:rPr dirty="0" sz="800" spc="10">
                <a:solidFill>
                  <a:srgbClr val="FFFFFF"/>
                </a:solidFill>
                <a:latin typeface="微软雅黑"/>
                <a:cs typeface="微软雅黑"/>
              </a:rPr>
              <a:t>敏感信息泄露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86378" y="3793490"/>
            <a:ext cx="57975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10" b="1">
                <a:solidFill>
                  <a:srgbClr val="171717"/>
                </a:solidFill>
                <a:latin typeface="微软雅黑"/>
                <a:cs typeface="微软雅黑"/>
              </a:rPr>
              <a:t>3</a:t>
            </a: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亿会员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86529" y="3831590"/>
            <a:ext cx="521334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-25">
                <a:solidFill>
                  <a:srgbClr val="171717"/>
                </a:solidFill>
                <a:latin typeface="微软雅黑"/>
                <a:cs typeface="微软雅黑"/>
              </a:rPr>
              <a:t>2017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年</a:t>
            </a:r>
            <a:r>
              <a:rPr dirty="0" sz="800" spc="-25">
                <a:solidFill>
                  <a:srgbClr val="171717"/>
                </a:solidFill>
                <a:latin typeface="微软雅黑"/>
                <a:cs typeface="微软雅黑"/>
              </a:rPr>
              <a:t>1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月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22250">
              <a:lnSpc>
                <a:spcPct val="100000"/>
              </a:lnSpc>
            </a:pPr>
            <a:r>
              <a:rPr dirty="0" sz="2750" spc="25"/>
              <a:t>唯品会安全应急响应中心</a:t>
            </a:r>
            <a:endParaRPr sz="2750"/>
          </a:p>
        </p:txBody>
      </p:sp>
      <p:sp>
        <p:nvSpPr>
          <p:cNvPr id="39" name="object 39"/>
          <p:cNvSpPr txBox="1"/>
          <p:nvPr/>
        </p:nvSpPr>
        <p:spPr>
          <a:xfrm>
            <a:off x="4924425" y="240665"/>
            <a:ext cx="355282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25" b="1">
                <a:solidFill>
                  <a:srgbClr val="F02971"/>
                </a:solidFill>
                <a:latin typeface="微软雅黑"/>
                <a:cs typeface="微软雅黑"/>
              </a:rPr>
              <a:t>提升重大威胁检测效率</a:t>
            </a:r>
            <a:endParaRPr sz="2750">
              <a:latin typeface="微软雅黑"/>
              <a:cs typeface="微软雅黑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284022"/>
            <a:ext cx="401955" cy="360045"/>
          </a:xfrm>
          <a:custGeom>
            <a:avLst/>
            <a:gdLst/>
            <a:ahLst/>
            <a:cxnLst/>
            <a:rect l="l" t="t" r="r" b="b"/>
            <a:pathLst>
              <a:path w="401955" h="360045">
                <a:moveTo>
                  <a:pt x="0" y="359994"/>
                </a:moveTo>
                <a:lnTo>
                  <a:pt x="401840" y="359994"/>
                </a:lnTo>
                <a:lnTo>
                  <a:pt x="401840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284022"/>
            <a:ext cx="401955" cy="360045"/>
          </a:xfrm>
          <a:custGeom>
            <a:avLst/>
            <a:gdLst/>
            <a:ahLst/>
            <a:cxnLst/>
            <a:rect l="l" t="t" r="r" b="b"/>
            <a:pathLst>
              <a:path w="401955" h="360045">
                <a:moveTo>
                  <a:pt x="0" y="359994"/>
                </a:moveTo>
                <a:lnTo>
                  <a:pt x="401840" y="359994"/>
                </a:lnTo>
                <a:lnTo>
                  <a:pt x="401840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12700">
            <a:solidFill>
              <a:srgbClr val="F029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80327" y="373379"/>
            <a:ext cx="23431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9032" y="830897"/>
            <a:ext cx="3816350" cy="3503929"/>
          </a:xfrm>
          <a:custGeom>
            <a:avLst/>
            <a:gdLst/>
            <a:ahLst/>
            <a:cxnLst/>
            <a:rect l="l" t="t" r="r" b="b"/>
            <a:pathLst>
              <a:path w="3816350" h="3503929">
                <a:moveTo>
                  <a:pt x="0" y="3503549"/>
                </a:moveTo>
                <a:lnTo>
                  <a:pt x="3815969" y="3503549"/>
                </a:lnTo>
                <a:lnTo>
                  <a:pt x="3815969" y="0"/>
                </a:lnTo>
                <a:lnTo>
                  <a:pt x="0" y="0"/>
                </a:lnTo>
                <a:lnTo>
                  <a:pt x="0" y="3503549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074916" y="888111"/>
            <a:ext cx="111125" cy="3446779"/>
          </a:xfrm>
          <a:custGeom>
            <a:avLst/>
            <a:gdLst/>
            <a:ahLst/>
            <a:cxnLst/>
            <a:rect l="l" t="t" r="r" b="b"/>
            <a:pathLst>
              <a:path w="111125" h="3446779">
                <a:moveTo>
                  <a:pt x="64769" y="0"/>
                </a:moveTo>
                <a:lnTo>
                  <a:pt x="45719" y="0"/>
                </a:lnTo>
                <a:lnTo>
                  <a:pt x="45719" y="76200"/>
                </a:lnTo>
                <a:lnTo>
                  <a:pt x="64769" y="76200"/>
                </a:lnTo>
                <a:lnTo>
                  <a:pt x="64769" y="0"/>
                </a:lnTo>
                <a:close/>
              </a:path>
              <a:path w="111125" h="3446779">
                <a:moveTo>
                  <a:pt x="64769" y="133350"/>
                </a:moveTo>
                <a:lnTo>
                  <a:pt x="45719" y="133350"/>
                </a:lnTo>
                <a:lnTo>
                  <a:pt x="45719" y="209550"/>
                </a:lnTo>
                <a:lnTo>
                  <a:pt x="64769" y="209550"/>
                </a:lnTo>
                <a:lnTo>
                  <a:pt x="64769" y="133350"/>
                </a:lnTo>
                <a:close/>
              </a:path>
              <a:path w="111125" h="3446779">
                <a:moveTo>
                  <a:pt x="64769" y="266700"/>
                </a:moveTo>
                <a:lnTo>
                  <a:pt x="45719" y="266700"/>
                </a:lnTo>
                <a:lnTo>
                  <a:pt x="45719" y="342900"/>
                </a:lnTo>
                <a:lnTo>
                  <a:pt x="64769" y="342900"/>
                </a:lnTo>
                <a:lnTo>
                  <a:pt x="64769" y="266700"/>
                </a:lnTo>
                <a:close/>
              </a:path>
              <a:path w="111125" h="3446779">
                <a:moveTo>
                  <a:pt x="64769" y="400050"/>
                </a:moveTo>
                <a:lnTo>
                  <a:pt x="45719" y="400050"/>
                </a:lnTo>
                <a:lnTo>
                  <a:pt x="45719" y="476250"/>
                </a:lnTo>
                <a:lnTo>
                  <a:pt x="64769" y="476250"/>
                </a:lnTo>
                <a:lnTo>
                  <a:pt x="64769" y="400050"/>
                </a:lnTo>
                <a:close/>
              </a:path>
              <a:path w="111125" h="3446779">
                <a:moveTo>
                  <a:pt x="64769" y="533400"/>
                </a:moveTo>
                <a:lnTo>
                  <a:pt x="45719" y="533400"/>
                </a:lnTo>
                <a:lnTo>
                  <a:pt x="45719" y="609600"/>
                </a:lnTo>
                <a:lnTo>
                  <a:pt x="64769" y="609600"/>
                </a:lnTo>
                <a:lnTo>
                  <a:pt x="64769" y="533400"/>
                </a:lnTo>
                <a:close/>
              </a:path>
              <a:path w="111125" h="3446779">
                <a:moveTo>
                  <a:pt x="64769" y="666750"/>
                </a:moveTo>
                <a:lnTo>
                  <a:pt x="45719" y="666750"/>
                </a:lnTo>
                <a:lnTo>
                  <a:pt x="45719" y="742950"/>
                </a:lnTo>
                <a:lnTo>
                  <a:pt x="64769" y="742950"/>
                </a:lnTo>
                <a:lnTo>
                  <a:pt x="64769" y="666750"/>
                </a:lnTo>
                <a:close/>
              </a:path>
              <a:path w="111125" h="3446779">
                <a:moveTo>
                  <a:pt x="64769" y="800100"/>
                </a:moveTo>
                <a:lnTo>
                  <a:pt x="45719" y="800100"/>
                </a:lnTo>
                <a:lnTo>
                  <a:pt x="45719" y="876300"/>
                </a:lnTo>
                <a:lnTo>
                  <a:pt x="64769" y="876300"/>
                </a:lnTo>
                <a:lnTo>
                  <a:pt x="64769" y="800100"/>
                </a:lnTo>
                <a:close/>
              </a:path>
              <a:path w="111125" h="3446779">
                <a:moveTo>
                  <a:pt x="64769" y="933450"/>
                </a:moveTo>
                <a:lnTo>
                  <a:pt x="45719" y="933450"/>
                </a:lnTo>
                <a:lnTo>
                  <a:pt x="45719" y="1009650"/>
                </a:lnTo>
                <a:lnTo>
                  <a:pt x="64769" y="1009650"/>
                </a:lnTo>
                <a:lnTo>
                  <a:pt x="64769" y="933450"/>
                </a:lnTo>
                <a:close/>
              </a:path>
              <a:path w="111125" h="3446779">
                <a:moveTo>
                  <a:pt x="64769" y="1066800"/>
                </a:moveTo>
                <a:lnTo>
                  <a:pt x="45719" y="1066800"/>
                </a:lnTo>
                <a:lnTo>
                  <a:pt x="45719" y="1143000"/>
                </a:lnTo>
                <a:lnTo>
                  <a:pt x="64769" y="1143000"/>
                </a:lnTo>
                <a:lnTo>
                  <a:pt x="64769" y="1066800"/>
                </a:lnTo>
                <a:close/>
              </a:path>
              <a:path w="111125" h="3446779">
                <a:moveTo>
                  <a:pt x="64769" y="1200150"/>
                </a:moveTo>
                <a:lnTo>
                  <a:pt x="45719" y="1200150"/>
                </a:lnTo>
                <a:lnTo>
                  <a:pt x="45719" y="1276350"/>
                </a:lnTo>
                <a:lnTo>
                  <a:pt x="64769" y="1276350"/>
                </a:lnTo>
                <a:lnTo>
                  <a:pt x="64769" y="1200150"/>
                </a:lnTo>
                <a:close/>
              </a:path>
              <a:path w="111125" h="3446779">
                <a:moveTo>
                  <a:pt x="64769" y="1333500"/>
                </a:moveTo>
                <a:lnTo>
                  <a:pt x="45719" y="1333500"/>
                </a:lnTo>
                <a:lnTo>
                  <a:pt x="45719" y="1409700"/>
                </a:lnTo>
                <a:lnTo>
                  <a:pt x="64769" y="1409700"/>
                </a:lnTo>
                <a:lnTo>
                  <a:pt x="64769" y="1333500"/>
                </a:lnTo>
                <a:close/>
              </a:path>
              <a:path w="111125" h="3446779">
                <a:moveTo>
                  <a:pt x="64769" y="1466850"/>
                </a:moveTo>
                <a:lnTo>
                  <a:pt x="45719" y="1466850"/>
                </a:lnTo>
                <a:lnTo>
                  <a:pt x="45719" y="1543050"/>
                </a:lnTo>
                <a:lnTo>
                  <a:pt x="64769" y="1543050"/>
                </a:lnTo>
                <a:lnTo>
                  <a:pt x="64769" y="1466850"/>
                </a:lnTo>
                <a:close/>
              </a:path>
              <a:path w="111125" h="3446779">
                <a:moveTo>
                  <a:pt x="64769" y="1600200"/>
                </a:moveTo>
                <a:lnTo>
                  <a:pt x="45719" y="1600200"/>
                </a:lnTo>
                <a:lnTo>
                  <a:pt x="45719" y="1676400"/>
                </a:lnTo>
                <a:lnTo>
                  <a:pt x="64769" y="1676400"/>
                </a:lnTo>
                <a:lnTo>
                  <a:pt x="64769" y="1600200"/>
                </a:lnTo>
                <a:close/>
              </a:path>
              <a:path w="111125" h="3446779">
                <a:moveTo>
                  <a:pt x="64769" y="1733550"/>
                </a:moveTo>
                <a:lnTo>
                  <a:pt x="45719" y="1733550"/>
                </a:lnTo>
                <a:lnTo>
                  <a:pt x="45719" y="1809750"/>
                </a:lnTo>
                <a:lnTo>
                  <a:pt x="64769" y="1809750"/>
                </a:lnTo>
                <a:lnTo>
                  <a:pt x="64769" y="1733550"/>
                </a:lnTo>
                <a:close/>
              </a:path>
              <a:path w="111125" h="3446779">
                <a:moveTo>
                  <a:pt x="64769" y="1866900"/>
                </a:moveTo>
                <a:lnTo>
                  <a:pt x="45719" y="1866900"/>
                </a:lnTo>
                <a:lnTo>
                  <a:pt x="45719" y="1943100"/>
                </a:lnTo>
                <a:lnTo>
                  <a:pt x="64769" y="1943100"/>
                </a:lnTo>
                <a:lnTo>
                  <a:pt x="64769" y="1866900"/>
                </a:lnTo>
                <a:close/>
              </a:path>
              <a:path w="111125" h="3446779">
                <a:moveTo>
                  <a:pt x="64769" y="2000250"/>
                </a:moveTo>
                <a:lnTo>
                  <a:pt x="45719" y="2000250"/>
                </a:lnTo>
                <a:lnTo>
                  <a:pt x="45719" y="2076450"/>
                </a:lnTo>
                <a:lnTo>
                  <a:pt x="64769" y="2076450"/>
                </a:lnTo>
                <a:lnTo>
                  <a:pt x="64769" y="2000250"/>
                </a:lnTo>
                <a:close/>
              </a:path>
              <a:path w="111125" h="3446779">
                <a:moveTo>
                  <a:pt x="64769" y="2133600"/>
                </a:moveTo>
                <a:lnTo>
                  <a:pt x="45719" y="2133600"/>
                </a:lnTo>
                <a:lnTo>
                  <a:pt x="45719" y="2209800"/>
                </a:lnTo>
                <a:lnTo>
                  <a:pt x="64769" y="2209800"/>
                </a:lnTo>
                <a:lnTo>
                  <a:pt x="64769" y="2133600"/>
                </a:lnTo>
                <a:close/>
              </a:path>
              <a:path w="111125" h="3446779">
                <a:moveTo>
                  <a:pt x="64769" y="2266950"/>
                </a:moveTo>
                <a:lnTo>
                  <a:pt x="45719" y="2266950"/>
                </a:lnTo>
                <a:lnTo>
                  <a:pt x="45719" y="2343150"/>
                </a:lnTo>
                <a:lnTo>
                  <a:pt x="64769" y="2343150"/>
                </a:lnTo>
                <a:lnTo>
                  <a:pt x="64769" y="2266950"/>
                </a:lnTo>
                <a:close/>
              </a:path>
              <a:path w="111125" h="3446779">
                <a:moveTo>
                  <a:pt x="64769" y="2400300"/>
                </a:moveTo>
                <a:lnTo>
                  <a:pt x="45719" y="2400300"/>
                </a:lnTo>
                <a:lnTo>
                  <a:pt x="45719" y="2476500"/>
                </a:lnTo>
                <a:lnTo>
                  <a:pt x="64769" y="2476500"/>
                </a:lnTo>
                <a:lnTo>
                  <a:pt x="64769" y="2400300"/>
                </a:lnTo>
                <a:close/>
              </a:path>
              <a:path w="111125" h="3446779">
                <a:moveTo>
                  <a:pt x="64769" y="2533650"/>
                </a:moveTo>
                <a:lnTo>
                  <a:pt x="45719" y="2533650"/>
                </a:lnTo>
                <a:lnTo>
                  <a:pt x="45719" y="2609850"/>
                </a:lnTo>
                <a:lnTo>
                  <a:pt x="64769" y="2609850"/>
                </a:lnTo>
                <a:lnTo>
                  <a:pt x="64769" y="2533650"/>
                </a:lnTo>
                <a:close/>
              </a:path>
              <a:path w="111125" h="3446779">
                <a:moveTo>
                  <a:pt x="64769" y="2667000"/>
                </a:moveTo>
                <a:lnTo>
                  <a:pt x="45719" y="2667000"/>
                </a:lnTo>
                <a:lnTo>
                  <a:pt x="45719" y="2743200"/>
                </a:lnTo>
                <a:lnTo>
                  <a:pt x="64769" y="2743200"/>
                </a:lnTo>
                <a:lnTo>
                  <a:pt x="64769" y="2667000"/>
                </a:lnTo>
                <a:close/>
              </a:path>
              <a:path w="111125" h="3446779">
                <a:moveTo>
                  <a:pt x="64769" y="2800350"/>
                </a:moveTo>
                <a:lnTo>
                  <a:pt x="45719" y="2800350"/>
                </a:lnTo>
                <a:lnTo>
                  <a:pt x="45719" y="2876550"/>
                </a:lnTo>
                <a:lnTo>
                  <a:pt x="64769" y="2876550"/>
                </a:lnTo>
                <a:lnTo>
                  <a:pt x="64769" y="2800350"/>
                </a:lnTo>
                <a:close/>
              </a:path>
              <a:path w="111125" h="3446779">
                <a:moveTo>
                  <a:pt x="64769" y="2933700"/>
                </a:moveTo>
                <a:lnTo>
                  <a:pt x="45719" y="2933700"/>
                </a:lnTo>
                <a:lnTo>
                  <a:pt x="45719" y="3009836"/>
                </a:lnTo>
                <a:lnTo>
                  <a:pt x="64769" y="3009836"/>
                </a:lnTo>
                <a:lnTo>
                  <a:pt x="64769" y="2933700"/>
                </a:lnTo>
                <a:close/>
              </a:path>
              <a:path w="111125" h="3446779">
                <a:moveTo>
                  <a:pt x="64769" y="3066986"/>
                </a:moveTo>
                <a:lnTo>
                  <a:pt x="45719" y="3066986"/>
                </a:lnTo>
                <a:lnTo>
                  <a:pt x="45719" y="3143186"/>
                </a:lnTo>
                <a:lnTo>
                  <a:pt x="64769" y="3143186"/>
                </a:lnTo>
                <a:lnTo>
                  <a:pt x="64769" y="3066986"/>
                </a:lnTo>
                <a:close/>
              </a:path>
              <a:path w="111125" h="3446779">
                <a:moveTo>
                  <a:pt x="64769" y="3200336"/>
                </a:moveTo>
                <a:lnTo>
                  <a:pt x="45719" y="3200336"/>
                </a:lnTo>
                <a:lnTo>
                  <a:pt x="45719" y="3276536"/>
                </a:lnTo>
                <a:lnTo>
                  <a:pt x="64769" y="3276536"/>
                </a:lnTo>
                <a:lnTo>
                  <a:pt x="64769" y="3200336"/>
                </a:lnTo>
                <a:close/>
              </a:path>
              <a:path w="111125" h="3446779">
                <a:moveTo>
                  <a:pt x="10540" y="3340404"/>
                </a:moveTo>
                <a:lnTo>
                  <a:pt x="5968" y="3343046"/>
                </a:lnTo>
                <a:lnTo>
                  <a:pt x="1524" y="3345700"/>
                </a:lnTo>
                <a:lnTo>
                  <a:pt x="0" y="3351529"/>
                </a:lnTo>
                <a:lnTo>
                  <a:pt x="2539" y="3356076"/>
                </a:lnTo>
                <a:lnTo>
                  <a:pt x="55244" y="3446386"/>
                </a:lnTo>
                <a:lnTo>
                  <a:pt x="69082" y="3422675"/>
                </a:lnTo>
                <a:lnTo>
                  <a:pt x="46989" y="3422675"/>
                </a:lnTo>
                <a:lnTo>
                  <a:pt x="54452" y="3409886"/>
                </a:lnTo>
                <a:lnTo>
                  <a:pt x="45719" y="3409886"/>
                </a:lnTo>
                <a:lnTo>
                  <a:pt x="45719" y="3392204"/>
                </a:lnTo>
                <a:lnTo>
                  <a:pt x="16382" y="3341928"/>
                </a:lnTo>
                <a:lnTo>
                  <a:pt x="10540" y="3340404"/>
                </a:lnTo>
                <a:close/>
              </a:path>
              <a:path w="111125" h="3446779">
                <a:moveTo>
                  <a:pt x="55245" y="3408528"/>
                </a:moveTo>
                <a:lnTo>
                  <a:pt x="46989" y="3422675"/>
                </a:lnTo>
                <a:lnTo>
                  <a:pt x="63500" y="3422675"/>
                </a:lnTo>
                <a:lnTo>
                  <a:pt x="55245" y="3408528"/>
                </a:lnTo>
                <a:close/>
              </a:path>
              <a:path w="111125" h="3446779">
                <a:moveTo>
                  <a:pt x="64769" y="3392204"/>
                </a:moveTo>
                <a:lnTo>
                  <a:pt x="55245" y="3408528"/>
                </a:lnTo>
                <a:lnTo>
                  <a:pt x="63500" y="3422675"/>
                </a:lnTo>
                <a:lnTo>
                  <a:pt x="69082" y="3422675"/>
                </a:lnTo>
                <a:lnTo>
                  <a:pt x="76546" y="3409886"/>
                </a:lnTo>
                <a:lnTo>
                  <a:pt x="64769" y="3409886"/>
                </a:lnTo>
                <a:lnTo>
                  <a:pt x="64769" y="3392204"/>
                </a:lnTo>
                <a:close/>
              </a:path>
              <a:path w="111125" h="3446779">
                <a:moveTo>
                  <a:pt x="45720" y="3392204"/>
                </a:moveTo>
                <a:lnTo>
                  <a:pt x="45719" y="3409886"/>
                </a:lnTo>
                <a:lnTo>
                  <a:pt x="54452" y="3409886"/>
                </a:lnTo>
                <a:lnTo>
                  <a:pt x="55245" y="3408528"/>
                </a:lnTo>
                <a:lnTo>
                  <a:pt x="45720" y="3392204"/>
                </a:lnTo>
                <a:close/>
              </a:path>
              <a:path w="111125" h="3446779">
                <a:moveTo>
                  <a:pt x="99949" y="3340404"/>
                </a:moveTo>
                <a:lnTo>
                  <a:pt x="94106" y="3341928"/>
                </a:lnTo>
                <a:lnTo>
                  <a:pt x="64769" y="3392204"/>
                </a:lnTo>
                <a:lnTo>
                  <a:pt x="64769" y="3409886"/>
                </a:lnTo>
                <a:lnTo>
                  <a:pt x="76546" y="3409886"/>
                </a:lnTo>
                <a:lnTo>
                  <a:pt x="110616" y="3351529"/>
                </a:lnTo>
                <a:lnTo>
                  <a:pt x="109092" y="3345700"/>
                </a:lnTo>
                <a:lnTo>
                  <a:pt x="99949" y="3340404"/>
                </a:lnTo>
                <a:close/>
              </a:path>
              <a:path w="111125" h="3446779">
                <a:moveTo>
                  <a:pt x="64769" y="3333686"/>
                </a:moveTo>
                <a:lnTo>
                  <a:pt x="45719" y="3333686"/>
                </a:lnTo>
                <a:lnTo>
                  <a:pt x="45720" y="3392204"/>
                </a:lnTo>
                <a:lnTo>
                  <a:pt x="55245" y="3408528"/>
                </a:lnTo>
                <a:lnTo>
                  <a:pt x="64769" y="3392204"/>
                </a:lnTo>
                <a:lnTo>
                  <a:pt x="64769" y="3333686"/>
                </a:lnTo>
                <a:close/>
              </a:path>
            </a:pathLst>
          </a:custGeom>
          <a:solidFill>
            <a:srgbClr val="6363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30160" y="1103249"/>
            <a:ext cx="1672717" cy="487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78954" y="1107058"/>
            <a:ext cx="1559560" cy="277495"/>
          </a:xfrm>
          <a:custGeom>
            <a:avLst/>
            <a:gdLst/>
            <a:ahLst/>
            <a:cxnLst/>
            <a:rect l="l" t="t" r="r" b="b"/>
            <a:pathLst>
              <a:path w="1559559" h="277494">
                <a:moveTo>
                  <a:pt x="1538604" y="0"/>
                </a:moveTo>
                <a:lnTo>
                  <a:pt x="0" y="0"/>
                </a:lnTo>
                <a:lnTo>
                  <a:pt x="0" y="277367"/>
                </a:lnTo>
                <a:lnTo>
                  <a:pt x="1538604" y="277367"/>
                </a:lnTo>
                <a:lnTo>
                  <a:pt x="1546594" y="275756"/>
                </a:lnTo>
                <a:lnTo>
                  <a:pt x="1553273" y="271335"/>
                </a:lnTo>
                <a:lnTo>
                  <a:pt x="1557857" y="264723"/>
                </a:lnTo>
                <a:lnTo>
                  <a:pt x="1559560" y="256539"/>
                </a:lnTo>
                <a:lnTo>
                  <a:pt x="1559560" y="20827"/>
                </a:lnTo>
                <a:lnTo>
                  <a:pt x="1557857" y="12912"/>
                </a:lnTo>
                <a:lnTo>
                  <a:pt x="1553273" y="6270"/>
                </a:lnTo>
                <a:lnTo>
                  <a:pt x="1546594" y="1700"/>
                </a:lnTo>
                <a:lnTo>
                  <a:pt x="1538604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78954" y="1107058"/>
            <a:ext cx="1559560" cy="277495"/>
          </a:xfrm>
          <a:custGeom>
            <a:avLst/>
            <a:gdLst/>
            <a:ahLst/>
            <a:cxnLst/>
            <a:rect l="l" t="t" r="r" b="b"/>
            <a:pathLst>
              <a:path w="1559559" h="277494">
                <a:moveTo>
                  <a:pt x="1538604" y="0"/>
                </a:moveTo>
                <a:lnTo>
                  <a:pt x="1538604" y="0"/>
                </a:lnTo>
                <a:lnTo>
                  <a:pt x="0" y="0"/>
                </a:lnTo>
                <a:lnTo>
                  <a:pt x="0" y="135355"/>
                </a:lnTo>
                <a:lnTo>
                  <a:pt x="0" y="217456"/>
                </a:lnTo>
                <a:lnTo>
                  <a:pt x="0" y="259616"/>
                </a:lnTo>
                <a:lnTo>
                  <a:pt x="0" y="275149"/>
                </a:lnTo>
                <a:lnTo>
                  <a:pt x="0" y="277367"/>
                </a:lnTo>
                <a:lnTo>
                  <a:pt x="148788" y="277367"/>
                </a:lnTo>
                <a:lnTo>
                  <a:pt x="1538604" y="277367"/>
                </a:lnTo>
                <a:lnTo>
                  <a:pt x="1546594" y="275756"/>
                </a:lnTo>
                <a:lnTo>
                  <a:pt x="1553273" y="271335"/>
                </a:lnTo>
                <a:lnTo>
                  <a:pt x="1557857" y="264723"/>
                </a:lnTo>
                <a:lnTo>
                  <a:pt x="1559560" y="256539"/>
                </a:lnTo>
                <a:lnTo>
                  <a:pt x="1559560" y="141512"/>
                </a:lnTo>
                <a:lnTo>
                  <a:pt x="1559560" y="71741"/>
                </a:lnTo>
                <a:lnTo>
                  <a:pt x="1559560" y="35913"/>
                </a:lnTo>
                <a:lnTo>
                  <a:pt x="1559560" y="22713"/>
                </a:lnTo>
                <a:lnTo>
                  <a:pt x="1559560" y="20827"/>
                </a:lnTo>
                <a:lnTo>
                  <a:pt x="1557857" y="12912"/>
                </a:lnTo>
                <a:lnTo>
                  <a:pt x="1553273" y="6270"/>
                </a:lnTo>
                <a:lnTo>
                  <a:pt x="1546594" y="1700"/>
                </a:lnTo>
                <a:lnTo>
                  <a:pt x="1538604" y="0"/>
                </a:lnTo>
                <a:close/>
              </a:path>
            </a:pathLst>
          </a:custGeom>
          <a:ln w="9534">
            <a:solidFill>
              <a:srgbClr val="F029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99402" y="1107058"/>
            <a:ext cx="479425" cy="277495"/>
          </a:xfrm>
          <a:custGeom>
            <a:avLst/>
            <a:gdLst/>
            <a:ahLst/>
            <a:cxnLst/>
            <a:rect l="l" t="t" r="r" b="b"/>
            <a:pathLst>
              <a:path w="479425" h="277494">
                <a:moveTo>
                  <a:pt x="479425" y="0"/>
                </a:moveTo>
                <a:lnTo>
                  <a:pt x="20827" y="0"/>
                </a:lnTo>
                <a:lnTo>
                  <a:pt x="12644" y="1700"/>
                </a:lnTo>
                <a:lnTo>
                  <a:pt x="6032" y="6270"/>
                </a:lnTo>
                <a:lnTo>
                  <a:pt x="1611" y="12912"/>
                </a:lnTo>
                <a:lnTo>
                  <a:pt x="0" y="20827"/>
                </a:lnTo>
                <a:lnTo>
                  <a:pt x="0" y="256539"/>
                </a:lnTo>
                <a:lnTo>
                  <a:pt x="1611" y="264723"/>
                </a:lnTo>
                <a:lnTo>
                  <a:pt x="6032" y="271335"/>
                </a:lnTo>
                <a:lnTo>
                  <a:pt x="12644" y="275756"/>
                </a:lnTo>
                <a:lnTo>
                  <a:pt x="20827" y="277367"/>
                </a:lnTo>
                <a:lnTo>
                  <a:pt x="479425" y="277367"/>
                </a:lnTo>
                <a:lnTo>
                  <a:pt x="479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56881" y="1289685"/>
            <a:ext cx="164465" cy="165735"/>
          </a:xfrm>
          <a:custGeom>
            <a:avLst/>
            <a:gdLst/>
            <a:ahLst/>
            <a:cxnLst/>
            <a:rect l="l" t="t" r="r" b="b"/>
            <a:pathLst>
              <a:path w="164465" h="165734">
                <a:moveTo>
                  <a:pt x="82296" y="0"/>
                </a:moveTo>
                <a:lnTo>
                  <a:pt x="0" y="83312"/>
                </a:lnTo>
                <a:lnTo>
                  <a:pt x="82296" y="165607"/>
                </a:lnTo>
                <a:lnTo>
                  <a:pt x="164465" y="83312"/>
                </a:lnTo>
                <a:lnTo>
                  <a:pt x="822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956679" y="1155065"/>
            <a:ext cx="152971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0"/>
              </a:lnSpc>
              <a:tabLst>
                <a:tab pos="623570" algn="l"/>
              </a:tabLst>
            </a:pPr>
            <a:r>
              <a:rPr dirty="0" sz="1100" spc="-5" b="1">
                <a:solidFill>
                  <a:srgbClr val="F02971"/>
                </a:solidFill>
                <a:latin typeface="微软雅黑"/>
                <a:cs typeface="微软雅黑"/>
              </a:rPr>
              <a:t>100</a:t>
            </a:r>
            <a:r>
              <a:rPr dirty="0" sz="1100" spc="20" b="1">
                <a:solidFill>
                  <a:srgbClr val="F02971"/>
                </a:solidFill>
                <a:latin typeface="微软雅黑"/>
                <a:cs typeface="微软雅黑"/>
              </a:rPr>
              <a:t>%</a:t>
            </a:r>
            <a:r>
              <a:rPr dirty="0" sz="1100" b="1">
                <a:solidFill>
                  <a:srgbClr val="F02971"/>
                </a:solidFill>
                <a:latin typeface="微软雅黑"/>
                <a:cs typeface="微软雅黑"/>
              </a:rPr>
              <a:t>	</a:t>
            </a: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应</a:t>
            </a: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急</a:t>
            </a: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响</a:t>
            </a: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应</a:t>
            </a:r>
            <a:r>
              <a:rPr dirty="0" sz="1200" spc="25" b="1">
                <a:solidFill>
                  <a:srgbClr val="FFFFFF"/>
                </a:solidFill>
                <a:latin typeface="微软雅黑"/>
                <a:cs typeface="微软雅黑"/>
              </a:rPr>
              <a:t>S</a:t>
            </a:r>
            <a:r>
              <a:rPr dirty="0" sz="1200" spc="15" b="1">
                <a:solidFill>
                  <a:srgbClr val="FFFFFF"/>
                </a:solidFill>
                <a:latin typeface="微软雅黑"/>
                <a:cs typeface="微软雅黑"/>
              </a:rPr>
              <a:t>L</a:t>
            </a: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A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5142" y="1767560"/>
            <a:ext cx="1803908" cy="488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35142" y="1766570"/>
            <a:ext cx="1558925" cy="277495"/>
          </a:xfrm>
          <a:custGeom>
            <a:avLst/>
            <a:gdLst/>
            <a:ahLst/>
            <a:cxnLst/>
            <a:rect l="l" t="t" r="r" b="b"/>
            <a:pathLst>
              <a:path w="1558925" h="277494">
                <a:moveTo>
                  <a:pt x="1558543" y="0"/>
                </a:moveTo>
                <a:lnTo>
                  <a:pt x="20955" y="0"/>
                </a:lnTo>
                <a:lnTo>
                  <a:pt x="12965" y="1702"/>
                </a:lnTo>
                <a:lnTo>
                  <a:pt x="6286" y="6286"/>
                </a:lnTo>
                <a:lnTo>
                  <a:pt x="1702" y="12965"/>
                </a:lnTo>
                <a:lnTo>
                  <a:pt x="0" y="20954"/>
                </a:lnTo>
                <a:lnTo>
                  <a:pt x="0" y="256539"/>
                </a:lnTo>
                <a:lnTo>
                  <a:pt x="1702" y="264529"/>
                </a:lnTo>
                <a:lnTo>
                  <a:pt x="6286" y="271208"/>
                </a:lnTo>
                <a:lnTo>
                  <a:pt x="12965" y="275792"/>
                </a:lnTo>
                <a:lnTo>
                  <a:pt x="20955" y="277494"/>
                </a:lnTo>
                <a:lnTo>
                  <a:pt x="1558543" y="277494"/>
                </a:lnTo>
                <a:lnTo>
                  <a:pt x="1558543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93686" y="1766570"/>
            <a:ext cx="480059" cy="277495"/>
          </a:xfrm>
          <a:custGeom>
            <a:avLst/>
            <a:gdLst/>
            <a:ahLst/>
            <a:cxnLst/>
            <a:rect l="l" t="t" r="r" b="b"/>
            <a:pathLst>
              <a:path w="480059" h="277494">
                <a:moveTo>
                  <a:pt x="458597" y="0"/>
                </a:moveTo>
                <a:lnTo>
                  <a:pt x="0" y="0"/>
                </a:lnTo>
                <a:lnTo>
                  <a:pt x="0" y="277494"/>
                </a:lnTo>
                <a:lnTo>
                  <a:pt x="458597" y="277494"/>
                </a:lnTo>
                <a:lnTo>
                  <a:pt x="466853" y="275792"/>
                </a:lnTo>
                <a:lnTo>
                  <a:pt x="473503" y="271208"/>
                </a:lnTo>
                <a:lnTo>
                  <a:pt x="477938" y="264529"/>
                </a:lnTo>
                <a:lnTo>
                  <a:pt x="479552" y="256539"/>
                </a:lnTo>
                <a:lnTo>
                  <a:pt x="479552" y="20954"/>
                </a:lnTo>
                <a:lnTo>
                  <a:pt x="477938" y="12965"/>
                </a:lnTo>
                <a:lnTo>
                  <a:pt x="473503" y="6286"/>
                </a:lnTo>
                <a:lnTo>
                  <a:pt x="466853" y="1702"/>
                </a:lnTo>
                <a:lnTo>
                  <a:pt x="4585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51167" y="1950466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5" h="164464">
                <a:moveTo>
                  <a:pt x="82296" y="0"/>
                </a:moveTo>
                <a:lnTo>
                  <a:pt x="0" y="82168"/>
                </a:lnTo>
                <a:lnTo>
                  <a:pt x="82296" y="164337"/>
                </a:lnTo>
                <a:lnTo>
                  <a:pt x="164464" y="82168"/>
                </a:lnTo>
                <a:lnTo>
                  <a:pt x="822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676265" y="1814829"/>
            <a:ext cx="90614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0"/>
              </a:lnSpc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漏洞修</a:t>
            </a: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复</a:t>
            </a:r>
            <a:r>
              <a:rPr dirty="0" sz="1200" spc="25" b="1">
                <a:solidFill>
                  <a:srgbClr val="FFFFFF"/>
                </a:solidFill>
                <a:latin typeface="微软雅黑"/>
                <a:cs typeface="微软雅黑"/>
              </a:rPr>
              <a:t>S</a:t>
            </a:r>
            <a:r>
              <a:rPr dirty="0" sz="1200" spc="15" b="1">
                <a:solidFill>
                  <a:srgbClr val="FFFFFF"/>
                </a:solidFill>
                <a:latin typeface="微软雅黑"/>
                <a:cs typeface="微软雅黑"/>
              </a:rPr>
              <a:t>L</a:t>
            </a: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A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79666" y="1827529"/>
            <a:ext cx="389255" cy="168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100" spc="-5" b="1">
                <a:solidFill>
                  <a:srgbClr val="525252"/>
                </a:solidFill>
                <a:latin typeface="微软雅黑"/>
                <a:cs typeface="微软雅黑"/>
              </a:rPr>
              <a:t>100%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30160" y="2445766"/>
            <a:ext cx="1672717" cy="487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74381" y="2431923"/>
            <a:ext cx="1559560" cy="277495"/>
          </a:xfrm>
          <a:custGeom>
            <a:avLst/>
            <a:gdLst/>
            <a:ahLst/>
            <a:cxnLst/>
            <a:rect l="l" t="t" r="r" b="b"/>
            <a:pathLst>
              <a:path w="1559559" h="277494">
                <a:moveTo>
                  <a:pt x="1538604" y="0"/>
                </a:moveTo>
                <a:lnTo>
                  <a:pt x="0" y="0"/>
                </a:lnTo>
                <a:lnTo>
                  <a:pt x="0" y="277494"/>
                </a:lnTo>
                <a:lnTo>
                  <a:pt x="1538604" y="277494"/>
                </a:lnTo>
                <a:lnTo>
                  <a:pt x="1546861" y="275881"/>
                </a:lnTo>
                <a:lnTo>
                  <a:pt x="1553511" y="271446"/>
                </a:lnTo>
                <a:lnTo>
                  <a:pt x="1557946" y="264796"/>
                </a:lnTo>
                <a:lnTo>
                  <a:pt x="1559560" y="256539"/>
                </a:lnTo>
                <a:lnTo>
                  <a:pt x="1559560" y="20827"/>
                </a:lnTo>
                <a:lnTo>
                  <a:pt x="1557946" y="12912"/>
                </a:lnTo>
                <a:lnTo>
                  <a:pt x="1553511" y="6270"/>
                </a:lnTo>
                <a:lnTo>
                  <a:pt x="1546861" y="1700"/>
                </a:lnTo>
                <a:lnTo>
                  <a:pt x="1538604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95972" y="2431923"/>
            <a:ext cx="478790" cy="277495"/>
          </a:xfrm>
          <a:custGeom>
            <a:avLst/>
            <a:gdLst/>
            <a:ahLst/>
            <a:cxnLst/>
            <a:rect l="l" t="t" r="r" b="b"/>
            <a:pathLst>
              <a:path w="478790" h="277494">
                <a:moveTo>
                  <a:pt x="478408" y="0"/>
                </a:moveTo>
                <a:lnTo>
                  <a:pt x="20827" y="0"/>
                </a:lnTo>
                <a:lnTo>
                  <a:pt x="12644" y="1700"/>
                </a:lnTo>
                <a:lnTo>
                  <a:pt x="6032" y="6270"/>
                </a:lnTo>
                <a:lnTo>
                  <a:pt x="1611" y="12912"/>
                </a:lnTo>
                <a:lnTo>
                  <a:pt x="0" y="20827"/>
                </a:lnTo>
                <a:lnTo>
                  <a:pt x="0" y="256539"/>
                </a:lnTo>
                <a:lnTo>
                  <a:pt x="1611" y="264796"/>
                </a:lnTo>
                <a:lnTo>
                  <a:pt x="6032" y="271446"/>
                </a:lnTo>
                <a:lnTo>
                  <a:pt x="12644" y="275881"/>
                </a:lnTo>
                <a:lnTo>
                  <a:pt x="20827" y="277494"/>
                </a:lnTo>
                <a:lnTo>
                  <a:pt x="478408" y="277494"/>
                </a:lnTo>
                <a:lnTo>
                  <a:pt x="478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052309" y="2614548"/>
            <a:ext cx="164465" cy="165735"/>
          </a:xfrm>
          <a:custGeom>
            <a:avLst/>
            <a:gdLst/>
            <a:ahLst/>
            <a:cxnLst/>
            <a:rect l="l" t="t" r="r" b="b"/>
            <a:pathLst>
              <a:path w="164465" h="165735">
                <a:moveTo>
                  <a:pt x="82296" y="0"/>
                </a:moveTo>
                <a:lnTo>
                  <a:pt x="0" y="83438"/>
                </a:lnTo>
                <a:lnTo>
                  <a:pt x="82296" y="165607"/>
                </a:lnTo>
                <a:lnTo>
                  <a:pt x="164465" y="83438"/>
                </a:lnTo>
                <a:lnTo>
                  <a:pt x="822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580376" y="2478404"/>
            <a:ext cx="106934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0"/>
              </a:lnSpc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问题溯源覆盖率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17766" y="2503423"/>
            <a:ext cx="303530" cy="168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100" spc="-5" b="1">
                <a:solidFill>
                  <a:srgbClr val="8A8A8A"/>
                </a:solidFill>
                <a:latin typeface="微软雅黑"/>
                <a:cs typeface="微软雅黑"/>
              </a:rPr>
              <a:t>98%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35142" y="3125825"/>
            <a:ext cx="1803908" cy="4883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35142" y="3109214"/>
            <a:ext cx="1558925" cy="277495"/>
          </a:xfrm>
          <a:custGeom>
            <a:avLst/>
            <a:gdLst/>
            <a:ahLst/>
            <a:cxnLst/>
            <a:rect l="l" t="t" r="r" b="b"/>
            <a:pathLst>
              <a:path w="1558925" h="277495">
                <a:moveTo>
                  <a:pt x="1558543" y="0"/>
                </a:moveTo>
                <a:lnTo>
                  <a:pt x="20955" y="0"/>
                </a:lnTo>
                <a:lnTo>
                  <a:pt x="12965" y="1611"/>
                </a:lnTo>
                <a:lnTo>
                  <a:pt x="6286" y="6032"/>
                </a:lnTo>
                <a:lnTo>
                  <a:pt x="1702" y="12644"/>
                </a:lnTo>
                <a:lnTo>
                  <a:pt x="0" y="20828"/>
                </a:lnTo>
                <a:lnTo>
                  <a:pt x="0" y="256412"/>
                </a:lnTo>
                <a:lnTo>
                  <a:pt x="1702" y="264669"/>
                </a:lnTo>
                <a:lnTo>
                  <a:pt x="6286" y="271319"/>
                </a:lnTo>
                <a:lnTo>
                  <a:pt x="12965" y="275754"/>
                </a:lnTo>
                <a:lnTo>
                  <a:pt x="20955" y="277368"/>
                </a:lnTo>
                <a:lnTo>
                  <a:pt x="1558543" y="277368"/>
                </a:lnTo>
                <a:lnTo>
                  <a:pt x="1558543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335142" y="3109214"/>
            <a:ext cx="1558925" cy="277495"/>
          </a:xfrm>
          <a:custGeom>
            <a:avLst/>
            <a:gdLst/>
            <a:ahLst/>
            <a:cxnLst/>
            <a:rect l="l" t="t" r="r" b="b"/>
            <a:pathLst>
              <a:path w="1558925" h="277495">
                <a:moveTo>
                  <a:pt x="20955" y="0"/>
                </a:moveTo>
                <a:lnTo>
                  <a:pt x="20955" y="0"/>
                </a:lnTo>
                <a:lnTo>
                  <a:pt x="1558543" y="0"/>
                </a:lnTo>
                <a:lnTo>
                  <a:pt x="1558543" y="135355"/>
                </a:lnTo>
                <a:lnTo>
                  <a:pt x="1558543" y="217456"/>
                </a:lnTo>
                <a:lnTo>
                  <a:pt x="1558543" y="259616"/>
                </a:lnTo>
                <a:lnTo>
                  <a:pt x="1558543" y="275149"/>
                </a:lnTo>
                <a:lnTo>
                  <a:pt x="1558543" y="277368"/>
                </a:lnTo>
                <a:lnTo>
                  <a:pt x="1409853" y="277368"/>
                </a:lnTo>
                <a:lnTo>
                  <a:pt x="20955" y="277368"/>
                </a:lnTo>
                <a:lnTo>
                  <a:pt x="12965" y="275754"/>
                </a:lnTo>
                <a:lnTo>
                  <a:pt x="6286" y="271319"/>
                </a:lnTo>
                <a:lnTo>
                  <a:pt x="1702" y="264669"/>
                </a:lnTo>
                <a:lnTo>
                  <a:pt x="0" y="256412"/>
                </a:lnTo>
                <a:lnTo>
                  <a:pt x="0" y="141447"/>
                </a:lnTo>
                <a:lnTo>
                  <a:pt x="0" y="71714"/>
                </a:lnTo>
                <a:lnTo>
                  <a:pt x="0" y="35905"/>
                </a:lnTo>
                <a:lnTo>
                  <a:pt x="0" y="22712"/>
                </a:lnTo>
                <a:lnTo>
                  <a:pt x="0" y="20828"/>
                </a:lnTo>
                <a:lnTo>
                  <a:pt x="1702" y="12644"/>
                </a:lnTo>
                <a:lnTo>
                  <a:pt x="6286" y="6032"/>
                </a:lnTo>
                <a:lnTo>
                  <a:pt x="12965" y="1611"/>
                </a:lnTo>
                <a:lnTo>
                  <a:pt x="20955" y="0"/>
                </a:lnTo>
                <a:close/>
              </a:path>
            </a:pathLst>
          </a:custGeom>
          <a:ln w="9534">
            <a:solidFill>
              <a:srgbClr val="F029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893686" y="3109214"/>
            <a:ext cx="480059" cy="277495"/>
          </a:xfrm>
          <a:custGeom>
            <a:avLst/>
            <a:gdLst/>
            <a:ahLst/>
            <a:cxnLst/>
            <a:rect l="l" t="t" r="r" b="b"/>
            <a:pathLst>
              <a:path w="480059" h="277495">
                <a:moveTo>
                  <a:pt x="458597" y="0"/>
                </a:moveTo>
                <a:lnTo>
                  <a:pt x="0" y="0"/>
                </a:lnTo>
                <a:lnTo>
                  <a:pt x="0" y="277368"/>
                </a:lnTo>
                <a:lnTo>
                  <a:pt x="458597" y="277368"/>
                </a:lnTo>
                <a:lnTo>
                  <a:pt x="466853" y="275754"/>
                </a:lnTo>
                <a:lnTo>
                  <a:pt x="473503" y="271319"/>
                </a:lnTo>
                <a:lnTo>
                  <a:pt x="477938" y="264669"/>
                </a:lnTo>
                <a:lnTo>
                  <a:pt x="479552" y="256412"/>
                </a:lnTo>
                <a:lnTo>
                  <a:pt x="479552" y="20828"/>
                </a:lnTo>
                <a:lnTo>
                  <a:pt x="477938" y="12644"/>
                </a:lnTo>
                <a:lnTo>
                  <a:pt x="473503" y="6032"/>
                </a:lnTo>
                <a:lnTo>
                  <a:pt x="466853" y="1611"/>
                </a:lnTo>
                <a:lnTo>
                  <a:pt x="4585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51167" y="3291840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5" h="164464">
                <a:moveTo>
                  <a:pt x="82296" y="0"/>
                </a:moveTo>
                <a:lnTo>
                  <a:pt x="0" y="82168"/>
                </a:lnTo>
                <a:lnTo>
                  <a:pt x="82296" y="164465"/>
                </a:lnTo>
                <a:lnTo>
                  <a:pt x="164464" y="82168"/>
                </a:lnTo>
                <a:lnTo>
                  <a:pt x="822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676265" y="3160648"/>
            <a:ext cx="91440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0"/>
              </a:lnSpc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问题系统整改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17766" y="3171570"/>
            <a:ext cx="314960" cy="168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100" spc="-5" b="1">
                <a:solidFill>
                  <a:srgbClr val="F02971"/>
                </a:solidFill>
                <a:latin typeface="微软雅黑"/>
                <a:cs typeface="微软雅黑"/>
              </a:rPr>
              <a:t>2</a:t>
            </a:r>
            <a:r>
              <a:rPr dirty="0" sz="1100" spc="-10" b="1">
                <a:solidFill>
                  <a:srgbClr val="F02971"/>
                </a:solidFill>
                <a:latin typeface="微软雅黑"/>
                <a:cs typeface="微软雅黑"/>
              </a:rPr>
              <a:t>0</a:t>
            </a:r>
            <a:r>
              <a:rPr dirty="0" sz="1100" spc="25" b="1">
                <a:solidFill>
                  <a:srgbClr val="F02971"/>
                </a:solidFill>
                <a:latin typeface="微软雅黑"/>
                <a:cs typeface="微软雅黑"/>
              </a:rPr>
              <a:t>倍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130160" y="3795128"/>
            <a:ext cx="1672717" cy="4874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74381" y="3790060"/>
            <a:ext cx="1559560" cy="277495"/>
          </a:xfrm>
          <a:custGeom>
            <a:avLst/>
            <a:gdLst/>
            <a:ahLst/>
            <a:cxnLst/>
            <a:rect l="l" t="t" r="r" b="b"/>
            <a:pathLst>
              <a:path w="1559559" h="277495">
                <a:moveTo>
                  <a:pt x="1538604" y="0"/>
                </a:moveTo>
                <a:lnTo>
                  <a:pt x="0" y="0"/>
                </a:lnTo>
                <a:lnTo>
                  <a:pt x="0" y="277482"/>
                </a:lnTo>
                <a:lnTo>
                  <a:pt x="1538604" y="277482"/>
                </a:lnTo>
                <a:lnTo>
                  <a:pt x="1546861" y="275778"/>
                </a:lnTo>
                <a:lnTo>
                  <a:pt x="1553511" y="271198"/>
                </a:lnTo>
                <a:lnTo>
                  <a:pt x="1557946" y="264537"/>
                </a:lnTo>
                <a:lnTo>
                  <a:pt x="1559560" y="256590"/>
                </a:lnTo>
                <a:lnTo>
                  <a:pt x="1559560" y="20954"/>
                </a:lnTo>
                <a:lnTo>
                  <a:pt x="1557946" y="12698"/>
                </a:lnTo>
                <a:lnTo>
                  <a:pt x="1553511" y="6048"/>
                </a:lnTo>
                <a:lnTo>
                  <a:pt x="1546861" y="1613"/>
                </a:lnTo>
                <a:lnTo>
                  <a:pt x="1538604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895972" y="3790060"/>
            <a:ext cx="478790" cy="277495"/>
          </a:xfrm>
          <a:custGeom>
            <a:avLst/>
            <a:gdLst/>
            <a:ahLst/>
            <a:cxnLst/>
            <a:rect l="l" t="t" r="r" b="b"/>
            <a:pathLst>
              <a:path w="478790" h="277495">
                <a:moveTo>
                  <a:pt x="478408" y="0"/>
                </a:moveTo>
                <a:lnTo>
                  <a:pt x="20827" y="0"/>
                </a:lnTo>
                <a:lnTo>
                  <a:pt x="12644" y="1613"/>
                </a:lnTo>
                <a:lnTo>
                  <a:pt x="6032" y="6048"/>
                </a:lnTo>
                <a:lnTo>
                  <a:pt x="1611" y="12698"/>
                </a:lnTo>
                <a:lnTo>
                  <a:pt x="0" y="20954"/>
                </a:lnTo>
                <a:lnTo>
                  <a:pt x="0" y="256590"/>
                </a:lnTo>
                <a:lnTo>
                  <a:pt x="1611" y="264537"/>
                </a:lnTo>
                <a:lnTo>
                  <a:pt x="6032" y="271198"/>
                </a:lnTo>
                <a:lnTo>
                  <a:pt x="12644" y="275778"/>
                </a:lnTo>
                <a:lnTo>
                  <a:pt x="20827" y="277482"/>
                </a:lnTo>
                <a:lnTo>
                  <a:pt x="478408" y="277482"/>
                </a:lnTo>
                <a:lnTo>
                  <a:pt x="4784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52309" y="3973919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5" h="164464">
                <a:moveTo>
                  <a:pt x="82296" y="0"/>
                </a:moveTo>
                <a:lnTo>
                  <a:pt x="0" y="82207"/>
                </a:lnTo>
                <a:lnTo>
                  <a:pt x="82296" y="164414"/>
                </a:lnTo>
                <a:lnTo>
                  <a:pt x="164465" y="82207"/>
                </a:lnTo>
                <a:lnTo>
                  <a:pt x="822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580376" y="3838257"/>
            <a:ext cx="91630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40"/>
              </a:lnSpc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吸引外部力量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17766" y="3854450"/>
            <a:ext cx="229235" cy="168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100" spc="-5" b="1">
                <a:solidFill>
                  <a:srgbClr val="525252"/>
                </a:solidFill>
                <a:latin typeface="微软雅黑"/>
                <a:cs typeface="微软雅黑"/>
              </a:rPr>
              <a:t>2</a:t>
            </a:r>
            <a:r>
              <a:rPr dirty="0" sz="1100" spc="25" b="1">
                <a:solidFill>
                  <a:srgbClr val="525252"/>
                </a:solidFill>
                <a:latin typeface="微软雅黑"/>
                <a:cs typeface="微软雅黑"/>
              </a:rPr>
              <a:t>倍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7220" y="1144905"/>
            <a:ext cx="782955" cy="141605"/>
          </a:xfrm>
          <a:custGeom>
            <a:avLst/>
            <a:gdLst/>
            <a:ahLst/>
            <a:cxnLst/>
            <a:rect l="l" t="t" r="r" b="b"/>
            <a:pathLst>
              <a:path w="782955" h="141605">
                <a:moveTo>
                  <a:pt x="782637" y="0"/>
                </a:moveTo>
                <a:lnTo>
                  <a:pt x="0" y="0"/>
                </a:lnTo>
                <a:lnTo>
                  <a:pt x="0" y="141350"/>
                </a:lnTo>
                <a:lnTo>
                  <a:pt x="75291" y="118586"/>
                </a:lnTo>
                <a:lnTo>
                  <a:pt x="142094" y="99409"/>
                </a:lnTo>
                <a:lnTo>
                  <a:pt x="201375" y="83671"/>
                </a:lnTo>
                <a:lnTo>
                  <a:pt x="254100" y="71224"/>
                </a:lnTo>
                <a:lnTo>
                  <a:pt x="301236" y="61920"/>
                </a:lnTo>
                <a:lnTo>
                  <a:pt x="343750" y="55609"/>
                </a:lnTo>
                <a:lnTo>
                  <a:pt x="382606" y="52145"/>
                </a:lnTo>
                <a:lnTo>
                  <a:pt x="418772" y="51377"/>
                </a:lnTo>
                <a:lnTo>
                  <a:pt x="782637" y="51377"/>
                </a:lnTo>
                <a:lnTo>
                  <a:pt x="782637" y="0"/>
                </a:lnTo>
                <a:close/>
              </a:path>
              <a:path w="782955" h="141605">
                <a:moveTo>
                  <a:pt x="782637" y="51377"/>
                </a:moveTo>
                <a:lnTo>
                  <a:pt x="418772" y="51377"/>
                </a:lnTo>
                <a:lnTo>
                  <a:pt x="453213" y="53158"/>
                </a:lnTo>
                <a:lnTo>
                  <a:pt x="486897" y="57340"/>
                </a:lnTo>
                <a:lnTo>
                  <a:pt x="520790" y="63773"/>
                </a:lnTo>
                <a:lnTo>
                  <a:pt x="555857" y="72310"/>
                </a:lnTo>
                <a:lnTo>
                  <a:pt x="593066" y="82802"/>
                </a:lnTo>
                <a:lnTo>
                  <a:pt x="782637" y="141350"/>
                </a:lnTo>
                <a:lnTo>
                  <a:pt x="782637" y="51377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8703" y="3392678"/>
            <a:ext cx="326390" cy="710565"/>
          </a:xfrm>
          <a:custGeom>
            <a:avLst/>
            <a:gdLst/>
            <a:ahLst/>
            <a:cxnLst/>
            <a:rect l="l" t="t" r="r" b="b"/>
            <a:pathLst>
              <a:path w="326390" h="710564">
                <a:moveTo>
                  <a:pt x="325907" y="710171"/>
                </a:moveTo>
                <a:lnTo>
                  <a:pt x="266942" y="695665"/>
                </a:lnTo>
                <a:lnTo>
                  <a:pt x="211602" y="660560"/>
                </a:lnTo>
                <a:lnTo>
                  <a:pt x="160770" y="606785"/>
                </a:lnTo>
                <a:lnTo>
                  <a:pt x="137322" y="573498"/>
                </a:lnTo>
                <a:lnTo>
                  <a:pt x="115332" y="536267"/>
                </a:lnTo>
                <a:lnTo>
                  <a:pt x="94911" y="495331"/>
                </a:lnTo>
                <a:lnTo>
                  <a:pt x="76171" y="450933"/>
                </a:lnTo>
                <a:lnTo>
                  <a:pt x="59221" y="403313"/>
                </a:lnTo>
                <a:lnTo>
                  <a:pt x="44173" y="352712"/>
                </a:lnTo>
                <a:lnTo>
                  <a:pt x="31136" y="299371"/>
                </a:lnTo>
                <a:lnTo>
                  <a:pt x="20222" y="243531"/>
                </a:lnTo>
                <a:lnTo>
                  <a:pt x="11540" y="185433"/>
                </a:lnTo>
                <a:lnTo>
                  <a:pt x="5203" y="125317"/>
                </a:lnTo>
                <a:lnTo>
                  <a:pt x="1319" y="63426"/>
                </a:lnTo>
                <a:lnTo>
                  <a:pt x="0" y="0"/>
                </a:lnTo>
              </a:path>
            </a:pathLst>
          </a:custGeom>
          <a:ln w="9534">
            <a:solidFill>
              <a:srgbClr val="80808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8703" y="1202436"/>
            <a:ext cx="0" cy="2190750"/>
          </a:xfrm>
          <a:custGeom>
            <a:avLst/>
            <a:gdLst/>
            <a:ahLst/>
            <a:cxnLst/>
            <a:rect l="l" t="t" r="r" b="b"/>
            <a:pathLst>
              <a:path w="0" h="2190750">
                <a:moveTo>
                  <a:pt x="0" y="0"/>
                </a:moveTo>
                <a:lnTo>
                  <a:pt x="0" y="2190241"/>
                </a:lnTo>
              </a:path>
            </a:pathLst>
          </a:custGeom>
          <a:ln w="9534">
            <a:solidFill>
              <a:srgbClr val="80808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25131" y="4103128"/>
            <a:ext cx="2677160" cy="0"/>
          </a:xfrm>
          <a:custGeom>
            <a:avLst/>
            <a:gdLst/>
            <a:ahLst/>
            <a:cxnLst/>
            <a:rect l="l" t="t" r="r" b="b"/>
            <a:pathLst>
              <a:path w="2677160" h="0">
                <a:moveTo>
                  <a:pt x="0" y="0"/>
                </a:moveTo>
                <a:lnTo>
                  <a:pt x="2676842" y="0"/>
                </a:lnTo>
              </a:path>
            </a:pathLst>
          </a:custGeom>
          <a:ln w="9534">
            <a:solidFill>
              <a:srgbClr val="80808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1658" y="925436"/>
            <a:ext cx="895350" cy="277495"/>
          </a:xfrm>
          <a:custGeom>
            <a:avLst/>
            <a:gdLst/>
            <a:ahLst/>
            <a:cxnLst/>
            <a:rect l="l" t="t" r="r" b="b"/>
            <a:pathLst>
              <a:path w="895350" h="277494">
                <a:moveTo>
                  <a:pt x="0" y="276999"/>
                </a:moveTo>
                <a:lnTo>
                  <a:pt x="895350" y="276999"/>
                </a:lnTo>
                <a:lnTo>
                  <a:pt x="895350" y="0"/>
                </a:lnTo>
                <a:lnTo>
                  <a:pt x="0" y="0"/>
                </a:lnTo>
                <a:lnTo>
                  <a:pt x="0" y="2769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安全应急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dirty="0">
                <a:latin typeface="Wingdings"/>
                <a:cs typeface="Wingdings"/>
              </a:rPr>
              <a:t></a:t>
            </a:r>
            <a:r>
              <a:rPr dirty="0" spc="-790">
                <a:latin typeface="Wingdings"/>
                <a:cs typeface="Wingdings"/>
              </a:rPr>
              <a:t></a:t>
            </a:r>
            <a:r>
              <a:rPr dirty="0"/>
              <a:t>应急响应</a:t>
            </a:r>
            <a:r>
              <a:rPr dirty="0">
                <a:latin typeface="Arial"/>
                <a:cs typeface="Arial"/>
              </a:rPr>
              <a:t>SLA</a:t>
            </a:r>
            <a:r>
              <a:rPr dirty="0" spc="-10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100%</a:t>
            </a:r>
            <a:r>
              <a:rPr dirty="0" spc="-5"/>
              <a:t>：</a:t>
            </a:r>
          </a:p>
          <a:p>
            <a:pPr marL="227329">
              <a:lnSpc>
                <a:spcPct val="100000"/>
              </a:lnSpc>
              <a:spcBef>
                <a:spcPts val="60"/>
              </a:spcBef>
            </a:pPr>
            <a:r>
              <a:rPr dirty="0">
                <a:latin typeface="Wingdings"/>
                <a:cs typeface="Wingdings"/>
              </a:rPr>
              <a:t></a:t>
            </a:r>
            <a:r>
              <a:rPr dirty="0" spc="-844">
                <a:latin typeface="Wingdings"/>
                <a:cs typeface="Wingdings"/>
              </a:rPr>
              <a:t></a:t>
            </a:r>
            <a:r>
              <a:rPr dirty="0"/>
              <a:t>做到</a:t>
            </a:r>
            <a:r>
              <a:rPr dirty="0" b="1">
                <a:solidFill>
                  <a:srgbClr val="F02971"/>
                </a:solidFill>
                <a:latin typeface="Arial"/>
                <a:cs typeface="Arial"/>
              </a:rPr>
              <a:t>7*24</a:t>
            </a:r>
            <a:r>
              <a:rPr dirty="0" b="1">
                <a:solidFill>
                  <a:srgbClr val="F02971"/>
                </a:solidFill>
                <a:latin typeface="微软雅黑"/>
                <a:cs typeface="微软雅黑"/>
              </a:rPr>
              <a:t>小时应急</a:t>
            </a:r>
            <a:r>
              <a:rPr dirty="0" b="1">
                <a:solidFill>
                  <a:srgbClr val="F02971"/>
                </a:solidFill>
                <a:latin typeface="Arial"/>
                <a:cs typeface="Arial"/>
              </a:rPr>
              <a:t>SLA</a:t>
            </a:r>
            <a:r>
              <a:rPr dirty="0"/>
              <a:t>的安全应急响应</a:t>
            </a:r>
          </a:p>
          <a:p>
            <a:pPr>
              <a:lnSpc>
                <a:spcPct val="100000"/>
              </a:lnSpc>
              <a:spcBef>
                <a:spcPts val="36"/>
              </a:spcBef>
            </a:pPr>
          </a:p>
          <a:p>
            <a:pPr marL="227329">
              <a:lnSpc>
                <a:spcPts val="1435"/>
              </a:lnSpc>
            </a:pPr>
            <a:r>
              <a:rPr dirty="0">
                <a:latin typeface="Wingdings"/>
                <a:cs typeface="Wingdings"/>
              </a:rPr>
              <a:t></a:t>
            </a:r>
            <a:r>
              <a:rPr dirty="0" spc="-780">
                <a:latin typeface="Wingdings"/>
                <a:cs typeface="Wingdings"/>
              </a:rPr>
              <a:t></a:t>
            </a:r>
            <a:r>
              <a:rPr dirty="0"/>
              <a:t>漏洞修复</a:t>
            </a:r>
            <a:r>
              <a:rPr dirty="0">
                <a:latin typeface="Arial"/>
                <a:cs typeface="Arial"/>
              </a:rPr>
              <a:t>SLA</a:t>
            </a:r>
            <a:r>
              <a:rPr dirty="0" spc="-10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100%</a:t>
            </a:r>
            <a:r>
              <a:rPr dirty="0" spc="-5"/>
              <a:t>：</a:t>
            </a:r>
          </a:p>
          <a:p>
            <a:pPr marL="227329">
              <a:lnSpc>
                <a:spcPts val="1435"/>
              </a:lnSpc>
            </a:pPr>
            <a:r>
              <a:rPr dirty="0">
                <a:latin typeface="Wingdings"/>
                <a:cs typeface="Wingdings"/>
              </a:rPr>
              <a:t></a:t>
            </a:r>
            <a:r>
              <a:rPr dirty="0" spc="-800">
                <a:latin typeface="Wingdings"/>
                <a:cs typeface="Wingdings"/>
              </a:rPr>
              <a:t></a:t>
            </a:r>
            <a:r>
              <a:rPr dirty="0"/>
              <a:t>跟进开发</a:t>
            </a:r>
            <a:r>
              <a:rPr dirty="0" b="1">
                <a:solidFill>
                  <a:srgbClr val="F02971"/>
                </a:solidFill>
                <a:latin typeface="Arial"/>
                <a:cs typeface="Arial"/>
              </a:rPr>
              <a:t>100%</a:t>
            </a:r>
            <a:r>
              <a:rPr dirty="0" spc="-220" b="1">
                <a:solidFill>
                  <a:srgbClr val="F02971"/>
                </a:solidFill>
                <a:latin typeface="Arial"/>
                <a:cs typeface="Arial"/>
              </a:rPr>
              <a:t> </a:t>
            </a:r>
            <a:r>
              <a:rPr dirty="0" spc="5" b="1">
                <a:solidFill>
                  <a:srgbClr val="F02971"/>
                </a:solidFill>
                <a:latin typeface="微软雅黑"/>
                <a:cs typeface="微软雅黑"/>
              </a:rPr>
              <a:t>漏洞修复</a:t>
            </a:r>
            <a:r>
              <a:rPr dirty="0" spc="5" b="1">
                <a:solidFill>
                  <a:srgbClr val="F02971"/>
                </a:solidFill>
                <a:latin typeface="Arial"/>
                <a:cs typeface="Arial"/>
              </a:rPr>
              <a:t>SLA</a:t>
            </a:r>
            <a:r>
              <a:rPr dirty="0" spc="-180" b="1">
                <a:solidFill>
                  <a:srgbClr val="F02971"/>
                </a:solidFill>
                <a:latin typeface="Arial"/>
                <a:cs typeface="Arial"/>
              </a:rPr>
              <a:t> </a:t>
            </a:r>
            <a:r>
              <a:rPr dirty="0"/>
              <a:t>完成漏洞修复上线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imes New Roman"/>
              <a:cs typeface="Times New Roman"/>
            </a:endParaRPr>
          </a:p>
          <a:p>
            <a:pPr marL="227329">
              <a:lnSpc>
                <a:spcPts val="1435"/>
              </a:lnSpc>
            </a:pPr>
            <a:r>
              <a:rPr dirty="0">
                <a:latin typeface="Wingdings"/>
                <a:cs typeface="Wingdings"/>
              </a:rPr>
              <a:t></a:t>
            </a:r>
            <a:r>
              <a:rPr dirty="0" spc="-840">
                <a:latin typeface="Wingdings"/>
                <a:cs typeface="Wingdings"/>
              </a:rPr>
              <a:t></a:t>
            </a:r>
            <a:r>
              <a:rPr dirty="0"/>
              <a:t>及早抑制发现内部风险：</a:t>
            </a:r>
          </a:p>
          <a:p>
            <a:pPr marL="227329">
              <a:lnSpc>
                <a:spcPts val="1435"/>
              </a:lnSpc>
            </a:pPr>
            <a:r>
              <a:rPr dirty="0">
                <a:latin typeface="Wingdings"/>
                <a:cs typeface="Wingdings"/>
              </a:rPr>
              <a:t></a:t>
            </a:r>
            <a:r>
              <a:rPr dirty="0" spc="-810">
                <a:latin typeface="Wingdings"/>
                <a:cs typeface="Wingdings"/>
              </a:rPr>
              <a:t></a:t>
            </a:r>
            <a:r>
              <a:rPr dirty="0"/>
              <a:t>基本达到</a:t>
            </a:r>
            <a:r>
              <a:rPr dirty="0" b="1">
                <a:solidFill>
                  <a:srgbClr val="F02971"/>
                </a:solidFill>
                <a:latin typeface="Arial"/>
                <a:cs typeface="Arial"/>
              </a:rPr>
              <a:t>98%</a:t>
            </a:r>
            <a:r>
              <a:rPr dirty="0" spc="-225" b="1">
                <a:solidFill>
                  <a:srgbClr val="F02971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F02971"/>
                </a:solidFill>
                <a:latin typeface="微软雅黑"/>
                <a:cs typeface="微软雅黑"/>
              </a:rPr>
              <a:t>问题溯源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</a:p>
          <a:p>
            <a:pPr marL="227329">
              <a:lnSpc>
                <a:spcPts val="1435"/>
              </a:lnSpc>
            </a:pPr>
            <a:r>
              <a:rPr dirty="0">
                <a:latin typeface="Wingdings"/>
                <a:cs typeface="Wingdings"/>
              </a:rPr>
              <a:t></a:t>
            </a:r>
            <a:r>
              <a:rPr dirty="0" spc="-795">
                <a:latin typeface="Wingdings"/>
                <a:cs typeface="Wingdings"/>
              </a:rPr>
              <a:t></a:t>
            </a:r>
            <a:r>
              <a:rPr dirty="0"/>
              <a:t>整改下线域名</a:t>
            </a:r>
            <a:r>
              <a:rPr dirty="0" spc="-95"/>
              <a:t> </a:t>
            </a:r>
            <a:r>
              <a:rPr dirty="0">
                <a:latin typeface="Arial"/>
                <a:cs typeface="Arial"/>
              </a:rPr>
              <a:t>4</a:t>
            </a:r>
            <a:r>
              <a:rPr dirty="0"/>
              <a:t>个月时间</a:t>
            </a:r>
          </a:p>
          <a:p>
            <a:pPr marL="227329">
              <a:lnSpc>
                <a:spcPts val="1435"/>
              </a:lnSpc>
            </a:pPr>
            <a:r>
              <a:rPr dirty="0">
                <a:latin typeface="Wingdings"/>
                <a:cs typeface="Wingdings"/>
              </a:rPr>
              <a:t></a:t>
            </a:r>
            <a:r>
              <a:rPr dirty="0" spc="-785">
                <a:latin typeface="Wingdings"/>
                <a:cs typeface="Wingdings"/>
              </a:rPr>
              <a:t></a:t>
            </a:r>
            <a:r>
              <a:rPr dirty="0"/>
              <a:t>问题子域</a:t>
            </a:r>
            <a:r>
              <a:rPr dirty="0" b="1">
                <a:solidFill>
                  <a:srgbClr val="F02971"/>
                </a:solidFill>
                <a:latin typeface="微软雅黑"/>
                <a:cs typeface="微软雅黑"/>
              </a:rPr>
              <a:t>近</a:t>
            </a:r>
            <a:r>
              <a:rPr dirty="0" b="1">
                <a:solidFill>
                  <a:srgbClr val="F02971"/>
                </a:solidFill>
                <a:latin typeface="Arial"/>
                <a:cs typeface="Arial"/>
              </a:rPr>
              <a:t>180</a:t>
            </a:r>
            <a:r>
              <a:rPr dirty="0" b="1">
                <a:solidFill>
                  <a:srgbClr val="F02971"/>
                </a:solidFill>
                <a:latin typeface="微软雅黑"/>
                <a:cs typeface="微软雅黑"/>
              </a:rPr>
              <a:t>个</a:t>
            </a:r>
            <a:r>
              <a:rPr dirty="0"/>
              <a:t>下线</a:t>
            </a:r>
            <a:r>
              <a:rPr dirty="0" spc="-85"/>
              <a:t> </a:t>
            </a:r>
            <a:r>
              <a:rPr dirty="0"/>
              <a:t>提升近</a:t>
            </a:r>
            <a:r>
              <a:rPr dirty="0">
                <a:latin typeface="Arial"/>
                <a:cs typeface="Arial"/>
              </a:rPr>
              <a:t>20</a:t>
            </a:r>
            <a:r>
              <a:rPr dirty="0"/>
              <a:t>倍</a:t>
            </a: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250">
              <a:latin typeface="Times New Roman"/>
              <a:cs typeface="Times New Roman"/>
            </a:endParaRPr>
          </a:p>
          <a:p>
            <a:pPr marL="227329">
              <a:lnSpc>
                <a:spcPts val="1435"/>
              </a:lnSpc>
            </a:pPr>
            <a:r>
              <a:rPr dirty="0">
                <a:latin typeface="Wingdings"/>
                <a:cs typeface="Wingdings"/>
              </a:rPr>
              <a:t></a:t>
            </a:r>
            <a:r>
              <a:rPr dirty="0" spc="-835">
                <a:latin typeface="Wingdings"/>
                <a:cs typeface="Wingdings"/>
              </a:rPr>
              <a:t></a:t>
            </a:r>
            <a:r>
              <a:rPr dirty="0"/>
              <a:t>企业内部安全系统试金石</a:t>
            </a:r>
          </a:p>
          <a:p>
            <a:pPr marL="227329">
              <a:lnSpc>
                <a:spcPts val="1435"/>
              </a:lnSpc>
            </a:pPr>
            <a:r>
              <a:rPr dirty="0">
                <a:latin typeface="Wingdings"/>
                <a:cs typeface="Wingdings"/>
              </a:rPr>
              <a:t></a:t>
            </a:r>
            <a:r>
              <a:rPr dirty="0" spc="-795">
                <a:latin typeface="Wingdings"/>
                <a:cs typeface="Wingdings"/>
              </a:rPr>
              <a:t></a:t>
            </a:r>
            <a:r>
              <a:rPr dirty="0"/>
              <a:t>有效传递</a:t>
            </a:r>
            <a:r>
              <a:rPr dirty="0" b="1">
                <a:solidFill>
                  <a:srgbClr val="F02971"/>
                </a:solidFill>
                <a:latin typeface="Arial"/>
                <a:cs typeface="Arial"/>
              </a:rPr>
              <a:t>100%</a:t>
            </a:r>
            <a:r>
              <a:rPr dirty="0" spc="-220" b="1">
                <a:solidFill>
                  <a:srgbClr val="F02971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F02971"/>
                </a:solidFill>
                <a:latin typeface="微软雅黑"/>
                <a:cs typeface="微软雅黑"/>
              </a:rPr>
              <a:t>唯品会信息安全的态度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22250">
              <a:lnSpc>
                <a:spcPct val="100000"/>
              </a:lnSpc>
            </a:pPr>
            <a:r>
              <a:rPr dirty="0" sz="2750" spc="25">
                <a:solidFill>
                  <a:srgbClr val="3A3A3A"/>
                </a:solidFill>
              </a:rPr>
              <a:t>唯品会安全应急响应中心</a:t>
            </a:r>
            <a:endParaRPr sz="2750"/>
          </a:p>
        </p:txBody>
      </p:sp>
      <p:sp>
        <p:nvSpPr>
          <p:cNvPr id="42" name="object 42"/>
          <p:cNvSpPr txBox="1"/>
          <p:nvPr/>
        </p:nvSpPr>
        <p:spPr>
          <a:xfrm>
            <a:off x="4924425" y="240665"/>
            <a:ext cx="284734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25" b="1">
                <a:solidFill>
                  <a:srgbClr val="F02971"/>
                </a:solidFill>
                <a:latin typeface="微软雅黑"/>
                <a:cs typeface="微软雅黑"/>
              </a:rPr>
              <a:t>提升安全应急效率</a:t>
            </a:r>
            <a:endParaRPr sz="2750">
              <a:latin typeface="微软雅黑"/>
              <a:cs typeface="微软雅黑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284022"/>
            <a:ext cx="401955" cy="360045"/>
          </a:xfrm>
          <a:custGeom>
            <a:avLst/>
            <a:gdLst/>
            <a:ahLst/>
            <a:cxnLst/>
            <a:rect l="l" t="t" r="r" b="b"/>
            <a:pathLst>
              <a:path w="401955" h="360045">
                <a:moveTo>
                  <a:pt x="0" y="359994"/>
                </a:moveTo>
                <a:lnTo>
                  <a:pt x="401840" y="359994"/>
                </a:lnTo>
                <a:lnTo>
                  <a:pt x="401840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284022"/>
            <a:ext cx="401955" cy="360045"/>
          </a:xfrm>
          <a:custGeom>
            <a:avLst/>
            <a:gdLst/>
            <a:ahLst/>
            <a:cxnLst/>
            <a:rect l="l" t="t" r="r" b="b"/>
            <a:pathLst>
              <a:path w="401955" h="360045">
                <a:moveTo>
                  <a:pt x="0" y="359994"/>
                </a:moveTo>
                <a:lnTo>
                  <a:pt x="401840" y="359994"/>
                </a:lnTo>
                <a:lnTo>
                  <a:pt x="401840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12700">
            <a:solidFill>
              <a:srgbClr val="F029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80327" y="373379"/>
            <a:ext cx="23431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7066" y="3572002"/>
            <a:ext cx="641350" cy="567055"/>
          </a:xfrm>
          <a:custGeom>
            <a:avLst/>
            <a:gdLst/>
            <a:ahLst/>
            <a:cxnLst/>
            <a:rect l="l" t="t" r="r" b="b"/>
            <a:pathLst>
              <a:path w="641350" h="567054">
                <a:moveTo>
                  <a:pt x="641096" y="0"/>
                </a:moveTo>
                <a:lnTo>
                  <a:pt x="0" y="0"/>
                </a:lnTo>
                <a:lnTo>
                  <a:pt x="172212" y="286131"/>
                </a:lnTo>
                <a:lnTo>
                  <a:pt x="0" y="566661"/>
                </a:lnTo>
                <a:lnTo>
                  <a:pt x="641096" y="566661"/>
                </a:lnTo>
                <a:lnTo>
                  <a:pt x="641096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95773" y="3619055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 h="0">
                <a:moveTo>
                  <a:pt x="0" y="0"/>
                </a:moveTo>
                <a:lnTo>
                  <a:pt x="366013" y="0"/>
                </a:lnTo>
              </a:path>
            </a:pathLst>
          </a:custGeom>
          <a:ln w="15112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95773" y="4097248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 h="0">
                <a:moveTo>
                  <a:pt x="0" y="0"/>
                </a:moveTo>
                <a:lnTo>
                  <a:pt x="366013" y="0"/>
                </a:lnTo>
              </a:path>
            </a:pathLst>
          </a:custGeom>
          <a:ln w="15062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83098" y="3350767"/>
            <a:ext cx="295910" cy="847725"/>
          </a:xfrm>
          <a:custGeom>
            <a:avLst/>
            <a:gdLst/>
            <a:ahLst/>
            <a:cxnLst/>
            <a:rect l="l" t="t" r="r" b="b"/>
            <a:pathLst>
              <a:path w="295910" h="847725">
                <a:moveTo>
                  <a:pt x="0" y="0"/>
                </a:moveTo>
                <a:lnTo>
                  <a:pt x="0" y="566673"/>
                </a:lnTo>
                <a:lnTo>
                  <a:pt x="295655" y="847204"/>
                </a:lnTo>
                <a:lnTo>
                  <a:pt x="295655" y="280542"/>
                </a:lnTo>
                <a:lnTo>
                  <a:pt x="0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83098" y="3843020"/>
            <a:ext cx="295910" cy="306070"/>
          </a:xfrm>
          <a:custGeom>
            <a:avLst/>
            <a:gdLst/>
            <a:ahLst/>
            <a:cxnLst/>
            <a:rect l="l" t="t" r="r" b="b"/>
            <a:pathLst>
              <a:path w="295910" h="306070">
                <a:moveTo>
                  <a:pt x="275843" y="261594"/>
                </a:moveTo>
                <a:lnTo>
                  <a:pt x="261112" y="261594"/>
                </a:lnTo>
                <a:lnTo>
                  <a:pt x="261112" y="276390"/>
                </a:lnTo>
                <a:lnTo>
                  <a:pt x="271331" y="283791"/>
                </a:lnTo>
                <a:lnTo>
                  <a:pt x="280193" y="291193"/>
                </a:lnTo>
                <a:lnTo>
                  <a:pt x="288151" y="298598"/>
                </a:lnTo>
                <a:lnTo>
                  <a:pt x="295655" y="306006"/>
                </a:lnTo>
                <a:lnTo>
                  <a:pt x="295655" y="281330"/>
                </a:lnTo>
                <a:lnTo>
                  <a:pt x="289077" y="277550"/>
                </a:lnTo>
                <a:lnTo>
                  <a:pt x="283892" y="273310"/>
                </a:lnTo>
                <a:lnTo>
                  <a:pt x="279636" y="268146"/>
                </a:lnTo>
                <a:lnTo>
                  <a:pt x="275843" y="261594"/>
                </a:lnTo>
                <a:close/>
              </a:path>
              <a:path w="295910" h="306070">
                <a:moveTo>
                  <a:pt x="0" y="0"/>
                </a:moveTo>
                <a:lnTo>
                  <a:pt x="0" y="24764"/>
                </a:lnTo>
                <a:lnTo>
                  <a:pt x="4952" y="24764"/>
                </a:lnTo>
                <a:lnTo>
                  <a:pt x="4952" y="29717"/>
                </a:lnTo>
                <a:lnTo>
                  <a:pt x="9905" y="34594"/>
                </a:lnTo>
                <a:lnTo>
                  <a:pt x="14731" y="34594"/>
                </a:lnTo>
                <a:lnTo>
                  <a:pt x="19685" y="29717"/>
                </a:lnTo>
                <a:lnTo>
                  <a:pt x="19685" y="19811"/>
                </a:lnTo>
                <a:lnTo>
                  <a:pt x="14731" y="14858"/>
                </a:lnTo>
                <a:lnTo>
                  <a:pt x="9905" y="9905"/>
                </a:lnTo>
                <a:lnTo>
                  <a:pt x="0" y="0"/>
                </a:lnTo>
                <a:close/>
              </a:path>
              <a:path w="295910" h="306070">
                <a:moveTo>
                  <a:pt x="44323" y="44462"/>
                </a:moveTo>
                <a:lnTo>
                  <a:pt x="39370" y="44462"/>
                </a:lnTo>
                <a:lnTo>
                  <a:pt x="39370" y="49402"/>
                </a:lnTo>
                <a:lnTo>
                  <a:pt x="34543" y="54330"/>
                </a:lnTo>
                <a:lnTo>
                  <a:pt x="34543" y="59270"/>
                </a:lnTo>
                <a:lnTo>
                  <a:pt x="39370" y="59270"/>
                </a:lnTo>
                <a:lnTo>
                  <a:pt x="78866" y="98742"/>
                </a:lnTo>
                <a:lnTo>
                  <a:pt x="83692" y="103682"/>
                </a:lnTo>
                <a:lnTo>
                  <a:pt x="88646" y="103682"/>
                </a:lnTo>
                <a:lnTo>
                  <a:pt x="93599" y="98742"/>
                </a:lnTo>
                <a:lnTo>
                  <a:pt x="93599" y="88874"/>
                </a:lnTo>
                <a:lnTo>
                  <a:pt x="82530" y="78540"/>
                </a:lnTo>
                <a:lnTo>
                  <a:pt x="60344" y="59729"/>
                </a:lnTo>
                <a:lnTo>
                  <a:pt x="49275" y="49402"/>
                </a:lnTo>
                <a:lnTo>
                  <a:pt x="44323" y="44462"/>
                </a:lnTo>
                <a:close/>
              </a:path>
              <a:path w="295910" h="306070">
                <a:moveTo>
                  <a:pt x="123189" y="118478"/>
                </a:moveTo>
                <a:lnTo>
                  <a:pt x="113284" y="118478"/>
                </a:lnTo>
                <a:lnTo>
                  <a:pt x="108330" y="123418"/>
                </a:lnTo>
                <a:lnTo>
                  <a:pt x="108330" y="128346"/>
                </a:lnTo>
                <a:lnTo>
                  <a:pt x="113284" y="133286"/>
                </a:lnTo>
                <a:lnTo>
                  <a:pt x="124406" y="141536"/>
                </a:lnTo>
                <a:lnTo>
                  <a:pt x="135493" y="151174"/>
                </a:lnTo>
                <a:lnTo>
                  <a:pt x="146556" y="161736"/>
                </a:lnTo>
                <a:lnTo>
                  <a:pt x="157606" y="172758"/>
                </a:lnTo>
                <a:lnTo>
                  <a:pt x="167512" y="172758"/>
                </a:lnTo>
                <a:lnTo>
                  <a:pt x="172465" y="167830"/>
                </a:lnTo>
                <a:lnTo>
                  <a:pt x="172465" y="162890"/>
                </a:lnTo>
                <a:lnTo>
                  <a:pt x="167512" y="157962"/>
                </a:lnTo>
                <a:lnTo>
                  <a:pt x="156444" y="149712"/>
                </a:lnTo>
                <a:lnTo>
                  <a:pt x="145351" y="140073"/>
                </a:lnTo>
                <a:lnTo>
                  <a:pt x="134258" y="129507"/>
                </a:lnTo>
                <a:lnTo>
                  <a:pt x="123189" y="118478"/>
                </a:lnTo>
                <a:close/>
              </a:path>
              <a:path w="295910" h="306070">
                <a:moveTo>
                  <a:pt x="197103" y="187566"/>
                </a:moveTo>
                <a:lnTo>
                  <a:pt x="192150" y="187566"/>
                </a:lnTo>
                <a:lnTo>
                  <a:pt x="187198" y="192506"/>
                </a:lnTo>
                <a:lnTo>
                  <a:pt x="187198" y="202374"/>
                </a:lnTo>
                <a:lnTo>
                  <a:pt x="198266" y="213396"/>
                </a:lnTo>
                <a:lnTo>
                  <a:pt x="209359" y="223958"/>
                </a:lnTo>
                <a:lnTo>
                  <a:pt x="220452" y="233596"/>
                </a:lnTo>
                <a:lnTo>
                  <a:pt x="231521" y="241846"/>
                </a:lnTo>
                <a:lnTo>
                  <a:pt x="231521" y="246786"/>
                </a:lnTo>
                <a:lnTo>
                  <a:pt x="236474" y="246786"/>
                </a:lnTo>
                <a:lnTo>
                  <a:pt x="241426" y="241846"/>
                </a:lnTo>
                <a:lnTo>
                  <a:pt x="246379" y="241846"/>
                </a:lnTo>
                <a:lnTo>
                  <a:pt x="246379" y="236918"/>
                </a:lnTo>
                <a:lnTo>
                  <a:pt x="241426" y="231978"/>
                </a:lnTo>
                <a:lnTo>
                  <a:pt x="230379" y="221644"/>
                </a:lnTo>
                <a:lnTo>
                  <a:pt x="219821" y="212237"/>
                </a:lnTo>
                <a:lnTo>
                  <a:pt x="210190" y="202833"/>
                </a:lnTo>
                <a:lnTo>
                  <a:pt x="201929" y="192506"/>
                </a:lnTo>
                <a:lnTo>
                  <a:pt x="197103" y="187566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27066" y="2610739"/>
            <a:ext cx="641350" cy="567055"/>
          </a:xfrm>
          <a:custGeom>
            <a:avLst/>
            <a:gdLst/>
            <a:ahLst/>
            <a:cxnLst/>
            <a:rect l="l" t="t" r="r" b="b"/>
            <a:pathLst>
              <a:path w="641350" h="567055">
                <a:moveTo>
                  <a:pt x="641096" y="0"/>
                </a:moveTo>
                <a:lnTo>
                  <a:pt x="0" y="0"/>
                </a:lnTo>
                <a:lnTo>
                  <a:pt x="172212" y="286258"/>
                </a:lnTo>
                <a:lnTo>
                  <a:pt x="0" y="566801"/>
                </a:lnTo>
                <a:lnTo>
                  <a:pt x="641096" y="566801"/>
                </a:lnTo>
                <a:lnTo>
                  <a:pt x="641096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27066" y="2610739"/>
            <a:ext cx="641350" cy="567055"/>
          </a:xfrm>
          <a:custGeom>
            <a:avLst/>
            <a:gdLst/>
            <a:ahLst/>
            <a:cxnLst/>
            <a:rect l="l" t="t" r="r" b="b"/>
            <a:pathLst>
              <a:path w="641350" h="567055">
                <a:moveTo>
                  <a:pt x="0" y="0"/>
                </a:moveTo>
                <a:lnTo>
                  <a:pt x="641096" y="0"/>
                </a:lnTo>
                <a:lnTo>
                  <a:pt x="641096" y="566801"/>
                </a:lnTo>
                <a:lnTo>
                  <a:pt x="0" y="566801"/>
                </a:lnTo>
                <a:lnTo>
                  <a:pt x="172212" y="286258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F029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95773" y="2655506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 h="0">
                <a:moveTo>
                  <a:pt x="0" y="0"/>
                </a:moveTo>
                <a:lnTo>
                  <a:pt x="366013" y="0"/>
                </a:lnTo>
              </a:path>
            </a:pathLst>
          </a:custGeom>
          <a:ln w="19685">
            <a:solidFill>
              <a:srgbClr val="FCA0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95773" y="3133725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 h="0">
                <a:moveTo>
                  <a:pt x="0" y="0"/>
                </a:moveTo>
                <a:lnTo>
                  <a:pt x="366013" y="0"/>
                </a:lnTo>
              </a:path>
            </a:pathLst>
          </a:custGeom>
          <a:ln w="19812">
            <a:solidFill>
              <a:srgbClr val="FCA0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83098" y="2388616"/>
            <a:ext cx="295910" cy="848360"/>
          </a:xfrm>
          <a:custGeom>
            <a:avLst/>
            <a:gdLst/>
            <a:ahLst/>
            <a:cxnLst/>
            <a:rect l="l" t="t" r="r" b="b"/>
            <a:pathLst>
              <a:path w="295910" h="848360">
                <a:moveTo>
                  <a:pt x="0" y="0"/>
                </a:moveTo>
                <a:lnTo>
                  <a:pt x="0" y="567689"/>
                </a:lnTo>
                <a:lnTo>
                  <a:pt x="295655" y="848232"/>
                </a:lnTo>
                <a:lnTo>
                  <a:pt x="295655" y="281431"/>
                </a:lnTo>
                <a:lnTo>
                  <a:pt x="0" y="0"/>
                </a:lnTo>
                <a:close/>
              </a:path>
            </a:pathLst>
          </a:custGeom>
          <a:solidFill>
            <a:srgbClr val="E300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83098" y="2881883"/>
            <a:ext cx="295910" cy="300355"/>
          </a:xfrm>
          <a:custGeom>
            <a:avLst/>
            <a:gdLst/>
            <a:ahLst/>
            <a:cxnLst/>
            <a:rect l="l" t="t" r="r" b="b"/>
            <a:pathLst>
              <a:path w="295910" h="300355">
                <a:moveTo>
                  <a:pt x="271017" y="256032"/>
                </a:moveTo>
                <a:lnTo>
                  <a:pt x="266064" y="256032"/>
                </a:lnTo>
                <a:lnTo>
                  <a:pt x="261112" y="260985"/>
                </a:lnTo>
                <a:lnTo>
                  <a:pt x="261133" y="270779"/>
                </a:lnTo>
                <a:lnTo>
                  <a:pt x="271331" y="278173"/>
                </a:lnTo>
                <a:lnTo>
                  <a:pt x="280193" y="285559"/>
                </a:lnTo>
                <a:lnTo>
                  <a:pt x="288151" y="292945"/>
                </a:lnTo>
                <a:lnTo>
                  <a:pt x="295655" y="300355"/>
                </a:lnTo>
                <a:lnTo>
                  <a:pt x="295655" y="280670"/>
                </a:lnTo>
                <a:lnTo>
                  <a:pt x="289077" y="276183"/>
                </a:lnTo>
                <a:lnTo>
                  <a:pt x="283880" y="270764"/>
                </a:lnTo>
                <a:lnTo>
                  <a:pt x="279636" y="265400"/>
                </a:lnTo>
                <a:lnTo>
                  <a:pt x="275843" y="260985"/>
                </a:lnTo>
                <a:lnTo>
                  <a:pt x="271017" y="256032"/>
                </a:lnTo>
                <a:close/>
              </a:path>
              <a:path w="295910" h="300355">
                <a:moveTo>
                  <a:pt x="0" y="0"/>
                </a:moveTo>
                <a:lnTo>
                  <a:pt x="0" y="24638"/>
                </a:lnTo>
                <a:lnTo>
                  <a:pt x="4952" y="24638"/>
                </a:lnTo>
                <a:lnTo>
                  <a:pt x="4952" y="29591"/>
                </a:lnTo>
                <a:lnTo>
                  <a:pt x="19685" y="29591"/>
                </a:lnTo>
                <a:lnTo>
                  <a:pt x="19685" y="19685"/>
                </a:lnTo>
                <a:lnTo>
                  <a:pt x="14731" y="14859"/>
                </a:lnTo>
                <a:lnTo>
                  <a:pt x="9905" y="9906"/>
                </a:lnTo>
                <a:lnTo>
                  <a:pt x="0" y="0"/>
                </a:lnTo>
                <a:close/>
              </a:path>
              <a:path w="295910" h="300355">
                <a:moveTo>
                  <a:pt x="44323" y="44323"/>
                </a:moveTo>
                <a:lnTo>
                  <a:pt x="39370" y="44323"/>
                </a:lnTo>
                <a:lnTo>
                  <a:pt x="39370" y="49276"/>
                </a:lnTo>
                <a:lnTo>
                  <a:pt x="34543" y="49276"/>
                </a:lnTo>
                <a:lnTo>
                  <a:pt x="34543" y="54229"/>
                </a:lnTo>
                <a:lnTo>
                  <a:pt x="39370" y="59055"/>
                </a:lnTo>
                <a:lnTo>
                  <a:pt x="50417" y="69405"/>
                </a:lnTo>
                <a:lnTo>
                  <a:pt x="60975" y="78803"/>
                </a:lnTo>
                <a:lnTo>
                  <a:pt x="70606" y="88201"/>
                </a:lnTo>
                <a:lnTo>
                  <a:pt x="78866" y="98552"/>
                </a:lnTo>
                <a:lnTo>
                  <a:pt x="83692" y="103378"/>
                </a:lnTo>
                <a:lnTo>
                  <a:pt x="88646" y="103378"/>
                </a:lnTo>
                <a:lnTo>
                  <a:pt x="93599" y="98552"/>
                </a:lnTo>
                <a:lnTo>
                  <a:pt x="93599" y="88646"/>
                </a:lnTo>
                <a:lnTo>
                  <a:pt x="82530" y="77654"/>
                </a:lnTo>
                <a:lnTo>
                  <a:pt x="71437" y="67103"/>
                </a:lnTo>
                <a:lnTo>
                  <a:pt x="60344" y="57481"/>
                </a:lnTo>
                <a:lnTo>
                  <a:pt x="49275" y="49276"/>
                </a:lnTo>
                <a:lnTo>
                  <a:pt x="44323" y="44323"/>
                </a:lnTo>
                <a:close/>
              </a:path>
              <a:path w="295910" h="300355">
                <a:moveTo>
                  <a:pt x="123189" y="113284"/>
                </a:moveTo>
                <a:lnTo>
                  <a:pt x="118237" y="118237"/>
                </a:lnTo>
                <a:lnTo>
                  <a:pt x="113284" y="118237"/>
                </a:lnTo>
                <a:lnTo>
                  <a:pt x="108330" y="123063"/>
                </a:lnTo>
                <a:lnTo>
                  <a:pt x="108330" y="128016"/>
                </a:lnTo>
                <a:lnTo>
                  <a:pt x="113284" y="132969"/>
                </a:lnTo>
                <a:lnTo>
                  <a:pt x="124406" y="141174"/>
                </a:lnTo>
                <a:lnTo>
                  <a:pt x="135493" y="150796"/>
                </a:lnTo>
                <a:lnTo>
                  <a:pt x="146556" y="161347"/>
                </a:lnTo>
                <a:lnTo>
                  <a:pt x="157606" y="172339"/>
                </a:lnTo>
                <a:lnTo>
                  <a:pt x="167512" y="172339"/>
                </a:lnTo>
                <a:lnTo>
                  <a:pt x="172465" y="167386"/>
                </a:lnTo>
                <a:lnTo>
                  <a:pt x="172465" y="162433"/>
                </a:lnTo>
                <a:lnTo>
                  <a:pt x="167512" y="157607"/>
                </a:lnTo>
                <a:lnTo>
                  <a:pt x="156444" y="149348"/>
                </a:lnTo>
                <a:lnTo>
                  <a:pt x="145351" y="139731"/>
                </a:lnTo>
                <a:lnTo>
                  <a:pt x="134258" y="129210"/>
                </a:lnTo>
                <a:lnTo>
                  <a:pt x="123189" y="118237"/>
                </a:lnTo>
                <a:lnTo>
                  <a:pt x="123189" y="113284"/>
                </a:lnTo>
                <a:close/>
              </a:path>
              <a:path w="295910" h="300355">
                <a:moveTo>
                  <a:pt x="197103" y="187071"/>
                </a:moveTo>
                <a:lnTo>
                  <a:pt x="192150" y="187071"/>
                </a:lnTo>
                <a:lnTo>
                  <a:pt x="187198" y="192024"/>
                </a:lnTo>
                <a:lnTo>
                  <a:pt x="187198" y="201930"/>
                </a:lnTo>
                <a:lnTo>
                  <a:pt x="198266" y="212207"/>
                </a:lnTo>
                <a:lnTo>
                  <a:pt x="220452" y="230951"/>
                </a:lnTo>
                <a:lnTo>
                  <a:pt x="231521" y="241300"/>
                </a:lnTo>
                <a:lnTo>
                  <a:pt x="231521" y="246126"/>
                </a:lnTo>
                <a:lnTo>
                  <a:pt x="236474" y="246126"/>
                </a:lnTo>
                <a:lnTo>
                  <a:pt x="241426" y="241300"/>
                </a:lnTo>
                <a:lnTo>
                  <a:pt x="246379" y="236347"/>
                </a:lnTo>
                <a:lnTo>
                  <a:pt x="246379" y="231394"/>
                </a:lnTo>
                <a:lnTo>
                  <a:pt x="241426" y="231394"/>
                </a:lnTo>
                <a:lnTo>
                  <a:pt x="201929" y="192024"/>
                </a:lnTo>
                <a:lnTo>
                  <a:pt x="197103" y="187071"/>
                </a:lnTo>
                <a:close/>
              </a:path>
            </a:pathLst>
          </a:custGeom>
          <a:solidFill>
            <a:srgbClr val="FB58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27066" y="1644904"/>
            <a:ext cx="641350" cy="567055"/>
          </a:xfrm>
          <a:custGeom>
            <a:avLst/>
            <a:gdLst/>
            <a:ahLst/>
            <a:cxnLst/>
            <a:rect l="l" t="t" r="r" b="b"/>
            <a:pathLst>
              <a:path w="641350" h="567055">
                <a:moveTo>
                  <a:pt x="641096" y="0"/>
                </a:moveTo>
                <a:lnTo>
                  <a:pt x="0" y="0"/>
                </a:lnTo>
                <a:lnTo>
                  <a:pt x="172212" y="285242"/>
                </a:lnTo>
                <a:lnTo>
                  <a:pt x="0" y="566801"/>
                </a:lnTo>
                <a:lnTo>
                  <a:pt x="641096" y="566801"/>
                </a:lnTo>
                <a:lnTo>
                  <a:pt x="641096" y="0"/>
                </a:lnTo>
                <a:close/>
              </a:path>
            </a:pathLst>
          </a:custGeom>
          <a:solidFill>
            <a:srgbClr val="7579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95773" y="1688719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 h="0">
                <a:moveTo>
                  <a:pt x="0" y="0"/>
                </a:moveTo>
                <a:lnTo>
                  <a:pt x="366013" y="0"/>
                </a:lnTo>
              </a:path>
            </a:pathLst>
          </a:custGeom>
          <a:ln w="19812">
            <a:solidFill>
              <a:srgbClr val="9697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95773" y="2166937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 h="0">
                <a:moveTo>
                  <a:pt x="0" y="0"/>
                </a:moveTo>
                <a:lnTo>
                  <a:pt x="366013" y="0"/>
                </a:lnTo>
              </a:path>
            </a:pathLst>
          </a:custGeom>
          <a:ln w="19685">
            <a:solidFill>
              <a:srgbClr val="9697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83098" y="1422780"/>
            <a:ext cx="295910" cy="848360"/>
          </a:xfrm>
          <a:custGeom>
            <a:avLst/>
            <a:gdLst/>
            <a:ahLst/>
            <a:cxnLst/>
            <a:rect l="l" t="t" r="r" b="b"/>
            <a:pathLst>
              <a:path w="295910" h="848360">
                <a:moveTo>
                  <a:pt x="0" y="0"/>
                </a:moveTo>
                <a:lnTo>
                  <a:pt x="0" y="566674"/>
                </a:lnTo>
                <a:lnTo>
                  <a:pt x="295655" y="848233"/>
                </a:lnTo>
                <a:lnTo>
                  <a:pt x="295655" y="281432"/>
                </a:lnTo>
                <a:lnTo>
                  <a:pt x="0" y="0"/>
                </a:lnTo>
                <a:close/>
              </a:path>
            </a:pathLst>
          </a:custGeom>
          <a:solidFill>
            <a:srgbClr val="3C48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83098" y="1916048"/>
            <a:ext cx="295910" cy="300355"/>
          </a:xfrm>
          <a:custGeom>
            <a:avLst/>
            <a:gdLst/>
            <a:ahLst/>
            <a:cxnLst/>
            <a:rect l="l" t="t" r="r" b="b"/>
            <a:pathLst>
              <a:path w="295910" h="300355">
                <a:moveTo>
                  <a:pt x="271017" y="256031"/>
                </a:moveTo>
                <a:lnTo>
                  <a:pt x="266064" y="256031"/>
                </a:lnTo>
                <a:lnTo>
                  <a:pt x="261112" y="260984"/>
                </a:lnTo>
                <a:lnTo>
                  <a:pt x="261112" y="270763"/>
                </a:lnTo>
                <a:lnTo>
                  <a:pt x="271331" y="278173"/>
                </a:lnTo>
                <a:lnTo>
                  <a:pt x="280193" y="285559"/>
                </a:lnTo>
                <a:lnTo>
                  <a:pt x="288151" y="292945"/>
                </a:lnTo>
                <a:lnTo>
                  <a:pt x="295655" y="300355"/>
                </a:lnTo>
                <a:lnTo>
                  <a:pt x="295655" y="280669"/>
                </a:lnTo>
                <a:lnTo>
                  <a:pt x="279636" y="264703"/>
                </a:lnTo>
                <a:lnTo>
                  <a:pt x="275843" y="260984"/>
                </a:lnTo>
                <a:lnTo>
                  <a:pt x="271017" y="256031"/>
                </a:lnTo>
                <a:close/>
              </a:path>
              <a:path w="295910" h="300355">
                <a:moveTo>
                  <a:pt x="0" y="0"/>
                </a:moveTo>
                <a:lnTo>
                  <a:pt x="0" y="24637"/>
                </a:lnTo>
                <a:lnTo>
                  <a:pt x="4952" y="24637"/>
                </a:lnTo>
                <a:lnTo>
                  <a:pt x="4952" y="29590"/>
                </a:lnTo>
                <a:lnTo>
                  <a:pt x="19685" y="29590"/>
                </a:lnTo>
                <a:lnTo>
                  <a:pt x="19685" y="19684"/>
                </a:lnTo>
                <a:lnTo>
                  <a:pt x="0" y="0"/>
                </a:lnTo>
                <a:close/>
              </a:path>
              <a:path w="295910" h="300355">
                <a:moveTo>
                  <a:pt x="44323" y="44323"/>
                </a:moveTo>
                <a:lnTo>
                  <a:pt x="39370" y="44323"/>
                </a:lnTo>
                <a:lnTo>
                  <a:pt x="39370" y="49275"/>
                </a:lnTo>
                <a:lnTo>
                  <a:pt x="34543" y="49275"/>
                </a:lnTo>
                <a:lnTo>
                  <a:pt x="34543" y="54101"/>
                </a:lnTo>
                <a:lnTo>
                  <a:pt x="39370" y="59055"/>
                </a:lnTo>
                <a:lnTo>
                  <a:pt x="50417" y="69349"/>
                </a:lnTo>
                <a:lnTo>
                  <a:pt x="60975" y="78740"/>
                </a:lnTo>
                <a:lnTo>
                  <a:pt x="70606" y="88130"/>
                </a:lnTo>
                <a:lnTo>
                  <a:pt x="78866" y="98425"/>
                </a:lnTo>
                <a:lnTo>
                  <a:pt x="83692" y="103377"/>
                </a:lnTo>
                <a:lnTo>
                  <a:pt x="88646" y="103377"/>
                </a:lnTo>
                <a:lnTo>
                  <a:pt x="93599" y="98425"/>
                </a:lnTo>
                <a:lnTo>
                  <a:pt x="93599" y="88645"/>
                </a:lnTo>
                <a:lnTo>
                  <a:pt x="82530" y="77600"/>
                </a:lnTo>
                <a:lnTo>
                  <a:pt x="71437" y="67056"/>
                </a:lnTo>
                <a:lnTo>
                  <a:pt x="60344" y="57463"/>
                </a:lnTo>
                <a:lnTo>
                  <a:pt x="49275" y="49275"/>
                </a:lnTo>
                <a:lnTo>
                  <a:pt x="44323" y="44323"/>
                </a:lnTo>
                <a:close/>
              </a:path>
              <a:path w="295910" h="300355">
                <a:moveTo>
                  <a:pt x="123189" y="113283"/>
                </a:moveTo>
                <a:lnTo>
                  <a:pt x="118237" y="113283"/>
                </a:lnTo>
                <a:lnTo>
                  <a:pt x="113284" y="118109"/>
                </a:lnTo>
                <a:lnTo>
                  <a:pt x="108330" y="123062"/>
                </a:lnTo>
                <a:lnTo>
                  <a:pt x="108330" y="128015"/>
                </a:lnTo>
                <a:lnTo>
                  <a:pt x="113284" y="128015"/>
                </a:lnTo>
                <a:lnTo>
                  <a:pt x="157606" y="172338"/>
                </a:lnTo>
                <a:lnTo>
                  <a:pt x="167512" y="172338"/>
                </a:lnTo>
                <a:lnTo>
                  <a:pt x="172465" y="167386"/>
                </a:lnTo>
                <a:lnTo>
                  <a:pt x="172465" y="162432"/>
                </a:lnTo>
                <a:lnTo>
                  <a:pt x="167512" y="157480"/>
                </a:lnTo>
                <a:lnTo>
                  <a:pt x="156444" y="147202"/>
                </a:lnTo>
                <a:lnTo>
                  <a:pt x="134258" y="128458"/>
                </a:lnTo>
                <a:lnTo>
                  <a:pt x="123189" y="118109"/>
                </a:lnTo>
                <a:lnTo>
                  <a:pt x="123189" y="113283"/>
                </a:lnTo>
                <a:close/>
              </a:path>
              <a:path w="295910" h="300355">
                <a:moveTo>
                  <a:pt x="197103" y="187070"/>
                </a:moveTo>
                <a:lnTo>
                  <a:pt x="192150" y="187070"/>
                </a:lnTo>
                <a:lnTo>
                  <a:pt x="187198" y="192024"/>
                </a:lnTo>
                <a:lnTo>
                  <a:pt x="187198" y="201802"/>
                </a:lnTo>
                <a:lnTo>
                  <a:pt x="198266" y="212151"/>
                </a:lnTo>
                <a:lnTo>
                  <a:pt x="220452" y="230895"/>
                </a:lnTo>
                <a:lnTo>
                  <a:pt x="231521" y="241173"/>
                </a:lnTo>
                <a:lnTo>
                  <a:pt x="231521" y="246125"/>
                </a:lnTo>
                <a:lnTo>
                  <a:pt x="236474" y="246125"/>
                </a:lnTo>
                <a:lnTo>
                  <a:pt x="241426" y="241173"/>
                </a:lnTo>
                <a:lnTo>
                  <a:pt x="246379" y="236346"/>
                </a:lnTo>
                <a:lnTo>
                  <a:pt x="246379" y="231394"/>
                </a:lnTo>
                <a:lnTo>
                  <a:pt x="241426" y="231394"/>
                </a:lnTo>
                <a:lnTo>
                  <a:pt x="201929" y="192024"/>
                </a:lnTo>
                <a:lnTo>
                  <a:pt x="197103" y="187070"/>
                </a:lnTo>
                <a:close/>
              </a:path>
            </a:pathLst>
          </a:custGeom>
          <a:solidFill>
            <a:srgbClr val="4A56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27066" y="683768"/>
            <a:ext cx="641350" cy="567055"/>
          </a:xfrm>
          <a:custGeom>
            <a:avLst/>
            <a:gdLst/>
            <a:ahLst/>
            <a:cxnLst/>
            <a:rect l="l" t="t" r="r" b="b"/>
            <a:pathLst>
              <a:path w="641350" h="567055">
                <a:moveTo>
                  <a:pt x="641096" y="0"/>
                </a:moveTo>
                <a:lnTo>
                  <a:pt x="0" y="0"/>
                </a:lnTo>
                <a:lnTo>
                  <a:pt x="172212" y="280543"/>
                </a:lnTo>
                <a:lnTo>
                  <a:pt x="0" y="566674"/>
                </a:lnTo>
                <a:lnTo>
                  <a:pt x="641096" y="566674"/>
                </a:lnTo>
                <a:lnTo>
                  <a:pt x="641096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27066" y="683768"/>
            <a:ext cx="641350" cy="567055"/>
          </a:xfrm>
          <a:custGeom>
            <a:avLst/>
            <a:gdLst/>
            <a:ahLst/>
            <a:cxnLst/>
            <a:rect l="l" t="t" r="r" b="b"/>
            <a:pathLst>
              <a:path w="641350" h="567055">
                <a:moveTo>
                  <a:pt x="0" y="0"/>
                </a:moveTo>
                <a:lnTo>
                  <a:pt x="641096" y="0"/>
                </a:lnTo>
                <a:lnTo>
                  <a:pt x="641096" y="566674"/>
                </a:lnTo>
                <a:lnTo>
                  <a:pt x="0" y="566674"/>
                </a:lnTo>
                <a:lnTo>
                  <a:pt x="172212" y="280543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F029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95773" y="727583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 h="0">
                <a:moveTo>
                  <a:pt x="0" y="0"/>
                </a:moveTo>
                <a:lnTo>
                  <a:pt x="366013" y="0"/>
                </a:lnTo>
              </a:path>
            </a:pathLst>
          </a:custGeom>
          <a:ln w="19812">
            <a:solidFill>
              <a:srgbClr val="FCA0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95773" y="1203388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5" h="0">
                <a:moveTo>
                  <a:pt x="0" y="0"/>
                </a:moveTo>
                <a:lnTo>
                  <a:pt x="366013" y="0"/>
                </a:lnTo>
              </a:path>
            </a:pathLst>
          </a:custGeom>
          <a:ln w="15112">
            <a:solidFill>
              <a:srgbClr val="FCA0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83098" y="461644"/>
            <a:ext cx="295910" cy="848360"/>
          </a:xfrm>
          <a:custGeom>
            <a:avLst/>
            <a:gdLst/>
            <a:ahLst/>
            <a:cxnLst/>
            <a:rect l="l" t="t" r="r" b="b"/>
            <a:pathLst>
              <a:path w="295910" h="848360">
                <a:moveTo>
                  <a:pt x="0" y="0"/>
                </a:moveTo>
                <a:lnTo>
                  <a:pt x="0" y="566674"/>
                </a:lnTo>
                <a:lnTo>
                  <a:pt x="295655" y="848105"/>
                </a:lnTo>
                <a:lnTo>
                  <a:pt x="295655" y="281431"/>
                </a:lnTo>
                <a:lnTo>
                  <a:pt x="0" y="0"/>
                </a:lnTo>
                <a:close/>
              </a:path>
            </a:pathLst>
          </a:custGeom>
          <a:solidFill>
            <a:srgbClr val="E300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83098" y="949197"/>
            <a:ext cx="295910" cy="306070"/>
          </a:xfrm>
          <a:custGeom>
            <a:avLst/>
            <a:gdLst/>
            <a:ahLst/>
            <a:cxnLst/>
            <a:rect l="l" t="t" r="r" b="b"/>
            <a:pathLst>
              <a:path w="295910" h="306069">
                <a:moveTo>
                  <a:pt x="271017" y="261619"/>
                </a:moveTo>
                <a:lnTo>
                  <a:pt x="266064" y="261619"/>
                </a:lnTo>
                <a:lnTo>
                  <a:pt x="261112" y="266573"/>
                </a:lnTo>
                <a:lnTo>
                  <a:pt x="261112" y="276351"/>
                </a:lnTo>
                <a:lnTo>
                  <a:pt x="271331" y="283779"/>
                </a:lnTo>
                <a:lnTo>
                  <a:pt x="280193" y="291195"/>
                </a:lnTo>
                <a:lnTo>
                  <a:pt x="288151" y="298586"/>
                </a:lnTo>
                <a:lnTo>
                  <a:pt x="295655" y="305942"/>
                </a:lnTo>
                <a:lnTo>
                  <a:pt x="295655" y="281304"/>
                </a:lnTo>
                <a:lnTo>
                  <a:pt x="285750" y="276351"/>
                </a:lnTo>
                <a:lnTo>
                  <a:pt x="280797" y="271399"/>
                </a:lnTo>
                <a:lnTo>
                  <a:pt x="275843" y="266573"/>
                </a:lnTo>
                <a:lnTo>
                  <a:pt x="271017" y="261619"/>
                </a:lnTo>
                <a:close/>
              </a:path>
              <a:path w="295910" h="306069">
                <a:moveTo>
                  <a:pt x="0" y="0"/>
                </a:moveTo>
                <a:lnTo>
                  <a:pt x="0" y="24764"/>
                </a:lnTo>
                <a:lnTo>
                  <a:pt x="4952" y="29717"/>
                </a:lnTo>
                <a:lnTo>
                  <a:pt x="9905" y="34543"/>
                </a:lnTo>
                <a:lnTo>
                  <a:pt x="14731" y="34543"/>
                </a:lnTo>
                <a:lnTo>
                  <a:pt x="19685" y="29717"/>
                </a:lnTo>
                <a:lnTo>
                  <a:pt x="19685" y="24764"/>
                </a:lnTo>
                <a:lnTo>
                  <a:pt x="14731" y="19812"/>
                </a:lnTo>
                <a:lnTo>
                  <a:pt x="9905" y="14859"/>
                </a:lnTo>
                <a:lnTo>
                  <a:pt x="4952" y="9905"/>
                </a:lnTo>
                <a:lnTo>
                  <a:pt x="0" y="0"/>
                </a:lnTo>
                <a:close/>
              </a:path>
              <a:path w="295910" h="306069">
                <a:moveTo>
                  <a:pt x="49275" y="49402"/>
                </a:moveTo>
                <a:lnTo>
                  <a:pt x="39370" y="49402"/>
                </a:lnTo>
                <a:lnTo>
                  <a:pt x="34543" y="54355"/>
                </a:lnTo>
                <a:lnTo>
                  <a:pt x="34543" y="59309"/>
                </a:lnTo>
                <a:lnTo>
                  <a:pt x="39370" y="64262"/>
                </a:lnTo>
                <a:lnTo>
                  <a:pt x="50417" y="72467"/>
                </a:lnTo>
                <a:lnTo>
                  <a:pt x="60975" y="82089"/>
                </a:lnTo>
                <a:lnTo>
                  <a:pt x="70606" y="92640"/>
                </a:lnTo>
                <a:lnTo>
                  <a:pt x="78866" y="103631"/>
                </a:lnTo>
                <a:lnTo>
                  <a:pt x="83692" y="108585"/>
                </a:lnTo>
                <a:lnTo>
                  <a:pt x="88646" y="103631"/>
                </a:lnTo>
                <a:lnTo>
                  <a:pt x="93599" y="103631"/>
                </a:lnTo>
                <a:lnTo>
                  <a:pt x="93599" y="88900"/>
                </a:lnTo>
                <a:lnTo>
                  <a:pt x="82530" y="80639"/>
                </a:lnTo>
                <a:lnTo>
                  <a:pt x="71437" y="71008"/>
                </a:lnTo>
                <a:lnTo>
                  <a:pt x="60344" y="60450"/>
                </a:lnTo>
                <a:lnTo>
                  <a:pt x="49275" y="49402"/>
                </a:lnTo>
                <a:close/>
              </a:path>
              <a:path w="295910" h="306069">
                <a:moveTo>
                  <a:pt x="123189" y="118490"/>
                </a:moveTo>
                <a:lnTo>
                  <a:pt x="118237" y="118490"/>
                </a:lnTo>
                <a:lnTo>
                  <a:pt x="108330" y="128397"/>
                </a:lnTo>
                <a:lnTo>
                  <a:pt x="108330" y="133350"/>
                </a:lnTo>
                <a:lnTo>
                  <a:pt x="113284" y="133350"/>
                </a:lnTo>
                <a:lnTo>
                  <a:pt x="124406" y="144341"/>
                </a:lnTo>
                <a:lnTo>
                  <a:pt x="135493" y="154892"/>
                </a:lnTo>
                <a:lnTo>
                  <a:pt x="146556" y="164514"/>
                </a:lnTo>
                <a:lnTo>
                  <a:pt x="157606" y="172719"/>
                </a:lnTo>
                <a:lnTo>
                  <a:pt x="157606" y="177673"/>
                </a:lnTo>
                <a:lnTo>
                  <a:pt x="162560" y="177673"/>
                </a:lnTo>
                <a:lnTo>
                  <a:pt x="167512" y="172719"/>
                </a:lnTo>
                <a:lnTo>
                  <a:pt x="172465" y="172719"/>
                </a:lnTo>
                <a:lnTo>
                  <a:pt x="172465" y="167893"/>
                </a:lnTo>
                <a:lnTo>
                  <a:pt x="167512" y="162940"/>
                </a:lnTo>
                <a:lnTo>
                  <a:pt x="156444" y="152572"/>
                </a:lnTo>
                <a:lnTo>
                  <a:pt x="134258" y="133740"/>
                </a:lnTo>
                <a:lnTo>
                  <a:pt x="123189" y="123443"/>
                </a:lnTo>
                <a:lnTo>
                  <a:pt x="123189" y="118490"/>
                </a:lnTo>
                <a:close/>
              </a:path>
              <a:path w="295910" h="306069">
                <a:moveTo>
                  <a:pt x="201929" y="192531"/>
                </a:moveTo>
                <a:lnTo>
                  <a:pt x="187198" y="192531"/>
                </a:lnTo>
                <a:lnTo>
                  <a:pt x="187198" y="207263"/>
                </a:lnTo>
                <a:lnTo>
                  <a:pt x="198266" y="215542"/>
                </a:lnTo>
                <a:lnTo>
                  <a:pt x="209359" y="225202"/>
                </a:lnTo>
                <a:lnTo>
                  <a:pt x="220452" y="235767"/>
                </a:lnTo>
                <a:lnTo>
                  <a:pt x="231521" y="246761"/>
                </a:lnTo>
                <a:lnTo>
                  <a:pt x="241426" y="246761"/>
                </a:lnTo>
                <a:lnTo>
                  <a:pt x="246379" y="241807"/>
                </a:lnTo>
                <a:lnTo>
                  <a:pt x="246379" y="236854"/>
                </a:lnTo>
                <a:lnTo>
                  <a:pt x="241426" y="232028"/>
                </a:lnTo>
                <a:lnTo>
                  <a:pt x="230379" y="223750"/>
                </a:lnTo>
                <a:lnTo>
                  <a:pt x="219821" y="214090"/>
                </a:lnTo>
                <a:lnTo>
                  <a:pt x="210190" y="203525"/>
                </a:lnTo>
                <a:lnTo>
                  <a:pt x="201929" y="192531"/>
                </a:lnTo>
                <a:close/>
              </a:path>
            </a:pathLst>
          </a:custGeom>
          <a:solidFill>
            <a:srgbClr val="FB58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61788" y="231013"/>
            <a:ext cx="3815079" cy="4067175"/>
          </a:xfrm>
          <a:custGeom>
            <a:avLst/>
            <a:gdLst/>
            <a:ahLst/>
            <a:cxnLst/>
            <a:rect l="l" t="t" r="r" b="b"/>
            <a:pathLst>
              <a:path w="3815079" h="4067175">
                <a:moveTo>
                  <a:pt x="0" y="0"/>
                </a:moveTo>
                <a:lnTo>
                  <a:pt x="3814571" y="0"/>
                </a:lnTo>
                <a:lnTo>
                  <a:pt x="3814571" y="4066743"/>
                </a:lnTo>
                <a:lnTo>
                  <a:pt x="0" y="4066743"/>
                </a:lnTo>
                <a:lnTo>
                  <a:pt x="0" y="0"/>
                </a:lnTo>
                <a:close/>
              </a:path>
            </a:pathLst>
          </a:custGeom>
          <a:solidFill>
            <a:srgbClr val="DC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65725" y="520954"/>
            <a:ext cx="1029969" cy="567055"/>
          </a:xfrm>
          <a:custGeom>
            <a:avLst/>
            <a:gdLst/>
            <a:ahLst/>
            <a:cxnLst/>
            <a:rect l="l" t="t" r="r" b="b"/>
            <a:pathLst>
              <a:path w="1029970" h="567055">
                <a:moveTo>
                  <a:pt x="857630" y="0"/>
                </a:moveTo>
                <a:lnTo>
                  <a:pt x="0" y="0"/>
                </a:lnTo>
                <a:lnTo>
                  <a:pt x="0" y="566674"/>
                </a:lnTo>
                <a:lnTo>
                  <a:pt x="857630" y="566674"/>
                </a:lnTo>
                <a:lnTo>
                  <a:pt x="1029842" y="286131"/>
                </a:lnTo>
                <a:lnTo>
                  <a:pt x="857630" y="0"/>
                </a:lnTo>
                <a:close/>
              </a:path>
            </a:pathLst>
          </a:custGeom>
          <a:solidFill>
            <a:srgbClr val="C8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83098" y="461644"/>
            <a:ext cx="1158875" cy="567055"/>
          </a:xfrm>
          <a:custGeom>
            <a:avLst/>
            <a:gdLst/>
            <a:ahLst/>
            <a:cxnLst/>
            <a:rect l="l" t="t" r="r" b="b"/>
            <a:pathLst>
              <a:path w="1158875" h="567055">
                <a:moveTo>
                  <a:pt x="985647" y="0"/>
                </a:moveTo>
                <a:lnTo>
                  <a:pt x="0" y="0"/>
                </a:lnTo>
                <a:lnTo>
                  <a:pt x="0" y="566674"/>
                </a:lnTo>
                <a:lnTo>
                  <a:pt x="985647" y="566674"/>
                </a:lnTo>
                <a:lnTo>
                  <a:pt x="1158875" y="281431"/>
                </a:lnTo>
                <a:lnTo>
                  <a:pt x="985647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83098" y="461644"/>
            <a:ext cx="1158875" cy="567055"/>
          </a:xfrm>
          <a:custGeom>
            <a:avLst/>
            <a:gdLst/>
            <a:ahLst/>
            <a:cxnLst/>
            <a:rect l="l" t="t" r="r" b="b"/>
            <a:pathLst>
              <a:path w="1158875" h="567055">
                <a:moveTo>
                  <a:pt x="0" y="0"/>
                </a:moveTo>
                <a:lnTo>
                  <a:pt x="985647" y="0"/>
                </a:lnTo>
                <a:lnTo>
                  <a:pt x="1158875" y="281431"/>
                </a:lnTo>
                <a:lnTo>
                  <a:pt x="985647" y="566674"/>
                </a:lnTo>
                <a:lnTo>
                  <a:pt x="0" y="566674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F029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83098" y="772287"/>
            <a:ext cx="1089660" cy="216535"/>
          </a:xfrm>
          <a:custGeom>
            <a:avLst/>
            <a:gdLst/>
            <a:ahLst/>
            <a:cxnLst/>
            <a:rect l="l" t="t" r="r" b="b"/>
            <a:pathLst>
              <a:path w="1089660" h="216534">
                <a:moveTo>
                  <a:pt x="152780" y="201675"/>
                </a:moveTo>
                <a:lnTo>
                  <a:pt x="88773" y="201675"/>
                </a:lnTo>
                <a:lnTo>
                  <a:pt x="83820" y="206628"/>
                </a:lnTo>
                <a:lnTo>
                  <a:pt x="83820" y="216535"/>
                </a:lnTo>
                <a:lnTo>
                  <a:pt x="157734" y="216535"/>
                </a:lnTo>
                <a:lnTo>
                  <a:pt x="157734" y="206628"/>
                </a:lnTo>
                <a:lnTo>
                  <a:pt x="152780" y="201675"/>
                </a:lnTo>
                <a:close/>
              </a:path>
              <a:path w="1089660" h="216534">
                <a:moveTo>
                  <a:pt x="970914" y="177164"/>
                </a:moveTo>
                <a:lnTo>
                  <a:pt x="965962" y="182117"/>
                </a:lnTo>
                <a:lnTo>
                  <a:pt x="961009" y="182117"/>
                </a:lnTo>
                <a:lnTo>
                  <a:pt x="961009" y="191897"/>
                </a:lnTo>
                <a:lnTo>
                  <a:pt x="951229" y="201675"/>
                </a:lnTo>
                <a:lnTo>
                  <a:pt x="916686" y="201675"/>
                </a:lnTo>
                <a:lnTo>
                  <a:pt x="911733" y="206628"/>
                </a:lnTo>
                <a:lnTo>
                  <a:pt x="911733" y="216535"/>
                </a:lnTo>
                <a:lnTo>
                  <a:pt x="961009" y="216535"/>
                </a:lnTo>
                <a:lnTo>
                  <a:pt x="965962" y="211582"/>
                </a:lnTo>
                <a:lnTo>
                  <a:pt x="965962" y="206628"/>
                </a:lnTo>
                <a:lnTo>
                  <a:pt x="970914" y="196850"/>
                </a:lnTo>
                <a:lnTo>
                  <a:pt x="980821" y="186943"/>
                </a:lnTo>
                <a:lnTo>
                  <a:pt x="975867" y="182117"/>
                </a:lnTo>
                <a:lnTo>
                  <a:pt x="970914" y="177164"/>
                </a:lnTo>
                <a:close/>
              </a:path>
              <a:path w="1089660" h="216534">
                <a:moveTo>
                  <a:pt x="1084199" y="4952"/>
                </a:moveTo>
                <a:lnTo>
                  <a:pt x="1069466" y="4952"/>
                </a:lnTo>
                <a:lnTo>
                  <a:pt x="1062057" y="18942"/>
                </a:lnTo>
                <a:lnTo>
                  <a:pt x="1047285" y="45065"/>
                </a:lnTo>
                <a:lnTo>
                  <a:pt x="1039876" y="59054"/>
                </a:lnTo>
                <a:lnTo>
                  <a:pt x="1039876" y="64008"/>
                </a:lnTo>
                <a:lnTo>
                  <a:pt x="1044828" y="68834"/>
                </a:lnTo>
                <a:lnTo>
                  <a:pt x="1049781" y="68834"/>
                </a:lnTo>
                <a:lnTo>
                  <a:pt x="1076844" y="28646"/>
                </a:lnTo>
                <a:lnTo>
                  <a:pt x="1084199" y="14732"/>
                </a:lnTo>
                <a:lnTo>
                  <a:pt x="1089152" y="9778"/>
                </a:lnTo>
                <a:lnTo>
                  <a:pt x="1084199" y="4952"/>
                </a:lnTo>
                <a:close/>
              </a:path>
              <a:path w="1089660" h="216534">
                <a:moveTo>
                  <a:pt x="1079373" y="0"/>
                </a:moveTo>
                <a:lnTo>
                  <a:pt x="1074420" y="4952"/>
                </a:lnTo>
                <a:lnTo>
                  <a:pt x="1079373" y="4952"/>
                </a:lnTo>
                <a:lnTo>
                  <a:pt x="1079373" y="0"/>
                </a:lnTo>
                <a:close/>
              </a:path>
              <a:path w="1089660" h="216534">
                <a:moveTo>
                  <a:pt x="1025143" y="88518"/>
                </a:moveTo>
                <a:lnTo>
                  <a:pt x="1020190" y="93472"/>
                </a:lnTo>
                <a:lnTo>
                  <a:pt x="1015238" y="93472"/>
                </a:lnTo>
                <a:lnTo>
                  <a:pt x="1007881" y="107386"/>
                </a:lnTo>
                <a:lnTo>
                  <a:pt x="1000490" y="119919"/>
                </a:lnTo>
                <a:lnTo>
                  <a:pt x="993074" y="131548"/>
                </a:lnTo>
                <a:lnTo>
                  <a:pt x="985647" y="142748"/>
                </a:lnTo>
                <a:lnTo>
                  <a:pt x="985647" y="152526"/>
                </a:lnTo>
                <a:lnTo>
                  <a:pt x="990600" y="157479"/>
                </a:lnTo>
                <a:lnTo>
                  <a:pt x="1000505" y="157479"/>
                </a:lnTo>
                <a:lnTo>
                  <a:pt x="1000505" y="152526"/>
                </a:lnTo>
                <a:lnTo>
                  <a:pt x="1007862" y="140704"/>
                </a:lnTo>
                <a:lnTo>
                  <a:pt x="1022669" y="115200"/>
                </a:lnTo>
                <a:lnTo>
                  <a:pt x="1030097" y="103377"/>
                </a:lnTo>
                <a:lnTo>
                  <a:pt x="1034923" y="98425"/>
                </a:lnTo>
                <a:lnTo>
                  <a:pt x="1030097" y="93472"/>
                </a:lnTo>
                <a:lnTo>
                  <a:pt x="1025143" y="88518"/>
                </a:lnTo>
                <a:close/>
              </a:path>
              <a:path w="1089660" h="216534">
                <a:moveTo>
                  <a:pt x="44323" y="201675"/>
                </a:moveTo>
                <a:lnTo>
                  <a:pt x="0" y="201675"/>
                </a:lnTo>
                <a:lnTo>
                  <a:pt x="0" y="216535"/>
                </a:lnTo>
                <a:lnTo>
                  <a:pt x="49275" y="216535"/>
                </a:lnTo>
                <a:lnTo>
                  <a:pt x="49275" y="206628"/>
                </a:lnTo>
                <a:lnTo>
                  <a:pt x="44323" y="201675"/>
                </a:lnTo>
                <a:close/>
              </a:path>
              <a:path w="1089660" h="216534">
                <a:moveTo>
                  <a:pt x="256286" y="201675"/>
                </a:moveTo>
                <a:lnTo>
                  <a:pt x="192150" y="201675"/>
                </a:lnTo>
                <a:lnTo>
                  <a:pt x="187325" y="206628"/>
                </a:lnTo>
                <a:lnTo>
                  <a:pt x="187325" y="216535"/>
                </a:lnTo>
                <a:lnTo>
                  <a:pt x="261238" y="216535"/>
                </a:lnTo>
                <a:lnTo>
                  <a:pt x="261238" y="206628"/>
                </a:lnTo>
                <a:lnTo>
                  <a:pt x="256286" y="201675"/>
                </a:lnTo>
                <a:close/>
              </a:path>
              <a:path w="1089660" h="216534">
                <a:moveTo>
                  <a:pt x="359790" y="201675"/>
                </a:moveTo>
                <a:lnTo>
                  <a:pt x="295655" y="201675"/>
                </a:lnTo>
                <a:lnTo>
                  <a:pt x="290829" y="206628"/>
                </a:lnTo>
                <a:lnTo>
                  <a:pt x="290829" y="216535"/>
                </a:lnTo>
                <a:lnTo>
                  <a:pt x="364743" y="216535"/>
                </a:lnTo>
                <a:lnTo>
                  <a:pt x="364743" y="206628"/>
                </a:lnTo>
                <a:lnTo>
                  <a:pt x="359790" y="201675"/>
                </a:lnTo>
                <a:close/>
              </a:path>
              <a:path w="1089660" h="216534">
                <a:moveTo>
                  <a:pt x="463296" y="201675"/>
                </a:moveTo>
                <a:lnTo>
                  <a:pt x="399161" y="201675"/>
                </a:lnTo>
                <a:lnTo>
                  <a:pt x="394335" y="206628"/>
                </a:lnTo>
                <a:lnTo>
                  <a:pt x="394335" y="216535"/>
                </a:lnTo>
                <a:lnTo>
                  <a:pt x="468249" y="216535"/>
                </a:lnTo>
                <a:lnTo>
                  <a:pt x="468249" y="206628"/>
                </a:lnTo>
                <a:lnTo>
                  <a:pt x="463296" y="201675"/>
                </a:lnTo>
                <a:close/>
              </a:path>
              <a:path w="1089660" h="216534">
                <a:moveTo>
                  <a:pt x="566801" y="201675"/>
                </a:moveTo>
                <a:lnTo>
                  <a:pt x="502665" y="201675"/>
                </a:lnTo>
                <a:lnTo>
                  <a:pt x="497713" y="206628"/>
                </a:lnTo>
                <a:lnTo>
                  <a:pt x="497713" y="216535"/>
                </a:lnTo>
                <a:lnTo>
                  <a:pt x="571753" y="216535"/>
                </a:lnTo>
                <a:lnTo>
                  <a:pt x="571753" y="206628"/>
                </a:lnTo>
                <a:lnTo>
                  <a:pt x="566801" y="201675"/>
                </a:lnTo>
                <a:close/>
              </a:path>
              <a:path w="1089660" h="216534">
                <a:moveTo>
                  <a:pt x="670305" y="201675"/>
                </a:moveTo>
                <a:lnTo>
                  <a:pt x="606171" y="201675"/>
                </a:lnTo>
                <a:lnTo>
                  <a:pt x="601217" y="206628"/>
                </a:lnTo>
                <a:lnTo>
                  <a:pt x="601217" y="216535"/>
                </a:lnTo>
                <a:lnTo>
                  <a:pt x="675259" y="216535"/>
                </a:lnTo>
                <a:lnTo>
                  <a:pt x="675259" y="206628"/>
                </a:lnTo>
                <a:lnTo>
                  <a:pt x="670305" y="201675"/>
                </a:lnTo>
                <a:close/>
              </a:path>
              <a:path w="1089660" h="216534">
                <a:moveTo>
                  <a:pt x="773811" y="201675"/>
                </a:moveTo>
                <a:lnTo>
                  <a:pt x="709676" y="201675"/>
                </a:lnTo>
                <a:lnTo>
                  <a:pt x="704723" y="206628"/>
                </a:lnTo>
                <a:lnTo>
                  <a:pt x="704723" y="216535"/>
                </a:lnTo>
                <a:lnTo>
                  <a:pt x="778637" y="216535"/>
                </a:lnTo>
                <a:lnTo>
                  <a:pt x="778637" y="206628"/>
                </a:lnTo>
                <a:lnTo>
                  <a:pt x="773811" y="201675"/>
                </a:lnTo>
                <a:close/>
              </a:path>
              <a:path w="1089660" h="216534">
                <a:moveTo>
                  <a:pt x="877315" y="201675"/>
                </a:moveTo>
                <a:lnTo>
                  <a:pt x="813180" y="201675"/>
                </a:lnTo>
                <a:lnTo>
                  <a:pt x="808227" y="206628"/>
                </a:lnTo>
                <a:lnTo>
                  <a:pt x="808227" y="216535"/>
                </a:lnTo>
                <a:lnTo>
                  <a:pt x="882141" y="216535"/>
                </a:lnTo>
                <a:lnTo>
                  <a:pt x="882141" y="206628"/>
                </a:lnTo>
                <a:lnTo>
                  <a:pt x="877315" y="201675"/>
                </a:lnTo>
                <a:close/>
              </a:path>
            </a:pathLst>
          </a:custGeom>
          <a:solidFill>
            <a:srgbClr val="FCA0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83098" y="496443"/>
            <a:ext cx="1109345" cy="256540"/>
          </a:xfrm>
          <a:custGeom>
            <a:avLst/>
            <a:gdLst/>
            <a:ahLst/>
            <a:cxnLst/>
            <a:rect l="l" t="t" r="r" b="b"/>
            <a:pathLst>
              <a:path w="1109345" h="256540">
                <a:moveTo>
                  <a:pt x="152780" y="0"/>
                </a:moveTo>
                <a:lnTo>
                  <a:pt x="88773" y="0"/>
                </a:lnTo>
                <a:lnTo>
                  <a:pt x="83820" y="4953"/>
                </a:lnTo>
                <a:lnTo>
                  <a:pt x="83820" y="14732"/>
                </a:lnTo>
                <a:lnTo>
                  <a:pt x="157734" y="14732"/>
                </a:lnTo>
                <a:lnTo>
                  <a:pt x="157734" y="4953"/>
                </a:lnTo>
                <a:lnTo>
                  <a:pt x="152780" y="0"/>
                </a:lnTo>
                <a:close/>
              </a:path>
              <a:path w="1109345" h="256540">
                <a:moveTo>
                  <a:pt x="1108964" y="236347"/>
                </a:moveTo>
                <a:lnTo>
                  <a:pt x="1099058" y="236347"/>
                </a:lnTo>
                <a:lnTo>
                  <a:pt x="1094104" y="241300"/>
                </a:lnTo>
                <a:lnTo>
                  <a:pt x="1094104" y="251079"/>
                </a:lnTo>
                <a:lnTo>
                  <a:pt x="1099058" y="256032"/>
                </a:lnTo>
                <a:lnTo>
                  <a:pt x="1108964" y="256032"/>
                </a:lnTo>
                <a:lnTo>
                  <a:pt x="1108964" y="236347"/>
                </a:lnTo>
                <a:close/>
              </a:path>
              <a:path w="1109345" h="256540">
                <a:moveTo>
                  <a:pt x="961136" y="0"/>
                </a:moveTo>
                <a:lnTo>
                  <a:pt x="916686" y="0"/>
                </a:lnTo>
                <a:lnTo>
                  <a:pt x="911860" y="4953"/>
                </a:lnTo>
                <a:lnTo>
                  <a:pt x="911860" y="14732"/>
                </a:lnTo>
                <a:lnTo>
                  <a:pt x="951229" y="14732"/>
                </a:lnTo>
                <a:lnTo>
                  <a:pt x="956183" y="24637"/>
                </a:lnTo>
                <a:lnTo>
                  <a:pt x="961136" y="29591"/>
                </a:lnTo>
                <a:lnTo>
                  <a:pt x="961136" y="34417"/>
                </a:lnTo>
                <a:lnTo>
                  <a:pt x="965962" y="39370"/>
                </a:lnTo>
                <a:lnTo>
                  <a:pt x="975867" y="39370"/>
                </a:lnTo>
                <a:lnTo>
                  <a:pt x="975867" y="34417"/>
                </a:lnTo>
                <a:lnTo>
                  <a:pt x="980821" y="29591"/>
                </a:lnTo>
                <a:lnTo>
                  <a:pt x="965962" y="14732"/>
                </a:lnTo>
                <a:lnTo>
                  <a:pt x="965962" y="4953"/>
                </a:lnTo>
                <a:lnTo>
                  <a:pt x="961136" y="4953"/>
                </a:lnTo>
                <a:lnTo>
                  <a:pt x="961136" y="0"/>
                </a:lnTo>
                <a:close/>
              </a:path>
              <a:path w="1109345" h="256540">
                <a:moveTo>
                  <a:pt x="1049781" y="147701"/>
                </a:moveTo>
                <a:lnTo>
                  <a:pt x="1044828" y="147701"/>
                </a:lnTo>
                <a:lnTo>
                  <a:pt x="1044828" y="152654"/>
                </a:lnTo>
                <a:lnTo>
                  <a:pt x="1040002" y="152654"/>
                </a:lnTo>
                <a:lnTo>
                  <a:pt x="1040002" y="162560"/>
                </a:lnTo>
                <a:lnTo>
                  <a:pt x="1047357" y="174382"/>
                </a:lnTo>
                <a:lnTo>
                  <a:pt x="1062112" y="199886"/>
                </a:lnTo>
                <a:lnTo>
                  <a:pt x="1069466" y="211709"/>
                </a:lnTo>
                <a:lnTo>
                  <a:pt x="1074420" y="216662"/>
                </a:lnTo>
                <a:lnTo>
                  <a:pt x="1079373" y="216662"/>
                </a:lnTo>
                <a:lnTo>
                  <a:pt x="1079373" y="211709"/>
                </a:lnTo>
                <a:lnTo>
                  <a:pt x="1084326" y="211709"/>
                </a:lnTo>
                <a:lnTo>
                  <a:pt x="1089278" y="206756"/>
                </a:lnTo>
                <a:lnTo>
                  <a:pt x="1084326" y="201930"/>
                </a:lnTo>
                <a:lnTo>
                  <a:pt x="1076916" y="190033"/>
                </a:lnTo>
                <a:lnTo>
                  <a:pt x="1062144" y="164478"/>
                </a:lnTo>
                <a:lnTo>
                  <a:pt x="1054735" y="152654"/>
                </a:lnTo>
                <a:lnTo>
                  <a:pt x="1049781" y="147701"/>
                </a:lnTo>
                <a:close/>
              </a:path>
              <a:path w="1109345" h="256540">
                <a:moveTo>
                  <a:pt x="1000505" y="59055"/>
                </a:moveTo>
                <a:lnTo>
                  <a:pt x="990726" y="59055"/>
                </a:lnTo>
                <a:lnTo>
                  <a:pt x="990726" y="64008"/>
                </a:lnTo>
                <a:lnTo>
                  <a:pt x="985774" y="64008"/>
                </a:lnTo>
                <a:lnTo>
                  <a:pt x="985774" y="73914"/>
                </a:lnTo>
                <a:lnTo>
                  <a:pt x="993130" y="85736"/>
                </a:lnTo>
                <a:lnTo>
                  <a:pt x="1007937" y="111240"/>
                </a:lnTo>
                <a:lnTo>
                  <a:pt x="1015364" y="123062"/>
                </a:lnTo>
                <a:lnTo>
                  <a:pt x="1020190" y="128016"/>
                </a:lnTo>
                <a:lnTo>
                  <a:pt x="1030097" y="128016"/>
                </a:lnTo>
                <a:lnTo>
                  <a:pt x="1030097" y="123062"/>
                </a:lnTo>
                <a:lnTo>
                  <a:pt x="1035050" y="118237"/>
                </a:lnTo>
                <a:lnTo>
                  <a:pt x="1007915" y="77922"/>
                </a:lnTo>
                <a:lnTo>
                  <a:pt x="1000505" y="64008"/>
                </a:lnTo>
                <a:lnTo>
                  <a:pt x="1000505" y="59055"/>
                </a:lnTo>
                <a:close/>
              </a:path>
              <a:path w="1109345" h="256540">
                <a:moveTo>
                  <a:pt x="44323" y="0"/>
                </a:moveTo>
                <a:lnTo>
                  <a:pt x="0" y="0"/>
                </a:lnTo>
                <a:lnTo>
                  <a:pt x="0" y="14732"/>
                </a:lnTo>
                <a:lnTo>
                  <a:pt x="49275" y="14732"/>
                </a:lnTo>
                <a:lnTo>
                  <a:pt x="49275" y="4953"/>
                </a:lnTo>
                <a:lnTo>
                  <a:pt x="44323" y="0"/>
                </a:lnTo>
                <a:close/>
              </a:path>
              <a:path w="1109345" h="256540">
                <a:moveTo>
                  <a:pt x="256286" y="0"/>
                </a:moveTo>
                <a:lnTo>
                  <a:pt x="192277" y="0"/>
                </a:lnTo>
                <a:lnTo>
                  <a:pt x="187325" y="4953"/>
                </a:lnTo>
                <a:lnTo>
                  <a:pt x="187325" y="14732"/>
                </a:lnTo>
                <a:lnTo>
                  <a:pt x="261238" y="14732"/>
                </a:lnTo>
                <a:lnTo>
                  <a:pt x="261238" y="4953"/>
                </a:lnTo>
                <a:lnTo>
                  <a:pt x="256286" y="0"/>
                </a:lnTo>
                <a:close/>
              </a:path>
              <a:path w="1109345" h="256540">
                <a:moveTo>
                  <a:pt x="359790" y="0"/>
                </a:moveTo>
                <a:lnTo>
                  <a:pt x="295783" y="0"/>
                </a:lnTo>
                <a:lnTo>
                  <a:pt x="290829" y="4953"/>
                </a:lnTo>
                <a:lnTo>
                  <a:pt x="290829" y="14732"/>
                </a:lnTo>
                <a:lnTo>
                  <a:pt x="364743" y="14732"/>
                </a:lnTo>
                <a:lnTo>
                  <a:pt x="364743" y="4953"/>
                </a:lnTo>
                <a:lnTo>
                  <a:pt x="359790" y="0"/>
                </a:lnTo>
                <a:close/>
              </a:path>
              <a:path w="1109345" h="256540">
                <a:moveTo>
                  <a:pt x="463296" y="0"/>
                </a:moveTo>
                <a:lnTo>
                  <a:pt x="399161" y="0"/>
                </a:lnTo>
                <a:lnTo>
                  <a:pt x="394335" y="4953"/>
                </a:lnTo>
                <a:lnTo>
                  <a:pt x="394335" y="14732"/>
                </a:lnTo>
                <a:lnTo>
                  <a:pt x="468249" y="14732"/>
                </a:lnTo>
                <a:lnTo>
                  <a:pt x="468249" y="4953"/>
                </a:lnTo>
                <a:lnTo>
                  <a:pt x="463296" y="0"/>
                </a:lnTo>
                <a:close/>
              </a:path>
              <a:path w="1109345" h="256540">
                <a:moveTo>
                  <a:pt x="566801" y="0"/>
                </a:moveTo>
                <a:lnTo>
                  <a:pt x="502665" y="0"/>
                </a:lnTo>
                <a:lnTo>
                  <a:pt x="497839" y="4953"/>
                </a:lnTo>
                <a:lnTo>
                  <a:pt x="497839" y="14732"/>
                </a:lnTo>
                <a:lnTo>
                  <a:pt x="571753" y="14732"/>
                </a:lnTo>
                <a:lnTo>
                  <a:pt x="571753" y="4953"/>
                </a:lnTo>
                <a:lnTo>
                  <a:pt x="566801" y="0"/>
                </a:lnTo>
                <a:close/>
              </a:path>
              <a:path w="1109345" h="256540">
                <a:moveTo>
                  <a:pt x="670305" y="0"/>
                </a:moveTo>
                <a:lnTo>
                  <a:pt x="606171" y="0"/>
                </a:lnTo>
                <a:lnTo>
                  <a:pt x="601345" y="4953"/>
                </a:lnTo>
                <a:lnTo>
                  <a:pt x="601345" y="14732"/>
                </a:lnTo>
                <a:lnTo>
                  <a:pt x="675259" y="14732"/>
                </a:lnTo>
                <a:lnTo>
                  <a:pt x="675259" y="4953"/>
                </a:lnTo>
                <a:lnTo>
                  <a:pt x="670305" y="0"/>
                </a:lnTo>
                <a:close/>
              </a:path>
              <a:path w="1109345" h="256540">
                <a:moveTo>
                  <a:pt x="773811" y="0"/>
                </a:moveTo>
                <a:lnTo>
                  <a:pt x="709676" y="0"/>
                </a:lnTo>
                <a:lnTo>
                  <a:pt x="704850" y="4953"/>
                </a:lnTo>
                <a:lnTo>
                  <a:pt x="704850" y="14732"/>
                </a:lnTo>
                <a:lnTo>
                  <a:pt x="778763" y="14732"/>
                </a:lnTo>
                <a:lnTo>
                  <a:pt x="778763" y="4953"/>
                </a:lnTo>
                <a:lnTo>
                  <a:pt x="773811" y="0"/>
                </a:lnTo>
                <a:close/>
              </a:path>
              <a:path w="1109345" h="256540">
                <a:moveTo>
                  <a:pt x="877315" y="0"/>
                </a:moveTo>
                <a:lnTo>
                  <a:pt x="813180" y="0"/>
                </a:lnTo>
                <a:lnTo>
                  <a:pt x="808354" y="4953"/>
                </a:lnTo>
                <a:lnTo>
                  <a:pt x="808354" y="14732"/>
                </a:lnTo>
                <a:lnTo>
                  <a:pt x="882268" y="14732"/>
                </a:lnTo>
                <a:lnTo>
                  <a:pt x="882268" y="4953"/>
                </a:lnTo>
                <a:lnTo>
                  <a:pt x="877315" y="0"/>
                </a:lnTo>
                <a:close/>
              </a:path>
            </a:pathLst>
          </a:custGeom>
          <a:solidFill>
            <a:srgbClr val="FCA0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983098" y="1422780"/>
            <a:ext cx="1212468" cy="625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65725" y="2447925"/>
            <a:ext cx="1029969" cy="567055"/>
          </a:xfrm>
          <a:custGeom>
            <a:avLst/>
            <a:gdLst/>
            <a:ahLst/>
            <a:cxnLst/>
            <a:rect l="l" t="t" r="r" b="b"/>
            <a:pathLst>
              <a:path w="1029970" h="567055">
                <a:moveTo>
                  <a:pt x="857630" y="0"/>
                </a:moveTo>
                <a:lnTo>
                  <a:pt x="0" y="0"/>
                </a:lnTo>
                <a:lnTo>
                  <a:pt x="0" y="566674"/>
                </a:lnTo>
                <a:lnTo>
                  <a:pt x="857630" y="566674"/>
                </a:lnTo>
                <a:lnTo>
                  <a:pt x="1029842" y="286131"/>
                </a:lnTo>
                <a:lnTo>
                  <a:pt x="857630" y="0"/>
                </a:lnTo>
                <a:close/>
              </a:path>
            </a:pathLst>
          </a:custGeom>
          <a:solidFill>
            <a:srgbClr val="C8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165725" y="3414776"/>
            <a:ext cx="1029969" cy="561340"/>
          </a:xfrm>
          <a:custGeom>
            <a:avLst/>
            <a:gdLst/>
            <a:ahLst/>
            <a:cxnLst/>
            <a:rect l="l" t="t" r="r" b="b"/>
            <a:pathLst>
              <a:path w="1029970" h="561339">
                <a:moveTo>
                  <a:pt x="857630" y="0"/>
                </a:moveTo>
                <a:lnTo>
                  <a:pt x="0" y="0"/>
                </a:lnTo>
                <a:lnTo>
                  <a:pt x="0" y="561022"/>
                </a:lnTo>
                <a:lnTo>
                  <a:pt x="857630" y="561022"/>
                </a:lnTo>
                <a:lnTo>
                  <a:pt x="1029842" y="280543"/>
                </a:lnTo>
                <a:lnTo>
                  <a:pt x="857630" y="0"/>
                </a:lnTo>
                <a:close/>
              </a:path>
            </a:pathLst>
          </a:custGeom>
          <a:solidFill>
            <a:srgbClr val="C8C9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83098" y="2388616"/>
            <a:ext cx="1158875" cy="567690"/>
          </a:xfrm>
          <a:custGeom>
            <a:avLst/>
            <a:gdLst/>
            <a:ahLst/>
            <a:cxnLst/>
            <a:rect l="l" t="t" r="r" b="b"/>
            <a:pathLst>
              <a:path w="1158875" h="567689">
                <a:moveTo>
                  <a:pt x="985647" y="0"/>
                </a:moveTo>
                <a:lnTo>
                  <a:pt x="0" y="0"/>
                </a:lnTo>
                <a:lnTo>
                  <a:pt x="0" y="567689"/>
                </a:lnTo>
                <a:lnTo>
                  <a:pt x="985647" y="567689"/>
                </a:lnTo>
                <a:lnTo>
                  <a:pt x="1158875" y="281431"/>
                </a:lnTo>
                <a:lnTo>
                  <a:pt x="985647" y="0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983098" y="2388616"/>
            <a:ext cx="1158875" cy="567690"/>
          </a:xfrm>
          <a:custGeom>
            <a:avLst/>
            <a:gdLst/>
            <a:ahLst/>
            <a:cxnLst/>
            <a:rect l="l" t="t" r="r" b="b"/>
            <a:pathLst>
              <a:path w="1158875" h="567689">
                <a:moveTo>
                  <a:pt x="0" y="0"/>
                </a:moveTo>
                <a:lnTo>
                  <a:pt x="985647" y="0"/>
                </a:lnTo>
                <a:lnTo>
                  <a:pt x="1158875" y="281431"/>
                </a:lnTo>
                <a:lnTo>
                  <a:pt x="985647" y="567689"/>
                </a:lnTo>
                <a:lnTo>
                  <a:pt x="0" y="567689"/>
                </a:lnTo>
                <a:lnTo>
                  <a:pt x="0" y="0"/>
                </a:lnTo>
                <a:close/>
              </a:path>
            </a:pathLst>
          </a:custGeom>
          <a:ln w="9534">
            <a:solidFill>
              <a:srgbClr val="F029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83098" y="3350767"/>
            <a:ext cx="1158875" cy="567055"/>
          </a:xfrm>
          <a:custGeom>
            <a:avLst/>
            <a:gdLst/>
            <a:ahLst/>
            <a:cxnLst/>
            <a:rect l="l" t="t" r="r" b="b"/>
            <a:pathLst>
              <a:path w="1158875" h="567054">
                <a:moveTo>
                  <a:pt x="985647" y="0"/>
                </a:moveTo>
                <a:lnTo>
                  <a:pt x="0" y="0"/>
                </a:lnTo>
                <a:lnTo>
                  <a:pt x="0" y="566673"/>
                </a:lnTo>
                <a:lnTo>
                  <a:pt x="985647" y="566673"/>
                </a:lnTo>
                <a:lnTo>
                  <a:pt x="1158875" y="285241"/>
                </a:lnTo>
                <a:lnTo>
                  <a:pt x="985647" y="0"/>
                </a:lnTo>
                <a:close/>
              </a:path>
            </a:pathLst>
          </a:custGeom>
          <a:solidFill>
            <a:srgbClr val="8A8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983098" y="2704973"/>
            <a:ext cx="1089660" cy="216535"/>
          </a:xfrm>
          <a:custGeom>
            <a:avLst/>
            <a:gdLst/>
            <a:ahLst/>
            <a:cxnLst/>
            <a:rect l="l" t="t" r="r" b="b"/>
            <a:pathLst>
              <a:path w="1089660" h="216535">
                <a:moveTo>
                  <a:pt x="152780" y="196850"/>
                </a:moveTo>
                <a:lnTo>
                  <a:pt x="88773" y="196850"/>
                </a:lnTo>
                <a:lnTo>
                  <a:pt x="83820" y="201675"/>
                </a:lnTo>
                <a:lnTo>
                  <a:pt x="83820" y="211581"/>
                </a:lnTo>
                <a:lnTo>
                  <a:pt x="88773" y="216534"/>
                </a:lnTo>
                <a:lnTo>
                  <a:pt x="152780" y="216534"/>
                </a:lnTo>
                <a:lnTo>
                  <a:pt x="157734" y="211581"/>
                </a:lnTo>
                <a:lnTo>
                  <a:pt x="157734" y="201675"/>
                </a:lnTo>
                <a:lnTo>
                  <a:pt x="152780" y="196850"/>
                </a:lnTo>
                <a:close/>
              </a:path>
              <a:path w="1089660" h="216535">
                <a:moveTo>
                  <a:pt x="975867" y="177164"/>
                </a:moveTo>
                <a:lnTo>
                  <a:pt x="965962" y="177164"/>
                </a:lnTo>
                <a:lnTo>
                  <a:pt x="961009" y="181990"/>
                </a:lnTo>
                <a:lnTo>
                  <a:pt x="961009" y="186944"/>
                </a:lnTo>
                <a:lnTo>
                  <a:pt x="956055" y="191896"/>
                </a:lnTo>
                <a:lnTo>
                  <a:pt x="951229" y="196850"/>
                </a:lnTo>
                <a:lnTo>
                  <a:pt x="916686" y="196850"/>
                </a:lnTo>
                <a:lnTo>
                  <a:pt x="911733" y="201675"/>
                </a:lnTo>
                <a:lnTo>
                  <a:pt x="911733" y="211581"/>
                </a:lnTo>
                <a:lnTo>
                  <a:pt x="916686" y="216534"/>
                </a:lnTo>
                <a:lnTo>
                  <a:pt x="961009" y="216534"/>
                </a:lnTo>
                <a:lnTo>
                  <a:pt x="961009" y="211581"/>
                </a:lnTo>
                <a:lnTo>
                  <a:pt x="965962" y="211581"/>
                </a:lnTo>
                <a:lnTo>
                  <a:pt x="966813" y="204946"/>
                </a:lnTo>
                <a:lnTo>
                  <a:pt x="969057" y="199262"/>
                </a:lnTo>
                <a:lnTo>
                  <a:pt x="972230" y="193579"/>
                </a:lnTo>
                <a:lnTo>
                  <a:pt x="975867" y="186944"/>
                </a:lnTo>
                <a:lnTo>
                  <a:pt x="980821" y="186944"/>
                </a:lnTo>
                <a:lnTo>
                  <a:pt x="975867" y="181990"/>
                </a:lnTo>
                <a:lnTo>
                  <a:pt x="975867" y="177164"/>
                </a:lnTo>
                <a:close/>
              </a:path>
              <a:path w="1089660" h="216535">
                <a:moveTo>
                  <a:pt x="1049781" y="63881"/>
                </a:moveTo>
                <a:lnTo>
                  <a:pt x="1044828" y="63881"/>
                </a:lnTo>
                <a:lnTo>
                  <a:pt x="1044828" y="68833"/>
                </a:lnTo>
                <a:lnTo>
                  <a:pt x="1049781" y="63881"/>
                </a:lnTo>
                <a:close/>
              </a:path>
              <a:path w="1089660" h="216535">
                <a:moveTo>
                  <a:pt x="1079373" y="0"/>
                </a:moveTo>
                <a:lnTo>
                  <a:pt x="1074420" y="0"/>
                </a:lnTo>
                <a:lnTo>
                  <a:pt x="1069466" y="4825"/>
                </a:lnTo>
                <a:lnTo>
                  <a:pt x="1062057" y="16025"/>
                </a:lnTo>
                <a:lnTo>
                  <a:pt x="1054671" y="27654"/>
                </a:lnTo>
                <a:lnTo>
                  <a:pt x="1047285" y="40187"/>
                </a:lnTo>
                <a:lnTo>
                  <a:pt x="1039876" y="54101"/>
                </a:lnTo>
                <a:lnTo>
                  <a:pt x="1039876" y="63881"/>
                </a:lnTo>
                <a:lnTo>
                  <a:pt x="1054735" y="63881"/>
                </a:lnTo>
                <a:lnTo>
                  <a:pt x="1062089" y="49968"/>
                </a:lnTo>
                <a:lnTo>
                  <a:pt x="1069467" y="37449"/>
                </a:lnTo>
                <a:lnTo>
                  <a:pt x="1076844" y="25858"/>
                </a:lnTo>
                <a:lnTo>
                  <a:pt x="1084199" y="14731"/>
                </a:lnTo>
                <a:lnTo>
                  <a:pt x="1089152" y="9778"/>
                </a:lnTo>
                <a:lnTo>
                  <a:pt x="1079373" y="0"/>
                </a:lnTo>
                <a:close/>
              </a:path>
              <a:path w="1089660" h="216535">
                <a:moveTo>
                  <a:pt x="1030097" y="88518"/>
                </a:moveTo>
                <a:lnTo>
                  <a:pt x="1020190" y="88518"/>
                </a:lnTo>
                <a:lnTo>
                  <a:pt x="1015238" y="93471"/>
                </a:lnTo>
                <a:lnTo>
                  <a:pt x="1007881" y="104598"/>
                </a:lnTo>
                <a:lnTo>
                  <a:pt x="1000490" y="116189"/>
                </a:lnTo>
                <a:lnTo>
                  <a:pt x="993074" y="128708"/>
                </a:lnTo>
                <a:lnTo>
                  <a:pt x="985647" y="142620"/>
                </a:lnTo>
                <a:lnTo>
                  <a:pt x="985647" y="152526"/>
                </a:lnTo>
                <a:lnTo>
                  <a:pt x="1000505" y="152526"/>
                </a:lnTo>
                <a:lnTo>
                  <a:pt x="1000505" y="147574"/>
                </a:lnTo>
                <a:lnTo>
                  <a:pt x="1007862" y="136447"/>
                </a:lnTo>
                <a:lnTo>
                  <a:pt x="1015253" y="124856"/>
                </a:lnTo>
                <a:lnTo>
                  <a:pt x="1022669" y="112337"/>
                </a:lnTo>
                <a:lnTo>
                  <a:pt x="1030097" y="98425"/>
                </a:lnTo>
                <a:lnTo>
                  <a:pt x="1034923" y="98425"/>
                </a:lnTo>
                <a:lnTo>
                  <a:pt x="1030097" y="93471"/>
                </a:lnTo>
                <a:lnTo>
                  <a:pt x="1030097" y="88518"/>
                </a:lnTo>
                <a:close/>
              </a:path>
              <a:path w="1089660" h="216535">
                <a:moveTo>
                  <a:pt x="44323" y="196850"/>
                </a:moveTo>
                <a:lnTo>
                  <a:pt x="0" y="196850"/>
                </a:lnTo>
                <a:lnTo>
                  <a:pt x="0" y="216534"/>
                </a:lnTo>
                <a:lnTo>
                  <a:pt x="44323" y="216534"/>
                </a:lnTo>
                <a:lnTo>
                  <a:pt x="49275" y="211581"/>
                </a:lnTo>
                <a:lnTo>
                  <a:pt x="49275" y="201675"/>
                </a:lnTo>
                <a:lnTo>
                  <a:pt x="44323" y="196850"/>
                </a:lnTo>
                <a:close/>
              </a:path>
              <a:path w="1089660" h="216535">
                <a:moveTo>
                  <a:pt x="256286" y="196850"/>
                </a:moveTo>
                <a:lnTo>
                  <a:pt x="192150" y="196850"/>
                </a:lnTo>
                <a:lnTo>
                  <a:pt x="187325" y="201675"/>
                </a:lnTo>
                <a:lnTo>
                  <a:pt x="187325" y="211581"/>
                </a:lnTo>
                <a:lnTo>
                  <a:pt x="192150" y="216534"/>
                </a:lnTo>
                <a:lnTo>
                  <a:pt x="256286" y="216534"/>
                </a:lnTo>
                <a:lnTo>
                  <a:pt x="261238" y="211581"/>
                </a:lnTo>
                <a:lnTo>
                  <a:pt x="261238" y="201675"/>
                </a:lnTo>
                <a:lnTo>
                  <a:pt x="256286" y="196850"/>
                </a:lnTo>
                <a:close/>
              </a:path>
              <a:path w="1089660" h="216535">
                <a:moveTo>
                  <a:pt x="359790" y="196850"/>
                </a:moveTo>
                <a:lnTo>
                  <a:pt x="295655" y="196850"/>
                </a:lnTo>
                <a:lnTo>
                  <a:pt x="290829" y="201675"/>
                </a:lnTo>
                <a:lnTo>
                  <a:pt x="290829" y="211581"/>
                </a:lnTo>
                <a:lnTo>
                  <a:pt x="295655" y="216534"/>
                </a:lnTo>
                <a:lnTo>
                  <a:pt x="359790" y="216534"/>
                </a:lnTo>
                <a:lnTo>
                  <a:pt x="364743" y="211581"/>
                </a:lnTo>
                <a:lnTo>
                  <a:pt x="364743" y="201675"/>
                </a:lnTo>
                <a:lnTo>
                  <a:pt x="359790" y="196850"/>
                </a:lnTo>
                <a:close/>
              </a:path>
              <a:path w="1089660" h="216535">
                <a:moveTo>
                  <a:pt x="463296" y="196850"/>
                </a:moveTo>
                <a:lnTo>
                  <a:pt x="399161" y="196850"/>
                </a:lnTo>
                <a:lnTo>
                  <a:pt x="394335" y="201675"/>
                </a:lnTo>
                <a:lnTo>
                  <a:pt x="394335" y="211581"/>
                </a:lnTo>
                <a:lnTo>
                  <a:pt x="399161" y="216534"/>
                </a:lnTo>
                <a:lnTo>
                  <a:pt x="463296" y="216534"/>
                </a:lnTo>
                <a:lnTo>
                  <a:pt x="468249" y="211581"/>
                </a:lnTo>
                <a:lnTo>
                  <a:pt x="468249" y="201675"/>
                </a:lnTo>
                <a:lnTo>
                  <a:pt x="463296" y="196850"/>
                </a:lnTo>
                <a:close/>
              </a:path>
              <a:path w="1089660" h="216535">
                <a:moveTo>
                  <a:pt x="566801" y="196850"/>
                </a:moveTo>
                <a:lnTo>
                  <a:pt x="502665" y="196850"/>
                </a:lnTo>
                <a:lnTo>
                  <a:pt x="497713" y="201675"/>
                </a:lnTo>
                <a:lnTo>
                  <a:pt x="497713" y="211581"/>
                </a:lnTo>
                <a:lnTo>
                  <a:pt x="502665" y="216534"/>
                </a:lnTo>
                <a:lnTo>
                  <a:pt x="566801" y="216534"/>
                </a:lnTo>
                <a:lnTo>
                  <a:pt x="571753" y="211581"/>
                </a:lnTo>
                <a:lnTo>
                  <a:pt x="571753" y="201675"/>
                </a:lnTo>
                <a:lnTo>
                  <a:pt x="566801" y="196850"/>
                </a:lnTo>
                <a:close/>
              </a:path>
              <a:path w="1089660" h="216535">
                <a:moveTo>
                  <a:pt x="670305" y="196850"/>
                </a:moveTo>
                <a:lnTo>
                  <a:pt x="606171" y="196850"/>
                </a:lnTo>
                <a:lnTo>
                  <a:pt x="601217" y="201675"/>
                </a:lnTo>
                <a:lnTo>
                  <a:pt x="601217" y="211581"/>
                </a:lnTo>
                <a:lnTo>
                  <a:pt x="606171" y="216534"/>
                </a:lnTo>
                <a:lnTo>
                  <a:pt x="670305" y="216534"/>
                </a:lnTo>
                <a:lnTo>
                  <a:pt x="675259" y="211581"/>
                </a:lnTo>
                <a:lnTo>
                  <a:pt x="675259" y="201675"/>
                </a:lnTo>
                <a:lnTo>
                  <a:pt x="670305" y="196850"/>
                </a:lnTo>
                <a:close/>
              </a:path>
              <a:path w="1089660" h="216535">
                <a:moveTo>
                  <a:pt x="773811" y="196850"/>
                </a:moveTo>
                <a:lnTo>
                  <a:pt x="709676" y="196850"/>
                </a:lnTo>
                <a:lnTo>
                  <a:pt x="704723" y="201675"/>
                </a:lnTo>
                <a:lnTo>
                  <a:pt x="704723" y="211581"/>
                </a:lnTo>
                <a:lnTo>
                  <a:pt x="709676" y="216534"/>
                </a:lnTo>
                <a:lnTo>
                  <a:pt x="773811" y="216534"/>
                </a:lnTo>
                <a:lnTo>
                  <a:pt x="778637" y="211581"/>
                </a:lnTo>
                <a:lnTo>
                  <a:pt x="778637" y="201675"/>
                </a:lnTo>
                <a:lnTo>
                  <a:pt x="773811" y="196850"/>
                </a:lnTo>
                <a:close/>
              </a:path>
              <a:path w="1089660" h="216535">
                <a:moveTo>
                  <a:pt x="877315" y="196850"/>
                </a:moveTo>
                <a:lnTo>
                  <a:pt x="813180" y="196850"/>
                </a:lnTo>
                <a:lnTo>
                  <a:pt x="808227" y="201675"/>
                </a:lnTo>
                <a:lnTo>
                  <a:pt x="808227" y="211581"/>
                </a:lnTo>
                <a:lnTo>
                  <a:pt x="813180" y="216534"/>
                </a:lnTo>
                <a:lnTo>
                  <a:pt x="877315" y="216534"/>
                </a:lnTo>
                <a:lnTo>
                  <a:pt x="882141" y="211581"/>
                </a:lnTo>
                <a:lnTo>
                  <a:pt x="882141" y="201675"/>
                </a:lnTo>
                <a:lnTo>
                  <a:pt x="877315" y="196850"/>
                </a:lnTo>
                <a:close/>
              </a:path>
            </a:pathLst>
          </a:custGeom>
          <a:solidFill>
            <a:srgbClr val="FCA0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83098" y="3666109"/>
            <a:ext cx="1089660" cy="216535"/>
          </a:xfrm>
          <a:custGeom>
            <a:avLst/>
            <a:gdLst/>
            <a:ahLst/>
            <a:cxnLst/>
            <a:rect l="l" t="t" r="r" b="b"/>
            <a:pathLst>
              <a:path w="1089660" h="216535">
                <a:moveTo>
                  <a:pt x="152780" y="196849"/>
                </a:moveTo>
                <a:lnTo>
                  <a:pt x="88773" y="196849"/>
                </a:lnTo>
                <a:lnTo>
                  <a:pt x="83820" y="201675"/>
                </a:lnTo>
                <a:lnTo>
                  <a:pt x="83820" y="211581"/>
                </a:lnTo>
                <a:lnTo>
                  <a:pt x="88773" y="216496"/>
                </a:lnTo>
                <a:lnTo>
                  <a:pt x="152780" y="216496"/>
                </a:lnTo>
                <a:lnTo>
                  <a:pt x="157734" y="211581"/>
                </a:lnTo>
                <a:lnTo>
                  <a:pt x="157734" y="201675"/>
                </a:lnTo>
                <a:lnTo>
                  <a:pt x="152780" y="196849"/>
                </a:lnTo>
                <a:close/>
              </a:path>
              <a:path w="1089660" h="216535">
                <a:moveTo>
                  <a:pt x="975867" y="177164"/>
                </a:moveTo>
                <a:lnTo>
                  <a:pt x="965962" y="177164"/>
                </a:lnTo>
                <a:lnTo>
                  <a:pt x="961009" y="181990"/>
                </a:lnTo>
                <a:lnTo>
                  <a:pt x="961009" y="186943"/>
                </a:lnTo>
                <a:lnTo>
                  <a:pt x="956055" y="191896"/>
                </a:lnTo>
                <a:lnTo>
                  <a:pt x="951229" y="196849"/>
                </a:lnTo>
                <a:lnTo>
                  <a:pt x="916686" y="196849"/>
                </a:lnTo>
                <a:lnTo>
                  <a:pt x="911733" y="201675"/>
                </a:lnTo>
                <a:lnTo>
                  <a:pt x="911733" y="211581"/>
                </a:lnTo>
                <a:lnTo>
                  <a:pt x="916686" y="216496"/>
                </a:lnTo>
                <a:lnTo>
                  <a:pt x="961009" y="216496"/>
                </a:lnTo>
                <a:lnTo>
                  <a:pt x="961009" y="211581"/>
                </a:lnTo>
                <a:lnTo>
                  <a:pt x="965962" y="211581"/>
                </a:lnTo>
                <a:lnTo>
                  <a:pt x="965962" y="201675"/>
                </a:lnTo>
                <a:lnTo>
                  <a:pt x="970914" y="196849"/>
                </a:lnTo>
                <a:lnTo>
                  <a:pt x="980821" y="186943"/>
                </a:lnTo>
                <a:lnTo>
                  <a:pt x="975867" y="181990"/>
                </a:lnTo>
                <a:lnTo>
                  <a:pt x="975867" y="177164"/>
                </a:lnTo>
                <a:close/>
              </a:path>
              <a:path w="1089660" h="216535">
                <a:moveTo>
                  <a:pt x="1079373" y="0"/>
                </a:moveTo>
                <a:lnTo>
                  <a:pt x="1074420" y="0"/>
                </a:lnTo>
                <a:lnTo>
                  <a:pt x="1069466" y="4952"/>
                </a:lnTo>
                <a:lnTo>
                  <a:pt x="1062057" y="16775"/>
                </a:lnTo>
                <a:lnTo>
                  <a:pt x="1047285" y="42279"/>
                </a:lnTo>
                <a:lnTo>
                  <a:pt x="1039876" y="54101"/>
                </a:lnTo>
                <a:lnTo>
                  <a:pt x="1039876" y="64007"/>
                </a:lnTo>
                <a:lnTo>
                  <a:pt x="1044828" y="64007"/>
                </a:lnTo>
                <a:lnTo>
                  <a:pt x="1044828" y="68833"/>
                </a:lnTo>
                <a:lnTo>
                  <a:pt x="1049781" y="68833"/>
                </a:lnTo>
                <a:lnTo>
                  <a:pt x="1054735" y="64007"/>
                </a:lnTo>
                <a:lnTo>
                  <a:pt x="1062089" y="50075"/>
                </a:lnTo>
                <a:lnTo>
                  <a:pt x="1069467" y="37512"/>
                </a:lnTo>
                <a:lnTo>
                  <a:pt x="1076844" y="25878"/>
                </a:lnTo>
                <a:lnTo>
                  <a:pt x="1084199" y="14731"/>
                </a:lnTo>
                <a:lnTo>
                  <a:pt x="1089152" y="9778"/>
                </a:lnTo>
                <a:lnTo>
                  <a:pt x="1084199" y="4952"/>
                </a:lnTo>
                <a:lnTo>
                  <a:pt x="1079373" y="0"/>
                </a:lnTo>
                <a:close/>
              </a:path>
              <a:path w="1089660" h="216535">
                <a:moveTo>
                  <a:pt x="1030097" y="88518"/>
                </a:moveTo>
                <a:lnTo>
                  <a:pt x="1020190" y="88518"/>
                </a:lnTo>
                <a:lnTo>
                  <a:pt x="1015238" y="93471"/>
                </a:lnTo>
                <a:lnTo>
                  <a:pt x="1007881" y="105296"/>
                </a:lnTo>
                <a:lnTo>
                  <a:pt x="993074" y="130851"/>
                </a:lnTo>
                <a:lnTo>
                  <a:pt x="985647" y="142747"/>
                </a:lnTo>
                <a:lnTo>
                  <a:pt x="985647" y="152526"/>
                </a:lnTo>
                <a:lnTo>
                  <a:pt x="990600" y="152526"/>
                </a:lnTo>
                <a:lnTo>
                  <a:pt x="990600" y="157479"/>
                </a:lnTo>
                <a:lnTo>
                  <a:pt x="1000505" y="152526"/>
                </a:lnTo>
                <a:lnTo>
                  <a:pt x="1007862" y="138614"/>
                </a:lnTo>
                <a:lnTo>
                  <a:pt x="1015253" y="126095"/>
                </a:lnTo>
                <a:lnTo>
                  <a:pt x="1022669" y="114504"/>
                </a:lnTo>
                <a:lnTo>
                  <a:pt x="1030097" y="103377"/>
                </a:lnTo>
                <a:lnTo>
                  <a:pt x="1034923" y="98424"/>
                </a:lnTo>
                <a:lnTo>
                  <a:pt x="1030097" y="93471"/>
                </a:lnTo>
                <a:lnTo>
                  <a:pt x="1030097" y="88518"/>
                </a:lnTo>
                <a:close/>
              </a:path>
              <a:path w="1089660" h="216535">
                <a:moveTo>
                  <a:pt x="44323" y="196849"/>
                </a:moveTo>
                <a:lnTo>
                  <a:pt x="0" y="196849"/>
                </a:lnTo>
                <a:lnTo>
                  <a:pt x="0" y="216496"/>
                </a:lnTo>
                <a:lnTo>
                  <a:pt x="44323" y="216496"/>
                </a:lnTo>
                <a:lnTo>
                  <a:pt x="49275" y="211581"/>
                </a:lnTo>
                <a:lnTo>
                  <a:pt x="49275" y="201675"/>
                </a:lnTo>
                <a:lnTo>
                  <a:pt x="44323" y="196849"/>
                </a:lnTo>
                <a:close/>
              </a:path>
              <a:path w="1089660" h="216535">
                <a:moveTo>
                  <a:pt x="256286" y="196849"/>
                </a:moveTo>
                <a:lnTo>
                  <a:pt x="192150" y="196849"/>
                </a:lnTo>
                <a:lnTo>
                  <a:pt x="187325" y="201675"/>
                </a:lnTo>
                <a:lnTo>
                  <a:pt x="187325" y="211581"/>
                </a:lnTo>
                <a:lnTo>
                  <a:pt x="192150" y="216496"/>
                </a:lnTo>
                <a:lnTo>
                  <a:pt x="256286" y="216496"/>
                </a:lnTo>
                <a:lnTo>
                  <a:pt x="261238" y="211581"/>
                </a:lnTo>
                <a:lnTo>
                  <a:pt x="261238" y="201675"/>
                </a:lnTo>
                <a:lnTo>
                  <a:pt x="256286" y="196849"/>
                </a:lnTo>
                <a:close/>
              </a:path>
              <a:path w="1089660" h="216535">
                <a:moveTo>
                  <a:pt x="359790" y="196849"/>
                </a:moveTo>
                <a:lnTo>
                  <a:pt x="295655" y="196849"/>
                </a:lnTo>
                <a:lnTo>
                  <a:pt x="290829" y="201675"/>
                </a:lnTo>
                <a:lnTo>
                  <a:pt x="290829" y="211581"/>
                </a:lnTo>
                <a:lnTo>
                  <a:pt x="295655" y="216496"/>
                </a:lnTo>
                <a:lnTo>
                  <a:pt x="359790" y="216496"/>
                </a:lnTo>
                <a:lnTo>
                  <a:pt x="364743" y="211581"/>
                </a:lnTo>
                <a:lnTo>
                  <a:pt x="364743" y="201675"/>
                </a:lnTo>
                <a:lnTo>
                  <a:pt x="359790" y="196849"/>
                </a:lnTo>
                <a:close/>
              </a:path>
              <a:path w="1089660" h="216535">
                <a:moveTo>
                  <a:pt x="463296" y="196849"/>
                </a:moveTo>
                <a:lnTo>
                  <a:pt x="399161" y="196849"/>
                </a:lnTo>
                <a:lnTo>
                  <a:pt x="394335" y="201675"/>
                </a:lnTo>
                <a:lnTo>
                  <a:pt x="394335" y="211581"/>
                </a:lnTo>
                <a:lnTo>
                  <a:pt x="399161" y="216496"/>
                </a:lnTo>
                <a:lnTo>
                  <a:pt x="463296" y="216496"/>
                </a:lnTo>
                <a:lnTo>
                  <a:pt x="468249" y="211581"/>
                </a:lnTo>
                <a:lnTo>
                  <a:pt x="468249" y="201675"/>
                </a:lnTo>
                <a:lnTo>
                  <a:pt x="463296" y="196849"/>
                </a:lnTo>
                <a:close/>
              </a:path>
              <a:path w="1089660" h="216535">
                <a:moveTo>
                  <a:pt x="566801" y="196849"/>
                </a:moveTo>
                <a:lnTo>
                  <a:pt x="502665" y="196849"/>
                </a:lnTo>
                <a:lnTo>
                  <a:pt x="497713" y="201675"/>
                </a:lnTo>
                <a:lnTo>
                  <a:pt x="497713" y="211581"/>
                </a:lnTo>
                <a:lnTo>
                  <a:pt x="502665" y="216496"/>
                </a:lnTo>
                <a:lnTo>
                  <a:pt x="566801" y="216496"/>
                </a:lnTo>
                <a:lnTo>
                  <a:pt x="571753" y="211581"/>
                </a:lnTo>
                <a:lnTo>
                  <a:pt x="571753" y="201675"/>
                </a:lnTo>
                <a:lnTo>
                  <a:pt x="566801" y="196849"/>
                </a:lnTo>
                <a:close/>
              </a:path>
              <a:path w="1089660" h="216535">
                <a:moveTo>
                  <a:pt x="670305" y="196849"/>
                </a:moveTo>
                <a:lnTo>
                  <a:pt x="606171" y="196849"/>
                </a:lnTo>
                <a:lnTo>
                  <a:pt x="601217" y="201675"/>
                </a:lnTo>
                <a:lnTo>
                  <a:pt x="601217" y="211581"/>
                </a:lnTo>
                <a:lnTo>
                  <a:pt x="606171" y="216496"/>
                </a:lnTo>
                <a:lnTo>
                  <a:pt x="670305" y="216496"/>
                </a:lnTo>
                <a:lnTo>
                  <a:pt x="675259" y="211581"/>
                </a:lnTo>
                <a:lnTo>
                  <a:pt x="675259" y="201675"/>
                </a:lnTo>
                <a:lnTo>
                  <a:pt x="670305" y="196849"/>
                </a:lnTo>
                <a:close/>
              </a:path>
              <a:path w="1089660" h="216535">
                <a:moveTo>
                  <a:pt x="773811" y="196849"/>
                </a:moveTo>
                <a:lnTo>
                  <a:pt x="709676" y="196849"/>
                </a:lnTo>
                <a:lnTo>
                  <a:pt x="704723" y="201675"/>
                </a:lnTo>
                <a:lnTo>
                  <a:pt x="704723" y="211581"/>
                </a:lnTo>
                <a:lnTo>
                  <a:pt x="709676" y="216496"/>
                </a:lnTo>
                <a:lnTo>
                  <a:pt x="773811" y="216496"/>
                </a:lnTo>
                <a:lnTo>
                  <a:pt x="778637" y="211581"/>
                </a:lnTo>
                <a:lnTo>
                  <a:pt x="778637" y="201675"/>
                </a:lnTo>
                <a:lnTo>
                  <a:pt x="773811" y="196849"/>
                </a:lnTo>
                <a:close/>
              </a:path>
              <a:path w="1089660" h="216535">
                <a:moveTo>
                  <a:pt x="877315" y="196849"/>
                </a:moveTo>
                <a:lnTo>
                  <a:pt x="813180" y="196849"/>
                </a:lnTo>
                <a:lnTo>
                  <a:pt x="808227" y="201675"/>
                </a:lnTo>
                <a:lnTo>
                  <a:pt x="808227" y="211581"/>
                </a:lnTo>
                <a:lnTo>
                  <a:pt x="813180" y="216496"/>
                </a:lnTo>
                <a:lnTo>
                  <a:pt x="877315" y="216496"/>
                </a:lnTo>
                <a:lnTo>
                  <a:pt x="882141" y="211581"/>
                </a:lnTo>
                <a:lnTo>
                  <a:pt x="882141" y="201675"/>
                </a:lnTo>
                <a:lnTo>
                  <a:pt x="877315" y="196849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983098" y="2423414"/>
            <a:ext cx="1109345" cy="256540"/>
          </a:xfrm>
          <a:custGeom>
            <a:avLst/>
            <a:gdLst/>
            <a:ahLst/>
            <a:cxnLst/>
            <a:rect l="l" t="t" r="r" b="b"/>
            <a:pathLst>
              <a:path w="1109345" h="256539">
                <a:moveTo>
                  <a:pt x="152780" y="0"/>
                </a:moveTo>
                <a:lnTo>
                  <a:pt x="88773" y="0"/>
                </a:lnTo>
                <a:lnTo>
                  <a:pt x="83820" y="4953"/>
                </a:lnTo>
                <a:lnTo>
                  <a:pt x="83820" y="14859"/>
                </a:lnTo>
                <a:lnTo>
                  <a:pt x="88773" y="19685"/>
                </a:lnTo>
                <a:lnTo>
                  <a:pt x="152780" y="19685"/>
                </a:lnTo>
                <a:lnTo>
                  <a:pt x="157734" y="14859"/>
                </a:lnTo>
                <a:lnTo>
                  <a:pt x="157734" y="4953"/>
                </a:lnTo>
                <a:lnTo>
                  <a:pt x="152780" y="0"/>
                </a:lnTo>
                <a:close/>
              </a:path>
              <a:path w="1109345" h="256539">
                <a:moveTo>
                  <a:pt x="1108964" y="241300"/>
                </a:moveTo>
                <a:lnTo>
                  <a:pt x="1094104" y="241300"/>
                </a:lnTo>
                <a:lnTo>
                  <a:pt x="1094104" y="256159"/>
                </a:lnTo>
                <a:lnTo>
                  <a:pt x="1108964" y="256159"/>
                </a:lnTo>
                <a:lnTo>
                  <a:pt x="1108964" y="241300"/>
                </a:lnTo>
                <a:close/>
              </a:path>
              <a:path w="1109345" h="256539">
                <a:moveTo>
                  <a:pt x="961136" y="0"/>
                </a:moveTo>
                <a:lnTo>
                  <a:pt x="916686" y="0"/>
                </a:lnTo>
                <a:lnTo>
                  <a:pt x="911860" y="4953"/>
                </a:lnTo>
                <a:lnTo>
                  <a:pt x="911860" y="14859"/>
                </a:lnTo>
                <a:lnTo>
                  <a:pt x="916686" y="19685"/>
                </a:lnTo>
                <a:lnTo>
                  <a:pt x="951229" y="19685"/>
                </a:lnTo>
                <a:lnTo>
                  <a:pt x="961136" y="29591"/>
                </a:lnTo>
                <a:lnTo>
                  <a:pt x="961136" y="34543"/>
                </a:lnTo>
                <a:lnTo>
                  <a:pt x="965962" y="39497"/>
                </a:lnTo>
                <a:lnTo>
                  <a:pt x="975867" y="39497"/>
                </a:lnTo>
                <a:lnTo>
                  <a:pt x="975867" y="34543"/>
                </a:lnTo>
                <a:lnTo>
                  <a:pt x="980821" y="29591"/>
                </a:lnTo>
                <a:lnTo>
                  <a:pt x="975867" y="29591"/>
                </a:lnTo>
                <a:lnTo>
                  <a:pt x="972230" y="22955"/>
                </a:lnTo>
                <a:lnTo>
                  <a:pt x="969057" y="17272"/>
                </a:lnTo>
                <a:lnTo>
                  <a:pt x="966813" y="11588"/>
                </a:lnTo>
                <a:lnTo>
                  <a:pt x="965962" y="4953"/>
                </a:lnTo>
                <a:lnTo>
                  <a:pt x="961136" y="4953"/>
                </a:lnTo>
                <a:lnTo>
                  <a:pt x="961136" y="0"/>
                </a:lnTo>
                <a:close/>
              </a:path>
              <a:path w="1109345" h="256539">
                <a:moveTo>
                  <a:pt x="1054735" y="152654"/>
                </a:moveTo>
                <a:lnTo>
                  <a:pt x="1040002" y="152654"/>
                </a:lnTo>
                <a:lnTo>
                  <a:pt x="1040002" y="162560"/>
                </a:lnTo>
                <a:lnTo>
                  <a:pt x="1062112" y="200636"/>
                </a:lnTo>
                <a:lnTo>
                  <a:pt x="1074420" y="216662"/>
                </a:lnTo>
                <a:lnTo>
                  <a:pt x="1079373" y="216662"/>
                </a:lnTo>
                <a:lnTo>
                  <a:pt x="1084326" y="211836"/>
                </a:lnTo>
                <a:lnTo>
                  <a:pt x="1089278" y="206883"/>
                </a:lnTo>
                <a:lnTo>
                  <a:pt x="1084326" y="201930"/>
                </a:lnTo>
                <a:lnTo>
                  <a:pt x="1076916" y="190783"/>
                </a:lnTo>
                <a:lnTo>
                  <a:pt x="1069530" y="179149"/>
                </a:lnTo>
                <a:lnTo>
                  <a:pt x="1062144" y="166586"/>
                </a:lnTo>
                <a:lnTo>
                  <a:pt x="1054735" y="152654"/>
                </a:lnTo>
                <a:close/>
              </a:path>
              <a:path w="1109345" h="256539">
                <a:moveTo>
                  <a:pt x="1044828" y="147828"/>
                </a:moveTo>
                <a:lnTo>
                  <a:pt x="1044828" y="152654"/>
                </a:lnTo>
                <a:lnTo>
                  <a:pt x="1049781" y="152654"/>
                </a:lnTo>
                <a:lnTo>
                  <a:pt x="1044828" y="147828"/>
                </a:lnTo>
                <a:close/>
              </a:path>
              <a:path w="1109345" h="256539">
                <a:moveTo>
                  <a:pt x="990726" y="59181"/>
                </a:moveTo>
                <a:lnTo>
                  <a:pt x="990726" y="64008"/>
                </a:lnTo>
                <a:lnTo>
                  <a:pt x="985774" y="64008"/>
                </a:lnTo>
                <a:lnTo>
                  <a:pt x="985774" y="73913"/>
                </a:lnTo>
                <a:lnTo>
                  <a:pt x="1007937" y="111990"/>
                </a:lnTo>
                <a:lnTo>
                  <a:pt x="1020190" y="128016"/>
                </a:lnTo>
                <a:lnTo>
                  <a:pt x="1030097" y="128016"/>
                </a:lnTo>
                <a:lnTo>
                  <a:pt x="1030097" y="123190"/>
                </a:lnTo>
                <a:lnTo>
                  <a:pt x="1035050" y="118237"/>
                </a:lnTo>
                <a:lnTo>
                  <a:pt x="1030097" y="118237"/>
                </a:lnTo>
                <a:lnTo>
                  <a:pt x="1022687" y="104322"/>
                </a:lnTo>
                <a:lnTo>
                  <a:pt x="1015301" y="91789"/>
                </a:lnTo>
                <a:lnTo>
                  <a:pt x="1007915" y="80160"/>
                </a:lnTo>
                <a:lnTo>
                  <a:pt x="1000505" y="68961"/>
                </a:lnTo>
                <a:lnTo>
                  <a:pt x="1000505" y="64008"/>
                </a:lnTo>
                <a:lnTo>
                  <a:pt x="990726" y="59181"/>
                </a:lnTo>
                <a:close/>
              </a:path>
              <a:path w="1109345" h="256539">
                <a:moveTo>
                  <a:pt x="44323" y="0"/>
                </a:moveTo>
                <a:lnTo>
                  <a:pt x="0" y="0"/>
                </a:lnTo>
                <a:lnTo>
                  <a:pt x="0" y="19685"/>
                </a:lnTo>
                <a:lnTo>
                  <a:pt x="44323" y="19685"/>
                </a:lnTo>
                <a:lnTo>
                  <a:pt x="49275" y="14859"/>
                </a:lnTo>
                <a:lnTo>
                  <a:pt x="49275" y="4953"/>
                </a:lnTo>
                <a:lnTo>
                  <a:pt x="44323" y="0"/>
                </a:lnTo>
                <a:close/>
              </a:path>
              <a:path w="1109345" h="256539">
                <a:moveTo>
                  <a:pt x="256286" y="0"/>
                </a:moveTo>
                <a:lnTo>
                  <a:pt x="192277" y="0"/>
                </a:lnTo>
                <a:lnTo>
                  <a:pt x="187325" y="4953"/>
                </a:lnTo>
                <a:lnTo>
                  <a:pt x="187325" y="14859"/>
                </a:lnTo>
                <a:lnTo>
                  <a:pt x="192277" y="19685"/>
                </a:lnTo>
                <a:lnTo>
                  <a:pt x="256286" y="19685"/>
                </a:lnTo>
                <a:lnTo>
                  <a:pt x="261238" y="14859"/>
                </a:lnTo>
                <a:lnTo>
                  <a:pt x="261238" y="4953"/>
                </a:lnTo>
                <a:lnTo>
                  <a:pt x="256286" y="0"/>
                </a:lnTo>
                <a:close/>
              </a:path>
              <a:path w="1109345" h="256539">
                <a:moveTo>
                  <a:pt x="359790" y="0"/>
                </a:moveTo>
                <a:lnTo>
                  <a:pt x="295783" y="0"/>
                </a:lnTo>
                <a:lnTo>
                  <a:pt x="290829" y="4953"/>
                </a:lnTo>
                <a:lnTo>
                  <a:pt x="290829" y="14859"/>
                </a:lnTo>
                <a:lnTo>
                  <a:pt x="295783" y="19685"/>
                </a:lnTo>
                <a:lnTo>
                  <a:pt x="359790" y="19685"/>
                </a:lnTo>
                <a:lnTo>
                  <a:pt x="364743" y="14859"/>
                </a:lnTo>
                <a:lnTo>
                  <a:pt x="364743" y="4953"/>
                </a:lnTo>
                <a:lnTo>
                  <a:pt x="359790" y="0"/>
                </a:lnTo>
                <a:close/>
              </a:path>
              <a:path w="1109345" h="256539">
                <a:moveTo>
                  <a:pt x="463296" y="0"/>
                </a:moveTo>
                <a:lnTo>
                  <a:pt x="399161" y="0"/>
                </a:lnTo>
                <a:lnTo>
                  <a:pt x="394335" y="4953"/>
                </a:lnTo>
                <a:lnTo>
                  <a:pt x="394335" y="14859"/>
                </a:lnTo>
                <a:lnTo>
                  <a:pt x="399161" y="19685"/>
                </a:lnTo>
                <a:lnTo>
                  <a:pt x="463296" y="19685"/>
                </a:lnTo>
                <a:lnTo>
                  <a:pt x="468249" y="14859"/>
                </a:lnTo>
                <a:lnTo>
                  <a:pt x="468249" y="4953"/>
                </a:lnTo>
                <a:lnTo>
                  <a:pt x="463296" y="0"/>
                </a:lnTo>
                <a:close/>
              </a:path>
              <a:path w="1109345" h="256539">
                <a:moveTo>
                  <a:pt x="566801" y="0"/>
                </a:moveTo>
                <a:lnTo>
                  <a:pt x="502665" y="0"/>
                </a:lnTo>
                <a:lnTo>
                  <a:pt x="497839" y="4953"/>
                </a:lnTo>
                <a:lnTo>
                  <a:pt x="497839" y="14859"/>
                </a:lnTo>
                <a:lnTo>
                  <a:pt x="502665" y="19685"/>
                </a:lnTo>
                <a:lnTo>
                  <a:pt x="566801" y="19685"/>
                </a:lnTo>
                <a:lnTo>
                  <a:pt x="571753" y="14859"/>
                </a:lnTo>
                <a:lnTo>
                  <a:pt x="571753" y="4953"/>
                </a:lnTo>
                <a:lnTo>
                  <a:pt x="566801" y="0"/>
                </a:lnTo>
                <a:close/>
              </a:path>
              <a:path w="1109345" h="256539">
                <a:moveTo>
                  <a:pt x="670305" y="0"/>
                </a:moveTo>
                <a:lnTo>
                  <a:pt x="606171" y="0"/>
                </a:lnTo>
                <a:lnTo>
                  <a:pt x="601345" y="4953"/>
                </a:lnTo>
                <a:lnTo>
                  <a:pt x="601345" y="14859"/>
                </a:lnTo>
                <a:lnTo>
                  <a:pt x="606171" y="19685"/>
                </a:lnTo>
                <a:lnTo>
                  <a:pt x="670305" y="19685"/>
                </a:lnTo>
                <a:lnTo>
                  <a:pt x="675259" y="14859"/>
                </a:lnTo>
                <a:lnTo>
                  <a:pt x="675259" y="4953"/>
                </a:lnTo>
                <a:lnTo>
                  <a:pt x="670305" y="0"/>
                </a:lnTo>
                <a:close/>
              </a:path>
              <a:path w="1109345" h="256539">
                <a:moveTo>
                  <a:pt x="773811" y="0"/>
                </a:moveTo>
                <a:lnTo>
                  <a:pt x="709676" y="0"/>
                </a:lnTo>
                <a:lnTo>
                  <a:pt x="704850" y="4953"/>
                </a:lnTo>
                <a:lnTo>
                  <a:pt x="704850" y="14859"/>
                </a:lnTo>
                <a:lnTo>
                  <a:pt x="709676" y="19685"/>
                </a:lnTo>
                <a:lnTo>
                  <a:pt x="773811" y="19685"/>
                </a:lnTo>
                <a:lnTo>
                  <a:pt x="778763" y="14859"/>
                </a:lnTo>
                <a:lnTo>
                  <a:pt x="778763" y="4953"/>
                </a:lnTo>
                <a:lnTo>
                  <a:pt x="773811" y="0"/>
                </a:lnTo>
                <a:close/>
              </a:path>
              <a:path w="1109345" h="256539">
                <a:moveTo>
                  <a:pt x="877315" y="0"/>
                </a:moveTo>
                <a:lnTo>
                  <a:pt x="813180" y="0"/>
                </a:lnTo>
                <a:lnTo>
                  <a:pt x="808354" y="4953"/>
                </a:lnTo>
                <a:lnTo>
                  <a:pt x="808354" y="14859"/>
                </a:lnTo>
                <a:lnTo>
                  <a:pt x="813180" y="19685"/>
                </a:lnTo>
                <a:lnTo>
                  <a:pt x="877315" y="19685"/>
                </a:lnTo>
                <a:lnTo>
                  <a:pt x="882268" y="14859"/>
                </a:lnTo>
                <a:lnTo>
                  <a:pt x="882268" y="4953"/>
                </a:lnTo>
                <a:lnTo>
                  <a:pt x="877315" y="0"/>
                </a:lnTo>
                <a:close/>
              </a:path>
            </a:pathLst>
          </a:custGeom>
          <a:solidFill>
            <a:srgbClr val="FCA0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983098" y="3389376"/>
            <a:ext cx="1109345" cy="257175"/>
          </a:xfrm>
          <a:custGeom>
            <a:avLst/>
            <a:gdLst/>
            <a:ahLst/>
            <a:cxnLst/>
            <a:rect l="l" t="t" r="r" b="b"/>
            <a:pathLst>
              <a:path w="1109345" h="257175">
                <a:moveTo>
                  <a:pt x="157734" y="0"/>
                </a:moveTo>
                <a:lnTo>
                  <a:pt x="83820" y="0"/>
                </a:lnTo>
                <a:lnTo>
                  <a:pt x="83820" y="9779"/>
                </a:lnTo>
                <a:lnTo>
                  <a:pt x="88773" y="14731"/>
                </a:lnTo>
                <a:lnTo>
                  <a:pt x="152780" y="14731"/>
                </a:lnTo>
                <a:lnTo>
                  <a:pt x="157734" y="9779"/>
                </a:lnTo>
                <a:lnTo>
                  <a:pt x="157734" y="0"/>
                </a:lnTo>
                <a:close/>
              </a:path>
              <a:path w="1109345" h="257175">
                <a:moveTo>
                  <a:pt x="1108964" y="237236"/>
                </a:moveTo>
                <a:lnTo>
                  <a:pt x="1099058" y="237236"/>
                </a:lnTo>
                <a:lnTo>
                  <a:pt x="1094104" y="242062"/>
                </a:lnTo>
                <a:lnTo>
                  <a:pt x="1094104" y="251968"/>
                </a:lnTo>
                <a:lnTo>
                  <a:pt x="1099058" y="256921"/>
                </a:lnTo>
                <a:lnTo>
                  <a:pt x="1108964" y="256921"/>
                </a:lnTo>
                <a:lnTo>
                  <a:pt x="1108964" y="237236"/>
                </a:lnTo>
                <a:close/>
              </a:path>
              <a:path w="1109345" h="257175">
                <a:moveTo>
                  <a:pt x="961136" y="0"/>
                </a:moveTo>
                <a:lnTo>
                  <a:pt x="911860" y="0"/>
                </a:lnTo>
                <a:lnTo>
                  <a:pt x="911860" y="9779"/>
                </a:lnTo>
                <a:lnTo>
                  <a:pt x="916686" y="14731"/>
                </a:lnTo>
                <a:lnTo>
                  <a:pt x="951229" y="14731"/>
                </a:lnTo>
                <a:lnTo>
                  <a:pt x="961136" y="24637"/>
                </a:lnTo>
                <a:lnTo>
                  <a:pt x="961136" y="34543"/>
                </a:lnTo>
                <a:lnTo>
                  <a:pt x="965962" y="34543"/>
                </a:lnTo>
                <a:lnTo>
                  <a:pt x="970914" y="39497"/>
                </a:lnTo>
                <a:lnTo>
                  <a:pt x="980821" y="29591"/>
                </a:lnTo>
                <a:lnTo>
                  <a:pt x="975867" y="24637"/>
                </a:lnTo>
                <a:lnTo>
                  <a:pt x="970914" y="14731"/>
                </a:lnTo>
                <a:lnTo>
                  <a:pt x="965962" y="9779"/>
                </a:lnTo>
                <a:lnTo>
                  <a:pt x="965962" y="4825"/>
                </a:lnTo>
                <a:lnTo>
                  <a:pt x="961136" y="0"/>
                </a:lnTo>
                <a:close/>
              </a:path>
              <a:path w="1109345" h="257175">
                <a:moveTo>
                  <a:pt x="1049781" y="148209"/>
                </a:moveTo>
                <a:lnTo>
                  <a:pt x="1044828" y="148209"/>
                </a:lnTo>
                <a:lnTo>
                  <a:pt x="1040002" y="153162"/>
                </a:lnTo>
                <a:lnTo>
                  <a:pt x="1040002" y="158115"/>
                </a:lnTo>
                <a:lnTo>
                  <a:pt x="1047357" y="172102"/>
                </a:lnTo>
                <a:lnTo>
                  <a:pt x="1054734" y="184673"/>
                </a:lnTo>
                <a:lnTo>
                  <a:pt x="1062112" y="196316"/>
                </a:lnTo>
                <a:lnTo>
                  <a:pt x="1069466" y="207518"/>
                </a:lnTo>
                <a:lnTo>
                  <a:pt x="1074420" y="212471"/>
                </a:lnTo>
                <a:lnTo>
                  <a:pt x="1079373" y="212471"/>
                </a:lnTo>
                <a:lnTo>
                  <a:pt x="1089278" y="202565"/>
                </a:lnTo>
                <a:lnTo>
                  <a:pt x="1084326" y="202565"/>
                </a:lnTo>
                <a:lnTo>
                  <a:pt x="1076916" y="188577"/>
                </a:lnTo>
                <a:lnTo>
                  <a:pt x="1069530" y="176006"/>
                </a:lnTo>
                <a:lnTo>
                  <a:pt x="1062144" y="164363"/>
                </a:lnTo>
                <a:lnTo>
                  <a:pt x="1054735" y="153162"/>
                </a:lnTo>
                <a:lnTo>
                  <a:pt x="1049781" y="148209"/>
                </a:lnTo>
                <a:close/>
              </a:path>
              <a:path w="1109345" h="257175">
                <a:moveTo>
                  <a:pt x="1000505" y="59309"/>
                </a:moveTo>
                <a:lnTo>
                  <a:pt x="990726" y="59309"/>
                </a:lnTo>
                <a:lnTo>
                  <a:pt x="985774" y="64135"/>
                </a:lnTo>
                <a:lnTo>
                  <a:pt x="985774" y="69087"/>
                </a:lnTo>
                <a:lnTo>
                  <a:pt x="993130" y="83095"/>
                </a:lnTo>
                <a:lnTo>
                  <a:pt x="1000521" y="95710"/>
                </a:lnTo>
                <a:lnTo>
                  <a:pt x="1007937" y="107396"/>
                </a:lnTo>
                <a:lnTo>
                  <a:pt x="1015364" y="118618"/>
                </a:lnTo>
                <a:lnTo>
                  <a:pt x="1025143" y="128397"/>
                </a:lnTo>
                <a:lnTo>
                  <a:pt x="1030097" y="123443"/>
                </a:lnTo>
                <a:lnTo>
                  <a:pt x="1035050" y="118618"/>
                </a:lnTo>
                <a:lnTo>
                  <a:pt x="1030097" y="113665"/>
                </a:lnTo>
                <a:lnTo>
                  <a:pt x="1022687" y="99657"/>
                </a:lnTo>
                <a:lnTo>
                  <a:pt x="1015301" y="87042"/>
                </a:lnTo>
                <a:lnTo>
                  <a:pt x="1007915" y="75356"/>
                </a:lnTo>
                <a:lnTo>
                  <a:pt x="1000505" y="64135"/>
                </a:lnTo>
                <a:lnTo>
                  <a:pt x="1000505" y="59309"/>
                </a:lnTo>
                <a:close/>
              </a:path>
              <a:path w="1109345" h="257175">
                <a:moveTo>
                  <a:pt x="49275" y="0"/>
                </a:moveTo>
                <a:lnTo>
                  <a:pt x="0" y="0"/>
                </a:lnTo>
                <a:lnTo>
                  <a:pt x="0" y="14731"/>
                </a:lnTo>
                <a:lnTo>
                  <a:pt x="44323" y="14731"/>
                </a:lnTo>
                <a:lnTo>
                  <a:pt x="49275" y="9779"/>
                </a:lnTo>
                <a:lnTo>
                  <a:pt x="49275" y="0"/>
                </a:lnTo>
                <a:close/>
              </a:path>
              <a:path w="1109345" h="257175">
                <a:moveTo>
                  <a:pt x="261238" y="0"/>
                </a:moveTo>
                <a:lnTo>
                  <a:pt x="187325" y="0"/>
                </a:lnTo>
                <a:lnTo>
                  <a:pt x="187325" y="9779"/>
                </a:lnTo>
                <a:lnTo>
                  <a:pt x="192277" y="14731"/>
                </a:lnTo>
                <a:lnTo>
                  <a:pt x="256286" y="14731"/>
                </a:lnTo>
                <a:lnTo>
                  <a:pt x="261238" y="9779"/>
                </a:lnTo>
                <a:lnTo>
                  <a:pt x="261238" y="0"/>
                </a:lnTo>
                <a:close/>
              </a:path>
              <a:path w="1109345" h="257175">
                <a:moveTo>
                  <a:pt x="364743" y="0"/>
                </a:moveTo>
                <a:lnTo>
                  <a:pt x="290829" y="0"/>
                </a:lnTo>
                <a:lnTo>
                  <a:pt x="290829" y="9779"/>
                </a:lnTo>
                <a:lnTo>
                  <a:pt x="295783" y="14731"/>
                </a:lnTo>
                <a:lnTo>
                  <a:pt x="359790" y="14731"/>
                </a:lnTo>
                <a:lnTo>
                  <a:pt x="364743" y="9779"/>
                </a:lnTo>
                <a:lnTo>
                  <a:pt x="364743" y="0"/>
                </a:lnTo>
                <a:close/>
              </a:path>
              <a:path w="1109345" h="257175">
                <a:moveTo>
                  <a:pt x="468249" y="0"/>
                </a:moveTo>
                <a:lnTo>
                  <a:pt x="394335" y="0"/>
                </a:lnTo>
                <a:lnTo>
                  <a:pt x="394335" y="9779"/>
                </a:lnTo>
                <a:lnTo>
                  <a:pt x="399161" y="14731"/>
                </a:lnTo>
                <a:lnTo>
                  <a:pt x="463296" y="14731"/>
                </a:lnTo>
                <a:lnTo>
                  <a:pt x="468249" y="9779"/>
                </a:lnTo>
                <a:lnTo>
                  <a:pt x="468249" y="0"/>
                </a:lnTo>
                <a:close/>
              </a:path>
              <a:path w="1109345" h="257175">
                <a:moveTo>
                  <a:pt x="571753" y="0"/>
                </a:moveTo>
                <a:lnTo>
                  <a:pt x="497839" y="0"/>
                </a:lnTo>
                <a:lnTo>
                  <a:pt x="497839" y="9779"/>
                </a:lnTo>
                <a:lnTo>
                  <a:pt x="502665" y="14731"/>
                </a:lnTo>
                <a:lnTo>
                  <a:pt x="566801" y="14731"/>
                </a:lnTo>
                <a:lnTo>
                  <a:pt x="571753" y="9779"/>
                </a:lnTo>
                <a:lnTo>
                  <a:pt x="571753" y="0"/>
                </a:lnTo>
                <a:close/>
              </a:path>
              <a:path w="1109345" h="257175">
                <a:moveTo>
                  <a:pt x="675259" y="0"/>
                </a:moveTo>
                <a:lnTo>
                  <a:pt x="601345" y="0"/>
                </a:lnTo>
                <a:lnTo>
                  <a:pt x="601345" y="9779"/>
                </a:lnTo>
                <a:lnTo>
                  <a:pt x="606171" y="14731"/>
                </a:lnTo>
                <a:lnTo>
                  <a:pt x="670305" y="14731"/>
                </a:lnTo>
                <a:lnTo>
                  <a:pt x="675259" y="9779"/>
                </a:lnTo>
                <a:lnTo>
                  <a:pt x="675259" y="0"/>
                </a:lnTo>
                <a:close/>
              </a:path>
              <a:path w="1109345" h="257175">
                <a:moveTo>
                  <a:pt x="778763" y="0"/>
                </a:moveTo>
                <a:lnTo>
                  <a:pt x="704850" y="0"/>
                </a:lnTo>
                <a:lnTo>
                  <a:pt x="704850" y="9779"/>
                </a:lnTo>
                <a:lnTo>
                  <a:pt x="709676" y="14731"/>
                </a:lnTo>
                <a:lnTo>
                  <a:pt x="773811" y="14731"/>
                </a:lnTo>
                <a:lnTo>
                  <a:pt x="778763" y="9779"/>
                </a:lnTo>
                <a:lnTo>
                  <a:pt x="778763" y="0"/>
                </a:lnTo>
                <a:close/>
              </a:path>
              <a:path w="1109345" h="257175">
                <a:moveTo>
                  <a:pt x="882268" y="0"/>
                </a:moveTo>
                <a:lnTo>
                  <a:pt x="808354" y="0"/>
                </a:lnTo>
                <a:lnTo>
                  <a:pt x="808354" y="9779"/>
                </a:lnTo>
                <a:lnTo>
                  <a:pt x="813180" y="14731"/>
                </a:lnTo>
                <a:lnTo>
                  <a:pt x="877315" y="14731"/>
                </a:lnTo>
                <a:lnTo>
                  <a:pt x="882268" y="9779"/>
                </a:lnTo>
                <a:lnTo>
                  <a:pt x="8822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6284976" y="543433"/>
            <a:ext cx="2008505" cy="44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dirty="0" sz="1200" spc="-10" b="1">
                <a:solidFill>
                  <a:srgbClr val="696969"/>
                </a:solidFill>
                <a:latin typeface="黑体"/>
                <a:cs typeface="黑体"/>
              </a:rPr>
              <a:t>提升： </a:t>
            </a:r>
            <a:r>
              <a:rPr dirty="0" sz="1200" spc="-10" b="1">
                <a:solidFill>
                  <a:srgbClr val="696969"/>
                </a:solidFill>
                <a:latin typeface="黑体"/>
                <a:cs typeface="黑体"/>
              </a:rPr>
              <a:t> 唯品会会员对唯品会</a:t>
            </a:r>
            <a:r>
              <a:rPr dirty="0" sz="1200" b="1">
                <a:solidFill>
                  <a:srgbClr val="696969"/>
                </a:solidFill>
                <a:latin typeface="黑体"/>
                <a:cs typeface="黑体"/>
              </a:rPr>
              <a:t>的</a:t>
            </a:r>
            <a:r>
              <a:rPr dirty="0" sz="1200" spc="-10" b="1">
                <a:solidFill>
                  <a:srgbClr val="696969"/>
                </a:solidFill>
                <a:latin typeface="黑体"/>
                <a:cs typeface="黑体"/>
              </a:rPr>
              <a:t>安全感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84976" y="1472890"/>
            <a:ext cx="2007870" cy="44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</a:pPr>
            <a:r>
              <a:rPr dirty="0" sz="1200" spc="-10" b="1">
                <a:solidFill>
                  <a:srgbClr val="696969"/>
                </a:solidFill>
                <a:latin typeface="黑体"/>
                <a:cs typeface="黑体"/>
              </a:rPr>
              <a:t>提升： </a:t>
            </a:r>
            <a:r>
              <a:rPr dirty="0" sz="1200" spc="-10" b="1">
                <a:solidFill>
                  <a:srgbClr val="696969"/>
                </a:solidFill>
                <a:latin typeface="黑体"/>
                <a:cs typeface="黑体"/>
              </a:rPr>
              <a:t> 唯品会会员对唯品</a:t>
            </a:r>
            <a:r>
              <a:rPr dirty="0" sz="1200" b="1">
                <a:solidFill>
                  <a:srgbClr val="696969"/>
                </a:solidFill>
                <a:latin typeface="黑体"/>
                <a:cs typeface="黑体"/>
              </a:rPr>
              <a:t>会</a:t>
            </a:r>
            <a:r>
              <a:rPr dirty="0" sz="1200" spc="-10" b="1">
                <a:solidFill>
                  <a:srgbClr val="696969"/>
                </a:solidFill>
                <a:latin typeface="黑体"/>
                <a:cs typeface="黑体"/>
              </a:rPr>
              <a:t>的信任度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84976" y="2441376"/>
            <a:ext cx="2465705" cy="442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9900"/>
              </a:lnSpc>
            </a:pPr>
            <a:r>
              <a:rPr dirty="0" sz="1200" spc="-10" b="1">
                <a:solidFill>
                  <a:srgbClr val="696969"/>
                </a:solidFill>
                <a:latin typeface="黑体"/>
                <a:cs typeface="黑体"/>
              </a:rPr>
              <a:t>提升： </a:t>
            </a:r>
            <a:r>
              <a:rPr dirty="0" sz="1200" spc="-10" b="1">
                <a:solidFill>
                  <a:srgbClr val="696969"/>
                </a:solidFill>
                <a:latin typeface="黑体"/>
                <a:cs typeface="黑体"/>
              </a:rPr>
              <a:t> 唯品会信息安全工作在行业</a:t>
            </a:r>
            <a:r>
              <a:rPr dirty="0" sz="1200" b="1">
                <a:solidFill>
                  <a:srgbClr val="696969"/>
                </a:solidFill>
                <a:latin typeface="黑体"/>
                <a:cs typeface="黑体"/>
              </a:rPr>
              <a:t>内</a:t>
            </a:r>
            <a:r>
              <a:rPr dirty="0" sz="1200" spc="-10" b="1">
                <a:solidFill>
                  <a:srgbClr val="696969"/>
                </a:solidFill>
                <a:latin typeface="黑体"/>
                <a:cs typeface="黑体"/>
              </a:rPr>
              <a:t>影响力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84976" y="3447598"/>
            <a:ext cx="2616835" cy="442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9900"/>
              </a:lnSpc>
            </a:pPr>
            <a:r>
              <a:rPr dirty="0" sz="1200" spc="-10" b="1">
                <a:solidFill>
                  <a:srgbClr val="696969"/>
                </a:solidFill>
                <a:latin typeface="黑体"/>
                <a:cs typeface="黑体"/>
              </a:rPr>
              <a:t>提升： </a:t>
            </a:r>
            <a:r>
              <a:rPr dirty="0" sz="1200" spc="-10" b="1">
                <a:solidFill>
                  <a:srgbClr val="696969"/>
                </a:solidFill>
                <a:latin typeface="黑体"/>
                <a:cs typeface="黑体"/>
              </a:rPr>
              <a:t> 唯品会安全应急响应中心行业内知名度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163565" y="2528442"/>
            <a:ext cx="165100" cy="275590"/>
          </a:xfrm>
          <a:custGeom>
            <a:avLst/>
            <a:gdLst/>
            <a:ahLst/>
            <a:cxnLst/>
            <a:rect l="l" t="t" r="r" b="b"/>
            <a:pathLst>
              <a:path w="165100" h="275589">
                <a:moveTo>
                  <a:pt x="160782" y="0"/>
                </a:moveTo>
                <a:lnTo>
                  <a:pt x="6731" y="0"/>
                </a:lnTo>
                <a:lnTo>
                  <a:pt x="0" y="6095"/>
                </a:lnTo>
                <a:lnTo>
                  <a:pt x="0" y="269367"/>
                </a:lnTo>
                <a:lnTo>
                  <a:pt x="6096" y="275336"/>
                </a:lnTo>
                <a:lnTo>
                  <a:pt x="159638" y="275336"/>
                </a:lnTo>
                <a:lnTo>
                  <a:pt x="164973" y="269367"/>
                </a:lnTo>
                <a:lnTo>
                  <a:pt x="164973" y="264668"/>
                </a:lnTo>
                <a:lnTo>
                  <a:pt x="37846" y="264668"/>
                </a:lnTo>
                <a:lnTo>
                  <a:pt x="35306" y="262508"/>
                </a:lnTo>
                <a:lnTo>
                  <a:pt x="35306" y="254381"/>
                </a:lnTo>
                <a:lnTo>
                  <a:pt x="37846" y="252602"/>
                </a:lnTo>
                <a:lnTo>
                  <a:pt x="72009" y="252602"/>
                </a:lnTo>
                <a:lnTo>
                  <a:pt x="72009" y="251206"/>
                </a:lnTo>
                <a:lnTo>
                  <a:pt x="74549" y="249046"/>
                </a:lnTo>
                <a:lnTo>
                  <a:pt x="164973" y="249046"/>
                </a:lnTo>
                <a:lnTo>
                  <a:pt x="164973" y="239013"/>
                </a:lnTo>
                <a:lnTo>
                  <a:pt x="21082" y="239013"/>
                </a:lnTo>
                <a:lnTo>
                  <a:pt x="17525" y="234823"/>
                </a:lnTo>
                <a:lnTo>
                  <a:pt x="17525" y="17780"/>
                </a:lnTo>
                <a:lnTo>
                  <a:pt x="21717" y="16382"/>
                </a:lnTo>
                <a:lnTo>
                  <a:pt x="164973" y="16382"/>
                </a:lnTo>
                <a:lnTo>
                  <a:pt x="164973" y="6731"/>
                </a:lnTo>
                <a:lnTo>
                  <a:pt x="160782" y="0"/>
                </a:lnTo>
                <a:close/>
              </a:path>
              <a:path w="165100" h="275589">
                <a:moveTo>
                  <a:pt x="72009" y="252602"/>
                </a:moveTo>
                <a:lnTo>
                  <a:pt x="52070" y="252602"/>
                </a:lnTo>
                <a:lnTo>
                  <a:pt x="54229" y="254381"/>
                </a:lnTo>
                <a:lnTo>
                  <a:pt x="54229" y="262508"/>
                </a:lnTo>
                <a:lnTo>
                  <a:pt x="52070" y="264668"/>
                </a:lnTo>
                <a:lnTo>
                  <a:pt x="75184" y="264668"/>
                </a:lnTo>
                <a:lnTo>
                  <a:pt x="72009" y="261874"/>
                </a:lnTo>
                <a:lnTo>
                  <a:pt x="72009" y="252602"/>
                </a:lnTo>
                <a:close/>
              </a:path>
              <a:path w="165100" h="275589">
                <a:moveTo>
                  <a:pt x="164973" y="249046"/>
                </a:moveTo>
                <a:lnTo>
                  <a:pt x="90932" y="249046"/>
                </a:lnTo>
                <a:lnTo>
                  <a:pt x="93725" y="251206"/>
                </a:lnTo>
                <a:lnTo>
                  <a:pt x="93725" y="261874"/>
                </a:lnTo>
                <a:lnTo>
                  <a:pt x="90932" y="264668"/>
                </a:lnTo>
                <a:lnTo>
                  <a:pt x="114046" y="264668"/>
                </a:lnTo>
                <a:lnTo>
                  <a:pt x="111887" y="262508"/>
                </a:lnTo>
                <a:lnTo>
                  <a:pt x="111887" y="254381"/>
                </a:lnTo>
                <a:lnTo>
                  <a:pt x="114046" y="252602"/>
                </a:lnTo>
                <a:lnTo>
                  <a:pt x="164973" y="252602"/>
                </a:lnTo>
                <a:lnTo>
                  <a:pt x="164973" y="249046"/>
                </a:lnTo>
                <a:close/>
              </a:path>
              <a:path w="165100" h="275589">
                <a:moveTo>
                  <a:pt x="164973" y="252602"/>
                </a:moveTo>
                <a:lnTo>
                  <a:pt x="128270" y="252602"/>
                </a:lnTo>
                <a:lnTo>
                  <a:pt x="130429" y="254381"/>
                </a:lnTo>
                <a:lnTo>
                  <a:pt x="130429" y="262508"/>
                </a:lnTo>
                <a:lnTo>
                  <a:pt x="128270" y="264668"/>
                </a:lnTo>
                <a:lnTo>
                  <a:pt x="164973" y="264668"/>
                </a:lnTo>
                <a:lnTo>
                  <a:pt x="164973" y="252602"/>
                </a:lnTo>
                <a:close/>
              </a:path>
              <a:path w="165100" h="275589">
                <a:moveTo>
                  <a:pt x="164973" y="16382"/>
                </a:moveTo>
                <a:lnTo>
                  <a:pt x="144018" y="16382"/>
                </a:lnTo>
                <a:lnTo>
                  <a:pt x="148589" y="17144"/>
                </a:lnTo>
                <a:lnTo>
                  <a:pt x="148589" y="234061"/>
                </a:lnTo>
                <a:lnTo>
                  <a:pt x="145796" y="239013"/>
                </a:lnTo>
                <a:lnTo>
                  <a:pt x="164973" y="239013"/>
                </a:lnTo>
                <a:lnTo>
                  <a:pt x="164973" y="163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34990" y="3472179"/>
            <a:ext cx="184785" cy="239395"/>
          </a:xfrm>
          <a:custGeom>
            <a:avLst/>
            <a:gdLst/>
            <a:ahLst/>
            <a:cxnLst/>
            <a:rect l="l" t="t" r="r" b="b"/>
            <a:pathLst>
              <a:path w="184785" h="239395">
                <a:moveTo>
                  <a:pt x="184103" y="17399"/>
                </a:moveTo>
                <a:lnTo>
                  <a:pt x="166116" y="17399"/>
                </a:lnTo>
                <a:lnTo>
                  <a:pt x="166750" y="18034"/>
                </a:lnTo>
                <a:lnTo>
                  <a:pt x="166750" y="220853"/>
                </a:lnTo>
                <a:lnTo>
                  <a:pt x="166116" y="221488"/>
                </a:lnTo>
                <a:lnTo>
                  <a:pt x="79248" y="221488"/>
                </a:lnTo>
                <a:lnTo>
                  <a:pt x="82550" y="227711"/>
                </a:lnTo>
                <a:lnTo>
                  <a:pt x="82550" y="234188"/>
                </a:lnTo>
                <a:lnTo>
                  <a:pt x="80137" y="239141"/>
                </a:lnTo>
                <a:lnTo>
                  <a:pt x="165481" y="239141"/>
                </a:lnTo>
                <a:lnTo>
                  <a:pt x="172991" y="237567"/>
                </a:lnTo>
                <a:lnTo>
                  <a:pt x="178990" y="233314"/>
                </a:lnTo>
                <a:lnTo>
                  <a:pt x="182965" y="227085"/>
                </a:lnTo>
                <a:lnTo>
                  <a:pt x="184404" y="219583"/>
                </a:lnTo>
                <a:lnTo>
                  <a:pt x="184404" y="18923"/>
                </a:lnTo>
                <a:lnTo>
                  <a:pt x="184103" y="17399"/>
                </a:lnTo>
                <a:close/>
              </a:path>
              <a:path w="184785" h="239395">
                <a:moveTo>
                  <a:pt x="165481" y="0"/>
                </a:moveTo>
                <a:lnTo>
                  <a:pt x="19558" y="0"/>
                </a:lnTo>
                <a:lnTo>
                  <a:pt x="11947" y="1510"/>
                </a:lnTo>
                <a:lnTo>
                  <a:pt x="5730" y="5603"/>
                </a:lnTo>
                <a:lnTo>
                  <a:pt x="1537" y="11626"/>
                </a:lnTo>
                <a:lnTo>
                  <a:pt x="0" y="18923"/>
                </a:lnTo>
                <a:lnTo>
                  <a:pt x="0" y="171831"/>
                </a:lnTo>
                <a:lnTo>
                  <a:pt x="3175" y="166243"/>
                </a:lnTo>
                <a:lnTo>
                  <a:pt x="17780" y="138049"/>
                </a:lnTo>
                <a:lnTo>
                  <a:pt x="17780" y="18034"/>
                </a:lnTo>
                <a:lnTo>
                  <a:pt x="18414" y="17399"/>
                </a:lnTo>
                <a:lnTo>
                  <a:pt x="184103" y="17399"/>
                </a:lnTo>
                <a:lnTo>
                  <a:pt x="182965" y="11626"/>
                </a:lnTo>
                <a:lnTo>
                  <a:pt x="178990" y="5603"/>
                </a:lnTo>
                <a:lnTo>
                  <a:pt x="172991" y="1510"/>
                </a:lnTo>
                <a:lnTo>
                  <a:pt x="1654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099430" y="3597528"/>
            <a:ext cx="106680" cy="167640"/>
          </a:xfrm>
          <a:custGeom>
            <a:avLst/>
            <a:gdLst/>
            <a:ahLst/>
            <a:cxnLst/>
            <a:rect l="l" t="t" r="r" b="b"/>
            <a:pathLst>
              <a:path w="106679" h="167639">
                <a:moveTo>
                  <a:pt x="6223" y="41910"/>
                </a:moveTo>
                <a:lnTo>
                  <a:pt x="0" y="41910"/>
                </a:lnTo>
                <a:lnTo>
                  <a:pt x="4953" y="53594"/>
                </a:lnTo>
                <a:lnTo>
                  <a:pt x="6223" y="60706"/>
                </a:lnTo>
                <a:lnTo>
                  <a:pt x="8832" y="79361"/>
                </a:lnTo>
                <a:lnTo>
                  <a:pt x="12955" y="116052"/>
                </a:lnTo>
                <a:lnTo>
                  <a:pt x="15494" y="134493"/>
                </a:lnTo>
                <a:lnTo>
                  <a:pt x="15494" y="138938"/>
                </a:lnTo>
                <a:lnTo>
                  <a:pt x="16129" y="142240"/>
                </a:lnTo>
                <a:lnTo>
                  <a:pt x="17399" y="146050"/>
                </a:lnTo>
                <a:lnTo>
                  <a:pt x="18034" y="147828"/>
                </a:lnTo>
                <a:lnTo>
                  <a:pt x="19304" y="149987"/>
                </a:lnTo>
                <a:lnTo>
                  <a:pt x="19939" y="151257"/>
                </a:lnTo>
                <a:lnTo>
                  <a:pt x="23241" y="155956"/>
                </a:lnTo>
                <a:lnTo>
                  <a:pt x="27686" y="160909"/>
                </a:lnTo>
                <a:lnTo>
                  <a:pt x="32893" y="163703"/>
                </a:lnTo>
                <a:lnTo>
                  <a:pt x="44902" y="167126"/>
                </a:lnTo>
                <a:lnTo>
                  <a:pt x="56864" y="166036"/>
                </a:lnTo>
                <a:lnTo>
                  <a:pt x="67540" y="160827"/>
                </a:lnTo>
                <a:lnTo>
                  <a:pt x="75692" y="151892"/>
                </a:lnTo>
                <a:lnTo>
                  <a:pt x="76327" y="151257"/>
                </a:lnTo>
                <a:lnTo>
                  <a:pt x="76327" y="150622"/>
                </a:lnTo>
                <a:lnTo>
                  <a:pt x="103886" y="110617"/>
                </a:lnTo>
                <a:lnTo>
                  <a:pt x="106172" y="105410"/>
                </a:lnTo>
                <a:lnTo>
                  <a:pt x="100203" y="94869"/>
                </a:lnTo>
                <a:lnTo>
                  <a:pt x="94996" y="91821"/>
                </a:lnTo>
                <a:lnTo>
                  <a:pt x="78110" y="80899"/>
                </a:lnTo>
                <a:lnTo>
                  <a:pt x="31623" y="80899"/>
                </a:lnTo>
                <a:lnTo>
                  <a:pt x="31115" y="75692"/>
                </a:lnTo>
                <a:lnTo>
                  <a:pt x="26416" y="57658"/>
                </a:lnTo>
                <a:lnTo>
                  <a:pt x="23814" y="52375"/>
                </a:lnTo>
                <a:lnTo>
                  <a:pt x="18748" y="47117"/>
                </a:lnTo>
                <a:lnTo>
                  <a:pt x="12467" y="43191"/>
                </a:lnTo>
                <a:lnTo>
                  <a:pt x="6223" y="41910"/>
                </a:lnTo>
                <a:close/>
              </a:path>
              <a:path w="106679" h="167639">
                <a:moveTo>
                  <a:pt x="76327" y="0"/>
                </a:moveTo>
                <a:lnTo>
                  <a:pt x="72263" y="3683"/>
                </a:lnTo>
                <a:lnTo>
                  <a:pt x="69215" y="9017"/>
                </a:lnTo>
                <a:lnTo>
                  <a:pt x="60340" y="26606"/>
                </a:lnTo>
                <a:lnTo>
                  <a:pt x="50800" y="44958"/>
                </a:lnTo>
                <a:lnTo>
                  <a:pt x="41068" y="63309"/>
                </a:lnTo>
                <a:lnTo>
                  <a:pt x="31623" y="80899"/>
                </a:lnTo>
                <a:lnTo>
                  <a:pt x="78110" y="80899"/>
                </a:lnTo>
                <a:lnTo>
                  <a:pt x="60833" y="69723"/>
                </a:lnTo>
                <a:lnTo>
                  <a:pt x="67298" y="56653"/>
                </a:lnTo>
                <a:lnTo>
                  <a:pt x="79513" y="30325"/>
                </a:lnTo>
                <a:lnTo>
                  <a:pt x="85979" y="17399"/>
                </a:lnTo>
                <a:lnTo>
                  <a:pt x="89027" y="12446"/>
                </a:lnTo>
                <a:lnTo>
                  <a:pt x="86614" y="5207"/>
                </a:lnTo>
                <a:lnTo>
                  <a:pt x="81661" y="3048"/>
                </a:lnTo>
                <a:lnTo>
                  <a:pt x="76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060950" y="583945"/>
            <a:ext cx="330835" cy="330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516245" y="647065"/>
            <a:ext cx="48387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安全感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16245" y="1612265"/>
            <a:ext cx="48387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信</a:t>
            </a: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任</a:t>
            </a: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度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16245" y="2577464"/>
            <a:ext cx="48387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影</a:t>
            </a: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响</a:t>
            </a: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力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16245" y="3543300"/>
            <a:ext cx="48387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知名度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35686" y="1311910"/>
            <a:ext cx="782955" cy="141605"/>
          </a:xfrm>
          <a:custGeom>
            <a:avLst/>
            <a:gdLst/>
            <a:ahLst/>
            <a:cxnLst/>
            <a:rect l="l" t="t" r="r" b="b"/>
            <a:pathLst>
              <a:path w="782955" h="141605">
                <a:moveTo>
                  <a:pt x="782637" y="0"/>
                </a:moveTo>
                <a:lnTo>
                  <a:pt x="0" y="0"/>
                </a:lnTo>
                <a:lnTo>
                  <a:pt x="0" y="141224"/>
                </a:lnTo>
                <a:lnTo>
                  <a:pt x="75293" y="118459"/>
                </a:lnTo>
                <a:lnTo>
                  <a:pt x="142098" y="99282"/>
                </a:lnTo>
                <a:lnTo>
                  <a:pt x="201381" y="83544"/>
                </a:lnTo>
                <a:lnTo>
                  <a:pt x="254107" y="71097"/>
                </a:lnTo>
                <a:lnTo>
                  <a:pt x="301244" y="61793"/>
                </a:lnTo>
                <a:lnTo>
                  <a:pt x="343758" y="55482"/>
                </a:lnTo>
                <a:lnTo>
                  <a:pt x="382615" y="52018"/>
                </a:lnTo>
                <a:lnTo>
                  <a:pt x="418781" y="51250"/>
                </a:lnTo>
                <a:lnTo>
                  <a:pt x="782637" y="51250"/>
                </a:lnTo>
                <a:lnTo>
                  <a:pt x="782637" y="0"/>
                </a:lnTo>
                <a:close/>
              </a:path>
              <a:path w="782955" h="141605">
                <a:moveTo>
                  <a:pt x="782637" y="51250"/>
                </a:moveTo>
                <a:lnTo>
                  <a:pt x="418781" y="51250"/>
                </a:lnTo>
                <a:lnTo>
                  <a:pt x="453223" y="53031"/>
                </a:lnTo>
                <a:lnTo>
                  <a:pt x="486907" y="57213"/>
                </a:lnTo>
                <a:lnTo>
                  <a:pt x="520799" y="63646"/>
                </a:lnTo>
                <a:lnTo>
                  <a:pt x="555865" y="72183"/>
                </a:lnTo>
                <a:lnTo>
                  <a:pt x="593072" y="82675"/>
                </a:lnTo>
                <a:lnTo>
                  <a:pt x="782637" y="141224"/>
                </a:lnTo>
                <a:lnTo>
                  <a:pt x="782637" y="5125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98703" y="3402329"/>
            <a:ext cx="326390" cy="650875"/>
          </a:xfrm>
          <a:custGeom>
            <a:avLst/>
            <a:gdLst/>
            <a:ahLst/>
            <a:cxnLst/>
            <a:rect l="l" t="t" r="r" b="b"/>
            <a:pathLst>
              <a:path w="326390" h="650875">
                <a:moveTo>
                  <a:pt x="325907" y="650265"/>
                </a:moveTo>
                <a:lnTo>
                  <a:pt x="263578" y="635599"/>
                </a:lnTo>
                <a:lnTo>
                  <a:pt x="205371" y="599907"/>
                </a:lnTo>
                <a:lnTo>
                  <a:pt x="152335" y="545284"/>
                </a:lnTo>
                <a:lnTo>
                  <a:pt x="128084" y="511528"/>
                </a:lnTo>
                <a:lnTo>
                  <a:pt x="105520" y="473823"/>
                </a:lnTo>
                <a:lnTo>
                  <a:pt x="84774" y="432432"/>
                </a:lnTo>
                <a:lnTo>
                  <a:pt x="65977" y="387617"/>
                </a:lnTo>
                <a:lnTo>
                  <a:pt x="49260" y="339638"/>
                </a:lnTo>
                <a:lnTo>
                  <a:pt x="34755" y="288759"/>
                </a:lnTo>
                <a:lnTo>
                  <a:pt x="22593" y="235239"/>
                </a:lnTo>
                <a:lnTo>
                  <a:pt x="12905" y="179342"/>
                </a:lnTo>
                <a:lnTo>
                  <a:pt x="5823" y="121329"/>
                </a:lnTo>
                <a:lnTo>
                  <a:pt x="1477" y="61460"/>
                </a:lnTo>
                <a:lnTo>
                  <a:pt x="0" y="0"/>
                </a:lnTo>
              </a:path>
            </a:pathLst>
          </a:custGeom>
          <a:ln w="9534">
            <a:solidFill>
              <a:srgbClr val="80808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98703" y="1354200"/>
            <a:ext cx="0" cy="2048510"/>
          </a:xfrm>
          <a:custGeom>
            <a:avLst/>
            <a:gdLst/>
            <a:ahLst/>
            <a:cxnLst/>
            <a:rect l="l" t="t" r="r" b="b"/>
            <a:pathLst>
              <a:path w="0" h="2048510">
                <a:moveTo>
                  <a:pt x="0" y="0"/>
                </a:moveTo>
                <a:lnTo>
                  <a:pt x="0" y="2048129"/>
                </a:lnTo>
              </a:path>
            </a:pathLst>
          </a:custGeom>
          <a:ln w="9534">
            <a:solidFill>
              <a:srgbClr val="80808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25131" y="4052849"/>
            <a:ext cx="2677160" cy="0"/>
          </a:xfrm>
          <a:custGeom>
            <a:avLst/>
            <a:gdLst/>
            <a:ahLst/>
            <a:cxnLst/>
            <a:rect l="l" t="t" r="r" b="b"/>
            <a:pathLst>
              <a:path w="2677160" h="0">
                <a:moveTo>
                  <a:pt x="0" y="0"/>
                </a:moveTo>
                <a:lnTo>
                  <a:pt x="2676842" y="0"/>
                </a:lnTo>
              </a:path>
            </a:pathLst>
          </a:custGeom>
          <a:ln w="9534">
            <a:solidFill>
              <a:srgbClr val="80808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80124" y="1092441"/>
            <a:ext cx="895350" cy="277495"/>
          </a:xfrm>
          <a:custGeom>
            <a:avLst/>
            <a:gdLst/>
            <a:ahLst/>
            <a:cxnLst/>
            <a:rect l="l" t="t" r="r" b="b"/>
            <a:pathLst>
              <a:path w="895350" h="277494">
                <a:moveTo>
                  <a:pt x="0" y="276999"/>
                </a:moveTo>
                <a:lnTo>
                  <a:pt x="895350" y="276999"/>
                </a:lnTo>
                <a:lnTo>
                  <a:pt x="895350" y="0"/>
                </a:lnTo>
                <a:lnTo>
                  <a:pt x="0" y="0"/>
                </a:lnTo>
                <a:lnTo>
                  <a:pt x="0" y="27699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83857" y="1132459"/>
            <a:ext cx="48387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安全感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3719" y="1763014"/>
            <a:ext cx="290512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200" spc="-780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吸引外部白帽子数量</a:t>
            </a:r>
            <a:r>
              <a:rPr dirty="0" sz="1200" spc="-9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新增</a:t>
            </a:r>
            <a:r>
              <a:rPr dirty="0" sz="1200">
                <a:solidFill>
                  <a:srgbClr val="171717"/>
                </a:solidFill>
                <a:latin typeface="Arial"/>
                <a:cs typeface="Arial"/>
              </a:rPr>
              <a:t>127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名</a:t>
            </a:r>
            <a:r>
              <a:rPr dirty="0" sz="1200" spc="-8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上升</a:t>
            </a:r>
            <a:r>
              <a:rPr dirty="0" sz="1200">
                <a:solidFill>
                  <a:srgbClr val="171717"/>
                </a:solidFill>
                <a:latin typeface="Arial"/>
                <a:cs typeface="Arial"/>
              </a:rPr>
              <a:t>2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倍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25487" y="1944623"/>
            <a:ext cx="58801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 b="1">
                <a:solidFill>
                  <a:srgbClr val="F02971"/>
                </a:solidFill>
                <a:latin typeface="微软雅黑"/>
                <a:cs typeface="微软雅黑"/>
              </a:rPr>
              <a:t>达</a:t>
            </a:r>
            <a:r>
              <a:rPr dirty="0" sz="1200" spc="5" b="1">
                <a:solidFill>
                  <a:srgbClr val="F02971"/>
                </a:solidFill>
                <a:latin typeface="Arial"/>
                <a:cs typeface="Arial"/>
              </a:rPr>
              <a:t>500</a:t>
            </a:r>
            <a:r>
              <a:rPr dirty="0" sz="1200" b="1">
                <a:solidFill>
                  <a:srgbClr val="F02971"/>
                </a:solidFill>
                <a:latin typeface="微软雅黑"/>
                <a:cs typeface="微软雅黑"/>
              </a:rPr>
              <a:t>人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53719" y="2307208"/>
            <a:ext cx="325183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200" spc="-800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唯品会安全应急响应中心微信公众号关注人数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63587" y="2488564"/>
            <a:ext cx="78930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F02971"/>
                </a:solidFill>
                <a:latin typeface="微软雅黑"/>
                <a:cs typeface="微软雅黑"/>
              </a:rPr>
              <a:t>增加数千人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53719" y="2860675"/>
            <a:ext cx="203009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200" spc="-819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公众号技术分享文章阅读量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25487" y="3041904"/>
            <a:ext cx="1742439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F02971"/>
                </a:solidFill>
                <a:latin typeface="Arial"/>
                <a:cs typeface="Arial"/>
              </a:rPr>
              <a:t>16</a:t>
            </a:r>
            <a:r>
              <a:rPr dirty="0" sz="1200" b="1">
                <a:solidFill>
                  <a:srgbClr val="F02971"/>
                </a:solidFill>
                <a:latin typeface="微软雅黑"/>
                <a:cs typeface="微软雅黑"/>
              </a:rPr>
              <a:t>万上升到了</a:t>
            </a:r>
            <a:r>
              <a:rPr dirty="0" sz="1200" b="1">
                <a:solidFill>
                  <a:srgbClr val="F02971"/>
                </a:solidFill>
                <a:latin typeface="Arial"/>
                <a:cs typeface="Arial"/>
              </a:rPr>
              <a:t>20</a:t>
            </a:r>
            <a:r>
              <a:rPr dirty="0" sz="1200" b="1">
                <a:solidFill>
                  <a:srgbClr val="F02971"/>
                </a:solidFill>
                <a:latin typeface="微软雅黑"/>
                <a:cs typeface="微软雅黑"/>
              </a:rPr>
              <a:t>余万人次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3719" y="3404489"/>
            <a:ext cx="245808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1200" spc="-484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外部反馈</a:t>
            </a:r>
            <a:r>
              <a:rPr dirty="0" sz="1200" spc="-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技术分享</a:t>
            </a:r>
            <a:r>
              <a:rPr dirty="0" sz="1200" spc="-7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内容质量优异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22250">
              <a:lnSpc>
                <a:spcPct val="100000"/>
              </a:lnSpc>
            </a:pPr>
            <a:r>
              <a:rPr dirty="0" sz="2750" spc="25">
                <a:solidFill>
                  <a:srgbClr val="3A3A3A"/>
                </a:solidFill>
              </a:rPr>
              <a:t>唯品会安全应急响应中心</a:t>
            </a:r>
            <a:endParaRPr sz="2750"/>
          </a:p>
        </p:txBody>
      </p:sp>
      <p:sp>
        <p:nvSpPr>
          <p:cNvPr id="66" name="object 66"/>
          <p:cNvSpPr/>
          <p:nvPr/>
        </p:nvSpPr>
        <p:spPr>
          <a:xfrm>
            <a:off x="0" y="284022"/>
            <a:ext cx="401955" cy="360045"/>
          </a:xfrm>
          <a:custGeom>
            <a:avLst/>
            <a:gdLst/>
            <a:ahLst/>
            <a:cxnLst/>
            <a:rect l="l" t="t" r="r" b="b"/>
            <a:pathLst>
              <a:path w="401955" h="360045">
                <a:moveTo>
                  <a:pt x="0" y="359994"/>
                </a:moveTo>
                <a:lnTo>
                  <a:pt x="401840" y="359994"/>
                </a:lnTo>
                <a:lnTo>
                  <a:pt x="401840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284022"/>
            <a:ext cx="401955" cy="360045"/>
          </a:xfrm>
          <a:custGeom>
            <a:avLst/>
            <a:gdLst/>
            <a:ahLst/>
            <a:cxnLst/>
            <a:rect l="l" t="t" r="r" b="b"/>
            <a:pathLst>
              <a:path w="401955" h="360045">
                <a:moveTo>
                  <a:pt x="0" y="359994"/>
                </a:moveTo>
                <a:lnTo>
                  <a:pt x="401840" y="359994"/>
                </a:lnTo>
                <a:lnTo>
                  <a:pt x="401840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12700">
            <a:solidFill>
              <a:srgbClr val="F029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80327" y="373379"/>
            <a:ext cx="23431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852" y="908088"/>
            <a:ext cx="8002270" cy="3398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15">
                <a:latin typeface="微软雅黑"/>
                <a:cs typeface="微软雅黑"/>
              </a:rPr>
              <a:t>VSRC</a:t>
            </a:r>
            <a:r>
              <a:rPr dirty="0" sz="2750" spc="15"/>
              <a:t>安全应急闭环流程</a:t>
            </a:r>
            <a:endParaRPr sz="2750">
              <a:latin typeface="微软雅黑"/>
              <a:cs typeface="微软雅黑"/>
            </a:endParaRPr>
          </a:p>
          <a:p>
            <a:pPr marL="2577465">
              <a:lnSpc>
                <a:spcPct val="100000"/>
              </a:lnSpc>
              <a:spcBef>
                <a:spcPts val="50"/>
              </a:spcBef>
            </a:pPr>
            <a:r>
              <a:rPr dirty="0" sz="1200" spc="-20" b="0">
                <a:solidFill>
                  <a:srgbClr val="3A3A3A"/>
                </a:solidFill>
                <a:latin typeface="微软雅黑"/>
                <a:cs typeface="微软雅黑"/>
              </a:rPr>
              <a:t>——</a:t>
            </a:r>
            <a:r>
              <a:rPr dirty="0" sz="1200" spc="-20" b="0">
                <a:solidFill>
                  <a:srgbClr val="3A3A3A"/>
                </a:solidFill>
                <a:latin typeface="微软雅黑"/>
                <a:cs typeface="微软雅黑"/>
              </a:rPr>
              <a:t>Responsible  </a:t>
            </a:r>
            <a:r>
              <a:rPr dirty="0" sz="1200" spc="-15" b="0">
                <a:solidFill>
                  <a:srgbClr val="3A3A3A"/>
                </a:solidFill>
                <a:latin typeface="微软雅黑"/>
                <a:cs typeface="微软雅黑"/>
              </a:rPr>
              <a:t>Vulnerability Disclosure</a:t>
            </a:r>
            <a:r>
              <a:rPr dirty="0" sz="1200" spc="65" b="0">
                <a:solidFill>
                  <a:srgbClr val="3A3A3A"/>
                </a:solidFill>
                <a:latin typeface="微软雅黑"/>
                <a:cs typeface="微软雅黑"/>
              </a:rPr>
              <a:t> </a:t>
            </a:r>
            <a:r>
              <a:rPr dirty="0" sz="1200" spc="-10" b="0">
                <a:solidFill>
                  <a:srgbClr val="3A3A3A"/>
                </a:solidFill>
                <a:latin typeface="微软雅黑"/>
                <a:cs typeface="微软雅黑"/>
              </a:rPr>
              <a:t>Process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84022"/>
            <a:ext cx="401955" cy="360045"/>
          </a:xfrm>
          <a:custGeom>
            <a:avLst/>
            <a:gdLst/>
            <a:ahLst/>
            <a:cxnLst/>
            <a:rect l="l" t="t" r="r" b="b"/>
            <a:pathLst>
              <a:path w="401955" h="360045">
                <a:moveTo>
                  <a:pt x="0" y="359994"/>
                </a:moveTo>
                <a:lnTo>
                  <a:pt x="401840" y="359994"/>
                </a:lnTo>
                <a:lnTo>
                  <a:pt x="401840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solidFill>
            <a:srgbClr val="F029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284022"/>
            <a:ext cx="401955" cy="360045"/>
          </a:xfrm>
          <a:custGeom>
            <a:avLst/>
            <a:gdLst/>
            <a:ahLst/>
            <a:cxnLst/>
            <a:rect l="l" t="t" r="r" b="b"/>
            <a:pathLst>
              <a:path w="401955" h="360045">
                <a:moveTo>
                  <a:pt x="0" y="359994"/>
                </a:moveTo>
                <a:lnTo>
                  <a:pt x="401840" y="359994"/>
                </a:lnTo>
                <a:lnTo>
                  <a:pt x="401840" y="0"/>
                </a:lnTo>
                <a:lnTo>
                  <a:pt x="0" y="0"/>
                </a:lnTo>
                <a:lnTo>
                  <a:pt x="0" y="359994"/>
                </a:lnTo>
                <a:close/>
              </a:path>
            </a:pathLst>
          </a:custGeom>
          <a:ln w="12700">
            <a:solidFill>
              <a:srgbClr val="F029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0327" y="373379"/>
            <a:ext cx="23431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9561" y="4169638"/>
            <a:ext cx="0" cy="170815"/>
          </a:xfrm>
          <a:custGeom>
            <a:avLst/>
            <a:gdLst/>
            <a:ahLst/>
            <a:cxnLst/>
            <a:rect l="l" t="t" r="r" b="b"/>
            <a:pathLst>
              <a:path w="0" h="170814">
                <a:moveTo>
                  <a:pt x="0" y="0"/>
                </a:moveTo>
                <a:lnTo>
                  <a:pt x="0" y="170599"/>
                </a:lnTo>
              </a:path>
            </a:pathLst>
          </a:custGeom>
          <a:ln w="12700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71850" y="1165605"/>
            <a:ext cx="1074420" cy="0"/>
          </a:xfrm>
          <a:custGeom>
            <a:avLst/>
            <a:gdLst/>
            <a:ahLst/>
            <a:cxnLst/>
            <a:rect l="l" t="t" r="r" b="b"/>
            <a:pathLst>
              <a:path w="1074420" h="0">
                <a:moveTo>
                  <a:pt x="0" y="0"/>
                </a:moveTo>
                <a:lnTo>
                  <a:pt x="1074292" y="0"/>
                </a:lnTo>
              </a:path>
            </a:pathLst>
          </a:custGeom>
          <a:ln w="12700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04352" y="1261236"/>
            <a:ext cx="509905" cy="1758314"/>
          </a:xfrm>
          <a:custGeom>
            <a:avLst/>
            <a:gdLst/>
            <a:ahLst/>
            <a:cxnLst/>
            <a:rect l="l" t="t" r="r" b="b"/>
            <a:pathLst>
              <a:path w="509904" h="1758314">
                <a:moveTo>
                  <a:pt x="509904" y="0"/>
                </a:moveTo>
                <a:lnTo>
                  <a:pt x="0" y="175806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78825" y="242188"/>
            <a:ext cx="535940" cy="947419"/>
          </a:xfrm>
          <a:custGeom>
            <a:avLst/>
            <a:gdLst/>
            <a:ahLst/>
            <a:cxnLst/>
            <a:rect l="l" t="t" r="r" b="b"/>
            <a:pathLst>
              <a:path w="535940" h="947419">
                <a:moveTo>
                  <a:pt x="0" y="0"/>
                </a:moveTo>
                <a:lnTo>
                  <a:pt x="535431" y="947038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192" y="949452"/>
            <a:ext cx="580390" cy="831850"/>
          </a:xfrm>
          <a:custGeom>
            <a:avLst/>
            <a:gdLst/>
            <a:ahLst/>
            <a:cxnLst/>
            <a:rect l="l" t="t" r="r" b="b"/>
            <a:pathLst>
              <a:path w="580390" h="831850">
                <a:moveTo>
                  <a:pt x="579945" y="0"/>
                </a:moveTo>
                <a:lnTo>
                  <a:pt x="0" y="831723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1069" y="248920"/>
            <a:ext cx="526415" cy="664845"/>
          </a:xfrm>
          <a:custGeom>
            <a:avLst/>
            <a:gdLst/>
            <a:ahLst/>
            <a:cxnLst/>
            <a:rect l="l" t="t" r="r" b="b"/>
            <a:pathLst>
              <a:path w="526415" h="664844">
                <a:moveTo>
                  <a:pt x="0" y="0"/>
                </a:moveTo>
                <a:lnTo>
                  <a:pt x="526077" y="66459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5613" y="259461"/>
            <a:ext cx="880110" cy="160020"/>
          </a:xfrm>
          <a:custGeom>
            <a:avLst/>
            <a:gdLst/>
            <a:ahLst/>
            <a:cxnLst/>
            <a:rect l="l" t="t" r="r" b="b"/>
            <a:pathLst>
              <a:path w="880110" h="160020">
                <a:moveTo>
                  <a:pt x="0" y="0"/>
                </a:moveTo>
                <a:lnTo>
                  <a:pt x="880069" y="160019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84530">
              <a:lnSpc>
                <a:spcPct val="100000"/>
              </a:lnSpc>
            </a:pPr>
            <a:r>
              <a:rPr dirty="0"/>
              <a:t>案例</a:t>
            </a:r>
            <a:r>
              <a:rPr dirty="0">
                <a:latin typeface="微软雅黑"/>
                <a:cs typeface="微软雅黑"/>
              </a:rPr>
              <a:t>1</a:t>
            </a:r>
            <a:r>
              <a:rPr dirty="0"/>
              <a:t>：</a:t>
            </a:r>
            <a:r>
              <a:rPr dirty="0">
                <a:latin typeface="微软雅黑"/>
                <a:cs typeface="微软雅黑"/>
              </a:rPr>
              <a:t>VSRC</a:t>
            </a:r>
            <a:r>
              <a:rPr dirty="0"/>
              <a:t>史上</a:t>
            </a:r>
            <a:r>
              <a:rPr dirty="0">
                <a:solidFill>
                  <a:srgbClr val="F02971"/>
                </a:solidFill>
              </a:rPr>
              <a:t>最高奖励</a:t>
            </a:r>
            <a:r>
              <a:rPr dirty="0"/>
              <a:t>记录：</a:t>
            </a:r>
            <a:r>
              <a:rPr dirty="0">
                <a:latin typeface="微软雅黑"/>
                <a:cs typeface="微软雅黑"/>
              </a:rPr>
              <a:t>5</a:t>
            </a:r>
            <a:r>
              <a:rPr dirty="0"/>
              <a:t>万元</a:t>
            </a:r>
          </a:p>
        </p:txBody>
      </p:sp>
      <p:sp>
        <p:nvSpPr>
          <p:cNvPr id="10" name="object 10"/>
          <p:cNvSpPr/>
          <p:nvPr/>
        </p:nvSpPr>
        <p:spPr>
          <a:xfrm>
            <a:off x="744639" y="0"/>
            <a:ext cx="240029" cy="375285"/>
          </a:xfrm>
          <a:custGeom>
            <a:avLst/>
            <a:gdLst/>
            <a:ahLst/>
            <a:cxnLst/>
            <a:rect l="l" t="t" r="r" b="b"/>
            <a:pathLst>
              <a:path w="240030" h="375285">
                <a:moveTo>
                  <a:pt x="0" y="0"/>
                </a:moveTo>
                <a:lnTo>
                  <a:pt x="239483" y="374903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65682" y="356488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5" h="126365">
                <a:moveTo>
                  <a:pt x="62992" y="0"/>
                </a:moveTo>
                <a:lnTo>
                  <a:pt x="38474" y="4949"/>
                </a:lnTo>
                <a:lnTo>
                  <a:pt x="18451" y="18446"/>
                </a:lnTo>
                <a:lnTo>
                  <a:pt x="4950" y="38469"/>
                </a:lnTo>
                <a:lnTo>
                  <a:pt x="0" y="62991"/>
                </a:lnTo>
                <a:lnTo>
                  <a:pt x="4950" y="87514"/>
                </a:lnTo>
                <a:lnTo>
                  <a:pt x="18451" y="107537"/>
                </a:lnTo>
                <a:lnTo>
                  <a:pt x="38474" y="121034"/>
                </a:lnTo>
                <a:lnTo>
                  <a:pt x="62992" y="125984"/>
                </a:lnTo>
                <a:lnTo>
                  <a:pt x="87516" y="121034"/>
                </a:lnTo>
                <a:lnTo>
                  <a:pt x="107543" y="107537"/>
                </a:lnTo>
                <a:lnTo>
                  <a:pt x="121045" y="87514"/>
                </a:lnTo>
                <a:lnTo>
                  <a:pt x="125996" y="62991"/>
                </a:lnTo>
                <a:lnTo>
                  <a:pt x="121045" y="38469"/>
                </a:lnTo>
                <a:lnTo>
                  <a:pt x="107543" y="18446"/>
                </a:lnTo>
                <a:lnTo>
                  <a:pt x="87516" y="4949"/>
                </a:lnTo>
                <a:lnTo>
                  <a:pt x="6299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7146" y="87744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91" y="0"/>
                </a:moveTo>
                <a:lnTo>
                  <a:pt x="21983" y="2831"/>
                </a:lnTo>
                <a:lnTo>
                  <a:pt x="10542" y="10556"/>
                </a:lnTo>
                <a:lnTo>
                  <a:pt x="2828" y="22020"/>
                </a:lnTo>
                <a:lnTo>
                  <a:pt x="0" y="36068"/>
                </a:lnTo>
                <a:lnTo>
                  <a:pt x="2828" y="50041"/>
                </a:lnTo>
                <a:lnTo>
                  <a:pt x="10542" y="61468"/>
                </a:lnTo>
                <a:lnTo>
                  <a:pt x="21983" y="69179"/>
                </a:lnTo>
                <a:lnTo>
                  <a:pt x="35991" y="72009"/>
                </a:lnTo>
                <a:lnTo>
                  <a:pt x="50007" y="69179"/>
                </a:lnTo>
                <a:lnTo>
                  <a:pt x="61452" y="61467"/>
                </a:lnTo>
                <a:lnTo>
                  <a:pt x="69167" y="50041"/>
                </a:lnTo>
                <a:lnTo>
                  <a:pt x="71996" y="36068"/>
                </a:lnTo>
                <a:lnTo>
                  <a:pt x="69167" y="22020"/>
                </a:lnTo>
                <a:lnTo>
                  <a:pt x="61452" y="10556"/>
                </a:lnTo>
                <a:lnTo>
                  <a:pt x="50007" y="2831"/>
                </a:lnTo>
                <a:lnTo>
                  <a:pt x="3599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612" y="18745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000" y="0"/>
                </a:moveTo>
                <a:lnTo>
                  <a:pt x="21987" y="2831"/>
                </a:lnTo>
                <a:lnTo>
                  <a:pt x="10544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4" y="61468"/>
                </a:lnTo>
                <a:lnTo>
                  <a:pt x="21987" y="69179"/>
                </a:lnTo>
                <a:lnTo>
                  <a:pt x="36000" y="72009"/>
                </a:lnTo>
                <a:lnTo>
                  <a:pt x="50013" y="69179"/>
                </a:lnTo>
                <a:lnTo>
                  <a:pt x="61456" y="61467"/>
                </a:lnTo>
                <a:lnTo>
                  <a:pt x="69171" y="50041"/>
                </a:lnTo>
                <a:lnTo>
                  <a:pt x="72000" y="36068"/>
                </a:lnTo>
                <a:lnTo>
                  <a:pt x="69171" y="22020"/>
                </a:lnTo>
                <a:lnTo>
                  <a:pt x="61456" y="10556"/>
                </a:lnTo>
                <a:lnTo>
                  <a:pt x="50013" y="2831"/>
                </a:lnTo>
                <a:lnTo>
                  <a:pt x="3600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42883" y="17030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0"/>
                </a:lnTo>
                <a:lnTo>
                  <a:pt x="2829" y="49968"/>
                </a:lnTo>
                <a:lnTo>
                  <a:pt x="10541" y="61388"/>
                </a:lnTo>
                <a:lnTo>
                  <a:pt x="21967" y="69070"/>
                </a:lnTo>
                <a:lnTo>
                  <a:pt x="35941" y="71881"/>
                </a:lnTo>
                <a:lnTo>
                  <a:pt x="49988" y="69070"/>
                </a:lnTo>
                <a:lnTo>
                  <a:pt x="61452" y="61388"/>
                </a:lnTo>
                <a:lnTo>
                  <a:pt x="69177" y="49968"/>
                </a:lnTo>
                <a:lnTo>
                  <a:pt x="72009" y="35940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878316" y="118922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40" y="0"/>
                </a:moveTo>
                <a:lnTo>
                  <a:pt x="21967" y="2831"/>
                </a:lnTo>
                <a:lnTo>
                  <a:pt x="10541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0" y="61468"/>
                </a:lnTo>
                <a:lnTo>
                  <a:pt x="21967" y="69179"/>
                </a:lnTo>
                <a:lnTo>
                  <a:pt x="35940" y="72009"/>
                </a:lnTo>
                <a:lnTo>
                  <a:pt x="49988" y="69179"/>
                </a:lnTo>
                <a:lnTo>
                  <a:pt x="61452" y="61467"/>
                </a:lnTo>
                <a:lnTo>
                  <a:pt x="69177" y="50041"/>
                </a:lnTo>
                <a:lnTo>
                  <a:pt x="72008" y="36068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42883" y="30087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1"/>
                </a:lnTo>
                <a:lnTo>
                  <a:pt x="2829" y="49968"/>
                </a:lnTo>
                <a:lnTo>
                  <a:pt x="10541" y="61388"/>
                </a:lnTo>
                <a:lnTo>
                  <a:pt x="21967" y="69070"/>
                </a:lnTo>
                <a:lnTo>
                  <a:pt x="35941" y="71881"/>
                </a:lnTo>
                <a:lnTo>
                  <a:pt x="49988" y="69070"/>
                </a:lnTo>
                <a:lnTo>
                  <a:pt x="61452" y="61388"/>
                </a:lnTo>
                <a:lnTo>
                  <a:pt x="69177" y="49968"/>
                </a:lnTo>
                <a:lnTo>
                  <a:pt x="72009" y="35941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930385" y="38088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6068" y="0"/>
                </a:moveTo>
                <a:lnTo>
                  <a:pt x="22020" y="2811"/>
                </a:lnTo>
                <a:lnTo>
                  <a:pt x="10556" y="10493"/>
                </a:lnTo>
                <a:lnTo>
                  <a:pt x="2831" y="21913"/>
                </a:lnTo>
                <a:lnTo>
                  <a:pt x="0" y="35941"/>
                </a:lnTo>
                <a:lnTo>
                  <a:pt x="2831" y="49976"/>
                </a:lnTo>
                <a:lnTo>
                  <a:pt x="10556" y="61414"/>
                </a:lnTo>
                <a:lnTo>
                  <a:pt x="22020" y="69113"/>
                </a:lnTo>
                <a:lnTo>
                  <a:pt x="36068" y="71932"/>
                </a:lnTo>
                <a:lnTo>
                  <a:pt x="50095" y="69113"/>
                </a:lnTo>
                <a:lnTo>
                  <a:pt x="61515" y="61414"/>
                </a:lnTo>
                <a:lnTo>
                  <a:pt x="69197" y="49976"/>
                </a:lnTo>
                <a:lnTo>
                  <a:pt x="72009" y="35941"/>
                </a:lnTo>
                <a:lnTo>
                  <a:pt x="69197" y="21913"/>
                </a:lnTo>
                <a:lnTo>
                  <a:pt x="61515" y="10493"/>
                </a:lnTo>
                <a:lnTo>
                  <a:pt x="50095" y="2811"/>
                </a:lnTo>
                <a:lnTo>
                  <a:pt x="360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15020" y="500317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0" y="0"/>
                </a:moveTo>
                <a:lnTo>
                  <a:pt x="21967" y="2829"/>
                </a:lnTo>
                <a:lnTo>
                  <a:pt x="10541" y="10545"/>
                </a:lnTo>
                <a:lnTo>
                  <a:pt x="2829" y="21988"/>
                </a:lnTo>
                <a:lnTo>
                  <a:pt x="0" y="36001"/>
                </a:lnTo>
                <a:lnTo>
                  <a:pt x="2829" y="50014"/>
                </a:lnTo>
                <a:lnTo>
                  <a:pt x="10540" y="61457"/>
                </a:lnTo>
                <a:lnTo>
                  <a:pt x="21967" y="69173"/>
                </a:lnTo>
                <a:lnTo>
                  <a:pt x="35940" y="72002"/>
                </a:lnTo>
                <a:lnTo>
                  <a:pt x="49988" y="69173"/>
                </a:lnTo>
                <a:lnTo>
                  <a:pt x="61452" y="61457"/>
                </a:lnTo>
                <a:lnTo>
                  <a:pt x="69177" y="50014"/>
                </a:lnTo>
                <a:lnTo>
                  <a:pt x="72008" y="36001"/>
                </a:lnTo>
                <a:lnTo>
                  <a:pt x="69177" y="21988"/>
                </a:lnTo>
                <a:lnTo>
                  <a:pt x="61452" y="10545"/>
                </a:lnTo>
                <a:lnTo>
                  <a:pt x="49988" y="2829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04352" y="3070098"/>
            <a:ext cx="537210" cy="749300"/>
          </a:xfrm>
          <a:custGeom>
            <a:avLst/>
            <a:gdLst/>
            <a:ahLst/>
            <a:cxnLst/>
            <a:rect l="l" t="t" r="r" b="b"/>
            <a:pathLst>
              <a:path w="537209" h="749300">
                <a:moveTo>
                  <a:pt x="0" y="0"/>
                </a:moveTo>
                <a:lnTo>
                  <a:pt x="536701" y="749299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76489" y="3870197"/>
            <a:ext cx="964565" cy="1143635"/>
          </a:xfrm>
          <a:custGeom>
            <a:avLst/>
            <a:gdLst/>
            <a:ahLst/>
            <a:cxnLst/>
            <a:rect l="l" t="t" r="r" b="b"/>
            <a:pathLst>
              <a:path w="964565" h="1143635">
                <a:moveTo>
                  <a:pt x="0" y="1143520"/>
                </a:moveTo>
                <a:lnTo>
                  <a:pt x="964564" y="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50961" y="3080639"/>
            <a:ext cx="427990" cy="1922780"/>
          </a:xfrm>
          <a:custGeom>
            <a:avLst/>
            <a:gdLst/>
            <a:ahLst/>
            <a:cxnLst/>
            <a:rect l="l" t="t" r="r" b="b"/>
            <a:pathLst>
              <a:path w="427990" h="1922779">
                <a:moveTo>
                  <a:pt x="0" y="1922538"/>
                </a:moveTo>
                <a:lnTo>
                  <a:pt x="427863" y="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036684" y="42113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6068" y="0"/>
                </a:moveTo>
                <a:lnTo>
                  <a:pt x="22020" y="2831"/>
                </a:lnTo>
                <a:lnTo>
                  <a:pt x="10556" y="10556"/>
                </a:lnTo>
                <a:lnTo>
                  <a:pt x="2831" y="22020"/>
                </a:lnTo>
                <a:lnTo>
                  <a:pt x="0" y="36067"/>
                </a:lnTo>
                <a:lnTo>
                  <a:pt x="2831" y="50041"/>
                </a:lnTo>
                <a:lnTo>
                  <a:pt x="10556" y="61467"/>
                </a:lnTo>
                <a:lnTo>
                  <a:pt x="22020" y="69179"/>
                </a:lnTo>
                <a:lnTo>
                  <a:pt x="36068" y="72008"/>
                </a:lnTo>
                <a:lnTo>
                  <a:pt x="50041" y="69179"/>
                </a:lnTo>
                <a:lnTo>
                  <a:pt x="61468" y="61467"/>
                </a:lnTo>
                <a:lnTo>
                  <a:pt x="69179" y="50041"/>
                </a:lnTo>
                <a:lnTo>
                  <a:pt x="72009" y="36067"/>
                </a:lnTo>
                <a:lnTo>
                  <a:pt x="69179" y="22020"/>
                </a:lnTo>
                <a:lnTo>
                  <a:pt x="61468" y="10556"/>
                </a:lnTo>
                <a:lnTo>
                  <a:pt x="50041" y="2831"/>
                </a:lnTo>
                <a:lnTo>
                  <a:pt x="360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404352" y="231647"/>
            <a:ext cx="632460" cy="226060"/>
          </a:xfrm>
          <a:custGeom>
            <a:avLst/>
            <a:gdLst/>
            <a:ahLst/>
            <a:cxnLst/>
            <a:rect l="l" t="t" r="r" b="b"/>
            <a:pathLst>
              <a:path w="632459" h="226059">
                <a:moveTo>
                  <a:pt x="0" y="0"/>
                </a:moveTo>
                <a:lnTo>
                  <a:pt x="632332" y="22555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719819" y="0"/>
            <a:ext cx="424180" cy="1189355"/>
          </a:xfrm>
          <a:custGeom>
            <a:avLst/>
            <a:gdLst/>
            <a:ahLst/>
            <a:cxnLst/>
            <a:rect l="l" t="t" r="r" b="b"/>
            <a:pathLst>
              <a:path w="424179" h="1189355">
                <a:moveTo>
                  <a:pt x="0" y="0"/>
                </a:moveTo>
                <a:lnTo>
                  <a:pt x="424179" y="1189227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823959" y="34912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41" y="0"/>
                </a:moveTo>
                <a:lnTo>
                  <a:pt x="21967" y="2831"/>
                </a:lnTo>
                <a:lnTo>
                  <a:pt x="10541" y="10556"/>
                </a:lnTo>
                <a:lnTo>
                  <a:pt x="2829" y="22020"/>
                </a:lnTo>
                <a:lnTo>
                  <a:pt x="0" y="36067"/>
                </a:lnTo>
                <a:lnTo>
                  <a:pt x="2829" y="50041"/>
                </a:lnTo>
                <a:lnTo>
                  <a:pt x="10541" y="61467"/>
                </a:lnTo>
                <a:lnTo>
                  <a:pt x="21967" y="69179"/>
                </a:lnTo>
                <a:lnTo>
                  <a:pt x="35941" y="72009"/>
                </a:lnTo>
                <a:lnTo>
                  <a:pt x="49988" y="69179"/>
                </a:lnTo>
                <a:lnTo>
                  <a:pt x="61452" y="61468"/>
                </a:lnTo>
                <a:lnTo>
                  <a:pt x="69177" y="50041"/>
                </a:lnTo>
                <a:lnTo>
                  <a:pt x="72009" y="36067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489700" y="1355978"/>
            <a:ext cx="1379220" cy="845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25">
                <a:solidFill>
                  <a:srgbClr val="171717"/>
                </a:solidFill>
                <a:latin typeface="微软雅黑"/>
                <a:cs typeface="微软雅黑"/>
              </a:rPr>
              <a:t>2/4 </a:t>
            </a:r>
            <a:r>
              <a:rPr dirty="0" sz="950" spc="20">
                <a:solidFill>
                  <a:srgbClr val="171717"/>
                </a:solidFill>
                <a:latin typeface="微软雅黑"/>
                <a:cs typeface="微软雅黑"/>
              </a:rPr>
              <a:t>11:42</a:t>
            </a:r>
            <a:r>
              <a:rPr dirty="0" sz="950" spc="-5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950" spc="25">
                <a:solidFill>
                  <a:srgbClr val="171717"/>
                </a:solidFill>
                <a:latin typeface="微软雅黑"/>
                <a:cs typeface="微软雅黑"/>
              </a:rPr>
              <a:t>验证漏洞</a:t>
            </a:r>
            <a:endParaRPr sz="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950" spc="25">
                <a:solidFill>
                  <a:srgbClr val="171717"/>
                </a:solidFill>
                <a:latin typeface="微软雅黑"/>
                <a:cs typeface="微软雅黑"/>
              </a:rPr>
              <a:t>2/4 </a:t>
            </a:r>
            <a:r>
              <a:rPr dirty="0" sz="950" spc="20">
                <a:solidFill>
                  <a:srgbClr val="171717"/>
                </a:solidFill>
                <a:latin typeface="微软雅黑"/>
                <a:cs typeface="微软雅黑"/>
              </a:rPr>
              <a:t>11:44</a:t>
            </a:r>
            <a:r>
              <a:rPr dirty="0" sz="950" spc="-4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950" spc="20">
                <a:solidFill>
                  <a:srgbClr val="171717"/>
                </a:solidFill>
                <a:latin typeface="微软雅黑"/>
                <a:cs typeface="微软雅黑"/>
              </a:rPr>
              <a:t>联系业务方</a:t>
            </a:r>
            <a:endParaRPr sz="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950" spc="25">
                <a:solidFill>
                  <a:srgbClr val="171717"/>
                </a:solidFill>
                <a:latin typeface="微软雅黑"/>
                <a:cs typeface="微软雅黑"/>
              </a:rPr>
              <a:t>2/4 </a:t>
            </a:r>
            <a:r>
              <a:rPr dirty="0" sz="950" spc="20">
                <a:solidFill>
                  <a:srgbClr val="171717"/>
                </a:solidFill>
                <a:latin typeface="微软雅黑"/>
                <a:cs typeface="微软雅黑"/>
              </a:rPr>
              <a:t>11:50</a:t>
            </a:r>
            <a:r>
              <a:rPr dirty="0" sz="950" spc="-3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950" spc="20">
                <a:solidFill>
                  <a:srgbClr val="171717"/>
                </a:solidFill>
                <a:latin typeface="微软雅黑"/>
                <a:cs typeface="微软雅黑"/>
              </a:rPr>
              <a:t>确定缓解措施</a:t>
            </a:r>
            <a:endParaRPr sz="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950" spc="25">
                <a:solidFill>
                  <a:srgbClr val="171717"/>
                </a:solidFill>
                <a:latin typeface="微软雅黑"/>
                <a:cs typeface="微软雅黑"/>
              </a:rPr>
              <a:t>2/4 </a:t>
            </a:r>
            <a:r>
              <a:rPr dirty="0" sz="950" spc="20">
                <a:solidFill>
                  <a:srgbClr val="171717"/>
                </a:solidFill>
                <a:latin typeface="微软雅黑"/>
                <a:cs typeface="微软雅黑"/>
              </a:rPr>
              <a:t>11:55</a:t>
            </a:r>
            <a:r>
              <a:rPr dirty="0" sz="950" spc="-5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950" spc="25">
                <a:solidFill>
                  <a:srgbClr val="171717"/>
                </a:solidFill>
                <a:latin typeface="微软雅黑"/>
                <a:cs typeface="微软雅黑"/>
              </a:rPr>
              <a:t>通知相关人员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4639" y="843699"/>
            <a:ext cx="2799207" cy="3361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38823" y="826820"/>
            <a:ext cx="1945639" cy="415925"/>
          </a:xfrm>
          <a:custGeom>
            <a:avLst/>
            <a:gdLst/>
            <a:ahLst/>
            <a:cxnLst/>
            <a:rect l="l" t="t" r="r" b="b"/>
            <a:pathLst>
              <a:path w="1945640" h="415925">
                <a:moveTo>
                  <a:pt x="0" y="415493"/>
                </a:moveTo>
                <a:lnTo>
                  <a:pt x="1945639" y="415493"/>
                </a:lnTo>
                <a:lnTo>
                  <a:pt x="1945639" y="0"/>
                </a:lnTo>
                <a:lnTo>
                  <a:pt x="0" y="0"/>
                </a:lnTo>
                <a:lnTo>
                  <a:pt x="0" y="4154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424295" y="934973"/>
            <a:ext cx="164592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5" b="1">
                <a:solidFill>
                  <a:srgbClr val="171717"/>
                </a:solidFill>
                <a:latin typeface="微软雅黑"/>
                <a:cs typeface="微软雅黑"/>
              </a:rPr>
              <a:t>2/4 </a:t>
            </a:r>
            <a:r>
              <a:rPr dirty="0" sz="1400" spc="10" b="1">
                <a:solidFill>
                  <a:srgbClr val="171717"/>
                </a:solidFill>
                <a:latin typeface="微软雅黑"/>
                <a:cs typeface="微软雅黑"/>
              </a:rPr>
              <a:t>11:40</a:t>
            </a:r>
            <a:r>
              <a:rPr dirty="0" sz="1400" spc="-240" b="1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400" spc="20" b="1">
                <a:solidFill>
                  <a:srgbClr val="171717"/>
                </a:solidFill>
                <a:latin typeface="微软雅黑"/>
                <a:cs typeface="微软雅黑"/>
              </a:rPr>
              <a:t>发现风险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38823" y="2295944"/>
            <a:ext cx="2520315" cy="377825"/>
          </a:xfrm>
          <a:custGeom>
            <a:avLst/>
            <a:gdLst/>
            <a:ahLst/>
            <a:cxnLst/>
            <a:rect l="l" t="t" r="r" b="b"/>
            <a:pathLst>
              <a:path w="2520315" h="377825">
                <a:moveTo>
                  <a:pt x="0" y="377405"/>
                </a:moveTo>
                <a:lnTo>
                  <a:pt x="2520060" y="377405"/>
                </a:lnTo>
                <a:lnTo>
                  <a:pt x="2520060" y="0"/>
                </a:lnTo>
                <a:lnTo>
                  <a:pt x="0" y="0"/>
                </a:lnTo>
                <a:lnTo>
                  <a:pt x="0" y="377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424295" y="2407030"/>
            <a:ext cx="236982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5" b="1">
                <a:solidFill>
                  <a:srgbClr val="171717"/>
                </a:solidFill>
                <a:latin typeface="微软雅黑"/>
                <a:cs typeface="微软雅黑"/>
              </a:rPr>
              <a:t>2/4 </a:t>
            </a:r>
            <a:r>
              <a:rPr dirty="0" sz="1400" spc="10" b="1">
                <a:solidFill>
                  <a:srgbClr val="171717"/>
                </a:solidFill>
                <a:latin typeface="微软雅黑"/>
                <a:cs typeface="微软雅黑"/>
              </a:rPr>
              <a:t>12:15</a:t>
            </a:r>
            <a:r>
              <a:rPr dirty="0" sz="1400" spc="-229" b="1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400" spc="20" b="1">
                <a:solidFill>
                  <a:srgbClr val="171717"/>
                </a:solidFill>
                <a:latin typeface="微软雅黑"/>
                <a:cs typeface="微软雅黑"/>
              </a:rPr>
              <a:t>处理受影响服务器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38823" y="3835082"/>
            <a:ext cx="2520315" cy="377825"/>
          </a:xfrm>
          <a:custGeom>
            <a:avLst/>
            <a:gdLst/>
            <a:ahLst/>
            <a:cxnLst/>
            <a:rect l="l" t="t" r="r" b="b"/>
            <a:pathLst>
              <a:path w="2520315" h="377825">
                <a:moveTo>
                  <a:pt x="0" y="377405"/>
                </a:moveTo>
                <a:lnTo>
                  <a:pt x="2520060" y="377405"/>
                </a:lnTo>
                <a:lnTo>
                  <a:pt x="2520060" y="0"/>
                </a:lnTo>
                <a:lnTo>
                  <a:pt x="0" y="0"/>
                </a:lnTo>
                <a:lnTo>
                  <a:pt x="0" y="377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424295" y="3948747"/>
            <a:ext cx="236982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5" b="1">
                <a:solidFill>
                  <a:srgbClr val="171717"/>
                </a:solidFill>
                <a:latin typeface="微软雅黑"/>
                <a:cs typeface="微软雅黑"/>
              </a:rPr>
              <a:t>2/4 </a:t>
            </a:r>
            <a:r>
              <a:rPr dirty="0" sz="1400" spc="10" b="1">
                <a:solidFill>
                  <a:srgbClr val="171717"/>
                </a:solidFill>
                <a:latin typeface="微软雅黑"/>
                <a:cs typeface="微软雅黑"/>
              </a:rPr>
              <a:t>15:30</a:t>
            </a:r>
            <a:r>
              <a:rPr dirty="0" sz="1400" spc="-229" b="1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400" spc="20" b="1">
                <a:solidFill>
                  <a:srgbClr val="171717"/>
                </a:solidFill>
                <a:latin typeface="微软雅黑"/>
                <a:cs typeface="微软雅黑"/>
              </a:rPr>
              <a:t>完整事件处理报告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53504" y="2892425"/>
            <a:ext cx="1876425" cy="845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50" spc="25">
                <a:solidFill>
                  <a:srgbClr val="171717"/>
                </a:solidFill>
                <a:latin typeface="微软雅黑"/>
                <a:cs typeface="微软雅黑"/>
              </a:rPr>
              <a:t>2/4 </a:t>
            </a:r>
            <a:r>
              <a:rPr dirty="0" sz="950" spc="20">
                <a:solidFill>
                  <a:srgbClr val="171717"/>
                </a:solidFill>
                <a:latin typeface="微软雅黑"/>
                <a:cs typeface="微软雅黑"/>
              </a:rPr>
              <a:t>13:00</a:t>
            </a:r>
            <a:r>
              <a:rPr dirty="0" sz="950" spc="-4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950" spc="20">
                <a:solidFill>
                  <a:srgbClr val="171717"/>
                </a:solidFill>
                <a:latin typeface="微软雅黑"/>
                <a:cs typeface="微软雅黑"/>
              </a:rPr>
              <a:t>排查受影响范围</a:t>
            </a:r>
            <a:endParaRPr sz="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950" spc="25">
                <a:solidFill>
                  <a:srgbClr val="171717"/>
                </a:solidFill>
                <a:latin typeface="微软雅黑"/>
                <a:cs typeface="微软雅黑"/>
              </a:rPr>
              <a:t>2/4 </a:t>
            </a:r>
            <a:r>
              <a:rPr dirty="0" sz="950" spc="20">
                <a:solidFill>
                  <a:srgbClr val="171717"/>
                </a:solidFill>
                <a:latin typeface="微软雅黑"/>
                <a:cs typeface="微软雅黑"/>
              </a:rPr>
              <a:t>13:20</a:t>
            </a:r>
            <a:r>
              <a:rPr dirty="0" sz="950" spc="-4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950" spc="25">
                <a:solidFill>
                  <a:srgbClr val="171717"/>
                </a:solidFill>
                <a:latin typeface="微软雅黑"/>
                <a:cs typeface="微软雅黑"/>
              </a:rPr>
              <a:t>处理全部受影响服务器</a:t>
            </a:r>
            <a:endParaRPr sz="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950" spc="25">
                <a:solidFill>
                  <a:srgbClr val="171717"/>
                </a:solidFill>
                <a:latin typeface="微软雅黑"/>
                <a:cs typeface="微软雅黑"/>
              </a:rPr>
              <a:t>2/4 </a:t>
            </a:r>
            <a:r>
              <a:rPr dirty="0" sz="950" spc="20">
                <a:solidFill>
                  <a:srgbClr val="171717"/>
                </a:solidFill>
                <a:latin typeface="微软雅黑"/>
                <a:cs typeface="微软雅黑"/>
              </a:rPr>
              <a:t>15:00</a:t>
            </a:r>
            <a:r>
              <a:rPr dirty="0" sz="950" spc="-4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950" spc="25">
                <a:solidFill>
                  <a:srgbClr val="171717"/>
                </a:solidFill>
                <a:latin typeface="微软雅黑"/>
                <a:cs typeface="微软雅黑"/>
              </a:rPr>
              <a:t>全部服务器处理完毕</a:t>
            </a:r>
            <a:endParaRPr sz="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950" spc="25">
                <a:solidFill>
                  <a:srgbClr val="171717"/>
                </a:solidFill>
                <a:latin typeface="微软雅黑"/>
                <a:cs typeface="微软雅黑"/>
              </a:rPr>
              <a:t>2/5 </a:t>
            </a:r>
            <a:r>
              <a:rPr dirty="0" sz="950" spc="25">
                <a:solidFill>
                  <a:srgbClr val="171717"/>
                </a:solidFill>
                <a:latin typeface="微软雅黑"/>
                <a:cs typeface="微软雅黑"/>
              </a:rPr>
              <a:t>追根溯源</a:t>
            </a:r>
            <a:r>
              <a:rPr dirty="0" sz="950" spc="3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950" spc="25">
                <a:solidFill>
                  <a:srgbClr val="171717"/>
                </a:solidFill>
                <a:latin typeface="微软雅黑"/>
                <a:cs typeface="微软雅黑"/>
              </a:rPr>
              <a:t>讨论最终解决方案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29561" y="4340237"/>
            <a:ext cx="2616835" cy="0"/>
          </a:xfrm>
          <a:custGeom>
            <a:avLst/>
            <a:gdLst/>
            <a:ahLst/>
            <a:cxnLst/>
            <a:rect l="l" t="t" r="r" b="b"/>
            <a:pathLst>
              <a:path w="2616835" h="0">
                <a:moveTo>
                  <a:pt x="0" y="0"/>
                </a:moveTo>
                <a:lnTo>
                  <a:pt x="2616580" y="0"/>
                </a:lnTo>
              </a:path>
            </a:pathLst>
          </a:custGeom>
          <a:ln w="12700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452620" y="3473577"/>
            <a:ext cx="0" cy="880744"/>
          </a:xfrm>
          <a:custGeom>
            <a:avLst/>
            <a:gdLst/>
            <a:ahLst/>
            <a:cxnLst/>
            <a:rect l="l" t="t" r="r" b="b"/>
            <a:pathLst>
              <a:path w="0" h="880745">
                <a:moveTo>
                  <a:pt x="0" y="0"/>
                </a:moveTo>
                <a:lnTo>
                  <a:pt x="0" y="880160"/>
                </a:lnTo>
              </a:path>
            </a:pathLst>
          </a:custGeom>
          <a:ln w="12700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46142" y="1176147"/>
            <a:ext cx="0" cy="524510"/>
          </a:xfrm>
          <a:custGeom>
            <a:avLst/>
            <a:gdLst/>
            <a:ahLst/>
            <a:cxnLst/>
            <a:rect l="l" t="t" r="r" b="b"/>
            <a:pathLst>
              <a:path w="0" h="524510">
                <a:moveTo>
                  <a:pt x="0" y="0"/>
                </a:moveTo>
                <a:lnTo>
                  <a:pt x="0" y="524510"/>
                </a:lnTo>
              </a:path>
            </a:pathLst>
          </a:custGeom>
          <a:ln w="12700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662298" y="1700657"/>
            <a:ext cx="2466340" cy="1754505"/>
          </a:xfrm>
          <a:custGeom>
            <a:avLst/>
            <a:gdLst/>
            <a:ahLst/>
            <a:cxnLst/>
            <a:rect l="l" t="t" r="r" b="b"/>
            <a:pathLst>
              <a:path w="2466340" h="1754504">
                <a:moveTo>
                  <a:pt x="0" y="1754377"/>
                </a:moveTo>
                <a:lnTo>
                  <a:pt x="2465958" y="1754377"/>
                </a:lnTo>
                <a:lnTo>
                  <a:pt x="2465958" y="0"/>
                </a:lnTo>
                <a:lnTo>
                  <a:pt x="0" y="0"/>
                </a:lnTo>
                <a:lnTo>
                  <a:pt x="0" y="17543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744976" y="1740535"/>
            <a:ext cx="1246505" cy="74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浅析：</a:t>
            </a:r>
            <a:endParaRPr sz="1200">
              <a:latin typeface="微软雅黑"/>
              <a:cs typeface="微软雅黑"/>
            </a:endParaRPr>
          </a:p>
          <a:p>
            <a:pPr marL="12700" marR="5080">
              <a:lnSpc>
                <a:spcPts val="1430"/>
              </a:lnSpc>
              <a:spcBef>
                <a:spcPts val="114"/>
              </a:spcBef>
            </a:pPr>
            <a:r>
              <a:rPr dirty="0" sz="1200" spc="-15">
                <a:solidFill>
                  <a:srgbClr val="171717"/>
                </a:solidFill>
                <a:latin typeface="微软雅黑"/>
                <a:cs typeface="微软雅黑"/>
              </a:rPr>
              <a:t>Java</a:t>
            </a:r>
            <a:r>
              <a:rPr dirty="0" sz="1200" spc="-5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RMI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远程 </a:t>
            </a:r>
            <a:r>
              <a:rPr dirty="0" sz="1200" spc="-32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反序列化任</a:t>
            </a:r>
            <a:r>
              <a:rPr dirty="0" sz="1200" spc="-10">
                <a:solidFill>
                  <a:srgbClr val="171717"/>
                </a:solidFill>
                <a:latin typeface="微软雅黑"/>
                <a:cs typeface="微软雅黑"/>
              </a:rPr>
              <a:t>意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类及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 远</a:t>
            </a:r>
            <a:r>
              <a:rPr dirty="0" sz="1200" spc="-5">
                <a:solidFill>
                  <a:srgbClr val="171717"/>
                </a:solidFill>
                <a:latin typeface="微软雅黑"/>
                <a:cs typeface="微软雅黑"/>
              </a:rPr>
              <a:t>程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代码执</a:t>
            </a:r>
            <a:r>
              <a:rPr dirty="0" sz="1200" spc="-5">
                <a:solidFill>
                  <a:srgbClr val="171717"/>
                </a:solidFill>
                <a:latin typeface="微软雅黑"/>
                <a:cs typeface="微软雅黑"/>
              </a:rPr>
              <a:t>行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解析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44976" y="2656458"/>
            <a:ext cx="1943735" cy="74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原因：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ts val="1435"/>
              </a:lnSpc>
              <a:spcBef>
                <a:spcPts val="60"/>
              </a:spcBef>
            </a:pPr>
            <a:r>
              <a:rPr dirty="0" sz="1200" spc="-5">
                <a:solidFill>
                  <a:srgbClr val="171717"/>
                </a:solidFill>
                <a:latin typeface="微软雅黑"/>
                <a:cs typeface="微软雅黑"/>
              </a:rPr>
              <a:t>1</a:t>
            </a:r>
            <a:r>
              <a:rPr dirty="0" sz="1200" spc="-5">
                <a:solidFill>
                  <a:srgbClr val="171717"/>
                </a:solidFill>
                <a:latin typeface="微软雅黑"/>
                <a:cs typeface="微软雅黑"/>
              </a:rPr>
              <a:t>、业务上线前未经安全评审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ts val="1430"/>
              </a:lnSpc>
            </a:pPr>
            <a:r>
              <a:rPr dirty="0" sz="1200" spc="-5">
                <a:solidFill>
                  <a:srgbClr val="171717"/>
                </a:solidFill>
                <a:latin typeface="微软雅黑"/>
                <a:cs typeface="微软雅黑"/>
              </a:rPr>
              <a:t>2</a:t>
            </a:r>
            <a:r>
              <a:rPr dirty="0" sz="1200" spc="-5">
                <a:solidFill>
                  <a:srgbClr val="171717"/>
                </a:solidFill>
                <a:latin typeface="微软雅黑"/>
                <a:cs typeface="微软雅黑"/>
              </a:rPr>
              <a:t>、端口的巡检策略有待调整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ts val="1435"/>
              </a:lnSpc>
            </a:pPr>
            <a:r>
              <a:rPr dirty="0" sz="1200" spc="-5">
                <a:solidFill>
                  <a:srgbClr val="171717"/>
                </a:solidFill>
                <a:latin typeface="微软雅黑"/>
                <a:cs typeface="微软雅黑"/>
              </a:rPr>
              <a:t>3</a:t>
            </a:r>
            <a:r>
              <a:rPr dirty="0" sz="1200" spc="-5">
                <a:solidFill>
                  <a:srgbClr val="171717"/>
                </a:solidFill>
                <a:latin typeface="微软雅黑"/>
                <a:cs typeface="微软雅黑"/>
              </a:rPr>
              <a:t>、其余关联性安全问题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836920" y="879640"/>
            <a:ext cx="502284" cy="502284"/>
          </a:xfrm>
          <a:custGeom>
            <a:avLst/>
            <a:gdLst/>
            <a:ahLst/>
            <a:cxnLst/>
            <a:rect l="l" t="t" r="r" b="b"/>
            <a:pathLst>
              <a:path w="502285" h="502284">
                <a:moveTo>
                  <a:pt x="0" y="501865"/>
                </a:moveTo>
                <a:lnTo>
                  <a:pt x="501865" y="501865"/>
                </a:lnTo>
                <a:lnTo>
                  <a:pt x="501865" y="0"/>
                </a:lnTo>
                <a:lnTo>
                  <a:pt x="0" y="0"/>
                </a:lnTo>
                <a:lnTo>
                  <a:pt x="0" y="501865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919215" y="1043813"/>
            <a:ext cx="337820" cy="257810"/>
          </a:xfrm>
          <a:custGeom>
            <a:avLst/>
            <a:gdLst/>
            <a:ahLst/>
            <a:cxnLst/>
            <a:rect l="l" t="t" r="r" b="b"/>
            <a:pathLst>
              <a:path w="337820" h="257809">
                <a:moveTo>
                  <a:pt x="16383" y="888"/>
                </a:moveTo>
                <a:lnTo>
                  <a:pt x="0" y="888"/>
                </a:lnTo>
                <a:lnTo>
                  <a:pt x="0" y="257556"/>
                </a:lnTo>
                <a:lnTo>
                  <a:pt x="337312" y="257556"/>
                </a:lnTo>
                <a:lnTo>
                  <a:pt x="337312" y="241173"/>
                </a:lnTo>
                <a:lnTo>
                  <a:pt x="23368" y="241173"/>
                </a:lnTo>
                <a:lnTo>
                  <a:pt x="35779" y="221741"/>
                </a:lnTo>
                <a:lnTo>
                  <a:pt x="16383" y="221741"/>
                </a:lnTo>
                <a:lnTo>
                  <a:pt x="16383" y="888"/>
                </a:lnTo>
                <a:close/>
              </a:path>
              <a:path w="337820" h="257809">
                <a:moveTo>
                  <a:pt x="106553" y="80645"/>
                </a:moveTo>
                <a:lnTo>
                  <a:pt x="102488" y="86867"/>
                </a:lnTo>
                <a:lnTo>
                  <a:pt x="99060" y="91439"/>
                </a:lnTo>
                <a:lnTo>
                  <a:pt x="99313" y="91694"/>
                </a:lnTo>
                <a:lnTo>
                  <a:pt x="16383" y="221741"/>
                </a:lnTo>
                <a:lnTo>
                  <a:pt x="35779" y="221741"/>
                </a:lnTo>
                <a:lnTo>
                  <a:pt x="112522" y="101600"/>
                </a:lnTo>
                <a:lnTo>
                  <a:pt x="140011" y="101600"/>
                </a:lnTo>
                <a:lnTo>
                  <a:pt x="112245" y="80899"/>
                </a:lnTo>
                <a:lnTo>
                  <a:pt x="106934" y="80899"/>
                </a:lnTo>
                <a:lnTo>
                  <a:pt x="106553" y="80645"/>
                </a:lnTo>
                <a:close/>
              </a:path>
              <a:path w="337820" h="257809">
                <a:moveTo>
                  <a:pt x="140011" y="101600"/>
                </a:moveTo>
                <a:lnTo>
                  <a:pt x="112522" y="101600"/>
                </a:lnTo>
                <a:lnTo>
                  <a:pt x="220091" y="181737"/>
                </a:lnTo>
                <a:lnTo>
                  <a:pt x="229870" y="168656"/>
                </a:lnTo>
                <a:lnTo>
                  <a:pt x="229362" y="168275"/>
                </a:lnTo>
                <a:lnTo>
                  <a:pt x="236180" y="158369"/>
                </a:lnTo>
                <a:lnTo>
                  <a:pt x="216154" y="158369"/>
                </a:lnTo>
                <a:lnTo>
                  <a:pt x="140011" y="101600"/>
                </a:lnTo>
                <a:close/>
              </a:path>
              <a:path w="337820" h="257809">
                <a:moveTo>
                  <a:pt x="334010" y="0"/>
                </a:moveTo>
                <a:lnTo>
                  <a:pt x="288925" y="23367"/>
                </a:lnTo>
                <a:lnTo>
                  <a:pt x="303022" y="32385"/>
                </a:lnTo>
                <a:lnTo>
                  <a:pt x="216154" y="158369"/>
                </a:lnTo>
                <a:lnTo>
                  <a:pt x="236180" y="158369"/>
                </a:lnTo>
                <a:lnTo>
                  <a:pt x="316864" y="41148"/>
                </a:lnTo>
                <a:lnTo>
                  <a:pt x="332256" y="41148"/>
                </a:lnTo>
                <a:lnTo>
                  <a:pt x="334010" y="0"/>
                </a:lnTo>
                <a:close/>
              </a:path>
              <a:path w="337820" h="257809">
                <a:moveTo>
                  <a:pt x="108838" y="78359"/>
                </a:moveTo>
                <a:lnTo>
                  <a:pt x="106934" y="80899"/>
                </a:lnTo>
                <a:lnTo>
                  <a:pt x="112245" y="80899"/>
                </a:lnTo>
                <a:lnTo>
                  <a:pt x="108838" y="78359"/>
                </a:lnTo>
                <a:close/>
              </a:path>
              <a:path w="337820" h="257809">
                <a:moveTo>
                  <a:pt x="332256" y="41148"/>
                </a:moveTo>
                <a:lnTo>
                  <a:pt x="316864" y="41148"/>
                </a:lnTo>
                <a:lnTo>
                  <a:pt x="331850" y="50673"/>
                </a:lnTo>
                <a:lnTo>
                  <a:pt x="332256" y="41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836920" y="2370874"/>
            <a:ext cx="502284" cy="502284"/>
          </a:xfrm>
          <a:custGeom>
            <a:avLst/>
            <a:gdLst/>
            <a:ahLst/>
            <a:cxnLst/>
            <a:rect l="l" t="t" r="r" b="b"/>
            <a:pathLst>
              <a:path w="502285" h="502285">
                <a:moveTo>
                  <a:pt x="0" y="501865"/>
                </a:moveTo>
                <a:lnTo>
                  <a:pt x="501865" y="501865"/>
                </a:lnTo>
                <a:lnTo>
                  <a:pt x="501865" y="0"/>
                </a:lnTo>
                <a:lnTo>
                  <a:pt x="0" y="0"/>
                </a:lnTo>
                <a:lnTo>
                  <a:pt x="0" y="501865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836920" y="3639959"/>
            <a:ext cx="502284" cy="502284"/>
          </a:xfrm>
          <a:custGeom>
            <a:avLst/>
            <a:gdLst/>
            <a:ahLst/>
            <a:cxnLst/>
            <a:rect l="l" t="t" r="r" b="b"/>
            <a:pathLst>
              <a:path w="502285" h="502285">
                <a:moveTo>
                  <a:pt x="0" y="501865"/>
                </a:moveTo>
                <a:lnTo>
                  <a:pt x="501865" y="501865"/>
                </a:lnTo>
                <a:lnTo>
                  <a:pt x="501865" y="0"/>
                </a:lnTo>
                <a:lnTo>
                  <a:pt x="0" y="0"/>
                </a:lnTo>
                <a:lnTo>
                  <a:pt x="0" y="501865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919215" y="2448051"/>
            <a:ext cx="337820" cy="301625"/>
          </a:xfrm>
          <a:custGeom>
            <a:avLst/>
            <a:gdLst/>
            <a:ahLst/>
            <a:cxnLst/>
            <a:rect l="l" t="t" r="r" b="b"/>
            <a:pathLst>
              <a:path w="337820" h="301625">
                <a:moveTo>
                  <a:pt x="35306" y="48641"/>
                </a:moveTo>
                <a:lnTo>
                  <a:pt x="0" y="48641"/>
                </a:lnTo>
                <a:lnTo>
                  <a:pt x="0" y="301498"/>
                </a:lnTo>
                <a:lnTo>
                  <a:pt x="337312" y="301498"/>
                </a:lnTo>
                <a:lnTo>
                  <a:pt x="337312" y="283464"/>
                </a:lnTo>
                <a:lnTo>
                  <a:pt x="17907" y="283464"/>
                </a:lnTo>
                <a:lnTo>
                  <a:pt x="17907" y="66548"/>
                </a:lnTo>
                <a:lnTo>
                  <a:pt x="35306" y="66548"/>
                </a:lnTo>
                <a:lnTo>
                  <a:pt x="35306" y="48641"/>
                </a:lnTo>
                <a:close/>
              </a:path>
              <a:path w="337820" h="301625">
                <a:moveTo>
                  <a:pt x="337312" y="66548"/>
                </a:moveTo>
                <a:lnTo>
                  <a:pt x="319405" y="66548"/>
                </a:lnTo>
                <a:lnTo>
                  <a:pt x="319405" y="283464"/>
                </a:lnTo>
                <a:lnTo>
                  <a:pt x="337312" y="283464"/>
                </a:lnTo>
                <a:lnTo>
                  <a:pt x="337312" y="66548"/>
                </a:lnTo>
                <a:close/>
              </a:path>
              <a:path w="337820" h="301625">
                <a:moveTo>
                  <a:pt x="175641" y="0"/>
                </a:moveTo>
                <a:lnTo>
                  <a:pt x="53212" y="0"/>
                </a:lnTo>
                <a:lnTo>
                  <a:pt x="53212" y="183769"/>
                </a:lnTo>
                <a:lnTo>
                  <a:pt x="53848" y="183769"/>
                </a:lnTo>
                <a:lnTo>
                  <a:pt x="53212" y="184277"/>
                </a:lnTo>
                <a:lnTo>
                  <a:pt x="100075" y="231140"/>
                </a:lnTo>
                <a:lnTo>
                  <a:pt x="112775" y="218440"/>
                </a:lnTo>
                <a:lnTo>
                  <a:pt x="112395" y="218059"/>
                </a:lnTo>
                <a:lnTo>
                  <a:pt x="125015" y="205486"/>
                </a:lnTo>
                <a:lnTo>
                  <a:pt x="99822" y="205486"/>
                </a:lnTo>
                <a:lnTo>
                  <a:pt x="71247" y="176911"/>
                </a:lnTo>
                <a:lnTo>
                  <a:pt x="71247" y="18034"/>
                </a:lnTo>
                <a:lnTo>
                  <a:pt x="175641" y="18034"/>
                </a:lnTo>
                <a:lnTo>
                  <a:pt x="175641" y="0"/>
                </a:lnTo>
                <a:close/>
              </a:path>
              <a:path w="337820" h="301625">
                <a:moveTo>
                  <a:pt x="337312" y="51689"/>
                </a:moveTo>
                <a:lnTo>
                  <a:pt x="128905" y="51689"/>
                </a:lnTo>
                <a:lnTo>
                  <a:pt x="128905" y="176275"/>
                </a:lnTo>
                <a:lnTo>
                  <a:pt x="99822" y="205486"/>
                </a:lnTo>
                <a:lnTo>
                  <a:pt x="125015" y="205486"/>
                </a:lnTo>
                <a:lnTo>
                  <a:pt x="146304" y="184277"/>
                </a:lnTo>
                <a:lnTo>
                  <a:pt x="145669" y="183769"/>
                </a:lnTo>
                <a:lnTo>
                  <a:pt x="146812" y="183769"/>
                </a:lnTo>
                <a:lnTo>
                  <a:pt x="146812" y="66548"/>
                </a:lnTo>
                <a:lnTo>
                  <a:pt x="337312" y="66548"/>
                </a:lnTo>
                <a:lnTo>
                  <a:pt x="337312" y="51689"/>
                </a:lnTo>
                <a:close/>
              </a:path>
              <a:path w="337820" h="301625">
                <a:moveTo>
                  <a:pt x="146812" y="33781"/>
                </a:moveTo>
                <a:lnTo>
                  <a:pt x="83820" y="33781"/>
                </a:lnTo>
                <a:lnTo>
                  <a:pt x="83820" y="155702"/>
                </a:lnTo>
                <a:lnTo>
                  <a:pt x="101726" y="155702"/>
                </a:lnTo>
                <a:lnTo>
                  <a:pt x="101726" y="51689"/>
                </a:lnTo>
                <a:lnTo>
                  <a:pt x="337312" y="51689"/>
                </a:lnTo>
                <a:lnTo>
                  <a:pt x="337312" y="48641"/>
                </a:lnTo>
                <a:lnTo>
                  <a:pt x="146812" y="48641"/>
                </a:lnTo>
                <a:lnTo>
                  <a:pt x="146812" y="33781"/>
                </a:lnTo>
                <a:close/>
              </a:path>
              <a:path w="337820" h="301625">
                <a:moveTo>
                  <a:pt x="174117" y="18034"/>
                </a:moveTo>
                <a:lnTo>
                  <a:pt x="156210" y="18034"/>
                </a:lnTo>
                <a:lnTo>
                  <a:pt x="156210" y="34671"/>
                </a:lnTo>
                <a:lnTo>
                  <a:pt x="174117" y="34671"/>
                </a:lnTo>
                <a:lnTo>
                  <a:pt x="174117" y="18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929555" y="3763645"/>
            <a:ext cx="316865" cy="313690"/>
          </a:xfrm>
          <a:custGeom>
            <a:avLst/>
            <a:gdLst/>
            <a:ahLst/>
            <a:cxnLst/>
            <a:rect l="l" t="t" r="r" b="b"/>
            <a:pathLst>
              <a:path w="316864" h="313689">
                <a:moveTo>
                  <a:pt x="88466" y="180238"/>
                </a:moveTo>
                <a:lnTo>
                  <a:pt x="75258" y="180238"/>
                </a:lnTo>
                <a:lnTo>
                  <a:pt x="75258" y="313651"/>
                </a:lnTo>
                <a:lnTo>
                  <a:pt x="88466" y="313651"/>
                </a:lnTo>
                <a:lnTo>
                  <a:pt x="88466" y="180238"/>
                </a:lnTo>
                <a:close/>
              </a:path>
              <a:path w="316864" h="313689">
                <a:moveTo>
                  <a:pt x="241374" y="180238"/>
                </a:moveTo>
                <a:lnTo>
                  <a:pt x="228166" y="180238"/>
                </a:lnTo>
                <a:lnTo>
                  <a:pt x="228166" y="313651"/>
                </a:lnTo>
                <a:lnTo>
                  <a:pt x="241374" y="313651"/>
                </a:lnTo>
                <a:lnTo>
                  <a:pt x="241374" y="180238"/>
                </a:lnTo>
                <a:close/>
              </a:path>
              <a:path w="316864" h="313689">
                <a:moveTo>
                  <a:pt x="158316" y="0"/>
                </a:moveTo>
                <a:lnTo>
                  <a:pt x="99213" y="11350"/>
                </a:lnTo>
                <a:lnTo>
                  <a:pt x="47064" y="45465"/>
                </a:lnTo>
                <a:lnTo>
                  <a:pt x="18698" y="83074"/>
                </a:lnTo>
                <a:lnTo>
                  <a:pt x="2988" y="125819"/>
                </a:lnTo>
                <a:lnTo>
                  <a:pt x="0" y="170769"/>
                </a:lnTo>
                <a:lnTo>
                  <a:pt x="9801" y="214990"/>
                </a:lnTo>
                <a:lnTo>
                  <a:pt x="32459" y="255549"/>
                </a:lnTo>
                <a:lnTo>
                  <a:pt x="37285" y="261289"/>
                </a:lnTo>
                <a:lnTo>
                  <a:pt x="37666" y="263601"/>
                </a:lnTo>
                <a:lnTo>
                  <a:pt x="41075" y="274807"/>
                </a:lnTo>
                <a:lnTo>
                  <a:pt x="46270" y="285288"/>
                </a:lnTo>
                <a:lnTo>
                  <a:pt x="53132" y="294828"/>
                </a:lnTo>
                <a:lnTo>
                  <a:pt x="61542" y="303212"/>
                </a:lnTo>
                <a:lnTo>
                  <a:pt x="61663" y="274807"/>
                </a:lnTo>
                <a:lnTo>
                  <a:pt x="61873" y="238798"/>
                </a:lnTo>
                <a:lnTo>
                  <a:pt x="36777" y="238798"/>
                </a:lnTo>
                <a:lnTo>
                  <a:pt x="34618" y="235686"/>
                </a:lnTo>
                <a:lnTo>
                  <a:pt x="16097" y="190300"/>
                </a:lnTo>
                <a:lnTo>
                  <a:pt x="13615" y="142174"/>
                </a:lnTo>
                <a:lnTo>
                  <a:pt x="27063" y="95599"/>
                </a:lnTo>
                <a:lnTo>
                  <a:pt x="56335" y="54863"/>
                </a:lnTo>
                <a:lnTo>
                  <a:pt x="93860" y="28162"/>
                </a:lnTo>
                <a:lnTo>
                  <a:pt x="136286" y="14805"/>
                </a:lnTo>
                <a:lnTo>
                  <a:pt x="224016" y="14785"/>
                </a:lnTo>
                <a:lnTo>
                  <a:pt x="217355" y="11334"/>
                </a:lnTo>
                <a:lnTo>
                  <a:pt x="188270" y="2833"/>
                </a:lnTo>
                <a:lnTo>
                  <a:pt x="158316" y="0"/>
                </a:lnTo>
                <a:close/>
              </a:path>
              <a:path w="316864" h="313689">
                <a:moveTo>
                  <a:pt x="254455" y="192925"/>
                </a:moveTo>
                <a:lnTo>
                  <a:pt x="255217" y="303212"/>
                </a:lnTo>
                <a:lnTo>
                  <a:pt x="263607" y="294828"/>
                </a:lnTo>
                <a:lnTo>
                  <a:pt x="270425" y="285288"/>
                </a:lnTo>
                <a:lnTo>
                  <a:pt x="275576" y="274807"/>
                </a:lnTo>
                <a:lnTo>
                  <a:pt x="278966" y="263601"/>
                </a:lnTo>
                <a:lnTo>
                  <a:pt x="279347" y="261289"/>
                </a:lnTo>
                <a:lnTo>
                  <a:pt x="284300" y="255473"/>
                </a:lnTo>
                <a:lnTo>
                  <a:pt x="293586" y="238798"/>
                </a:lnTo>
                <a:lnTo>
                  <a:pt x="279982" y="238798"/>
                </a:lnTo>
                <a:lnTo>
                  <a:pt x="278839" y="232244"/>
                </a:lnTo>
                <a:lnTo>
                  <a:pt x="275261" y="221086"/>
                </a:lnTo>
                <a:lnTo>
                  <a:pt x="269933" y="210670"/>
                </a:lnTo>
                <a:lnTo>
                  <a:pt x="262962" y="201212"/>
                </a:lnTo>
                <a:lnTo>
                  <a:pt x="254455" y="192925"/>
                </a:lnTo>
                <a:close/>
              </a:path>
              <a:path w="316864" h="313689">
                <a:moveTo>
                  <a:pt x="62177" y="192925"/>
                </a:moveTo>
                <a:lnTo>
                  <a:pt x="37920" y="232244"/>
                </a:lnTo>
                <a:lnTo>
                  <a:pt x="36777" y="238798"/>
                </a:lnTo>
                <a:lnTo>
                  <a:pt x="61873" y="238798"/>
                </a:lnTo>
                <a:lnTo>
                  <a:pt x="62177" y="192925"/>
                </a:lnTo>
                <a:close/>
              </a:path>
              <a:path w="316864" h="313689">
                <a:moveTo>
                  <a:pt x="224016" y="14785"/>
                </a:moveTo>
                <a:lnTo>
                  <a:pt x="180346" y="14785"/>
                </a:lnTo>
                <a:lnTo>
                  <a:pt x="222772" y="28098"/>
                </a:lnTo>
                <a:lnTo>
                  <a:pt x="260297" y="54736"/>
                </a:lnTo>
                <a:lnTo>
                  <a:pt x="289570" y="95532"/>
                </a:lnTo>
                <a:lnTo>
                  <a:pt x="303032" y="142116"/>
                </a:lnTo>
                <a:lnTo>
                  <a:pt x="300587" y="190228"/>
                </a:lnTo>
                <a:lnTo>
                  <a:pt x="282141" y="235610"/>
                </a:lnTo>
                <a:lnTo>
                  <a:pt x="279982" y="238798"/>
                </a:lnTo>
                <a:lnTo>
                  <a:pt x="293586" y="238798"/>
                </a:lnTo>
                <a:lnTo>
                  <a:pt x="306894" y="214899"/>
                </a:lnTo>
                <a:lnTo>
                  <a:pt x="316651" y="170664"/>
                </a:lnTo>
                <a:lnTo>
                  <a:pt x="313624" y="125703"/>
                </a:lnTo>
                <a:lnTo>
                  <a:pt x="297869" y="82949"/>
                </a:lnTo>
                <a:lnTo>
                  <a:pt x="269441" y="45338"/>
                </a:lnTo>
                <a:lnTo>
                  <a:pt x="244701" y="25503"/>
                </a:lnTo>
                <a:lnTo>
                  <a:pt x="224016" y="147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918383" y="242489"/>
            <a:ext cx="1922780" cy="287020"/>
          </a:xfrm>
          <a:prstGeom prst="rect">
            <a:avLst/>
          </a:prstGeom>
          <a:solidFill>
            <a:srgbClr val="F02971"/>
          </a:solidFill>
        </p:spPr>
        <p:txBody>
          <a:bodyPr wrap="square" lIns="0" tIns="41275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325"/>
              </a:spcBef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30</a:t>
            </a: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分钟应急完毕全部机器</a:t>
            </a:r>
            <a:endParaRPr sz="1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858" y="925575"/>
            <a:ext cx="2640965" cy="3429635"/>
          </a:xfrm>
          <a:custGeom>
            <a:avLst/>
            <a:gdLst/>
            <a:ahLst/>
            <a:cxnLst/>
            <a:rect l="l" t="t" r="r" b="b"/>
            <a:pathLst>
              <a:path w="2640965" h="3429635">
                <a:moveTo>
                  <a:pt x="1010539" y="0"/>
                </a:moveTo>
                <a:lnTo>
                  <a:pt x="1058222" y="1585"/>
                </a:lnTo>
                <a:lnTo>
                  <a:pt x="1105540" y="4515"/>
                </a:lnTo>
                <a:lnTo>
                  <a:pt x="1152474" y="8771"/>
                </a:lnTo>
                <a:lnTo>
                  <a:pt x="1199007" y="14336"/>
                </a:lnTo>
                <a:lnTo>
                  <a:pt x="1245122" y="21191"/>
                </a:lnTo>
                <a:lnTo>
                  <a:pt x="1290801" y="29316"/>
                </a:lnTo>
                <a:lnTo>
                  <a:pt x="1336029" y="38695"/>
                </a:lnTo>
                <a:lnTo>
                  <a:pt x="1380786" y="49307"/>
                </a:lnTo>
                <a:lnTo>
                  <a:pt x="1425057" y="61136"/>
                </a:lnTo>
                <a:lnTo>
                  <a:pt x="1468824" y="74162"/>
                </a:lnTo>
                <a:lnTo>
                  <a:pt x="1512069" y="88368"/>
                </a:lnTo>
                <a:lnTo>
                  <a:pt x="1554776" y="103734"/>
                </a:lnTo>
                <a:lnTo>
                  <a:pt x="1596928" y="120242"/>
                </a:lnTo>
                <a:lnTo>
                  <a:pt x="1638507" y="137874"/>
                </a:lnTo>
                <a:lnTo>
                  <a:pt x="1679495" y="156611"/>
                </a:lnTo>
                <a:lnTo>
                  <a:pt x="1719877" y="176435"/>
                </a:lnTo>
                <a:lnTo>
                  <a:pt x="1759634" y="197327"/>
                </a:lnTo>
                <a:lnTo>
                  <a:pt x="1798750" y="219270"/>
                </a:lnTo>
                <a:lnTo>
                  <a:pt x="1837207" y="242244"/>
                </a:lnTo>
                <a:lnTo>
                  <a:pt x="1874988" y="266232"/>
                </a:lnTo>
                <a:lnTo>
                  <a:pt x="1912076" y="291214"/>
                </a:lnTo>
                <a:lnTo>
                  <a:pt x="1948454" y="317172"/>
                </a:lnTo>
                <a:lnTo>
                  <a:pt x="1984104" y="344088"/>
                </a:lnTo>
                <a:lnTo>
                  <a:pt x="2019009" y="371944"/>
                </a:lnTo>
                <a:lnTo>
                  <a:pt x="2053153" y="400720"/>
                </a:lnTo>
                <a:lnTo>
                  <a:pt x="2086517" y="430400"/>
                </a:lnTo>
                <a:lnTo>
                  <a:pt x="2119085" y="460963"/>
                </a:lnTo>
                <a:lnTo>
                  <a:pt x="2150840" y="492392"/>
                </a:lnTo>
                <a:lnTo>
                  <a:pt x="2181764" y="524668"/>
                </a:lnTo>
                <a:lnTo>
                  <a:pt x="2211840" y="557773"/>
                </a:lnTo>
                <a:lnTo>
                  <a:pt x="2241052" y="591689"/>
                </a:lnTo>
                <a:lnTo>
                  <a:pt x="2269381" y="626396"/>
                </a:lnTo>
                <a:lnTo>
                  <a:pt x="2296810" y="661877"/>
                </a:lnTo>
                <a:lnTo>
                  <a:pt x="2323323" y="698113"/>
                </a:lnTo>
                <a:lnTo>
                  <a:pt x="2348902" y="735086"/>
                </a:lnTo>
                <a:lnTo>
                  <a:pt x="2373530" y="772777"/>
                </a:lnTo>
                <a:lnTo>
                  <a:pt x="2397190" y="811167"/>
                </a:lnTo>
                <a:lnTo>
                  <a:pt x="2419864" y="850240"/>
                </a:lnTo>
                <a:lnTo>
                  <a:pt x="2441536" y="889974"/>
                </a:lnTo>
                <a:lnTo>
                  <a:pt x="2462189" y="930354"/>
                </a:lnTo>
                <a:lnTo>
                  <a:pt x="2481804" y="971359"/>
                </a:lnTo>
                <a:lnTo>
                  <a:pt x="2500365" y="1012973"/>
                </a:lnTo>
                <a:lnTo>
                  <a:pt x="2517854" y="1055175"/>
                </a:lnTo>
                <a:lnTo>
                  <a:pt x="2534256" y="1097948"/>
                </a:lnTo>
                <a:lnTo>
                  <a:pt x="2549551" y="1141273"/>
                </a:lnTo>
                <a:lnTo>
                  <a:pt x="2563724" y="1185133"/>
                </a:lnTo>
                <a:lnTo>
                  <a:pt x="2576756" y="1229507"/>
                </a:lnTo>
                <a:lnTo>
                  <a:pt x="2588631" y="1274379"/>
                </a:lnTo>
                <a:lnTo>
                  <a:pt x="2599332" y="1319729"/>
                </a:lnTo>
                <a:lnTo>
                  <a:pt x="2608841" y="1365540"/>
                </a:lnTo>
                <a:lnTo>
                  <a:pt x="2617141" y="1411792"/>
                </a:lnTo>
                <a:lnTo>
                  <a:pt x="2624215" y="1458467"/>
                </a:lnTo>
                <a:lnTo>
                  <a:pt x="2630045" y="1505548"/>
                </a:lnTo>
                <a:lnTo>
                  <a:pt x="2634616" y="1553014"/>
                </a:lnTo>
                <a:lnTo>
                  <a:pt x="2637908" y="1600849"/>
                </a:lnTo>
                <a:lnTo>
                  <a:pt x="2639906" y="1649033"/>
                </a:lnTo>
                <a:lnTo>
                  <a:pt x="2640592" y="1697548"/>
                </a:lnTo>
                <a:lnTo>
                  <a:pt x="2639949" y="1746377"/>
                </a:lnTo>
                <a:lnTo>
                  <a:pt x="2637967" y="1795173"/>
                </a:lnTo>
                <a:lnTo>
                  <a:pt x="2634674" y="1843606"/>
                </a:lnTo>
                <a:lnTo>
                  <a:pt x="2630088" y="1891659"/>
                </a:lnTo>
                <a:lnTo>
                  <a:pt x="2624227" y="1939314"/>
                </a:lnTo>
                <a:lnTo>
                  <a:pt x="2617110" y="1986553"/>
                </a:lnTo>
                <a:lnTo>
                  <a:pt x="2608755" y="2033358"/>
                </a:lnTo>
                <a:lnTo>
                  <a:pt x="2599179" y="2079712"/>
                </a:lnTo>
                <a:lnTo>
                  <a:pt x="2588401" y="2125596"/>
                </a:lnTo>
                <a:lnTo>
                  <a:pt x="2576440" y="2170993"/>
                </a:lnTo>
                <a:lnTo>
                  <a:pt x="2563312" y="2215886"/>
                </a:lnTo>
                <a:lnTo>
                  <a:pt x="2549038" y="2260256"/>
                </a:lnTo>
                <a:lnTo>
                  <a:pt x="2533633" y="2304085"/>
                </a:lnTo>
                <a:lnTo>
                  <a:pt x="2517118" y="2347357"/>
                </a:lnTo>
                <a:lnTo>
                  <a:pt x="2499509" y="2390052"/>
                </a:lnTo>
                <a:lnTo>
                  <a:pt x="2480826" y="2432155"/>
                </a:lnTo>
                <a:lnTo>
                  <a:pt x="2461086" y="2473645"/>
                </a:lnTo>
                <a:lnTo>
                  <a:pt x="2440307" y="2514507"/>
                </a:lnTo>
                <a:lnTo>
                  <a:pt x="2418508" y="2554722"/>
                </a:lnTo>
                <a:lnTo>
                  <a:pt x="2395706" y="2594272"/>
                </a:lnTo>
                <a:lnTo>
                  <a:pt x="2371921" y="2633139"/>
                </a:lnTo>
                <a:lnTo>
                  <a:pt x="2347170" y="2671307"/>
                </a:lnTo>
                <a:lnTo>
                  <a:pt x="2321471" y="2708756"/>
                </a:lnTo>
                <a:lnTo>
                  <a:pt x="2294842" y="2745470"/>
                </a:lnTo>
                <a:lnTo>
                  <a:pt x="2267302" y="2781431"/>
                </a:lnTo>
                <a:lnTo>
                  <a:pt x="2238868" y="2816620"/>
                </a:lnTo>
                <a:lnTo>
                  <a:pt x="2209560" y="2851020"/>
                </a:lnTo>
                <a:lnTo>
                  <a:pt x="2179395" y="2884614"/>
                </a:lnTo>
                <a:lnTo>
                  <a:pt x="2148390" y="2917383"/>
                </a:lnTo>
                <a:lnTo>
                  <a:pt x="2116566" y="2949309"/>
                </a:lnTo>
                <a:lnTo>
                  <a:pt x="2083938" y="2980376"/>
                </a:lnTo>
                <a:lnTo>
                  <a:pt x="2050527" y="3010565"/>
                </a:lnTo>
                <a:lnTo>
                  <a:pt x="2016349" y="3039858"/>
                </a:lnTo>
                <a:lnTo>
                  <a:pt x="1981424" y="3068238"/>
                </a:lnTo>
                <a:lnTo>
                  <a:pt x="1945769" y="3095687"/>
                </a:lnTo>
                <a:lnTo>
                  <a:pt x="1909402" y="3122188"/>
                </a:lnTo>
                <a:lnTo>
                  <a:pt x="1872341" y="3147721"/>
                </a:lnTo>
                <a:lnTo>
                  <a:pt x="1834606" y="3172270"/>
                </a:lnTo>
                <a:lnTo>
                  <a:pt x="1796213" y="3195817"/>
                </a:lnTo>
                <a:lnTo>
                  <a:pt x="1757181" y="3218345"/>
                </a:lnTo>
                <a:lnTo>
                  <a:pt x="1717529" y="3239834"/>
                </a:lnTo>
                <a:lnTo>
                  <a:pt x="1677274" y="3260268"/>
                </a:lnTo>
                <a:lnTo>
                  <a:pt x="1636434" y="3279629"/>
                </a:lnTo>
                <a:lnTo>
                  <a:pt x="1595028" y="3297899"/>
                </a:lnTo>
                <a:lnTo>
                  <a:pt x="1553074" y="3315061"/>
                </a:lnTo>
                <a:lnTo>
                  <a:pt x="1510591" y="3331096"/>
                </a:lnTo>
                <a:lnTo>
                  <a:pt x="1467595" y="3345986"/>
                </a:lnTo>
                <a:lnTo>
                  <a:pt x="1424105" y="3359715"/>
                </a:lnTo>
                <a:lnTo>
                  <a:pt x="1380140" y="3372264"/>
                </a:lnTo>
                <a:lnTo>
                  <a:pt x="1335718" y="3383616"/>
                </a:lnTo>
                <a:lnTo>
                  <a:pt x="1290857" y="3393752"/>
                </a:lnTo>
                <a:lnTo>
                  <a:pt x="1245575" y="3402655"/>
                </a:lnTo>
                <a:lnTo>
                  <a:pt x="1199889" y="3410308"/>
                </a:lnTo>
                <a:lnTo>
                  <a:pt x="1153820" y="3416692"/>
                </a:lnTo>
                <a:lnTo>
                  <a:pt x="1107383" y="3421789"/>
                </a:lnTo>
                <a:lnTo>
                  <a:pt x="1060599" y="3425583"/>
                </a:lnTo>
                <a:lnTo>
                  <a:pt x="1013484" y="3428054"/>
                </a:lnTo>
                <a:lnTo>
                  <a:pt x="966057" y="3429187"/>
                </a:lnTo>
                <a:lnTo>
                  <a:pt x="918336" y="3428961"/>
                </a:lnTo>
                <a:lnTo>
                  <a:pt x="869019" y="3427280"/>
                </a:lnTo>
                <a:lnTo>
                  <a:pt x="819880" y="3424120"/>
                </a:lnTo>
                <a:lnTo>
                  <a:pt x="770950" y="3419491"/>
                </a:lnTo>
                <a:lnTo>
                  <a:pt x="722258" y="3413403"/>
                </a:lnTo>
                <a:lnTo>
                  <a:pt x="673834" y="3405867"/>
                </a:lnTo>
                <a:lnTo>
                  <a:pt x="625708" y="3396892"/>
                </a:lnTo>
                <a:lnTo>
                  <a:pt x="577910" y="3386488"/>
                </a:lnTo>
                <a:lnTo>
                  <a:pt x="530470" y="3374665"/>
                </a:lnTo>
                <a:lnTo>
                  <a:pt x="483418" y="3361432"/>
                </a:lnTo>
                <a:lnTo>
                  <a:pt x="436784" y="3346800"/>
                </a:lnTo>
                <a:lnTo>
                  <a:pt x="390598" y="3330779"/>
                </a:lnTo>
                <a:lnTo>
                  <a:pt x="344889" y="3313378"/>
                </a:lnTo>
                <a:lnTo>
                  <a:pt x="299687" y="3294608"/>
                </a:lnTo>
                <a:lnTo>
                  <a:pt x="255023" y="3274478"/>
                </a:lnTo>
                <a:lnTo>
                  <a:pt x="210927" y="3252998"/>
                </a:lnTo>
                <a:lnTo>
                  <a:pt x="167427" y="3230179"/>
                </a:lnTo>
                <a:lnTo>
                  <a:pt x="124555" y="3206029"/>
                </a:lnTo>
                <a:lnTo>
                  <a:pt x="82339" y="3180559"/>
                </a:lnTo>
                <a:lnTo>
                  <a:pt x="40811" y="3153779"/>
                </a:lnTo>
                <a:lnTo>
                  <a:pt x="0" y="3125698"/>
                </a:lnTo>
              </a:path>
            </a:pathLst>
          </a:custGeom>
          <a:ln w="9534">
            <a:solidFill>
              <a:srgbClr val="3A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58389" y="89725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90">
                <a:moveTo>
                  <a:pt x="36068" y="0"/>
                </a:moveTo>
                <a:lnTo>
                  <a:pt x="22020" y="2829"/>
                </a:lnTo>
                <a:lnTo>
                  <a:pt x="10556" y="10540"/>
                </a:lnTo>
                <a:lnTo>
                  <a:pt x="2831" y="21967"/>
                </a:lnTo>
                <a:lnTo>
                  <a:pt x="0" y="35941"/>
                </a:lnTo>
                <a:lnTo>
                  <a:pt x="2831" y="49988"/>
                </a:lnTo>
                <a:lnTo>
                  <a:pt x="10556" y="61452"/>
                </a:lnTo>
                <a:lnTo>
                  <a:pt x="22020" y="69177"/>
                </a:lnTo>
                <a:lnTo>
                  <a:pt x="36068" y="72009"/>
                </a:lnTo>
                <a:lnTo>
                  <a:pt x="50041" y="69177"/>
                </a:lnTo>
                <a:lnTo>
                  <a:pt x="61468" y="61452"/>
                </a:lnTo>
                <a:lnTo>
                  <a:pt x="69179" y="49988"/>
                </a:lnTo>
                <a:lnTo>
                  <a:pt x="72009" y="35941"/>
                </a:lnTo>
                <a:lnTo>
                  <a:pt x="69179" y="21967"/>
                </a:lnTo>
                <a:lnTo>
                  <a:pt x="61468" y="10541"/>
                </a:lnTo>
                <a:lnTo>
                  <a:pt x="50041" y="2829"/>
                </a:lnTo>
                <a:lnTo>
                  <a:pt x="36068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58389" y="89725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90">
                <a:moveTo>
                  <a:pt x="0" y="35941"/>
                </a:moveTo>
                <a:lnTo>
                  <a:pt x="2831" y="21967"/>
                </a:lnTo>
                <a:lnTo>
                  <a:pt x="10556" y="10540"/>
                </a:lnTo>
                <a:lnTo>
                  <a:pt x="22020" y="2829"/>
                </a:lnTo>
                <a:lnTo>
                  <a:pt x="36068" y="0"/>
                </a:lnTo>
                <a:lnTo>
                  <a:pt x="50041" y="2829"/>
                </a:lnTo>
                <a:lnTo>
                  <a:pt x="61468" y="10541"/>
                </a:lnTo>
                <a:lnTo>
                  <a:pt x="69179" y="21967"/>
                </a:lnTo>
                <a:lnTo>
                  <a:pt x="72009" y="35941"/>
                </a:lnTo>
                <a:lnTo>
                  <a:pt x="69179" y="49988"/>
                </a:lnTo>
                <a:lnTo>
                  <a:pt x="61468" y="61452"/>
                </a:lnTo>
                <a:lnTo>
                  <a:pt x="50041" y="69177"/>
                </a:lnTo>
                <a:lnTo>
                  <a:pt x="36068" y="72009"/>
                </a:lnTo>
                <a:lnTo>
                  <a:pt x="22020" y="69177"/>
                </a:lnTo>
                <a:lnTo>
                  <a:pt x="10556" y="61452"/>
                </a:lnTo>
                <a:lnTo>
                  <a:pt x="2831" y="49988"/>
                </a:lnTo>
                <a:lnTo>
                  <a:pt x="0" y="35941"/>
                </a:lnTo>
                <a:close/>
              </a:path>
            </a:pathLst>
          </a:custGeom>
          <a:ln w="12700">
            <a:solidFill>
              <a:srgbClr val="76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25969" y="1161288"/>
            <a:ext cx="3008248" cy="3008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48603" y="169798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496" y="0"/>
                </a:moveTo>
                <a:lnTo>
                  <a:pt x="19234" y="2476"/>
                </a:lnTo>
                <a:lnTo>
                  <a:pt x="9223" y="9239"/>
                </a:lnTo>
                <a:lnTo>
                  <a:pt x="2474" y="19288"/>
                </a:lnTo>
                <a:lnTo>
                  <a:pt x="0" y="31623"/>
                </a:lnTo>
                <a:lnTo>
                  <a:pt x="2474" y="43884"/>
                </a:lnTo>
                <a:lnTo>
                  <a:pt x="9223" y="53895"/>
                </a:lnTo>
                <a:lnTo>
                  <a:pt x="19234" y="60644"/>
                </a:lnTo>
                <a:lnTo>
                  <a:pt x="31496" y="63119"/>
                </a:lnTo>
                <a:lnTo>
                  <a:pt x="43830" y="60644"/>
                </a:lnTo>
                <a:lnTo>
                  <a:pt x="53879" y="53895"/>
                </a:lnTo>
                <a:lnTo>
                  <a:pt x="60642" y="43884"/>
                </a:lnTo>
                <a:lnTo>
                  <a:pt x="63119" y="31623"/>
                </a:lnTo>
                <a:lnTo>
                  <a:pt x="60642" y="19288"/>
                </a:lnTo>
                <a:lnTo>
                  <a:pt x="53879" y="9239"/>
                </a:lnTo>
                <a:lnTo>
                  <a:pt x="43830" y="2476"/>
                </a:lnTo>
                <a:lnTo>
                  <a:pt x="31496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48603" y="169798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0" y="31623"/>
                </a:moveTo>
                <a:lnTo>
                  <a:pt x="2474" y="43884"/>
                </a:lnTo>
                <a:lnTo>
                  <a:pt x="9223" y="53895"/>
                </a:lnTo>
                <a:lnTo>
                  <a:pt x="19234" y="60644"/>
                </a:lnTo>
                <a:lnTo>
                  <a:pt x="31496" y="63119"/>
                </a:lnTo>
                <a:lnTo>
                  <a:pt x="43830" y="60644"/>
                </a:lnTo>
                <a:lnTo>
                  <a:pt x="53879" y="53895"/>
                </a:lnTo>
                <a:lnTo>
                  <a:pt x="60642" y="43884"/>
                </a:lnTo>
                <a:lnTo>
                  <a:pt x="63119" y="31623"/>
                </a:lnTo>
                <a:lnTo>
                  <a:pt x="60642" y="19288"/>
                </a:lnTo>
                <a:lnTo>
                  <a:pt x="53879" y="9239"/>
                </a:lnTo>
                <a:lnTo>
                  <a:pt x="43830" y="2476"/>
                </a:lnTo>
                <a:lnTo>
                  <a:pt x="31496" y="0"/>
                </a:lnTo>
                <a:lnTo>
                  <a:pt x="19234" y="2476"/>
                </a:lnTo>
                <a:lnTo>
                  <a:pt x="9223" y="9239"/>
                </a:lnTo>
                <a:lnTo>
                  <a:pt x="2474" y="19288"/>
                </a:lnTo>
                <a:lnTo>
                  <a:pt x="0" y="31623"/>
                </a:lnTo>
                <a:close/>
              </a:path>
            </a:pathLst>
          </a:custGeom>
          <a:ln w="12700">
            <a:solidFill>
              <a:srgbClr val="76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38240" y="1061973"/>
            <a:ext cx="201930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5">
                <a:solidFill>
                  <a:srgbClr val="171717"/>
                </a:solidFill>
                <a:latin typeface="微软雅黑"/>
                <a:cs typeface="微软雅黑"/>
              </a:rPr>
              <a:t>200</a:t>
            </a:r>
            <a:r>
              <a:rPr dirty="0" sz="1200" spc="-15">
                <a:solidFill>
                  <a:srgbClr val="171717"/>
                </a:solidFill>
                <a:latin typeface="微软雅黑"/>
                <a:cs typeface="微软雅黑"/>
              </a:rPr>
              <a:t>万城市人口</a:t>
            </a:r>
            <a:r>
              <a:rPr dirty="0" sz="1200" spc="4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垃圾污染严重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8240" y="1434084"/>
            <a:ext cx="216154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伦</a:t>
            </a:r>
            <a:r>
              <a:rPr dirty="0" sz="1200" spc="-5">
                <a:solidFill>
                  <a:srgbClr val="171717"/>
                </a:solidFill>
                <a:latin typeface="微软雅黑"/>
                <a:cs typeface="微软雅黑"/>
              </a:rPr>
              <a:t>敦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的地下就是一个杀人</a:t>
            </a:r>
            <a:r>
              <a:rPr dirty="0" sz="1200" spc="-15">
                <a:solidFill>
                  <a:srgbClr val="171717"/>
                </a:solidFill>
                <a:latin typeface="微软雅黑"/>
                <a:cs typeface="微软雅黑"/>
              </a:rPr>
              <a:t>的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地狱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8240" y="1796795"/>
            <a:ext cx="1370965" cy="567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5">
                <a:solidFill>
                  <a:srgbClr val="171717"/>
                </a:solidFill>
                <a:latin typeface="微软雅黑"/>
                <a:cs typeface="微软雅黑"/>
              </a:rPr>
              <a:t>71508</a:t>
            </a:r>
            <a:r>
              <a:rPr dirty="0" sz="1200" spc="-15">
                <a:solidFill>
                  <a:srgbClr val="171717"/>
                </a:solidFill>
                <a:latin typeface="微软雅黑"/>
                <a:cs typeface="微软雅黑"/>
              </a:rPr>
              <a:t>例霍乱病例</a:t>
            </a:r>
            <a:endParaRPr sz="1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5">
                <a:solidFill>
                  <a:srgbClr val="171717"/>
                </a:solidFill>
                <a:latin typeface="微软雅黑"/>
                <a:cs typeface="微软雅黑"/>
              </a:rPr>
              <a:t>26101</a:t>
            </a:r>
            <a:r>
              <a:rPr dirty="0" sz="1200" spc="-15">
                <a:solidFill>
                  <a:srgbClr val="171717"/>
                </a:solidFill>
                <a:latin typeface="微软雅黑"/>
                <a:cs typeface="微软雅黑"/>
              </a:rPr>
              <a:t>例为死亡人数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69003" y="1287513"/>
            <a:ext cx="978674" cy="978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65571" y="974089"/>
            <a:ext cx="251460" cy="1506855"/>
          </a:xfrm>
          <a:custGeom>
            <a:avLst/>
            <a:gdLst/>
            <a:ahLst/>
            <a:cxnLst/>
            <a:rect l="l" t="t" r="r" b="b"/>
            <a:pathLst>
              <a:path w="251460" h="1506855">
                <a:moveTo>
                  <a:pt x="251078" y="1506347"/>
                </a:moveTo>
                <a:lnTo>
                  <a:pt x="202199" y="1496492"/>
                </a:lnTo>
                <a:lnTo>
                  <a:pt x="162274" y="1469612"/>
                </a:lnTo>
                <a:lnTo>
                  <a:pt x="135350" y="1429730"/>
                </a:lnTo>
                <a:lnTo>
                  <a:pt x="125475" y="1380871"/>
                </a:lnTo>
                <a:lnTo>
                  <a:pt x="125475" y="878713"/>
                </a:lnTo>
                <a:lnTo>
                  <a:pt x="115621" y="829853"/>
                </a:lnTo>
                <a:lnTo>
                  <a:pt x="88741" y="789971"/>
                </a:lnTo>
                <a:lnTo>
                  <a:pt x="48859" y="763091"/>
                </a:lnTo>
                <a:lnTo>
                  <a:pt x="0" y="753237"/>
                </a:lnTo>
                <a:lnTo>
                  <a:pt x="48859" y="743362"/>
                </a:lnTo>
                <a:lnTo>
                  <a:pt x="88741" y="716438"/>
                </a:lnTo>
                <a:lnTo>
                  <a:pt x="115621" y="676513"/>
                </a:lnTo>
                <a:lnTo>
                  <a:pt x="125475" y="627634"/>
                </a:lnTo>
                <a:lnTo>
                  <a:pt x="125475" y="125602"/>
                </a:lnTo>
                <a:lnTo>
                  <a:pt x="135350" y="76723"/>
                </a:lnTo>
                <a:lnTo>
                  <a:pt x="162274" y="36798"/>
                </a:lnTo>
                <a:lnTo>
                  <a:pt x="202199" y="9874"/>
                </a:lnTo>
                <a:lnTo>
                  <a:pt x="251078" y="0"/>
                </a:lnTo>
              </a:path>
            </a:pathLst>
          </a:custGeom>
          <a:ln w="9534">
            <a:solidFill>
              <a:srgbClr val="AEABAB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629784" y="1530984"/>
            <a:ext cx="123761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14984" algn="l"/>
                <a:tab pos="1224280" algn="l"/>
              </a:tabLst>
            </a:pPr>
            <a:r>
              <a:rPr dirty="0" sz="1200" u="sng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dirty="0" sz="1200" u="sng">
                <a:solidFill>
                  <a:srgbClr val="171717"/>
                </a:solidFill>
                <a:latin typeface="Times New Roman"/>
                <a:cs typeface="Times New Roman"/>
              </a:rPr>
              <a:t>	</a:t>
            </a:r>
            <a:r>
              <a:rPr dirty="0" sz="1200" u="sng">
                <a:solidFill>
                  <a:srgbClr val="171717"/>
                </a:solidFill>
                <a:latin typeface="微软雅黑"/>
                <a:cs typeface="微软雅黑"/>
              </a:rPr>
              <a:t>病菌肆虐	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13191" y="974089"/>
            <a:ext cx="251460" cy="1506855"/>
          </a:xfrm>
          <a:custGeom>
            <a:avLst/>
            <a:gdLst/>
            <a:ahLst/>
            <a:cxnLst/>
            <a:rect l="l" t="t" r="r" b="b"/>
            <a:pathLst>
              <a:path w="251459" h="1506855">
                <a:moveTo>
                  <a:pt x="0" y="0"/>
                </a:moveTo>
                <a:lnTo>
                  <a:pt x="48859" y="9874"/>
                </a:lnTo>
                <a:lnTo>
                  <a:pt x="88741" y="36798"/>
                </a:lnTo>
                <a:lnTo>
                  <a:pt x="115621" y="76723"/>
                </a:lnTo>
                <a:lnTo>
                  <a:pt x="125475" y="125602"/>
                </a:lnTo>
                <a:lnTo>
                  <a:pt x="125475" y="627634"/>
                </a:lnTo>
                <a:lnTo>
                  <a:pt x="135350" y="676513"/>
                </a:lnTo>
                <a:lnTo>
                  <a:pt x="162274" y="716438"/>
                </a:lnTo>
                <a:lnTo>
                  <a:pt x="202199" y="743362"/>
                </a:lnTo>
                <a:lnTo>
                  <a:pt x="251078" y="753237"/>
                </a:lnTo>
                <a:lnTo>
                  <a:pt x="202199" y="763091"/>
                </a:lnTo>
                <a:lnTo>
                  <a:pt x="162274" y="789971"/>
                </a:lnTo>
                <a:lnTo>
                  <a:pt x="135350" y="829853"/>
                </a:lnTo>
                <a:lnTo>
                  <a:pt x="125475" y="878713"/>
                </a:lnTo>
                <a:lnTo>
                  <a:pt x="125475" y="1380871"/>
                </a:lnTo>
                <a:lnTo>
                  <a:pt x="115621" y="1429730"/>
                </a:lnTo>
                <a:lnTo>
                  <a:pt x="88741" y="1469612"/>
                </a:lnTo>
                <a:lnTo>
                  <a:pt x="48859" y="1496492"/>
                </a:lnTo>
                <a:lnTo>
                  <a:pt x="0" y="1506347"/>
                </a:lnTo>
              </a:path>
            </a:pathLst>
          </a:custGeom>
          <a:ln w="9534">
            <a:solidFill>
              <a:srgbClr val="AEABAB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53859" y="3368166"/>
            <a:ext cx="69850" cy="63500"/>
          </a:xfrm>
          <a:custGeom>
            <a:avLst/>
            <a:gdLst/>
            <a:ahLst/>
            <a:cxnLst/>
            <a:rect l="l" t="t" r="r" b="b"/>
            <a:pathLst>
              <a:path w="69850" h="63500">
                <a:moveTo>
                  <a:pt x="34925" y="0"/>
                </a:moveTo>
                <a:lnTo>
                  <a:pt x="21324" y="2494"/>
                </a:lnTo>
                <a:lnTo>
                  <a:pt x="10223" y="9286"/>
                </a:lnTo>
                <a:lnTo>
                  <a:pt x="2742" y="19341"/>
                </a:lnTo>
                <a:lnTo>
                  <a:pt x="0" y="31622"/>
                </a:lnTo>
                <a:lnTo>
                  <a:pt x="2742" y="43904"/>
                </a:lnTo>
                <a:lnTo>
                  <a:pt x="10223" y="53959"/>
                </a:lnTo>
                <a:lnTo>
                  <a:pt x="21324" y="60751"/>
                </a:lnTo>
                <a:lnTo>
                  <a:pt x="34925" y="63245"/>
                </a:lnTo>
                <a:lnTo>
                  <a:pt x="48525" y="60751"/>
                </a:lnTo>
                <a:lnTo>
                  <a:pt x="59626" y="53959"/>
                </a:lnTo>
                <a:lnTo>
                  <a:pt x="67107" y="43904"/>
                </a:lnTo>
                <a:lnTo>
                  <a:pt x="69850" y="31622"/>
                </a:lnTo>
                <a:lnTo>
                  <a:pt x="67107" y="19341"/>
                </a:lnTo>
                <a:lnTo>
                  <a:pt x="59626" y="9286"/>
                </a:lnTo>
                <a:lnTo>
                  <a:pt x="48525" y="2494"/>
                </a:lnTo>
                <a:lnTo>
                  <a:pt x="34925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53859" y="3368166"/>
            <a:ext cx="69850" cy="63500"/>
          </a:xfrm>
          <a:custGeom>
            <a:avLst/>
            <a:gdLst/>
            <a:ahLst/>
            <a:cxnLst/>
            <a:rect l="l" t="t" r="r" b="b"/>
            <a:pathLst>
              <a:path w="69850" h="63500">
                <a:moveTo>
                  <a:pt x="0" y="31622"/>
                </a:moveTo>
                <a:lnTo>
                  <a:pt x="2742" y="43904"/>
                </a:lnTo>
                <a:lnTo>
                  <a:pt x="10223" y="53959"/>
                </a:lnTo>
                <a:lnTo>
                  <a:pt x="21324" y="60751"/>
                </a:lnTo>
                <a:lnTo>
                  <a:pt x="34925" y="63245"/>
                </a:lnTo>
                <a:lnTo>
                  <a:pt x="48525" y="60751"/>
                </a:lnTo>
                <a:lnTo>
                  <a:pt x="59626" y="53959"/>
                </a:lnTo>
                <a:lnTo>
                  <a:pt x="67107" y="43904"/>
                </a:lnTo>
                <a:lnTo>
                  <a:pt x="69850" y="31622"/>
                </a:lnTo>
                <a:lnTo>
                  <a:pt x="67107" y="19341"/>
                </a:lnTo>
                <a:lnTo>
                  <a:pt x="59626" y="9286"/>
                </a:lnTo>
                <a:lnTo>
                  <a:pt x="48525" y="2494"/>
                </a:lnTo>
                <a:lnTo>
                  <a:pt x="34925" y="0"/>
                </a:lnTo>
                <a:lnTo>
                  <a:pt x="21324" y="2494"/>
                </a:lnTo>
                <a:lnTo>
                  <a:pt x="10223" y="9286"/>
                </a:lnTo>
                <a:lnTo>
                  <a:pt x="2742" y="19341"/>
                </a:lnTo>
                <a:lnTo>
                  <a:pt x="0" y="31622"/>
                </a:lnTo>
                <a:close/>
              </a:path>
            </a:pathLst>
          </a:custGeom>
          <a:ln w="9534">
            <a:solidFill>
              <a:srgbClr val="76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017131" y="3098800"/>
            <a:ext cx="941069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盲目恐</a:t>
            </a:r>
            <a:r>
              <a:rPr dirty="0" sz="1200" spc="-5">
                <a:solidFill>
                  <a:srgbClr val="171717"/>
                </a:solidFill>
                <a:latin typeface="微软雅黑"/>
                <a:cs typeface="微软雅黑"/>
              </a:rPr>
              <a:t>惧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疾病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2745" y="3470909"/>
            <a:ext cx="8196580" cy="434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主</a:t>
            </a:r>
            <a:r>
              <a:rPr dirty="0" sz="1200" spc="-5">
                <a:solidFill>
                  <a:srgbClr val="171717"/>
                </a:solidFill>
                <a:latin typeface="微软雅黑"/>
                <a:cs typeface="微软雅黑"/>
              </a:rPr>
              <a:t>要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传播途径水源污染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900">
                <a:solidFill>
                  <a:srgbClr val="171717"/>
                </a:solidFill>
                <a:latin typeface="黑体"/>
                <a:cs typeface="黑体"/>
              </a:rPr>
              <a:t>黑色</a:t>
            </a:r>
            <a:r>
              <a:rPr dirty="0" sz="900">
                <a:solidFill>
                  <a:srgbClr val="171717"/>
                </a:solidFill>
                <a:latin typeface="微软雅黑"/>
                <a:cs typeface="微软雅黑"/>
              </a:rPr>
              <a:t>=</a:t>
            </a:r>
            <a:r>
              <a:rPr dirty="0" sz="900">
                <a:solidFill>
                  <a:srgbClr val="171717"/>
                </a:solidFill>
                <a:latin typeface="黑体"/>
                <a:cs typeface="黑体"/>
              </a:rPr>
              <a:t>死亡人数</a:t>
            </a:r>
            <a:endParaRPr sz="900">
              <a:latin typeface="黑体"/>
              <a:cs typeface="黑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06850" y="2242057"/>
            <a:ext cx="1969516" cy="1969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858127" y="3031744"/>
            <a:ext cx="120014" cy="718185"/>
          </a:xfrm>
          <a:custGeom>
            <a:avLst/>
            <a:gdLst/>
            <a:ahLst/>
            <a:cxnLst/>
            <a:rect l="l" t="t" r="r" b="b"/>
            <a:pathLst>
              <a:path w="120015" h="718185">
                <a:moveTo>
                  <a:pt x="119633" y="717931"/>
                </a:moveTo>
                <a:lnTo>
                  <a:pt x="96357" y="713228"/>
                </a:lnTo>
                <a:lnTo>
                  <a:pt x="77343" y="700405"/>
                </a:lnTo>
                <a:lnTo>
                  <a:pt x="64519" y="681390"/>
                </a:lnTo>
                <a:lnTo>
                  <a:pt x="59817" y="658114"/>
                </a:lnTo>
                <a:lnTo>
                  <a:pt x="59817" y="418719"/>
                </a:lnTo>
                <a:lnTo>
                  <a:pt x="55114" y="395442"/>
                </a:lnTo>
                <a:lnTo>
                  <a:pt x="42291" y="376428"/>
                </a:lnTo>
                <a:lnTo>
                  <a:pt x="23276" y="363604"/>
                </a:lnTo>
                <a:lnTo>
                  <a:pt x="0" y="358901"/>
                </a:lnTo>
                <a:lnTo>
                  <a:pt x="23276" y="354199"/>
                </a:lnTo>
                <a:lnTo>
                  <a:pt x="42291" y="341375"/>
                </a:lnTo>
                <a:lnTo>
                  <a:pt x="55114" y="322361"/>
                </a:lnTo>
                <a:lnTo>
                  <a:pt x="59817" y="299085"/>
                </a:lnTo>
                <a:lnTo>
                  <a:pt x="59817" y="59817"/>
                </a:lnTo>
                <a:lnTo>
                  <a:pt x="64519" y="36540"/>
                </a:lnTo>
                <a:lnTo>
                  <a:pt x="77343" y="17526"/>
                </a:lnTo>
                <a:lnTo>
                  <a:pt x="96357" y="4702"/>
                </a:lnTo>
                <a:lnTo>
                  <a:pt x="119633" y="0"/>
                </a:lnTo>
              </a:path>
            </a:pathLst>
          </a:custGeom>
          <a:ln w="9534">
            <a:solidFill>
              <a:srgbClr val="AEABAB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947028" y="3206114"/>
            <a:ext cx="87185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47040" algn="l"/>
                <a:tab pos="858519" algn="l"/>
              </a:tabLst>
            </a:pPr>
            <a:r>
              <a:rPr dirty="0" sz="1200" u="sng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dirty="0" sz="1200" u="sng">
                <a:solidFill>
                  <a:srgbClr val="171717"/>
                </a:solidFill>
                <a:latin typeface="Times New Roman"/>
                <a:cs typeface="Times New Roman"/>
              </a:rPr>
              <a:t>	</a:t>
            </a:r>
            <a:r>
              <a:rPr dirty="0" sz="1200" u="sng">
                <a:solidFill>
                  <a:srgbClr val="171717"/>
                </a:solidFill>
                <a:latin typeface="微软雅黑"/>
                <a:cs typeface="微软雅黑"/>
              </a:rPr>
              <a:t>恐惧	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01785" y="3031744"/>
            <a:ext cx="120014" cy="718185"/>
          </a:xfrm>
          <a:custGeom>
            <a:avLst/>
            <a:gdLst/>
            <a:ahLst/>
            <a:cxnLst/>
            <a:rect l="l" t="t" r="r" b="b"/>
            <a:pathLst>
              <a:path w="120015" h="718185">
                <a:moveTo>
                  <a:pt x="0" y="0"/>
                </a:moveTo>
                <a:lnTo>
                  <a:pt x="23350" y="4702"/>
                </a:lnTo>
                <a:lnTo>
                  <a:pt x="42402" y="17526"/>
                </a:lnTo>
                <a:lnTo>
                  <a:pt x="55239" y="36540"/>
                </a:lnTo>
                <a:lnTo>
                  <a:pt x="59944" y="59817"/>
                </a:lnTo>
                <a:lnTo>
                  <a:pt x="59944" y="299085"/>
                </a:lnTo>
                <a:lnTo>
                  <a:pt x="64629" y="322361"/>
                </a:lnTo>
                <a:lnTo>
                  <a:pt x="77422" y="341375"/>
                </a:lnTo>
                <a:lnTo>
                  <a:pt x="96430" y="354199"/>
                </a:lnTo>
                <a:lnTo>
                  <a:pt x="119761" y="358901"/>
                </a:lnTo>
                <a:lnTo>
                  <a:pt x="96430" y="363604"/>
                </a:lnTo>
                <a:lnTo>
                  <a:pt x="77422" y="376428"/>
                </a:lnTo>
                <a:lnTo>
                  <a:pt x="64629" y="395442"/>
                </a:lnTo>
                <a:lnTo>
                  <a:pt x="59944" y="418719"/>
                </a:lnTo>
                <a:lnTo>
                  <a:pt x="59944" y="658114"/>
                </a:lnTo>
                <a:lnTo>
                  <a:pt x="55239" y="681390"/>
                </a:lnTo>
                <a:lnTo>
                  <a:pt x="42402" y="700405"/>
                </a:lnTo>
                <a:lnTo>
                  <a:pt x="23350" y="713228"/>
                </a:lnTo>
                <a:lnTo>
                  <a:pt x="0" y="717931"/>
                </a:lnTo>
              </a:path>
            </a:pathLst>
          </a:custGeom>
          <a:ln w="9534">
            <a:solidFill>
              <a:srgbClr val="AEABAB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81012" y="190500"/>
            <a:ext cx="8032750" cy="4826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8080" sz="4125" spc="37">
                <a:latin typeface="微软雅黑"/>
                <a:cs typeface="微软雅黑"/>
              </a:rPr>
              <a:t>150</a:t>
            </a:r>
            <a:r>
              <a:rPr dirty="0" baseline="-8080" sz="4125" spc="37"/>
              <a:t>年前</a:t>
            </a:r>
            <a:r>
              <a:rPr dirty="0" baseline="-8080" sz="4125" spc="165"/>
              <a:t> </a:t>
            </a:r>
            <a:r>
              <a:rPr dirty="0" baseline="-8080" sz="4125" spc="-15"/>
              <a:t>伦敦霍乱</a:t>
            </a:r>
            <a:r>
              <a:rPr dirty="0" baseline="-8080" sz="4125" spc="-15">
                <a:solidFill>
                  <a:srgbClr val="006FC0"/>
                </a:solidFill>
              </a:rPr>
              <a:t>“瘟疫肆虐”</a:t>
            </a:r>
            <a:r>
              <a:rPr dirty="0" sz="1200" spc="-10" b="0">
                <a:latin typeface="微软雅黑"/>
                <a:cs typeface="微软雅黑"/>
              </a:rPr>
              <a:t>整条河流充斥着一种晦暗不明的淡褐色液体….</a:t>
            </a:r>
            <a:endParaRPr sz="1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1850" y="1134110"/>
            <a:ext cx="1074420" cy="0"/>
          </a:xfrm>
          <a:custGeom>
            <a:avLst/>
            <a:gdLst/>
            <a:ahLst/>
            <a:cxnLst/>
            <a:rect l="l" t="t" r="r" b="b"/>
            <a:pathLst>
              <a:path w="1074420" h="0">
                <a:moveTo>
                  <a:pt x="0" y="0"/>
                </a:moveTo>
                <a:lnTo>
                  <a:pt x="1074292" y="0"/>
                </a:lnTo>
              </a:path>
            </a:pathLst>
          </a:custGeom>
          <a:ln w="12700">
            <a:solidFill>
              <a:srgbClr val="76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404352" y="1261236"/>
            <a:ext cx="509905" cy="1758314"/>
          </a:xfrm>
          <a:custGeom>
            <a:avLst/>
            <a:gdLst/>
            <a:ahLst/>
            <a:cxnLst/>
            <a:rect l="l" t="t" r="r" b="b"/>
            <a:pathLst>
              <a:path w="509904" h="1758314">
                <a:moveTo>
                  <a:pt x="509904" y="0"/>
                </a:moveTo>
                <a:lnTo>
                  <a:pt x="0" y="175806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78825" y="242188"/>
            <a:ext cx="535940" cy="947419"/>
          </a:xfrm>
          <a:custGeom>
            <a:avLst/>
            <a:gdLst/>
            <a:ahLst/>
            <a:cxnLst/>
            <a:rect l="l" t="t" r="r" b="b"/>
            <a:pathLst>
              <a:path w="535940" h="947419">
                <a:moveTo>
                  <a:pt x="0" y="0"/>
                </a:moveTo>
                <a:lnTo>
                  <a:pt x="535431" y="947038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192" y="949452"/>
            <a:ext cx="580390" cy="831850"/>
          </a:xfrm>
          <a:custGeom>
            <a:avLst/>
            <a:gdLst/>
            <a:ahLst/>
            <a:cxnLst/>
            <a:rect l="l" t="t" r="r" b="b"/>
            <a:pathLst>
              <a:path w="580390" h="831850">
                <a:moveTo>
                  <a:pt x="579945" y="0"/>
                </a:moveTo>
                <a:lnTo>
                  <a:pt x="0" y="831723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1069" y="248920"/>
            <a:ext cx="526415" cy="664845"/>
          </a:xfrm>
          <a:custGeom>
            <a:avLst/>
            <a:gdLst/>
            <a:ahLst/>
            <a:cxnLst/>
            <a:rect l="l" t="t" r="r" b="b"/>
            <a:pathLst>
              <a:path w="526415" h="664844">
                <a:moveTo>
                  <a:pt x="0" y="0"/>
                </a:moveTo>
                <a:lnTo>
                  <a:pt x="526077" y="66459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613" y="259461"/>
            <a:ext cx="880110" cy="160020"/>
          </a:xfrm>
          <a:custGeom>
            <a:avLst/>
            <a:gdLst/>
            <a:ahLst/>
            <a:cxnLst/>
            <a:rect l="l" t="t" r="r" b="b"/>
            <a:pathLst>
              <a:path w="880110" h="160020">
                <a:moveTo>
                  <a:pt x="0" y="0"/>
                </a:moveTo>
                <a:lnTo>
                  <a:pt x="880069" y="160019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84530">
              <a:lnSpc>
                <a:spcPct val="100000"/>
              </a:lnSpc>
            </a:pPr>
            <a:r>
              <a:rPr dirty="0"/>
              <a:t>案例</a:t>
            </a:r>
            <a:r>
              <a:rPr dirty="0">
                <a:latin typeface="微软雅黑"/>
                <a:cs typeface="微软雅黑"/>
              </a:rPr>
              <a:t>2</a:t>
            </a:r>
            <a:r>
              <a:rPr dirty="0"/>
              <a:t>：第三方平台系统泄露大量敏感文件</a:t>
            </a:r>
          </a:p>
        </p:txBody>
      </p:sp>
      <p:sp>
        <p:nvSpPr>
          <p:cNvPr id="9" name="object 9"/>
          <p:cNvSpPr/>
          <p:nvPr/>
        </p:nvSpPr>
        <p:spPr>
          <a:xfrm>
            <a:off x="744639" y="0"/>
            <a:ext cx="240029" cy="375285"/>
          </a:xfrm>
          <a:custGeom>
            <a:avLst/>
            <a:gdLst/>
            <a:ahLst/>
            <a:cxnLst/>
            <a:rect l="l" t="t" r="r" b="b"/>
            <a:pathLst>
              <a:path w="240030" h="375285">
                <a:moveTo>
                  <a:pt x="0" y="0"/>
                </a:moveTo>
                <a:lnTo>
                  <a:pt x="239483" y="374903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5682" y="356488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5" h="126365">
                <a:moveTo>
                  <a:pt x="62992" y="0"/>
                </a:moveTo>
                <a:lnTo>
                  <a:pt x="38474" y="4949"/>
                </a:lnTo>
                <a:lnTo>
                  <a:pt x="18451" y="18446"/>
                </a:lnTo>
                <a:lnTo>
                  <a:pt x="4950" y="38469"/>
                </a:lnTo>
                <a:lnTo>
                  <a:pt x="0" y="62991"/>
                </a:lnTo>
                <a:lnTo>
                  <a:pt x="4950" y="87514"/>
                </a:lnTo>
                <a:lnTo>
                  <a:pt x="18451" y="107537"/>
                </a:lnTo>
                <a:lnTo>
                  <a:pt x="38474" y="121034"/>
                </a:lnTo>
                <a:lnTo>
                  <a:pt x="62992" y="125984"/>
                </a:lnTo>
                <a:lnTo>
                  <a:pt x="87516" y="121034"/>
                </a:lnTo>
                <a:lnTo>
                  <a:pt x="107543" y="107537"/>
                </a:lnTo>
                <a:lnTo>
                  <a:pt x="121045" y="87514"/>
                </a:lnTo>
                <a:lnTo>
                  <a:pt x="125996" y="62991"/>
                </a:lnTo>
                <a:lnTo>
                  <a:pt x="121045" y="38469"/>
                </a:lnTo>
                <a:lnTo>
                  <a:pt x="107543" y="18446"/>
                </a:lnTo>
                <a:lnTo>
                  <a:pt x="87516" y="4949"/>
                </a:lnTo>
                <a:lnTo>
                  <a:pt x="6299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7146" y="87744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91" y="0"/>
                </a:moveTo>
                <a:lnTo>
                  <a:pt x="21983" y="2831"/>
                </a:lnTo>
                <a:lnTo>
                  <a:pt x="10542" y="10556"/>
                </a:lnTo>
                <a:lnTo>
                  <a:pt x="2828" y="22020"/>
                </a:lnTo>
                <a:lnTo>
                  <a:pt x="0" y="36068"/>
                </a:lnTo>
                <a:lnTo>
                  <a:pt x="2828" y="50041"/>
                </a:lnTo>
                <a:lnTo>
                  <a:pt x="10542" y="61468"/>
                </a:lnTo>
                <a:lnTo>
                  <a:pt x="21983" y="69179"/>
                </a:lnTo>
                <a:lnTo>
                  <a:pt x="35991" y="72009"/>
                </a:lnTo>
                <a:lnTo>
                  <a:pt x="50007" y="69179"/>
                </a:lnTo>
                <a:lnTo>
                  <a:pt x="61452" y="61467"/>
                </a:lnTo>
                <a:lnTo>
                  <a:pt x="69167" y="50041"/>
                </a:lnTo>
                <a:lnTo>
                  <a:pt x="71996" y="36068"/>
                </a:lnTo>
                <a:lnTo>
                  <a:pt x="69167" y="22020"/>
                </a:lnTo>
                <a:lnTo>
                  <a:pt x="61452" y="10556"/>
                </a:lnTo>
                <a:lnTo>
                  <a:pt x="50007" y="2831"/>
                </a:lnTo>
                <a:lnTo>
                  <a:pt x="3599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612" y="18745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000" y="0"/>
                </a:moveTo>
                <a:lnTo>
                  <a:pt x="21987" y="2831"/>
                </a:lnTo>
                <a:lnTo>
                  <a:pt x="10544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4" y="61468"/>
                </a:lnTo>
                <a:lnTo>
                  <a:pt x="21987" y="69179"/>
                </a:lnTo>
                <a:lnTo>
                  <a:pt x="36000" y="72009"/>
                </a:lnTo>
                <a:lnTo>
                  <a:pt x="50013" y="69179"/>
                </a:lnTo>
                <a:lnTo>
                  <a:pt x="61456" y="61467"/>
                </a:lnTo>
                <a:lnTo>
                  <a:pt x="69171" y="50041"/>
                </a:lnTo>
                <a:lnTo>
                  <a:pt x="72000" y="36068"/>
                </a:lnTo>
                <a:lnTo>
                  <a:pt x="69171" y="22020"/>
                </a:lnTo>
                <a:lnTo>
                  <a:pt x="61456" y="10556"/>
                </a:lnTo>
                <a:lnTo>
                  <a:pt x="50013" y="2831"/>
                </a:lnTo>
                <a:lnTo>
                  <a:pt x="3600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42883" y="17030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0"/>
                </a:lnTo>
                <a:lnTo>
                  <a:pt x="2829" y="49968"/>
                </a:lnTo>
                <a:lnTo>
                  <a:pt x="10541" y="61388"/>
                </a:lnTo>
                <a:lnTo>
                  <a:pt x="21967" y="69070"/>
                </a:lnTo>
                <a:lnTo>
                  <a:pt x="35941" y="71881"/>
                </a:lnTo>
                <a:lnTo>
                  <a:pt x="49988" y="69070"/>
                </a:lnTo>
                <a:lnTo>
                  <a:pt x="61452" y="61388"/>
                </a:lnTo>
                <a:lnTo>
                  <a:pt x="69177" y="49968"/>
                </a:lnTo>
                <a:lnTo>
                  <a:pt x="72009" y="35940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878316" y="118922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40" y="0"/>
                </a:moveTo>
                <a:lnTo>
                  <a:pt x="21967" y="2831"/>
                </a:lnTo>
                <a:lnTo>
                  <a:pt x="10541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0" y="61468"/>
                </a:lnTo>
                <a:lnTo>
                  <a:pt x="21967" y="69179"/>
                </a:lnTo>
                <a:lnTo>
                  <a:pt x="35940" y="72009"/>
                </a:lnTo>
                <a:lnTo>
                  <a:pt x="49988" y="69179"/>
                </a:lnTo>
                <a:lnTo>
                  <a:pt x="61452" y="61467"/>
                </a:lnTo>
                <a:lnTo>
                  <a:pt x="69177" y="50041"/>
                </a:lnTo>
                <a:lnTo>
                  <a:pt x="72008" y="36068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42883" y="30087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1"/>
                </a:lnTo>
                <a:lnTo>
                  <a:pt x="2829" y="49968"/>
                </a:lnTo>
                <a:lnTo>
                  <a:pt x="10541" y="61388"/>
                </a:lnTo>
                <a:lnTo>
                  <a:pt x="21967" y="69070"/>
                </a:lnTo>
                <a:lnTo>
                  <a:pt x="35941" y="71881"/>
                </a:lnTo>
                <a:lnTo>
                  <a:pt x="49988" y="69070"/>
                </a:lnTo>
                <a:lnTo>
                  <a:pt x="61452" y="61388"/>
                </a:lnTo>
                <a:lnTo>
                  <a:pt x="69177" y="49968"/>
                </a:lnTo>
                <a:lnTo>
                  <a:pt x="72009" y="35941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930385" y="38088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6068" y="0"/>
                </a:moveTo>
                <a:lnTo>
                  <a:pt x="22020" y="2811"/>
                </a:lnTo>
                <a:lnTo>
                  <a:pt x="10556" y="10493"/>
                </a:lnTo>
                <a:lnTo>
                  <a:pt x="2831" y="21913"/>
                </a:lnTo>
                <a:lnTo>
                  <a:pt x="0" y="35941"/>
                </a:lnTo>
                <a:lnTo>
                  <a:pt x="2831" y="49976"/>
                </a:lnTo>
                <a:lnTo>
                  <a:pt x="10556" y="61414"/>
                </a:lnTo>
                <a:lnTo>
                  <a:pt x="22020" y="69113"/>
                </a:lnTo>
                <a:lnTo>
                  <a:pt x="36068" y="71932"/>
                </a:lnTo>
                <a:lnTo>
                  <a:pt x="50095" y="69113"/>
                </a:lnTo>
                <a:lnTo>
                  <a:pt x="61515" y="61414"/>
                </a:lnTo>
                <a:lnTo>
                  <a:pt x="69197" y="49976"/>
                </a:lnTo>
                <a:lnTo>
                  <a:pt x="72009" y="35941"/>
                </a:lnTo>
                <a:lnTo>
                  <a:pt x="69197" y="21913"/>
                </a:lnTo>
                <a:lnTo>
                  <a:pt x="61515" y="10493"/>
                </a:lnTo>
                <a:lnTo>
                  <a:pt x="50095" y="2811"/>
                </a:lnTo>
                <a:lnTo>
                  <a:pt x="360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15020" y="500317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0" y="0"/>
                </a:moveTo>
                <a:lnTo>
                  <a:pt x="21967" y="2829"/>
                </a:lnTo>
                <a:lnTo>
                  <a:pt x="10541" y="10545"/>
                </a:lnTo>
                <a:lnTo>
                  <a:pt x="2829" y="21988"/>
                </a:lnTo>
                <a:lnTo>
                  <a:pt x="0" y="36001"/>
                </a:lnTo>
                <a:lnTo>
                  <a:pt x="2829" y="50014"/>
                </a:lnTo>
                <a:lnTo>
                  <a:pt x="10540" y="61457"/>
                </a:lnTo>
                <a:lnTo>
                  <a:pt x="21967" y="69173"/>
                </a:lnTo>
                <a:lnTo>
                  <a:pt x="35940" y="72002"/>
                </a:lnTo>
                <a:lnTo>
                  <a:pt x="49988" y="69173"/>
                </a:lnTo>
                <a:lnTo>
                  <a:pt x="61452" y="61457"/>
                </a:lnTo>
                <a:lnTo>
                  <a:pt x="69177" y="50014"/>
                </a:lnTo>
                <a:lnTo>
                  <a:pt x="72008" y="36001"/>
                </a:lnTo>
                <a:lnTo>
                  <a:pt x="69177" y="21988"/>
                </a:lnTo>
                <a:lnTo>
                  <a:pt x="61452" y="10545"/>
                </a:lnTo>
                <a:lnTo>
                  <a:pt x="49988" y="2829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404352" y="3070098"/>
            <a:ext cx="537210" cy="749300"/>
          </a:xfrm>
          <a:custGeom>
            <a:avLst/>
            <a:gdLst/>
            <a:ahLst/>
            <a:cxnLst/>
            <a:rect l="l" t="t" r="r" b="b"/>
            <a:pathLst>
              <a:path w="537209" h="749300">
                <a:moveTo>
                  <a:pt x="0" y="0"/>
                </a:moveTo>
                <a:lnTo>
                  <a:pt x="536701" y="749299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76489" y="3870197"/>
            <a:ext cx="964565" cy="1143635"/>
          </a:xfrm>
          <a:custGeom>
            <a:avLst/>
            <a:gdLst/>
            <a:ahLst/>
            <a:cxnLst/>
            <a:rect l="l" t="t" r="r" b="b"/>
            <a:pathLst>
              <a:path w="964565" h="1143635">
                <a:moveTo>
                  <a:pt x="0" y="1143520"/>
                </a:moveTo>
                <a:lnTo>
                  <a:pt x="964564" y="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50961" y="3080639"/>
            <a:ext cx="427990" cy="1922780"/>
          </a:xfrm>
          <a:custGeom>
            <a:avLst/>
            <a:gdLst/>
            <a:ahLst/>
            <a:cxnLst/>
            <a:rect l="l" t="t" r="r" b="b"/>
            <a:pathLst>
              <a:path w="427990" h="1922779">
                <a:moveTo>
                  <a:pt x="0" y="1922538"/>
                </a:moveTo>
                <a:lnTo>
                  <a:pt x="427863" y="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036684" y="42113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6068" y="0"/>
                </a:moveTo>
                <a:lnTo>
                  <a:pt x="22020" y="2831"/>
                </a:lnTo>
                <a:lnTo>
                  <a:pt x="10556" y="10556"/>
                </a:lnTo>
                <a:lnTo>
                  <a:pt x="2831" y="22020"/>
                </a:lnTo>
                <a:lnTo>
                  <a:pt x="0" y="36067"/>
                </a:lnTo>
                <a:lnTo>
                  <a:pt x="2831" y="50041"/>
                </a:lnTo>
                <a:lnTo>
                  <a:pt x="10556" y="61467"/>
                </a:lnTo>
                <a:lnTo>
                  <a:pt x="22020" y="69179"/>
                </a:lnTo>
                <a:lnTo>
                  <a:pt x="36068" y="72008"/>
                </a:lnTo>
                <a:lnTo>
                  <a:pt x="50041" y="69179"/>
                </a:lnTo>
                <a:lnTo>
                  <a:pt x="61468" y="61467"/>
                </a:lnTo>
                <a:lnTo>
                  <a:pt x="69179" y="50041"/>
                </a:lnTo>
                <a:lnTo>
                  <a:pt x="72009" y="36067"/>
                </a:lnTo>
                <a:lnTo>
                  <a:pt x="69179" y="22020"/>
                </a:lnTo>
                <a:lnTo>
                  <a:pt x="61468" y="10556"/>
                </a:lnTo>
                <a:lnTo>
                  <a:pt x="50041" y="2831"/>
                </a:lnTo>
                <a:lnTo>
                  <a:pt x="360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404352" y="231647"/>
            <a:ext cx="632460" cy="226060"/>
          </a:xfrm>
          <a:custGeom>
            <a:avLst/>
            <a:gdLst/>
            <a:ahLst/>
            <a:cxnLst/>
            <a:rect l="l" t="t" r="r" b="b"/>
            <a:pathLst>
              <a:path w="632459" h="226059">
                <a:moveTo>
                  <a:pt x="0" y="0"/>
                </a:moveTo>
                <a:lnTo>
                  <a:pt x="632332" y="22555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19819" y="0"/>
            <a:ext cx="424180" cy="1189355"/>
          </a:xfrm>
          <a:custGeom>
            <a:avLst/>
            <a:gdLst/>
            <a:ahLst/>
            <a:cxnLst/>
            <a:rect l="l" t="t" r="r" b="b"/>
            <a:pathLst>
              <a:path w="424179" h="1189355">
                <a:moveTo>
                  <a:pt x="0" y="0"/>
                </a:moveTo>
                <a:lnTo>
                  <a:pt x="424179" y="1189227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823959" y="34912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41" y="0"/>
                </a:moveTo>
                <a:lnTo>
                  <a:pt x="21967" y="2831"/>
                </a:lnTo>
                <a:lnTo>
                  <a:pt x="10541" y="10556"/>
                </a:lnTo>
                <a:lnTo>
                  <a:pt x="2829" y="22020"/>
                </a:lnTo>
                <a:lnTo>
                  <a:pt x="0" y="36067"/>
                </a:lnTo>
                <a:lnTo>
                  <a:pt x="2829" y="50041"/>
                </a:lnTo>
                <a:lnTo>
                  <a:pt x="10541" y="61467"/>
                </a:lnTo>
                <a:lnTo>
                  <a:pt x="21967" y="69179"/>
                </a:lnTo>
                <a:lnTo>
                  <a:pt x="35941" y="72009"/>
                </a:lnTo>
                <a:lnTo>
                  <a:pt x="49988" y="69179"/>
                </a:lnTo>
                <a:lnTo>
                  <a:pt x="61452" y="61468"/>
                </a:lnTo>
                <a:lnTo>
                  <a:pt x="69177" y="50041"/>
                </a:lnTo>
                <a:lnTo>
                  <a:pt x="72009" y="36067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918383" y="242489"/>
            <a:ext cx="1425575" cy="287020"/>
          </a:xfrm>
          <a:prstGeom prst="rect">
            <a:avLst/>
          </a:prstGeom>
          <a:solidFill>
            <a:srgbClr val="F02971"/>
          </a:solidFill>
        </p:spPr>
        <p:txBody>
          <a:bodyPr wrap="square" lIns="0" tIns="41275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325"/>
              </a:spcBef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除夕前一天的下午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29561" y="4382274"/>
            <a:ext cx="2616835" cy="0"/>
          </a:xfrm>
          <a:custGeom>
            <a:avLst/>
            <a:gdLst/>
            <a:ahLst/>
            <a:cxnLst/>
            <a:rect l="l" t="t" r="r" b="b"/>
            <a:pathLst>
              <a:path w="2616835" h="0">
                <a:moveTo>
                  <a:pt x="0" y="0"/>
                </a:moveTo>
                <a:lnTo>
                  <a:pt x="2616580" y="0"/>
                </a:lnTo>
              </a:path>
            </a:pathLst>
          </a:custGeom>
          <a:ln w="12700">
            <a:solidFill>
              <a:srgbClr val="76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29561" y="4199064"/>
            <a:ext cx="0" cy="170815"/>
          </a:xfrm>
          <a:custGeom>
            <a:avLst/>
            <a:gdLst/>
            <a:ahLst/>
            <a:cxnLst/>
            <a:rect l="l" t="t" r="r" b="b"/>
            <a:pathLst>
              <a:path w="0" h="170814">
                <a:moveTo>
                  <a:pt x="0" y="0"/>
                </a:moveTo>
                <a:lnTo>
                  <a:pt x="0" y="170599"/>
                </a:lnTo>
              </a:path>
            </a:pathLst>
          </a:custGeom>
          <a:ln w="12700">
            <a:solidFill>
              <a:srgbClr val="76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52620" y="3724528"/>
            <a:ext cx="0" cy="640080"/>
          </a:xfrm>
          <a:custGeom>
            <a:avLst/>
            <a:gdLst/>
            <a:ahLst/>
            <a:cxnLst/>
            <a:rect l="l" t="t" r="r" b="b"/>
            <a:pathLst>
              <a:path w="0" h="640079">
                <a:moveTo>
                  <a:pt x="0" y="0"/>
                </a:moveTo>
                <a:lnTo>
                  <a:pt x="0" y="639724"/>
                </a:lnTo>
              </a:path>
            </a:pathLst>
          </a:custGeom>
          <a:ln w="12700">
            <a:solidFill>
              <a:srgbClr val="76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46142" y="1144650"/>
            <a:ext cx="0" cy="548640"/>
          </a:xfrm>
          <a:custGeom>
            <a:avLst/>
            <a:gdLst/>
            <a:ahLst/>
            <a:cxnLst/>
            <a:rect l="l" t="t" r="r" b="b"/>
            <a:pathLst>
              <a:path w="0" h="548639">
                <a:moveTo>
                  <a:pt x="0" y="0"/>
                </a:moveTo>
                <a:lnTo>
                  <a:pt x="0" y="548513"/>
                </a:lnTo>
              </a:path>
            </a:pathLst>
          </a:custGeom>
          <a:ln w="12700">
            <a:solidFill>
              <a:srgbClr val="76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62298" y="1693164"/>
            <a:ext cx="2466340" cy="2031364"/>
          </a:xfrm>
          <a:custGeom>
            <a:avLst/>
            <a:gdLst/>
            <a:ahLst/>
            <a:cxnLst/>
            <a:rect l="l" t="t" r="r" b="b"/>
            <a:pathLst>
              <a:path w="2466340" h="2031364">
                <a:moveTo>
                  <a:pt x="0" y="2031364"/>
                </a:moveTo>
                <a:lnTo>
                  <a:pt x="2465958" y="2031364"/>
                </a:lnTo>
                <a:lnTo>
                  <a:pt x="2465958" y="0"/>
                </a:lnTo>
                <a:lnTo>
                  <a:pt x="0" y="0"/>
                </a:lnTo>
                <a:lnTo>
                  <a:pt x="0" y="20313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744976" y="1736089"/>
            <a:ext cx="93218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5">
                <a:solidFill>
                  <a:srgbClr val="171717"/>
                </a:solidFill>
                <a:latin typeface="微软雅黑"/>
                <a:cs typeface="微软雅黑"/>
              </a:rPr>
              <a:t>第三方平台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44976" y="2165604"/>
            <a:ext cx="111315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5">
                <a:solidFill>
                  <a:srgbClr val="171717"/>
                </a:solidFill>
                <a:latin typeface="微软雅黑"/>
                <a:cs typeface="微软雅黑"/>
              </a:rPr>
              <a:t>安全开发红线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44976" y="2594864"/>
            <a:ext cx="111315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5">
                <a:solidFill>
                  <a:srgbClr val="171717"/>
                </a:solidFill>
                <a:latin typeface="微软雅黑"/>
                <a:cs typeface="微软雅黑"/>
              </a:rPr>
              <a:t>安全意识薄弱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44976" y="3014979"/>
            <a:ext cx="111315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5">
                <a:solidFill>
                  <a:srgbClr val="171717"/>
                </a:solidFill>
                <a:latin typeface="微软雅黑"/>
                <a:cs typeface="微软雅黑"/>
              </a:rPr>
              <a:t>违反上线流程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338823" y="873798"/>
            <a:ext cx="1945639" cy="377825"/>
          </a:xfrm>
          <a:custGeom>
            <a:avLst/>
            <a:gdLst/>
            <a:ahLst/>
            <a:cxnLst/>
            <a:rect l="l" t="t" r="r" b="b"/>
            <a:pathLst>
              <a:path w="1945640" h="377825">
                <a:moveTo>
                  <a:pt x="0" y="377405"/>
                </a:moveTo>
                <a:lnTo>
                  <a:pt x="1945639" y="377405"/>
                </a:lnTo>
                <a:lnTo>
                  <a:pt x="1945639" y="0"/>
                </a:lnTo>
                <a:lnTo>
                  <a:pt x="0" y="0"/>
                </a:lnTo>
                <a:lnTo>
                  <a:pt x="0" y="377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424295" y="982090"/>
            <a:ext cx="133286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0" b="1">
                <a:solidFill>
                  <a:srgbClr val="171717"/>
                </a:solidFill>
                <a:latin typeface="微软雅黑"/>
                <a:cs typeface="微软雅黑"/>
              </a:rPr>
              <a:t>除夕前天下</a:t>
            </a:r>
            <a:r>
              <a:rPr dirty="0" sz="1400" spc="25" b="1">
                <a:solidFill>
                  <a:srgbClr val="171717"/>
                </a:solidFill>
                <a:latin typeface="微软雅黑"/>
                <a:cs typeface="微软雅黑"/>
              </a:rPr>
              <a:t>午</a:t>
            </a:r>
            <a:r>
              <a:rPr dirty="0" sz="1400" spc="-10" b="1">
                <a:solidFill>
                  <a:srgbClr val="171717"/>
                </a:solidFill>
                <a:latin typeface="微软雅黑"/>
                <a:cs typeface="微软雅黑"/>
              </a:rPr>
              <a:t>….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836920" y="926503"/>
            <a:ext cx="502284" cy="502284"/>
          </a:xfrm>
          <a:custGeom>
            <a:avLst/>
            <a:gdLst/>
            <a:ahLst/>
            <a:cxnLst/>
            <a:rect l="l" t="t" r="r" b="b"/>
            <a:pathLst>
              <a:path w="502285" h="502284">
                <a:moveTo>
                  <a:pt x="0" y="501865"/>
                </a:moveTo>
                <a:lnTo>
                  <a:pt x="501865" y="501865"/>
                </a:lnTo>
                <a:lnTo>
                  <a:pt x="501865" y="0"/>
                </a:lnTo>
                <a:lnTo>
                  <a:pt x="0" y="0"/>
                </a:lnTo>
                <a:lnTo>
                  <a:pt x="0" y="501865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19215" y="1101216"/>
            <a:ext cx="337820" cy="257810"/>
          </a:xfrm>
          <a:custGeom>
            <a:avLst/>
            <a:gdLst/>
            <a:ahLst/>
            <a:cxnLst/>
            <a:rect l="l" t="t" r="r" b="b"/>
            <a:pathLst>
              <a:path w="337820" h="257809">
                <a:moveTo>
                  <a:pt x="16383" y="888"/>
                </a:moveTo>
                <a:lnTo>
                  <a:pt x="0" y="888"/>
                </a:lnTo>
                <a:lnTo>
                  <a:pt x="0" y="257556"/>
                </a:lnTo>
                <a:lnTo>
                  <a:pt x="337312" y="257556"/>
                </a:lnTo>
                <a:lnTo>
                  <a:pt x="337312" y="241173"/>
                </a:lnTo>
                <a:lnTo>
                  <a:pt x="23368" y="241173"/>
                </a:lnTo>
                <a:lnTo>
                  <a:pt x="35779" y="221742"/>
                </a:lnTo>
                <a:lnTo>
                  <a:pt x="16383" y="221742"/>
                </a:lnTo>
                <a:lnTo>
                  <a:pt x="16383" y="888"/>
                </a:lnTo>
                <a:close/>
              </a:path>
              <a:path w="337820" h="257809">
                <a:moveTo>
                  <a:pt x="106553" y="80518"/>
                </a:moveTo>
                <a:lnTo>
                  <a:pt x="102488" y="86868"/>
                </a:lnTo>
                <a:lnTo>
                  <a:pt x="99060" y="91440"/>
                </a:lnTo>
                <a:lnTo>
                  <a:pt x="99313" y="91694"/>
                </a:lnTo>
                <a:lnTo>
                  <a:pt x="16383" y="221742"/>
                </a:lnTo>
                <a:lnTo>
                  <a:pt x="35779" y="221742"/>
                </a:lnTo>
                <a:lnTo>
                  <a:pt x="112522" y="101600"/>
                </a:lnTo>
                <a:lnTo>
                  <a:pt x="140011" y="101600"/>
                </a:lnTo>
                <a:lnTo>
                  <a:pt x="112245" y="80899"/>
                </a:lnTo>
                <a:lnTo>
                  <a:pt x="106934" y="80899"/>
                </a:lnTo>
                <a:lnTo>
                  <a:pt x="106553" y="80518"/>
                </a:lnTo>
                <a:close/>
              </a:path>
              <a:path w="337820" h="257809">
                <a:moveTo>
                  <a:pt x="140011" y="101600"/>
                </a:moveTo>
                <a:lnTo>
                  <a:pt x="112522" y="101600"/>
                </a:lnTo>
                <a:lnTo>
                  <a:pt x="220091" y="181737"/>
                </a:lnTo>
                <a:lnTo>
                  <a:pt x="229870" y="168529"/>
                </a:lnTo>
                <a:lnTo>
                  <a:pt x="229362" y="168148"/>
                </a:lnTo>
                <a:lnTo>
                  <a:pt x="236099" y="158369"/>
                </a:lnTo>
                <a:lnTo>
                  <a:pt x="216154" y="158369"/>
                </a:lnTo>
                <a:lnTo>
                  <a:pt x="140011" y="101600"/>
                </a:lnTo>
                <a:close/>
              </a:path>
              <a:path w="337820" h="257809">
                <a:moveTo>
                  <a:pt x="334010" y="0"/>
                </a:moveTo>
                <a:lnTo>
                  <a:pt x="288925" y="23368"/>
                </a:lnTo>
                <a:lnTo>
                  <a:pt x="303022" y="32258"/>
                </a:lnTo>
                <a:lnTo>
                  <a:pt x="216154" y="158369"/>
                </a:lnTo>
                <a:lnTo>
                  <a:pt x="236099" y="158369"/>
                </a:lnTo>
                <a:lnTo>
                  <a:pt x="316864" y="41148"/>
                </a:lnTo>
                <a:lnTo>
                  <a:pt x="332256" y="41148"/>
                </a:lnTo>
                <a:lnTo>
                  <a:pt x="334010" y="0"/>
                </a:lnTo>
                <a:close/>
              </a:path>
              <a:path w="337820" h="257809">
                <a:moveTo>
                  <a:pt x="108838" y="78359"/>
                </a:moveTo>
                <a:lnTo>
                  <a:pt x="106934" y="80899"/>
                </a:lnTo>
                <a:lnTo>
                  <a:pt x="112245" y="80899"/>
                </a:lnTo>
                <a:lnTo>
                  <a:pt x="108838" y="78359"/>
                </a:lnTo>
                <a:close/>
              </a:path>
              <a:path w="337820" h="257809">
                <a:moveTo>
                  <a:pt x="332256" y="41148"/>
                </a:moveTo>
                <a:lnTo>
                  <a:pt x="316864" y="41148"/>
                </a:lnTo>
                <a:lnTo>
                  <a:pt x="331850" y="50673"/>
                </a:lnTo>
                <a:lnTo>
                  <a:pt x="332256" y="41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338823" y="1923453"/>
            <a:ext cx="2400300" cy="377825"/>
          </a:xfrm>
          <a:custGeom>
            <a:avLst/>
            <a:gdLst/>
            <a:ahLst/>
            <a:cxnLst/>
            <a:rect l="l" t="t" r="r" b="b"/>
            <a:pathLst>
              <a:path w="2400300" h="377825">
                <a:moveTo>
                  <a:pt x="0" y="377405"/>
                </a:moveTo>
                <a:lnTo>
                  <a:pt x="2400046" y="377405"/>
                </a:lnTo>
                <a:lnTo>
                  <a:pt x="2400046" y="0"/>
                </a:lnTo>
                <a:lnTo>
                  <a:pt x="0" y="0"/>
                </a:lnTo>
                <a:lnTo>
                  <a:pt x="0" y="377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6424295" y="2033523"/>
            <a:ext cx="219773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0" b="1">
                <a:solidFill>
                  <a:srgbClr val="171717"/>
                </a:solidFill>
                <a:latin typeface="微软雅黑"/>
                <a:cs typeface="微软雅黑"/>
              </a:rPr>
              <a:t>15:20</a:t>
            </a:r>
            <a:r>
              <a:rPr dirty="0" sz="1400" spc="-135" b="1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400" spc="20" b="1">
                <a:solidFill>
                  <a:srgbClr val="171717"/>
                </a:solidFill>
                <a:latin typeface="微软雅黑"/>
                <a:cs typeface="微软雅黑"/>
              </a:rPr>
              <a:t>发现风险并确认危害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836920" y="1882686"/>
            <a:ext cx="502284" cy="502284"/>
          </a:xfrm>
          <a:custGeom>
            <a:avLst/>
            <a:gdLst/>
            <a:ahLst/>
            <a:cxnLst/>
            <a:rect l="l" t="t" r="r" b="b"/>
            <a:pathLst>
              <a:path w="502285" h="502285">
                <a:moveTo>
                  <a:pt x="0" y="501865"/>
                </a:moveTo>
                <a:lnTo>
                  <a:pt x="501865" y="501865"/>
                </a:lnTo>
                <a:lnTo>
                  <a:pt x="501865" y="0"/>
                </a:lnTo>
                <a:lnTo>
                  <a:pt x="0" y="0"/>
                </a:lnTo>
                <a:lnTo>
                  <a:pt x="0" y="501865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919215" y="1980945"/>
            <a:ext cx="337820" cy="301625"/>
          </a:xfrm>
          <a:custGeom>
            <a:avLst/>
            <a:gdLst/>
            <a:ahLst/>
            <a:cxnLst/>
            <a:rect l="l" t="t" r="r" b="b"/>
            <a:pathLst>
              <a:path w="337820" h="301625">
                <a:moveTo>
                  <a:pt x="35306" y="48641"/>
                </a:moveTo>
                <a:lnTo>
                  <a:pt x="0" y="48641"/>
                </a:lnTo>
                <a:lnTo>
                  <a:pt x="0" y="301498"/>
                </a:lnTo>
                <a:lnTo>
                  <a:pt x="337312" y="301498"/>
                </a:lnTo>
                <a:lnTo>
                  <a:pt x="337312" y="283591"/>
                </a:lnTo>
                <a:lnTo>
                  <a:pt x="17907" y="283591"/>
                </a:lnTo>
                <a:lnTo>
                  <a:pt x="17907" y="66548"/>
                </a:lnTo>
                <a:lnTo>
                  <a:pt x="35306" y="66548"/>
                </a:lnTo>
                <a:lnTo>
                  <a:pt x="35306" y="48641"/>
                </a:lnTo>
                <a:close/>
              </a:path>
              <a:path w="337820" h="301625">
                <a:moveTo>
                  <a:pt x="337312" y="66548"/>
                </a:moveTo>
                <a:lnTo>
                  <a:pt x="319405" y="66548"/>
                </a:lnTo>
                <a:lnTo>
                  <a:pt x="319405" y="283591"/>
                </a:lnTo>
                <a:lnTo>
                  <a:pt x="337312" y="283591"/>
                </a:lnTo>
                <a:lnTo>
                  <a:pt x="337312" y="66548"/>
                </a:lnTo>
                <a:close/>
              </a:path>
              <a:path w="337820" h="301625">
                <a:moveTo>
                  <a:pt x="175641" y="0"/>
                </a:moveTo>
                <a:lnTo>
                  <a:pt x="53212" y="0"/>
                </a:lnTo>
                <a:lnTo>
                  <a:pt x="53212" y="183769"/>
                </a:lnTo>
                <a:lnTo>
                  <a:pt x="53848" y="183769"/>
                </a:lnTo>
                <a:lnTo>
                  <a:pt x="53212" y="184277"/>
                </a:lnTo>
                <a:lnTo>
                  <a:pt x="100075" y="231140"/>
                </a:lnTo>
                <a:lnTo>
                  <a:pt x="112775" y="218440"/>
                </a:lnTo>
                <a:lnTo>
                  <a:pt x="112395" y="218059"/>
                </a:lnTo>
                <a:lnTo>
                  <a:pt x="125015" y="205486"/>
                </a:lnTo>
                <a:lnTo>
                  <a:pt x="99822" y="205486"/>
                </a:lnTo>
                <a:lnTo>
                  <a:pt x="71247" y="176911"/>
                </a:lnTo>
                <a:lnTo>
                  <a:pt x="71247" y="18034"/>
                </a:lnTo>
                <a:lnTo>
                  <a:pt x="175641" y="18034"/>
                </a:lnTo>
                <a:lnTo>
                  <a:pt x="175641" y="0"/>
                </a:lnTo>
                <a:close/>
              </a:path>
              <a:path w="337820" h="301625">
                <a:moveTo>
                  <a:pt x="337312" y="51816"/>
                </a:moveTo>
                <a:lnTo>
                  <a:pt x="128905" y="51816"/>
                </a:lnTo>
                <a:lnTo>
                  <a:pt x="128905" y="176276"/>
                </a:lnTo>
                <a:lnTo>
                  <a:pt x="99822" y="205486"/>
                </a:lnTo>
                <a:lnTo>
                  <a:pt x="125015" y="205486"/>
                </a:lnTo>
                <a:lnTo>
                  <a:pt x="146304" y="184277"/>
                </a:lnTo>
                <a:lnTo>
                  <a:pt x="145669" y="183769"/>
                </a:lnTo>
                <a:lnTo>
                  <a:pt x="146812" y="183769"/>
                </a:lnTo>
                <a:lnTo>
                  <a:pt x="146812" y="66548"/>
                </a:lnTo>
                <a:lnTo>
                  <a:pt x="337312" y="66548"/>
                </a:lnTo>
                <a:lnTo>
                  <a:pt x="337312" y="51816"/>
                </a:lnTo>
                <a:close/>
              </a:path>
              <a:path w="337820" h="301625">
                <a:moveTo>
                  <a:pt x="146812" y="33781"/>
                </a:moveTo>
                <a:lnTo>
                  <a:pt x="83820" y="33781"/>
                </a:lnTo>
                <a:lnTo>
                  <a:pt x="83820" y="155829"/>
                </a:lnTo>
                <a:lnTo>
                  <a:pt x="101726" y="155829"/>
                </a:lnTo>
                <a:lnTo>
                  <a:pt x="101726" y="51816"/>
                </a:lnTo>
                <a:lnTo>
                  <a:pt x="337312" y="51816"/>
                </a:lnTo>
                <a:lnTo>
                  <a:pt x="337312" y="48641"/>
                </a:lnTo>
                <a:lnTo>
                  <a:pt x="146812" y="48641"/>
                </a:lnTo>
                <a:lnTo>
                  <a:pt x="146812" y="33781"/>
                </a:lnTo>
                <a:close/>
              </a:path>
              <a:path w="337820" h="301625">
                <a:moveTo>
                  <a:pt x="174117" y="18034"/>
                </a:moveTo>
                <a:lnTo>
                  <a:pt x="156210" y="18034"/>
                </a:lnTo>
                <a:lnTo>
                  <a:pt x="156210" y="34671"/>
                </a:lnTo>
                <a:lnTo>
                  <a:pt x="174117" y="34671"/>
                </a:lnTo>
                <a:lnTo>
                  <a:pt x="174117" y="180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38823" y="2871635"/>
            <a:ext cx="1808480" cy="377825"/>
          </a:xfrm>
          <a:custGeom>
            <a:avLst/>
            <a:gdLst/>
            <a:ahLst/>
            <a:cxnLst/>
            <a:rect l="l" t="t" r="r" b="b"/>
            <a:pathLst>
              <a:path w="1808479" h="377825">
                <a:moveTo>
                  <a:pt x="0" y="377405"/>
                </a:moveTo>
                <a:lnTo>
                  <a:pt x="1808479" y="377405"/>
                </a:lnTo>
                <a:lnTo>
                  <a:pt x="1808479" y="0"/>
                </a:lnTo>
                <a:lnTo>
                  <a:pt x="0" y="0"/>
                </a:lnTo>
                <a:lnTo>
                  <a:pt x="0" y="377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424295" y="2983483"/>
            <a:ext cx="165481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0" b="1">
                <a:solidFill>
                  <a:srgbClr val="171717"/>
                </a:solidFill>
                <a:latin typeface="微软雅黑"/>
                <a:cs typeface="微软雅黑"/>
              </a:rPr>
              <a:t>15:30</a:t>
            </a:r>
            <a:r>
              <a:rPr dirty="0" sz="1400" spc="-140" b="1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400" spc="20" b="1">
                <a:solidFill>
                  <a:srgbClr val="171717"/>
                </a:solidFill>
                <a:latin typeface="微软雅黑"/>
                <a:cs typeface="微软雅黑"/>
              </a:rPr>
              <a:t>关闭外网服务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836920" y="2838869"/>
            <a:ext cx="502284" cy="502284"/>
          </a:xfrm>
          <a:custGeom>
            <a:avLst/>
            <a:gdLst/>
            <a:ahLst/>
            <a:cxnLst/>
            <a:rect l="l" t="t" r="r" b="b"/>
            <a:pathLst>
              <a:path w="502285" h="502285">
                <a:moveTo>
                  <a:pt x="0" y="501865"/>
                </a:moveTo>
                <a:lnTo>
                  <a:pt x="501865" y="501865"/>
                </a:lnTo>
                <a:lnTo>
                  <a:pt x="501865" y="0"/>
                </a:lnTo>
                <a:lnTo>
                  <a:pt x="0" y="0"/>
                </a:lnTo>
                <a:lnTo>
                  <a:pt x="0" y="501865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929555" y="2962655"/>
            <a:ext cx="316865" cy="313690"/>
          </a:xfrm>
          <a:custGeom>
            <a:avLst/>
            <a:gdLst/>
            <a:ahLst/>
            <a:cxnLst/>
            <a:rect l="l" t="t" r="r" b="b"/>
            <a:pathLst>
              <a:path w="316864" h="313689">
                <a:moveTo>
                  <a:pt x="88466" y="180212"/>
                </a:moveTo>
                <a:lnTo>
                  <a:pt x="75258" y="180212"/>
                </a:lnTo>
                <a:lnTo>
                  <a:pt x="75258" y="313563"/>
                </a:lnTo>
                <a:lnTo>
                  <a:pt x="88466" y="313563"/>
                </a:lnTo>
                <a:lnTo>
                  <a:pt x="88466" y="180212"/>
                </a:lnTo>
                <a:close/>
              </a:path>
              <a:path w="316864" h="313689">
                <a:moveTo>
                  <a:pt x="241374" y="180212"/>
                </a:moveTo>
                <a:lnTo>
                  <a:pt x="228166" y="180212"/>
                </a:lnTo>
                <a:lnTo>
                  <a:pt x="228166" y="313563"/>
                </a:lnTo>
                <a:lnTo>
                  <a:pt x="241374" y="313563"/>
                </a:lnTo>
                <a:lnTo>
                  <a:pt x="241374" y="180212"/>
                </a:lnTo>
                <a:close/>
              </a:path>
              <a:path w="316864" h="313689">
                <a:moveTo>
                  <a:pt x="158316" y="0"/>
                </a:moveTo>
                <a:lnTo>
                  <a:pt x="99213" y="11334"/>
                </a:lnTo>
                <a:lnTo>
                  <a:pt x="47064" y="45338"/>
                </a:lnTo>
                <a:lnTo>
                  <a:pt x="18698" y="82950"/>
                </a:lnTo>
                <a:lnTo>
                  <a:pt x="2988" y="125706"/>
                </a:lnTo>
                <a:lnTo>
                  <a:pt x="0" y="170675"/>
                </a:lnTo>
                <a:lnTo>
                  <a:pt x="9801" y="214925"/>
                </a:lnTo>
                <a:lnTo>
                  <a:pt x="32459" y="255524"/>
                </a:lnTo>
                <a:lnTo>
                  <a:pt x="37285" y="261238"/>
                </a:lnTo>
                <a:lnTo>
                  <a:pt x="37666" y="263525"/>
                </a:lnTo>
                <a:lnTo>
                  <a:pt x="41075" y="274752"/>
                </a:lnTo>
                <a:lnTo>
                  <a:pt x="46270" y="285242"/>
                </a:lnTo>
                <a:lnTo>
                  <a:pt x="53132" y="294778"/>
                </a:lnTo>
                <a:lnTo>
                  <a:pt x="61542" y="303149"/>
                </a:lnTo>
                <a:lnTo>
                  <a:pt x="61663" y="274752"/>
                </a:lnTo>
                <a:lnTo>
                  <a:pt x="61873" y="238760"/>
                </a:lnTo>
                <a:lnTo>
                  <a:pt x="36777" y="238760"/>
                </a:lnTo>
                <a:lnTo>
                  <a:pt x="34618" y="235585"/>
                </a:lnTo>
                <a:lnTo>
                  <a:pt x="16097" y="190200"/>
                </a:lnTo>
                <a:lnTo>
                  <a:pt x="13615" y="142112"/>
                </a:lnTo>
                <a:lnTo>
                  <a:pt x="27063" y="95531"/>
                </a:lnTo>
                <a:lnTo>
                  <a:pt x="56335" y="54737"/>
                </a:lnTo>
                <a:lnTo>
                  <a:pt x="93860" y="28085"/>
                </a:lnTo>
                <a:lnTo>
                  <a:pt x="136286" y="14741"/>
                </a:lnTo>
                <a:lnTo>
                  <a:pt x="223972" y="14722"/>
                </a:lnTo>
                <a:lnTo>
                  <a:pt x="217355" y="11287"/>
                </a:lnTo>
                <a:lnTo>
                  <a:pt x="188270" y="2780"/>
                </a:lnTo>
                <a:lnTo>
                  <a:pt x="158316" y="0"/>
                </a:lnTo>
                <a:close/>
              </a:path>
              <a:path w="316864" h="313689">
                <a:moveTo>
                  <a:pt x="254455" y="192912"/>
                </a:moveTo>
                <a:lnTo>
                  <a:pt x="255217" y="303149"/>
                </a:lnTo>
                <a:lnTo>
                  <a:pt x="263607" y="294778"/>
                </a:lnTo>
                <a:lnTo>
                  <a:pt x="270425" y="285242"/>
                </a:lnTo>
                <a:lnTo>
                  <a:pt x="275576" y="274752"/>
                </a:lnTo>
                <a:lnTo>
                  <a:pt x="278966" y="263525"/>
                </a:lnTo>
                <a:lnTo>
                  <a:pt x="279347" y="261238"/>
                </a:lnTo>
                <a:lnTo>
                  <a:pt x="284300" y="255396"/>
                </a:lnTo>
                <a:lnTo>
                  <a:pt x="293573" y="238760"/>
                </a:lnTo>
                <a:lnTo>
                  <a:pt x="279982" y="238760"/>
                </a:lnTo>
                <a:lnTo>
                  <a:pt x="278839" y="232156"/>
                </a:lnTo>
                <a:lnTo>
                  <a:pt x="275261" y="221023"/>
                </a:lnTo>
                <a:lnTo>
                  <a:pt x="269933" y="210629"/>
                </a:lnTo>
                <a:lnTo>
                  <a:pt x="262962" y="201187"/>
                </a:lnTo>
                <a:lnTo>
                  <a:pt x="254455" y="192912"/>
                </a:lnTo>
                <a:close/>
              </a:path>
              <a:path w="316864" h="313689">
                <a:moveTo>
                  <a:pt x="62177" y="192912"/>
                </a:moveTo>
                <a:lnTo>
                  <a:pt x="37920" y="232156"/>
                </a:lnTo>
                <a:lnTo>
                  <a:pt x="36777" y="238760"/>
                </a:lnTo>
                <a:lnTo>
                  <a:pt x="61873" y="238760"/>
                </a:lnTo>
                <a:lnTo>
                  <a:pt x="62177" y="192912"/>
                </a:lnTo>
                <a:close/>
              </a:path>
              <a:path w="316864" h="313689">
                <a:moveTo>
                  <a:pt x="223972" y="14722"/>
                </a:moveTo>
                <a:lnTo>
                  <a:pt x="180346" y="14722"/>
                </a:lnTo>
                <a:lnTo>
                  <a:pt x="222772" y="28048"/>
                </a:lnTo>
                <a:lnTo>
                  <a:pt x="260297" y="54737"/>
                </a:lnTo>
                <a:lnTo>
                  <a:pt x="289570" y="95478"/>
                </a:lnTo>
                <a:lnTo>
                  <a:pt x="303032" y="142065"/>
                </a:lnTo>
                <a:lnTo>
                  <a:pt x="300580" y="190218"/>
                </a:lnTo>
                <a:lnTo>
                  <a:pt x="282141" y="235585"/>
                </a:lnTo>
                <a:lnTo>
                  <a:pt x="279982" y="238760"/>
                </a:lnTo>
                <a:lnTo>
                  <a:pt x="293573" y="238760"/>
                </a:lnTo>
                <a:lnTo>
                  <a:pt x="306894" y="214860"/>
                </a:lnTo>
                <a:lnTo>
                  <a:pt x="316651" y="170648"/>
                </a:lnTo>
                <a:lnTo>
                  <a:pt x="313624" y="125698"/>
                </a:lnTo>
                <a:lnTo>
                  <a:pt x="297869" y="82949"/>
                </a:lnTo>
                <a:lnTo>
                  <a:pt x="269441" y="45338"/>
                </a:lnTo>
                <a:lnTo>
                  <a:pt x="244701" y="25485"/>
                </a:lnTo>
                <a:lnTo>
                  <a:pt x="223972" y="147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73442" y="847000"/>
            <a:ext cx="2561970" cy="3297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836920" y="3795115"/>
            <a:ext cx="502284" cy="502284"/>
          </a:xfrm>
          <a:custGeom>
            <a:avLst/>
            <a:gdLst/>
            <a:ahLst/>
            <a:cxnLst/>
            <a:rect l="l" t="t" r="r" b="b"/>
            <a:pathLst>
              <a:path w="502285" h="502285">
                <a:moveTo>
                  <a:pt x="0" y="501865"/>
                </a:moveTo>
                <a:lnTo>
                  <a:pt x="501865" y="501865"/>
                </a:lnTo>
                <a:lnTo>
                  <a:pt x="501865" y="0"/>
                </a:lnTo>
                <a:lnTo>
                  <a:pt x="0" y="0"/>
                </a:lnTo>
                <a:lnTo>
                  <a:pt x="0" y="501865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338823" y="3806774"/>
            <a:ext cx="1673860" cy="415925"/>
          </a:xfrm>
          <a:custGeom>
            <a:avLst/>
            <a:gdLst/>
            <a:ahLst/>
            <a:cxnLst/>
            <a:rect l="l" t="t" r="r" b="b"/>
            <a:pathLst>
              <a:path w="1673859" h="415925">
                <a:moveTo>
                  <a:pt x="0" y="415493"/>
                </a:moveTo>
                <a:lnTo>
                  <a:pt x="1673860" y="415493"/>
                </a:lnTo>
                <a:lnTo>
                  <a:pt x="1673860" y="0"/>
                </a:lnTo>
                <a:lnTo>
                  <a:pt x="0" y="0"/>
                </a:lnTo>
                <a:lnTo>
                  <a:pt x="0" y="4154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744976" y="3444240"/>
            <a:ext cx="4191635" cy="702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5">
                <a:solidFill>
                  <a:srgbClr val="171717"/>
                </a:solidFill>
                <a:latin typeface="微软雅黑"/>
                <a:cs typeface="微软雅黑"/>
              </a:rPr>
              <a:t>多处违反安全编码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800">
              <a:latin typeface="Times New Roman"/>
              <a:cs typeface="Times New Roman"/>
            </a:endParaRPr>
          </a:p>
          <a:p>
            <a:pPr marL="2691765">
              <a:lnSpc>
                <a:spcPct val="100000"/>
              </a:lnSpc>
            </a:pPr>
            <a:r>
              <a:rPr dirty="0" sz="1400" spc="20" b="1">
                <a:solidFill>
                  <a:srgbClr val="171717"/>
                </a:solidFill>
                <a:latin typeface="微软雅黑"/>
                <a:cs typeface="微软雅黑"/>
              </a:rPr>
              <a:t>一周时间</a:t>
            </a:r>
            <a:r>
              <a:rPr dirty="0" sz="1400" spc="-190" b="1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400" spc="20" b="1">
                <a:solidFill>
                  <a:srgbClr val="171717"/>
                </a:solidFill>
                <a:latin typeface="微软雅黑"/>
                <a:cs typeface="微软雅黑"/>
              </a:rPr>
              <a:t>软件整改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929121" y="3918432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153288" y="0"/>
                </a:moveTo>
                <a:lnTo>
                  <a:pt x="126111" y="126174"/>
                </a:lnTo>
                <a:lnTo>
                  <a:pt x="0" y="153263"/>
                </a:lnTo>
                <a:lnTo>
                  <a:pt x="126111" y="180352"/>
                </a:lnTo>
                <a:lnTo>
                  <a:pt x="153288" y="306514"/>
                </a:lnTo>
                <a:lnTo>
                  <a:pt x="180339" y="180352"/>
                </a:lnTo>
                <a:lnTo>
                  <a:pt x="306450" y="153263"/>
                </a:lnTo>
                <a:lnTo>
                  <a:pt x="180339" y="126174"/>
                </a:lnTo>
                <a:lnTo>
                  <a:pt x="153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7375" y="4467225"/>
            <a:ext cx="5457825" cy="42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038975" y="4467225"/>
            <a:ext cx="333375" cy="428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67229" y="4538979"/>
            <a:ext cx="522541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10" b="1">
                <a:solidFill>
                  <a:srgbClr val="FFFFFF"/>
                </a:solidFill>
                <a:latin typeface="微软雅黑"/>
                <a:cs typeface="微软雅黑"/>
              </a:rPr>
              <a:t>尽管面对种种恐惧，但是自身的进步和发展，才是最大的“安全”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0075" y="419100"/>
            <a:ext cx="4936490" cy="4876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25"/>
              <a:t>五</a:t>
            </a:r>
            <a:r>
              <a:rPr dirty="0" sz="3200" spc="30"/>
              <a:t>、安全工作的</a:t>
            </a:r>
            <a:r>
              <a:rPr dirty="0" sz="3200" spc="20"/>
              <a:t>“</a:t>
            </a:r>
            <a:r>
              <a:rPr dirty="0" sz="3200" spc="30"/>
              <a:t>实干</a:t>
            </a:r>
            <a:r>
              <a:rPr dirty="0" sz="3200" spc="-50"/>
              <a:t>者</a:t>
            </a:r>
            <a:r>
              <a:rPr dirty="0" sz="3200" spc="30"/>
              <a:t>”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2695320" y="1034415"/>
            <a:ext cx="3753485" cy="274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006FC0"/>
                </a:solidFill>
                <a:latin typeface="微软雅黑"/>
                <a:cs typeface="微软雅黑"/>
              </a:rPr>
              <a:t>“沧海横流”的时代</a:t>
            </a:r>
            <a:r>
              <a:rPr dirty="0" sz="1800" spc="-100" b="1">
                <a:solidFill>
                  <a:srgbClr val="006FC0"/>
                </a:solidFill>
                <a:latin typeface="微软雅黑"/>
                <a:cs typeface="微软雅黑"/>
              </a:rPr>
              <a:t> </a:t>
            </a:r>
            <a:r>
              <a:rPr dirty="0" sz="1800" b="1">
                <a:solidFill>
                  <a:srgbClr val="006FC0"/>
                </a:solidFill>
                <a:latin typeface="微软雅黑"/>
                <a:cs typeface="微软雅黑"/>
              </a:rPr>
              <a:t>不做”预言家”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7250" y="253745"/>
            <a:ext cx="4483100" cy="0"/>
          </a:xfrm>
          <a:custGeom>
            <a:avLst/>
            <a:gdLst/>
            <a:ahLst/>
            <a:cxnLst/>
            <a:rect l="l" t="t" r="r" b="b"/>
            <a:pathLst>
              <a:path w="4483100" h="0">
                <a:moveTo>
                  <a:pt x="0" y="0"/>
                </a:moveTo>
                <a:lnTo>
                  <a:pt x="4482592" y="0"/>
                </a:lnTo>
              </a:path>
            </a:pathLst>
          </a:custGeom>
          <a:ln w="95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27250" y="1458849"/>
            <a:ext cx="4483100" cy="0"/>
          </a:xfrm>
          <a:custGeom>
            <a:avLst/>
            <a:gdLst/>
            <a:ahLst/>
            <a:cxnLst/>
            <a:rect l="l" t="t" r="r" b="b"/>
            <a:pathLst>
              <a:path w="4483100" h="0">
                <a:moveTo>
                  <a:pt x="0" y="0"/>
                </a:moveTo>
                <a:lnTo>
                  <a:pt x="4482592" y="0"/>
                </a:lnTo>
              </a:path>
            </a:pathLst>
          </a:custGeom>
          <a:ln w="95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58310" y="1894611"/>
            <a:ext cx="4091940" cy="2317750"/>
          </a:xfrm>
          <a:custGeom>
            <a:avLst/>
            <a:gdLst/>
            <a:ahLst/>
            <a:cxnLst/>
            <a:rect l="l" t="t" r="r" b="b"/>
            <a:pathLst>
              <a:path w="4091940" h="2317750">
                <a:moveTo>
                  <a:pt x="0" y="2317750"/>
                </a:moveTo>
                <a:lnTo>
                  <a:pt x="4091940" y="2317750"/>
                </a:lnTo>
                <a:lnTo>
                  <a:pt x="4091940" y="0"/>
                </a:lnTo>
                <a:lnTo>
                  <a:pt x="0" y="0"/>
                </a:lnTo>
                <a:lnTo>
                  <a:pt x="0" y="2317750"/>
                </a:lnTo>
                <a:close/>
              </a:path>
            </a:pathLst>
          </a:custGeom>
          <a:ln w="12700">
            <a:solidFill>
              <a:srgbClr val="76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25017" y="1757933"/>
            <a:ext cx="5412867" cy="2370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89114" y="2238286"/>
            <a:ext cx="800735" cy="1754505"/>
          </a:xfrm>
          <a:custGeom>
            <a:avLst/>
            <a:gdLst/>
            <a:ahLst/>
            <a:cxnLst/>
            <a:rect l="l" t="t" r="r" b="b"/>
            <a:pathLst>
              <a:path w="800734" h="1754504">
                <a:moveTo>
                  <a:pt x="0" y="1754377"/>
                </a:moveTo>
                <a:lnTo>
                  <a:pt x="800214" y="1754377"/>
                </a:lnTo>
                <a:lnTo>
                  <a:pt x="800214" y="0"/>
                </a:lnTo>
                <a:lnTo>
                  <a:pt x="0" y="0"/>
                </a:lnTo>
                <a:lnTo>
                  <a:pt x="0" y="17543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76490" y="2279014"/>
            <a:ext cx="635000" cy="1665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5080">
              <a:lnSpc>
                <a:spcPct val="100000"/>
              </a:lnSpc>
            </a:pPr>
            <a:r>
              <a:rPr dirty="0" sz="1200" spc="5" b="1">
                <a:solidFill>
                  <a:srgbClr val="171717"/>
                </a:solidFill>
                <a:latin typeface="微软雅黑"/>
                <a:cs typeface="微软雅黑"/>
              </a:rPr>
              <a:t>TIPS:</a:t>
            </a:r>
            <a:endParaRPr sz="1200">
              <a:latin typeface="微软雅黑"/>
              <a:cs typeface="微软雅黑"/>
            </a:endParaRPr>
          </a:p>
          <a:p>
            <a:pPr algn="just" marL="12700" marR="5080">
              <a:lnSpc>
                <a:spcPct val="200999"/>
              </a:lnSpc>
              <a:spcBef>
                <a:spcPts val="35"/>
              </a:spcBef>
            </a:pP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风险前置  </a:t>
            </a:r>
            <a:r>
              <a:rPr dirty="0" sz="1200" spc="-5" b="1">
                <a:solidFill>
                  <a:srgbClr val="171717"/>
                </a:solidFill>
                <a:latin typeface="微软雅黑"/>
                <a:cs typeface="微软雅黑"/>
              </a:rPr>
              <a:t>资产清单 </a:t>
            </a:r>
            <a:r>
              <a:rPr dirty="0" sz="1200" spc="-5" b="1">
                <a:solidFill>
                  <a:srgbClr val="171717"/>
                </a:solidFill>
                <a:latin typeface="微软雅黑"/>
                <a:cs typeface="微软雅黑"/>
              </a:rPr>
              <a:t> 提前预知</a:t>
            </a:r>
            <a:endParaRPr sz="1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200">
              <a:latin typeface="Times New Roman"/>
              <a:cs typeface="Times New Roman"/>
            </a:endParaRPr>
          </a:p>
          <a:p>
            <a:pPr algn="ctr" marL="13335">
              <a:lnSpc>
                <a:spcPct val="100000"/>
              </a:lnSpc>
            </a:pP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…</a:t>
            </a:r>
            <a:endParaRPr sz="1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40700" y="4791782"/>
            <a:ext cx="641985" cy="141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-55">
                <a:solidFill>
                  <a:srgbClr val="C1E4F6"/>
                </a:solidFill>
                <a:latin typeface="Arial"/>
                <a:cs typeface="Arial"/>
              </a:rPr>
              <a:t>OWASP.ORG</a:t>
            </a:r>
            <a:endParaRPr sz="8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49952" y="645984"/>
            <a:ext cx="1658111" cy="499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20640" y="1316346"/>
            <a:ext cx="1658112" cy="1706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0" y="3412748"/>
            <a:ext cx="1731264" cy="536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56332"/>
            <a:ext cx="9144000" cy="2099945"/>
          </a:xfrm>
          <a:custGeom>
            <a:avLst/>
            <a:gdLst/>
            <a:ahLst/>
            <a:cxnLst/>
            <a:rect l="l" t="t" r="r" b="b"/>
            <a:pathLst>
              <a:path w="9144000" h="2099945">
                <a:moveTo>
                  <a:pt x="0" y="2099475"/>
                </a:moveTo>
                <a:lnTo>
                  <a:pt x="31506" y="2050983"/>
                </a:lnTo>
                <a:lnTo>
                  <a:pt x="63020" y="2002593"/>
                </a:lnTo>
                <a:lnTo>
                  <a:pt x="94546" y="1954408"/>
                </a:lnTo>
                <a:lnTo>
                  <a:pt x="126092" y="1906531"/>
                </a:lnTo>
                <a:lnTo>
                  <a:pt x="157664" y="1859064"/>
                </a:lnTo>
                <a:lnTo>
                  <a:pt x="189268" y="1812110"/>
                </a:lnTo>
                <a:lnTo>
                  <a:pt x="220912" y="1765773"/>
                </a:lnTo>
                <a:lnTo>
                  <a:pt x="252601" y="1720155"/>
                </a:lnTo>
                <a:lnTo>
                  <a:pt x="284342" y="1675358"/>
                </a:lnTo>
                <a:lnTo>
                  <a:pt x="316141" y="1631486"/>
                </a:lnTo>
                <a:lnTo>
                  <a:pt x="348006" y="1588642"/>
                </a:lnTo>
                <a:lnTo>
                  <a:pt x="379942" y="1546928"/>
                </a:lnTo>
                <a:lnTo>
                  <a:pt x="411956" y="1506447"/>
                </a:lnTo>
                <a:lnTo>
                  <a:pt x="444054" y="1467301"/>
                </a:lnTo>
                <a:lnTo>
                  <a:pt x="476244" y="1429595"/>
                </a:lnTo>
                <a:lnTo>
                  <a:pt x="508531" y="1393430"/>
                </a:lnTo>
                <a:lnTo>
                  <a:pt x="540923" y="1358910"/>
                </a:lnTo>
                <a:lnTo>
                  <a:pt x="573424" y="1326136"/>
                </a:lnTo>
                <a:lnTo>
                  <a:pt x="606043" y="1295213"/>
                </a:lnTo>
                <a:lnTo>
                  <a:pt x="638786" y="1266243"/>
                </a:lnTo>
                <a:lnTo>
                  <a:pt x="671658" y="1239328"/>
                </a:lnTo>
                <a:lnTo>
                  <a:pt x="704667" y="1214572"/>
                </a:lnTo>
                <a:lnTo>
                  <a:pt x="737820" y="1192078"/>
                </a:lnTo>
                <a:lnTo>
                  <a:pt x="771121" y="1171947"/>
                </a:lnTo>
                <a:lnTo>
                  <a:pt x="838200" y="1139190"/>
                </a:lnTo>
                <a:lnTo>
                  <a:pt x="902563" y="1121185"/>
                </a:lnTo>
                <a:lnTo>
                  <a:pt x="932767" y="1118762"/>
                </a:lnTo>
                <a:lnTo>
                  <a:pt x="961926" y="1120228"/>
                </a:lnTo>
                <a:lnTo>
                  <a:pt x="1017926" y="1133341"/>
                </a:lnTo>
                <a:lnTo>
                  <a:pt x="1072196" y="1157548"/>
                </a:lnTo>
                <a:lnTo>
                  <a:pt x="1126372" y="1189870"/>
                </a:lnTo>
                <a:lnTo>
                  <a:pt x="1182089" y="1227332"/>
                </a:lnTo>
                <a:lnTo>
                  <a:pt x="1211037" y="1247060"/>
                </a:lnTo>
                <a:lnTo>
                  <a:pt x="1272131" y="1286650"/>
                </a:lnTo>
                <a:lnTo>
                  <a:pt x="1338854" y="1323936"/>
                </a:lnTo>
                <a:lnTo>
                  <a:pt x="1374837" y="1340786"/>
                </a:lnTo>
                <a:lnTo>
                  <a:pt x="1412840" y="1355943"/>
                </a:lnTo>
                <a:lnTo>
                  <a:pt x="1453068" y="1369036"/>
                </a:lnTo>
                <a:lnTo>
                  <a:pt x="1495725" y="1379693"/>
                </a:lnTo>
                <a:lnTo>
                  <a:pt x="1541016" y="1387542"/>
                </a:lnTo>
                <a:lnTo>
                  <a:pt x="1589144" y="1392210"/>
                </a:lnTo>
                <a:lnTo>
                  <a:pt x="1640314" y="1393326"/>
                </a:lnTo>
                <a:lnTo>
                  <a:pt x="1694731" y="1390517"/>
                </a:lnTo>
                <a:lnTo>
                  <a:pt x="1752600" y="1383411"/>
                </a:lnTo>
                <a:lnTo>
                  <a:pt x="1820728" y="1370398"/>
                </a:lnTo>
                <a:lnTo>
                  <a:pt x="1892934" y="1352456"/>
                </a:lnTo>
                <a:lnTo>
                  <a:pt x="1930486" y="1341780"/>
                </a:lnTo>
                <a:lnTo>
                  <a:pt x="1968961" y="1330045"/>
                </a:lnTo>
                <a:lnTo>
                  <a:pt x="2008325" y="1317308"/>
                </a:lnTo>
                <a:lnTo>
                  <a:pt x="2048547" y="1303629"/>
                </a:lnTo>
                <a:lnTo>
                  <a:pt x="2089595" y="1289063"/>
                </a:lnTo>
                <a:lnTo>
                  <a:pt x="2131435" y="1273670"/>
                </a:lnTo>
                <a:lnTo>
                  <a:pt x="2174036" y="1257508"/>
                </a:lnTo>
                <a:lnTo>
                  <a:pt x="2217364" y="1240633"/>
                </a:lnTo>
                <a:lnTo>
                  <a:pt x="2261389" y="1223104"/>
                </a:lnTo>
                <a:lnTo>
                  <a:pt x="2306076" y="1204978"/>
                </a:lnTo>
                <a:lnTo>
                  <a:pt x="2351394" y="1186315"/>
                </a:lnTo>
                <a:lnTo>
                  <a:pt x="2397311" y="1167171"/>
                </a:lnTo>
                <a:lnTo>
                  <a:pt x="2443794" y="1147604"/>
                </a:lnTo>
                <a:lnTo>
                  <a:pt x="2490810" y="1127672"/>
                </a:lnTo>
                <a:lnTo>
                  <a:pt x="2538327" y="1107433"/>
                </a:lnTo>
                <a:lnTo>
                  <a:pt x="2586313" y="1086945"/>
                </a:lnTo>
                <a:lnTo>
                  <a:pt x="2634735" y="1066266"/>
                </a:lnTo>
                <a:lnTo>
                  <a:pt x="2683561" y="1045453"/>
                </a:lnTo>
                <a:lnTo>
                  <a:pt x="2732759" y="1024565"/>
                </a:lnTo>
                <a:lnTo>
                  <a:pt x="2782296" y="1003659"/>
                </a:lnTo>
                <a:lnTo>
                  <a:pt x="2832139" y="982793"/>
                </a:lnTo>
                <a:lnTo>
                  <a:pt x="2882257" y="962025"/>
                </a:lnTo>
                <a:lnTo>
                  <a:pt x="2932616" y="941413"/>
                </a:lnTo>
                <a:lnTo>
                  <a:pt x="2983185" y="921015"/>
                </a:lnTo>
                <a:lnTo>
                  <a:pt x="3033931" y="900888"/>
                </a:lnTo>
                <a:lnTo>
                  <a:pt x="3084822" y="881091"/>
                </a:lnTo>
                <a:lnTo>
                  <a:pt x="3135825" y="861681"/>
                </a:lnTo>
                <a:lnTo>
                  <a:pt x="3186907" y="842716"/>
                </a:lnTo>
                <a:lnTo>
                  <a:pt x="3238037" y="824254"/>
                </a:lnTo>
                <a:lnTo>
                  <a:pt x="3289182" y="806353"/>
                </a:lnTo>
                <a:lnTo>
                  <a:pt x="3340310" y="789071"/>
                </a:lnTo>
                <a:lnTo>
                  <a:pt x="3391388" y="772465"/>
                </a:lnTo>
                <a:lnTo>
                  <a:pt x="3442383" y="756594"/>
                </a:lnTo>
                <a:lnTo>
                  <a:pt x="3493264" y="741514"/>
                </a:lnTo>
                <a:lnTo>
                  <a:pt x="3543997" y="727286"/>
                </a:lnTo>
                <a:lnTo>
                  <a:pt x="3594552" y="713965"/>
                </a:lnTo>
                <a:lnTo>
                  <a:pt x="3644894" y="701609"/>
                </a:lnTo>
                <a:lnTo>
                  <a:pt x="3694992" y="690278"/>
                </a:lnTo>
                <a:lnTo>
                  <a:pt x="3744813" y="680028"/>
                </a:lnTo>
                <a:lnTo>
                  <a:pt x="3794325" y="670918"/>
                </a:lnTo>
                <a:lnTo>
                  <a:pt x="3843496" y="663005"/>
                </a:lnTo>
                <a:lnTo>
                  <a:pt x="3892292" y="656347"/>
                </a:lnTo>
                <a:lnTo>
                  <a:pt x="3940683" y="651002"/>
                </a:lnTo>
                <a:lnTo>
                  <a:pt x="3989206" y="646755"/>
                </a:lnTo>
                <a:lnTo>
                  <a:pt x="4038412" y="643351"/>
                </a:lnTo>
                <a:lnTo>
                  <a:pt x="4088260" y="640766"/>
                </a:lnTo>
                <a:lnTo>
                  <a:pt x="4138707" y="638973"/>
                </a:lnTo>
                <a:lnTo>
                  <a:pt x="4189711" y="637946"/>
                </a:lnTo>
                <a:lnTo>
                  <a:pt x="4241230" y="637659"/>
                </a:lnTo>
                <a:lnTo>
                  <a:pt x="4293224" y="638086"/>
                </a:lnTo>
                <a:lnTo>
                  <a:pt x="4345649" y="639202"/>
                </a:lnTo>
                <a:lnTo>
                  <a:pt x="4398464" y="640981"/>
                </a:lnTo>
                <a:lnTo>
                  <a:pt x="4451627" y="643396"/>
                </a:lnTo>
                <a:lnTo>
                  <a:pt x="4505097" y="646422"/>
                </a:lnTo>
                <a:lnTo>
                  <a:pt x="4558831" y="650033"/>
                </a:lnTo>
                <a:lnTo>
                  <a:pt x="4612788" y="654203"/>
                </a:lnTo>
                <a:lnTo>
                  <a:pt x="4666926" y="658906"/>
                </a:lnTo>
                <a:lnTo>
                  <a:pt x="4721202" y="664117"/>
                </a:lnTo>
                <a:lnTo>
                  <a:pt x="4775576" y="669809"/>
                </a:lnTo>
                <a:lnTo>
                  <a:pt x="4830005" y="675956"/>
                </a:lnTo>
                <a:lnTo>
                  <a:pt x="4884447" y="682534"/>
                </a:lnTo>
                <a:lnTo>
                  <a:pt x="4938861" y="689515"/>
                </a:lnTo>
                <a:lnTo>
                  <a:pt x="4993205" y="696874"/>
                </a:lnTo>
                <a:lnTo>
                  <a:pt x="5047436" y="704585"/>
                </a:lnTo>
                <a:lnTo>
                  <a:pt x="5101514" y="712622"/>
                </a:lnTo>
                <a:lnTo>
                  <a:pt x="5155396" y="720960"/>
                </a:lnTo>
                <a:lnTo>
                  <a:pt x="5209040" y="729572"/>
                </a:lnTo>
                <a:lnTo>
                  <a:pt x="5262405" y="738432"/>
                </a:lnTo>
                <a:lnTo>
                  <a:pt x="5315449" y="747515"/>
                </a:lnTo>
                <a:lnTo>
                  <a:pt x="5368129" y="756795"/>
                </a:lnTo>
                <a:lnTo>
                  <a:pt x="5420404" y="766246"/>
                </a:lnTo>
                <a:lnTo>
                  <a:pt x="5472233" y="775842"/>
                </a:lnTo>
                <a:lnTo>
                  <a:pt x="5523573" y="785557"/>
                </a:lnTo>
                <a:lnTo>
                  <a:pt x="5574382" y="795365"/>
                </a:lnTo>
                <a:lnTo>
                  <a:pt x="5624619" y="805241"/>
                </a:lnTo>
                <a:lnTo>
                  <a:pt x="5674242" y="815158"/>
                </a:lnTo>
                <a:lnTo>
                  <a:pt x="5723209" y="825091"/>
                </a:lnTo>
                <a:lnTo>
                  <a:pt x="5771477" y="835013"/>
                </a:lnTo>
                <a:lnTo>
                  <a:pt x="5819007" y="844899"/>
                </a:lnTo>
                <a:lnTo>
                  <a:pt x="5865754" y="854724"/>
                </a:lnTo>
                <a:lnTo>
                  <a:pt x="5911678" y="864460"/>
                </a:lnTo>
                <a:lnTo>
                  <a:pt x="5956737" y="874083"/>
                </a:lnTo>
                <a:lnTo>
                  <a:pt x="6000889" y="883566"/>
                </a:lnTo>
                <a:lnTo>
                  <a:pt x="6044092" y="892884"/>
                </a:lnTo>
                <a:lnTo>
                  <a:pt x="6086304" y="902010"/>
                </a:lnTo>
                <a:lnTo>
                  <a:pt x="6127484" y="910919"/>
                </a:lnTo>
                <a:lnTo>
                  <a:pt x="6167589" y="919584"/>
                </a:lnTo>
                <a:lnTo>
                  <a:pt x="6206577" y="927981"/>
                </a:lnTo>
                <a:lnTo>
                  <a:pt x="6244408" y="936083"/>
                </a:lnTo>
                <a:lnTo>
                  <a:pt x="6281039" y="943864"/>
                </a:lnTo>
                <a:lnTo>
                  <a:pt x="6346610" y="958956"/>
                </a:lnTo>
                <a:lnTo>
                  <a:pt x="6408085" y="975471"/>
                </a:lnTo>
                <a:lnTo>
                  <a:pt x="6465740" y="993244"/>
                </a:lnTo>
                <a:lnTo>
                  <a:pt x="6519851" y="1012108"/>
                </a:lnTo>
                <a:lnTo>
                  <a:pt x="6570693" y="1031898"/>
                </a:lnTo>
                <a:lnTo>
                  <a:pt x="6618543" y="1052448"/>
                </a:lnTo>
                <a:lnTo>
                  <a:pt x="6663676" y="1073593"/>
                </a:lnTo>
                <a:lnTo>
                  <a:pt x="6706369" y="1095167"/>
                </a:lnTo>
                <a:lnTo>
                  <a:pt x="6746898" y="1117005"/>
                </a:lnTo>
                <a:lnTo>
                  <a:pt x="6785537" y="1138940"/>
                </a:lnTo>
                <a:lnTo>
                  <a:pt x="6822564" y="1160806"/>
                </a:lnTo>
                <a:lnTo>
                  <a:pt x="6858254" y="1182440"/>
                </a:lnTo>
                <a:lnTo>
                  <a:pt x="6892883" y="1203674"/>
                </a:lnTo>
                <a:lnTo>
                  <a:pt x="6926728" y="1224342"/>
                </a:lnTo>
                <a:lnTo>
                  <a:pt x="6960063" y="1244280"/>
                </a:lnTo>
                <a:lnTo>
                  <a:pt x="6993165" y="1263322"/>
                </a:lnTo>
                <a:lnTo>
                  <a:pt x="7059773" y="1298054"/>
                </a:lnTo>
                <a:lnTo>
                  <a:pt x="7128760" y="1327212"/>
                </a:lnTo>
                <a:lnTo>
                  <a:pt x="7202334" y="1349472"/>
                </a:lnTo>
                <a:lnTo>
                  <a:pt x="7241530" y="1357601"/>
                </a:lnTo>
                <a:lnTo>
                  <a:pt x="7282701" y="1363508"/>
                </a:lnTo>
                <a:lnTo>
                  <a:pt x="7326122" y="1367028"/>
                </a:lnTo>
                <a:lnTo>
                  <a:pt x="7371393" y="1368740"/>
                </a:lnTo>
                <a:lnTo>
                  <a:pt x="7417873" y="1369303"/>
                </a:lnTo>
                <a:lnTo>
                  <a:pt x="7465428" y="1368714"/>
                </a:lnTo>
                <a:lnTo>
                  <a:pt x="7513924" y="1366970"/>
                </a:lnTo>
                <a:lnTo>
                  <a:pt x="7563226" y="1364067"/>
                </a:lnTo>
                <a:lnTo>
                  <a:pt x="7613202" y="1360002"/>
                </a:lnTo>
                <a:lnTo>
                  <a:pt x="7663718" y="1354773"/>
                </a:lnTo>
                <a:lnTo>
                  <a:pt x="7714639" y="1348376"/>
                </a:lnTo>
                <a:lnTo>
                  <a:pt x="7765832" y="1340807"/>
                </a:lnTo>
                <a:lnTo>
                  <a:pt x="7817162" y="1332065"/>
                </a:lnTo>
                <a:lnTo>
                  <a:pt x="7868497" y="1322145"/>
                </a:lnTo>
                <a:lnTo>
                  <a:pt x="7919703" y="1311045"/>
                </a:lnTo>
                <a:lnTo>
                  <a:pt x="7970644" y="1298762"/>
                </a:lnTo>
                <a:lnTo>
                  <a:pt x="8021189" y="1285291"/>
                </a:lnTo>
                <a:lnTo>
                  <a:pt x="8071202" y="1270631"/>
                </a:lnTo>
                <a:lnTo>
                  <a:pt x="8120550" y="1254779"/>
                </a:lnTo>
                <a:lnTo>
                  <a:pt x="8169100" y="1237730"/>
                </a:lnTo>
                <a:lnTo>
                  <a:pt x="8216717" y="1219482"/>
                </a:lnTo>
                <a:lnTo>
                  <a:pt x="8263268" y="1200032"/>
                </a:lnTo>
                <a:lnTo>
                  <a:pt x="8308618" y="1179376"/>
                </a:lnTo>
                <a:lnTo>
                  <a:pt x="8352634" y="1157512"/>
                </a:lnTo>
                <a:lnTo>
                  <a:pt x="8395183" y="1134437"/>
                </a:lnTo>
                <a:lnTo>
                  <a:pt x="8436129" y="1110147"/>
                </a:lnTo>
                <a:lnTo>
                  <a:pt x="8475341" y="1084639"/>
                </a:lnTo>
                <a:lnTo>
                  <a:pt x="8512683" y="1057910"/>
                </a:lnTo>
                <a:lnTo>
                  <a:pt x="8548373" y="1029668"/>
                </a:lnTo>
                <a:lnTo>
                  <a:pt x="8582786" y="999702"/>
                </a:lnTo>
                <a:lnTo>
                  <a:pt x="8615973" y="968084"/>
                </a:lnTo>
                <a:lnTo>
                  <a:pt x="8647989" y="934886"/>
                </a:lnTo>
                <a:lnTo>
                  <a:pt x="8678887" y="900180"/>
                </a:lnTo>
                <a:lnTo>
                  <a:pt x="8708719" y="864037"/>
                </a:lnTo>
                <a:lnTo>
                  <a:pt x="8737540" y="826529"/>
                </a:lnTo>
                <a:lnTo>
                  <a:pt x="8765402" y="787729"/>
                </a:lnTo>
                <a:lnTo>
                  <a:pt x="8792359" y="747708"/>
                </a:lnTo>
                <a:lnTo>
                  <a:pt x="8818464" y="706538"/>
                </a:lnTo>
                <a:lnTo>
                  <a:pt x="8843770" y="664291"/>
                </a:lnTo>
                <a:lnTo>
                  <a:pt x="8868330" y="621039"/>
                </a:lnTo>
                <a:lnTo>
                  <a:pt x="8892198" y="576854"/>
                </a:lnTo>
                <a:lnTo>
                  <a:pt x="8915427" y="531807"/>
                </a:lnTo>
                <a:lnTo>
                  <a:pt x="8938071" y="485971"/>
                </a:lnTo>
                <a:lnTo>
                  <a:pt x="8960181" y="439417"/>
                </a:lnTo>
                <a:lnTo>
                  <a:pt x="8981813" y="392217"/>
                </a:lnTo>
                <a:lnTo>
                  <a:pt x="9003018" y="344444"/>
                </a:lnTo>
                <a:lnTo>
                  <a:pt x="9023850" y="296168"/>
                </a:lnTo>
                <a:lnTo>
                  <a:pt x="9044363" y="247463"/>
                </a:lnTo>
                <a:lnTo>
                  <a:pt x="9064610" y="198399"/>
                </a:lnTo>
                <a:lnTo>
                  <a:pt x="9084644" y="149049"/>
                </a:lnTo>
                <a:lnTo>
                  <a:pt x="9104518" y="99484"/>
                </a:lnTo>
                <a:lnTo>
                  <a:pt x="9124285" y="49777"/>
                </a:lnTo>
                <a:lnTo>
                  <a:pt x="9144000" y="0"/>
                </a:lnTo>
              </a:path>
            </a:pathLst>
          </a:custGeom>
          <a:ln w="19049">
            <a:solidFill>
              <a:srgbClr val="8A8A8A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25">
                <a:solidFill>
                  <a:srgbClr val="006FC0"/>
                </a:solidFill>
              </a:rPr>
              <a:t>“自下而上”</a:t>
            </a:r>
            <a:r>
              <a:rPr dirty="0" sz="2750" spc="25"/>
              <a:t>为防霍乱改造排水系统</a:t>
            </a:r>
            <a:endParaRPr sz="2750"/>
          </a:p>
          <a:p>
            <a:pPr marL="1624330">
              <a:lnSpc>
                <a:spcPct val="100000"/>
              </a:lnSpc>
              <a:spcBef>
                <a:spcPts val="50"/>
              </a:spcBef>
            </a:pPr>
            <a:r>
              <a:rPr dirty="0" sz="1200" spc="-5" b="0">
                <a:solidFill>
                  <a:srgbClr val="3A3A3A"/>
                </a:solidFill>
                <a:latin typeface="微软雅黑"/>
                <a:cs typeface="微软雅黑"/>
              </a:rPr>
              <a:t>——</a:t>
            </a:r>
            <a:r>
              <a:rPr dirty="0" sz="1200" spc="-5" b="0">
                <a:latin typeface="微软雅黑"/>
                <a:cs typeface="微软雅黑"/>
              </a:rPr>
              <a:t>伦敦排水管道系统 </a:t>
            </a:r>
            <a:r>
              <a:rPr dirty="0" sz="1200" b="0">
                <a:latin typeface="Arial"/>
                <a:cs typeface="Arial"/>
              </a:rPr>
              <a:t>Joseph</a:t>
            </a:r>
            <a:r>
              <a:rPr dirty="0" sz="1200" spc="-65" b="0">
                <a:latin typeface="Arial"/>
                <a:cs typeface="Arial"/>
              </a:rPr>
              <a:t> </a:t>
            </a:r>
            <a:r>
              <a:rPr dirty="0" sz="1200" spc="-15" b="0">
                <a:latin typeface="Arial"/>
                <a:cs typeface="Arial"/>
              </a:rPr>
              <a:t>Bazalgette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82029" y="283235"/>
            <a:ext cx="2562225" cy="339090"/>
          </a:xfrm>
          <a:custGeom>
            <a:avLst/>
            <a:gdLst/>
            <a:ahLst/>
            <a:cxnLst/>
            <a:rect l="l" t="t" r="r" b="b"/>
            <a:pathLst>
              <a:path w="2562225" h="339090">
                <a:moveTo>
                  <a:pt x="0" y="338556"/>
                </a:moveTo>
                <a:lnTo>
                  <a:pt x="2561971" y="338556"/>
                </a:lnTo>
                <a:lnTo>
                  <a:pt x="2561971" y="0"/>
                </a:lnTo>
                <a:lnTo>
                  <a:pt x="0" y="0"/>
                </a:lnTo>
                <a:lnTo>
                  <a:pt x="0" y="338556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667881" y="333121"/>
            <a:ext cx="2028189" cy="2495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20" b="1">
                <a:solidFill>
                  <a:srgbClr val="FFFFFF"/>
                </a:solidFill>
                <a:latin typeface="微软雅黑"/>
                <a:cs typeface="微软雅黑"/>
              </a:rPr>
              <a:t>“世界七大工程奇迹”</a:t>
            </a:r>
            <a:endParaRPr sz="155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1560" y="2001773"/>
            <a:ext cx="1637030" cy="631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800" spc="-140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800" spc="35">
                <a:solidFill>
                  <a:srgbClr val="171717"/>
                </a:solidFill>
                <a:latin typeface="黑体"/>
                <a:cs typeface="黑体"/>
              </a:rPr>
              <a:t>全长</a:t>
            </a:r>
            <a:r>
              <a:rPr dirty="0" sz="800" spc="35">
                <a:solidFill>
                  <a:srgbClr val="171717"/>
                </a:solidFill>
                <a:latin typeface="Arial"/>
                <a:cs typeface="Arial"/>
              </a:rPr>
              <a:t>160</a:t>
            </a:r>
            <a:r>
              <a:rPr dirty="0" sz="800" spc="35">
                <a:solidFill>
                  <a:srgbClr val="171717"/>
                </a:solidFill>
                <a:latin typeface="黑体"/>
                <a:cs typeface="黑体"/>
              </a:rPr>
              <a:t>公里</a:t>
            </a:r>
            <a:r>
              <a:rPr dirty="0" sz="800" spc="-270">
                <a:solidFill>
                  <a:srgbClr val="171717"/>
                </a:solidFill>
                <a:latin typeface="黑体"/>
                <a:cs typeface="黑体"/>
              </a:rPr>
              <a:t> </a:t>
            </a:r>
            <a:r>
              <a:rPr dirty="0" sz="800" spc="20">
                <a:solidFill>
                  <a:srgbClr val="171717"/>
                </a:solidFill>
                <a:latin typeface="黑体"/>
                <a:cs typeface="黑体"/>
              </a:rPr>
              <a:t>地下</a:t>
            </a:r>
            <a:r>
              <a:rPr dirty="0" sz="800" spc="20">
                <a:solidFill>
                  <a:srgbClr val="171717"/>
                </a:solidFill>
                <a:latin typeface="Arial"/>
                <a:cs typeface="Arial"/>
              </a:rPr>
              <a:t>3</a:t>
            </a:r>
            <a:r>
              <a:rPr dirty="0" sz="800" spc="20">
                <a:solidFill>
                  <a:srgbClr val="171717"/>
                </a:solidFill>
                <a:latin typeface="黑体"/>
                <a:cs typeface="黑体"/>
              </a:rPr>
              <a:t>米</a:t>
            </a:r>
            <a:endParaRPr sz="8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 spc="15">
                <a:solidFill>
                  <a:srgbClr val="171717"/>
                </a:solidFill>
                <a:latin typeface="Wingdings"/>
                <a:cs typeface="Wingdings"/>
              </a:rPr>
              <a:t></a:t>
            </a:r>
            <a:r>
              <a:rPr dirty="0" sz="800" spc="20">
                <a:solidFill>
                  <a:srgbClr val="171717"/>
                </a:solidFill>
                <a:latin typeface="黑体"/>
                <a:cs typeface="黑体"/>
              </a:rPr>
              <a:t>挖掘土方</a:t>
            </a:r>
            <a:r>
              <a:rPr dirty="0" sz="800" spc="20">
                <a:solidFill>
                  <a:srgbClr val="171717"/>
                </a:solidFill>
                <a:latin typeface="Arial"/>
                <a:cs typeface="Arial"/>
              </a:rPr>
              <a:t>350</a:t>
            </a:r>
            <a:r>
              <a:rPr dirty="0" sz="800" spc="20">
                <a:solidFill>
                  <a:srgbClr val="171717"/>
                </a:solidFill>
                <a:latin typeface="黑体"/>
                <a:cs typeface="黑体"/>
              </a:rPr>
              <a:t>万吨</a:t>
            </a:r>
            <a:r>
              <a:rPr dirty="0" sz="800" spc="-140">
                <a:solidFill>
                  <a:srgbClr val="171717"/>
                </a:solidFill>
                <a:latin typeface="黑体"/>
                <a:cs typeface="黑体"/>
              </a:rPr>
              <a:t> 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管道直径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3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米</a:t>
            </a:r>
            <a:endParaRPr sz="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 spc="2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800" spc="-145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800" spc="25">
                <a:solidFill>
                  <a:srgbClr val="171717"/>
                </a:solidFill>
                <a:latin typeface="Arial"/>
                <a:cs typeface="Arial"/>
              </a:rPr>
              <a:t>3</a:t>
            </a:r>
            <a:r>
              <a:rPr dirty="0" sz="800" spc="25">
                <a:solidFill>
                  <a:srgbClr val="171717"/>
                </a:solidFill>
                <a:latin typeface="黑体"/>
                <a:cs typeface="黑体"/>
              </a:rPr>
              <a:t>亿</a:t>
            </a:r>
            <a:r>
              <a:rPr dirty="0" sz="800" spc="25">
                <a:solidFill>
                  <a:srgbClr val="171717"/>
                </a:solidFill>
                <a:latin typeface="Arial"/>
                <a:cs typeface="Arial"/>
              </a:rPr>
              <a:t>8</a:t>
            </a:r>
            <a:r>
              <a:rPr dirty="0" sz="800" spc="25">
                <a:solidFill>
                  <a:srgbClr val="171717"/>
                </a:solidFill>
                <a:latin typeface="黑体"/>
                <a:cs typeface="黑体"/>
              </a:rPr>
              <a:t>千万块混凝土砖</a:t>
            </a:r>
            <a:endParaRPr sz="80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9513" y="2778455"/>
            <a:ext cx="1584071" cy="1584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47053" y="1873745"/>
            <a:ext cx="2072767" cy="2072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179691" y="4012247"/>
            <a:ext cx="1054735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5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800" spc="-150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每年</a:t>
            </a: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3900</a:t>
            </a: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万吨污水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79691" y="4260532"/>
            <a:ext cx="1445895" cy="135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0">
                <a:solidFill>
                  <a:srgbClr val="171717"/>
                </a:solidFill>
                <a:latin typeface="Wingdings"/>
                <a:cs typeface="Wingdings"/>
              </a:rPr>
              <a:t></a:t>
            </a:r>
            <a:r>
              <a:rPr dirty="0" sz="800" spc="-145">
                <a:solidFill>
                  <a:srgbClr val="171717"/>
                </a:solidFill>
                <a:latin typeface="Wingdings"/>
                <a:cs typeface="Wingdings"/>
              </a:rPr>
              <a:t>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通过这个系统排入泰晤士河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06800" y="4101147"/>
            <a:ext cx="197993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5">
                <a:solidFill>
                  <a:srgbClr val="171717"/>
                </a:solidFill>
                <a:latin typeface="黑体"/>
                <a:cs typeface="黑体"/>
              </a:rPr>
              <a:t>《</a:t>
            </a:r>
            <a:r>
              <a:rPr dirty="0" sz="800" spc="-325">
                <a:solidFill>
                  <a:srgbClr val="171717"/>
                </a:solidFill>
                <a:latin typeface="黑体"/>
                <a:cs typeface="黑体"/>
              </a:rPr>
              <a:t> </a:t>
            </a:r>
            <a:r>
              <a:rPr dirty="0" sz="800" spc="10">
                <a:solidFill>
                  <a:srgbClr val="171717"/>
                </a:solidFill>
                <a:latin typeface="Arial"/>
                <a:cs typeface="Arial"/>
              </a:rPr>
              <a:t>Seven</a:t>
            </a:r>
            <a:r>
              <a:rPr dirty="0" sz="800" spc="-8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171717"/>
                </a:solidFill>
                <a:latin typeface="Arial"/>
                <a:cs typeface="Arial"/>
              </a:rPr>
              <a:t>Wonders</a:t>
            </a:r>
            <a:r>
              <a:rPr dirty="0" sz="800" spc="-35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171717"/>
                </a:solidFill>
                <a:latin typeface="Arial"/>
                <a:cs typeface="Arial"/>
              </a:rPr>
              <a:t>of</a:t>
            </a:r>
            <a:r>
              <a:rPr dirty="0" sz="800" spc="-5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171717"/>
                </a:solidFill>
                <a:latin typeface="Arial"/>
                <a:cs typeface="Arial"/>
              </a:rPr>
              <a:t>the</a:t>
            </a:r>
            <a:r>
              <a:rPr dirty="0" sz="800" spc="-8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171717"/>
                </a:solidFill>
                <a:latin typeface="Arial"/>
                <a:cs typeface="Arial"/>
              </a:rPr>
              <a:t>Industrial</a:t>
            </a:r>
            <a:r>
              <a:rPr dirty="0" sz="800" spc="-3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171717"/>
                </a:solidFill>
                <a:latin typeface="Arial"/>
                <a:cs typeface="Arial"/>
              </a:rPr>
              <a:t>World</a:t>
            </a:r>
            <a:r>
              <a:rPr dirty="0" sz="800" spc="-5">
                <a:solidFill>
                  <a:srgbClr val="171717"/>
                </a:solidFill>
                <a:latin typeface="黑体"/>
                <a:cs typeface="黑体"/>
              </a:rPr>
              <a:t>》</a:t>
            </a:r>
            <a:endParaRPr sz="800">
              <a:latin typeface="黑体"/>
              <a:cs typeface="黑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15589" y="1433690"/>
            <a:ext cx="2512822" cy="25128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944359" y="698246"/>
            <a:ext cx="1153160" cy="129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25">
                <a:solidFill>
                  <a:srgbClr val="171717"/>
                </a:solidFill>
                <a:latin typeface="黑体"/>
                <a:cs typeface="黑体"/>
              </a:rPr>
              <a:t>伦敦下</a:t>
            </a:r>
            <a:r>
              <a:rPr dirty="0" sz="800" spc="-55">
                <a:solidFill>
                  <a:srgbClr val="171717"/>
                </a:solidFill>
                <a:latin typeface="黑体"/>
                <a:cs typeface="黑体"/>
              </a:rPr>
              <a:t>水</a:t>
            </a:r>
            <a:r>
              <a:rPr dirty="0" sz="800" spc="25">
                <a:solidFill>
                  <a:srgbClr val="171717"/>
                </a:solidFill>
                <a:latin typeface="黑体"/>
                <a:cs typeface="黑体"/>
              </a:rPr>
              <a:t>道与</a:t>
            </a:r>
            <a:r>
              <a:rPr dirty="0" sz="800" spc="-55">
                <a:solidFill>
                  <a:srgbClr val="171717"/>
                </a:solidFill>
                <a:latin typeface="黑体"/>
                <a:cs typeface="黑体"/>
              </a:rPr>
              <a:t>金</a:t>
            </a:r>
            <a:r>
              <a:rPr dirty="0" sz="800" spc="25">
                <a:solidFill>
                  <a:srgbClr val="171717"/>
                </a:solidFill>
                <a:latin typeface="黑体"/>
                <a:cs typeface="黑体"/>
              </a:rPr>
              <a:t>字塔</a:t>
            </a:r>
            <a:r>
              <a:rPr dirty="0" sz="800" spc="-55">
                <a:solidFill>
                  <a:srgbClr val="171717"/>
                </a:solidFill>
                <a:latin typeface="黑体"/>
                <a:cs typeface="黑体"/>
              </a:rPr>
              <a:t>齐</a:t>
            </a:r>
            <a:r>
              <a:rPr dirty="0" sz="800" spc="25">
                <a:solidFill>
                  <a:srgbClr val="171717"/>
                </a:solidFill>
                <a:latin typeface="黑体"/>
                <a:cs typeface="黑体"/>
              </a:rPr>
              <a:t>名</a:t>
            </a:r>
            <a:endParaRPr sz="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195" y="1873250"/>
            <a:ext cx="4776470" cy="4876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25"/>
              <a:t>一、我们主要面临的威</a:t>
            </a:r>
            <a:r>
              <a:rPr dirty="0" sz="3200" spc="-45"/>
              <a:t>胁</a:t>
            </a:r>
            <a:r>
              <a:rPr dirty="0" sz="3200" spc="15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0928" y="2488564"/>
            <a:ext cx="941069" cy="274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006FC0"/>
                </a:solidFill>
                <a:latin typeface="微软雅黑"/>
                <a:cs typeface="微软雅黑"/>
              </a:rPr>
              <a:t>威胁泛化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6264" y="1705101"/>
            <a:ext cx="4483100" cy="0"/>
          </a:xfrm>
          <a:custGeom>
            <a:avLst/>
            <a:gdLst/>
            <a:ahLst/>
            <a:cxnLst/>
            <a:rect l="l" t="t" r="r" b="b"/>
            <a:pathLst>
              <a:path w="4483100" h="0">
                <a:moveTo>
                  <a:pt x="0" y="0"/>
                </a:moveTo>
                <a:lnTo>
                  <a:pt x="4482592" y="0"/>
                </a:lnTo>
              </a:path>
            </a:pathLst>
          </a:custGeom>
          <a:ln w="95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66264" y="2910204"/>
            <a:ext cx="4483100" cy="0"/>
          </a:xfrm>
          <a:custGeom>
            <a:avLst/>
            <a:gdLst/>
            <a:ahLst/>
            <a:cxnLst/>
            <a:rect l="l" t="t" r="r" b="b"/>
            <a:pathLst>
              <a:path w="4483100" h="0">
                <a:moveTo>
                  <a:pt x="0" y="0"/>
                </a:moveTo>
                <a:lnTo>
                  <a:pt x="4482592" y="0"/>
                </a:lnTo>
              </a:path>
            </a:pathLst>
          </a:custGeom>
          <a:ln w="953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5682" y="356488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5" h="126365">
                <a:moveTo>
                  <a:pt x="62992" y="0"/>
                </a:moveTo>
                <a:lnTo>
                  <a:pt x="38474" y="4949"/>
                </a:lnTo>
                <a:lnTo>
                  <a:pt x="18451" y="18446"/>
                </a:lnTo>
                <a:lnTo>
                  <a:pt x="4950" y="38469"/>
                </a:lnTo>
                <a:lnTo>
                  <a:pt x="0" y="62991"/>
                </a:lnTo>
                <a:lnTo>
                  <a:pt x="4950" y="87514"/>
                </a:lnTo>
                <a:lnTo>
                  <a:pt x="18451" y="107537"/>
                </a:lnTo>
                <a:lnTo>
                  <a:pt x="38474" y="121034"/>
                </a:lnTo>
                <a:lnTo>
                  <a:pt x="62992" y="125984"/>
                </a:lnTo>
                <a:lnTo>
                  <a:pt x="87516" y="121034"/>
                </a:lnTo>
                <a:lnTo>
                  <a:pt x="107543" y="107537"/>
                </a:lnTo>
                <a:lnTo>
                  <a:pt x="121045" y="87514"/>
                </a:lnTo>
                <a:lnTo>
                  <a:pt x="125996" y="62991"/>
                </a:lnTo>
                <a:lnTo>
                  <a:pt x="121045" y="38469"/>
                </a:lnTo>
                <a:lnTo>
                  <a:pt x="107543" y="18446"/>
                </a:lnTo>
                <a:lnTo>
                  <a:pt x="87516" y="4949"/>
                </a:lnTo>
                <a:lnTo>
                  <a:pt x="6299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101" y="949452"/>
            <a:ext cx="610235" cy="2035810"/>
          </a:xfrm>
          <a:custGeom>
            <a:avLst/>
            <a:gdLst/>
            <a:ahLst/>
            <a:cxnLst/>
            <a:rect l="l" t="t" r="r" b="b"/>
            <a:pathLst>
              <a:path w="610235" h="2035810">
                <a:moveTo>
                  <a:pt x="610036" y="0"/>
                </a:moveTo>
                <a:lnTo>
                  <a:pt x="0" y="203581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1069" y="248920"/>
            <a:ext cx="526415" cy="664845"/>
          </a:xfrm>
          <a:custGeom>
            <a:avLst/>
            <a:gdLst/>
            <a:ahLst/>
            <a:cxnLst/>
            <a:rect l="l" t="t" r="r" b="b"/>
            <a:pathLst>
              <a:path w="526415" h="664844">
                <a:moveTo>
                  <a:pt x="0" y="0"/>
                </a:moveTo>
                <a:lnTo>
                  <a:pt x="526077" y="66459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380082"/>
            <a:ext cx="965835" cy="40005"/>
          </a:xfrm>
          <a:custGeom>
            <a:avLst/>
            <a:gdLst/>
            <a:ahLst/>
            <a:cxnLst/>
            <a:rect l="l" t="t" r="r" b="b"/>
            <a:pathLst>
              <a:path w="965835" h="40004">
                <a:moveTo>
                  <a:pt x="0" y="0"/>
                </a:moveTo>
                <a:lnTo>
                  <a:pt x="965682" y="39398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4639" y="0"/>
            <a:ext cx="240029" cy="375285"/>
          </a:xfrm>
          <a:custGeom>
            <a:avLst/>
            <a:gdLst/>
            <a:ahLst/>
            <a:cxnLst/>
            <a:rect l="l" t="t" r="r" b="b"/>
            <a:pathLst>
              <a:path w="240030" h="375285">
                <a:moveTo>
                  <a:pt x="0" y="0"/>
                </a:moveTo>
                <a:lnTo>
                  <a:pt x="239483" y="374903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7146" y="87744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91" y="0"/>
                </a:moveTo>
                <a:lnTo>
                  <a:pt x="21983" y="2831"/>
                </a:lnTo>
                <a:lnTo>
                  <a:pt x="10542" y="10556"/>
                </a:lnTo>
                <a:lnTo>
                  <a:pt x="2828" y="22020"/>
                </a:lnTo>
                <a:lnTo>
                  <a:pt x="0" y="36068"/>
                </a:lnTo>
                <a:lnTo>
                  <a:pt x="2828" y="50041"/>
                </a:lnTo>
                <a:lnTo>
                  <a:pt x="10542" y="61468"/>
                </a:lnTo>
                <a:lnTo>
                  <a:pt x="21983" y="69179"/>
                </a:lnTo>
                <a:lnTo>
                  <a:pt x="35991" y="72009"/>
                </a:lnTo>
                <a:lnTo>
                  <a:pt x="50007" y="69179"/>
                </a:lnTo>
                <a:lnTo>
                  <a:pt x="61452" y="61467"/>
                </a:lnTo>
                <a:lnTo>
                  <a:pt x="69167" y="50041"/>
                </a:lnTo>
                <a:lnTo>
                  <a:pt x="71996" y="36068"/>
                </a:lnTo>
                <a:lnTo>
                  <a:pt x="69167" y="22020"/>
                </a:lnTo>
                <a:lnTo>
                  <a:pt x="61452" y="10556"/>
                </a:lnTo>
                <a:lnTo>
                  <a:pt x="50007" y="2831"/>
                </a:lnTo>
                <a:lnTo>
                  <a:pt x="3599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612" y="18745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000" y="0"/>
                </a:moveTo>
                <a:lnTo>
                  <a:pt x="21987" y="2831"/>
                </a:lnTo>
                <a:lnTo>
                  <a:pt x="10544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4" y="61468"/>
                </a:lnTo>
                <a:lnTo>
                  <a:pt x="21987" y="69179"/>
                </a:lnTo>
                <a:lnTo>
                  <a:pt x="36000" y="72009"/>
                </a:lnTo>
                <a:lnTo>
                  <a:pt x="50013" y="69179"/>
                </a:lnTo>
                <a:lnTo>
                  <a:pt x="61456" y="61467"/>
                </a:lnTo>
                <a:lnTo>
                  <a:pt x="69171" y="50041"/>
                </a:lnTo>
                <a:lnTo>
                  <a:pt x="72000" y="36068"/>
                </a:lnTo>
                <a:lnTo>
                  <a:pt x="69171" y="22020"/>
                </a:lnTo>
                <a:lnTo>
                  <a:pt x="61456" y="10556"/>
                </a:lnTo>
                <a:lnTo>
                  <a:pt x="50013" y="2831"/>
                </a:lnTo>
                <a:lnTo>
                  <a:pt x="3600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20430" y="3685794"/>
            <a:ext cx="580390" cy="831850"/>
          </a:xfrm>
          <a:custGeom>
            <a:avLst/>
            <a:gdLst/>
            <a:ahLst/>
            <a:cxnLst/>
            <a:rect l="l" t="t" r="r" b="b"/>
            <a:pathLst>
              <a:path w="580390" h="831850">
                <a:moveTo>
                  <a:pt x="0" y="0"/>
                </a:moveTo>
                <a:lnTo>
                  <a:pt x="580009" y="831722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556497" y="2985261"/>
            <a:ext cx="526415" cy="664845"/>
          </a:xfrm>
          <a:custGeom>
            <a:avLst/>
            <a:gdLst/>
            <a:ahLst/>
            <a:cxnLst/>
            <a:rect l="l" t="t" r="r" b="b"/>
            <a:pathLst>
              <a:path w="526415" h="664845">
                <a:moveTo>
                  <a:pt x="526033" y="0"/>
                </a:moveTo>
                <a:lnTo>
                  <a:pt x="0" y="66459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27948" y="3128517"/>
            <a:ext cx="902969" cy="27305"/>
          </a:xfrm>
          <a:custGeom>
            <a:avLst/>
            <a:gdLst/>
            <a:ahLst/>
            <a:cxnLst/>
            <a:rect l="l" t="t" r="r" b="b"/>
            <a:pathLst>
              <a:path w="902970" h="27305">
                <a:moveTo>
                  <a:pt x="902589" y="0"/>
                </a:moveTo>
                <a:lnTo>
                  <a:pt x="0" y="27305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73466" y="2619548"/>
            <a:ext cx="970915" cy="527050"/>
          </a:xfrm>
          <a:custGeom>
            <a:avLst/>
            <a:gdLst/>
            <a:ahLst/>
            <a:cxnLst/>
            <a:rect l="l" t="t" r="r" b="b"/>
            <a:pathLst>
              <a:path w="970915" h="527050">
                <a:moveTo>
                  <a:pt x="970533" y="0"/>
                </a:moveTo>
                <a:lnTo>
                  <a:pt x="0" y="526749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84489" y="361378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0" y="0"/>
                </a:moveTo>
                <a:lnTo>
                  <a:pt x="21967" y="2831"/>
                </a:lnTo>
                <a:lnTo>
                  <a:pt x="10540" y="10556"/>
                </a:lnTo>
                <a:lnTo>
                  <a:pt x="2829" y="22020"/>
                </a:lnTo>
                <a:lnTo>
                  <a:pt x="0" y="36067"/>
                </a:lnTo>
                <a:lnTo>
                  <a:pt x="2829" y="50041"/>
                </a:lnTo>
                <a:lnTo>
                  <a:pt x="10541" y="61467"/>
                </a:lnTo>
                <a:lnTo>
                  <a:pt x="21967" y="69179"/>
                </a:lnTo>
                <a:lnTo>
                  <a:pt x="35940" y="72008"/>
                </a:lnTo>
                <a:lnTo>
                  <a:pt x="49988" y="69179"/>
                </a:lnTo>
                <a:lnTo>
                  <a:pt x="61452" y="61467"/>
                </a:lnTo>
                <a:lnTo>
                  <a:pt x="69177" y="50041"/>
                </a:lnTo>
                <a:lnTo>
                  <a:pt x="72008" y="36067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071991" y="292379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6067" y="0"/>
                </a:moveTo>
                <a:lnTo>
                  <a:pt x="22020" y="2831"/>
                </a:lnTo>
                <a:lnTo>
                  <a:pt x="10556" y="10556"/>
                </a:lnTo>
                <a:lnTo>
                  <a:pt x="2831" y="22020"/>
                </a:lnTo>
                <a:lnTo>
                  <a:pt x="0" y="36068"/>
                </a:lnTo>
                <a:lnTo>
                  <a:pt x="2831" y="50041"/>
                </a:lnTo>
                <a:lnTo>
                  <a:pt x="10556" y="61468"/>
                </a:lnTo>
                <a:lnTo>
                  <a:pt x="22020" y="69179"/>
                </a:lnTo>
                <a:lnTo>
                  <a:pt x="36067" y="72008"/>
                </a:lnTo>
                <a:lnTo>
                  <a:pt x="50041" y="69179"/>
                </a:lnTo>
                <a:lnTo>
                  <a:pt x="61468" y="61468"/>
                </a:lnTo>
                <a:lnTo>
                  <a:pt x="69179" y="50041"/>
                </a:lnTo>
                <a:lnTo>
                  <a:pt x="72008" y="36068"/>
                </a:lnTo>
                <a:lnTo>
                  <a:pt x="69179" y="22020"/>
                </a:lnTo>
                <a:lnTo>
                  <a:pt x="61467" y="10556"/>
                </a:lnTo>
                <a:lnTo>
                  <a:pt x="50041" y="2831"/>
                </a:lnTo>
                <a:lnTo>
                  <a:pt x="36067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173466" y="311988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6067" y="0"/>
                </a:moveTo>
                <a:lnTo>
                  <a:pt x="22020" y="2829"/>
                </a:lnTo>
                <a:lnTo>
                  <a:pt x="10556" y="10541"/>
                </a:lnTo>
                <a:lnTo>
                  <a:pt x="2831" y="21967"/>
                </a:lnTo>
                <a:lnTo>
                  <a:pt x="0" y="35941"/>
                </a:lnTo>
                <a:lnTo>
                  <a:pt x="2831" y="49988"/>
                </a:lnTo>
                <a:lnTo>
                  <a:pt x="10556" y="61452"/>
                </a:lnTo>
                <a:lnTo>
                  <a:pt x="22020" y="69177"/>
                </a:lnTo>
                <a:lnTo>
                  <a:pt x="36067" y="72009"/>
                </a:lnTo>
                <a:lnTo>
                  <a:pt x="50041" y="69177"/>
                </a:lnTo>
                <a:lnTo>
                  <a:pt x="61468" y="61452"/>
                </a:lnTo>
                <a:lnTo>
                  <a:pt x="69179" y="49988"/>
                </a:lnTo>
                <a:lnTo>
                  <a:pt x="72008" y="35941"/>
                </a:lnTo>
                <a:lnTo>
                  <a:pt x="69179" y="21967"/>
                </a:lnTo>
                <a:lnTo>
                  <a:pt x="61467" y="10541"/>
                </a:lnTo>
                <a:lnTo>
                  <a:pt x="50041" y="2829"/>
                </a:lnTo>
                <a:lnTo>
                  <a:pt x="36067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574415" y="3098545"/>
            <a:ext cx="1828164" cy="1111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20">
                <a:solidFill>
                  <a:srgbClr val="171717"/>
                </a:solidFill>
                <a:latin typeface="微软雅黑"/>
                <a:cs typeface="微软雅黑"/>
              </a:rPr>
              <a:t>1. 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关键漏洞 </a:t>
            </a:r>
            <a:r>
              <a:rPr dirty="0" sz="1200" spc="4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一览众山小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ts val="1435"/>
              </a:lnSpc>
              <a:spcBef>
                <a:spcPts val="60"/>
              </a:spcBef>
            </a:pPr>
            <a:r>
              <a:rPr dirty="0" sz="1200" spc="-20">
                <a:solidFill>
                  <a:srgbClr val="171717"/>
                </a:solidFill>
                <a:latin typeface="微软雅黑"/>
                <a:cs typeface="微软雅黑"/>
              </a:rPr>
              <a:t>2. 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数据泄露</a:t>
            </a:r>
            <a:r>
              <a:rPr dirty="0" sz="1200" spc="10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汇入地下经济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ts val="1430"/>
              </a:lnSpc>
            </a:pPr>
            <a:r>
              <a:rPr dirty="0" sz="1200" spc="-20">
                <a:solidFill>
                  <a:srgbClr val="171717"/>
                </a:solidFill>
                <a:latin typeface="微软雅黑"/>
                <a:cs typeface="微软雅黑"/>
              </a:rPr>
              <a:t>3. 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安全事件</a:t>
            </a:r>
            <a:r>
              <a:rPr dirty="0" sz="1200" spc="10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商业军火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ts val="1430"/>
              </a:lnSpc>
            </a:pPr>
            <a:r>
              <a:rPr dirty="0" sz="1200" spc="-15">
                <a:solidFill>
                  <a:srgbClr val="171717"/>
                </a:solidFill>
                <a:latin typeface="微软雅黑"/>
                <a:cs typeface="微软雅黑"/>
              </a:rPr>
              <a:t>4.  </a:t>
            </a:r>
            <a:r>
              <a:rPr dirty="0" sz="1200" spc="-5">
                <a:solidFill>
                  <a:srgbClr val="171717"/>
                </a:solidFill>
                <a:latin typeface="微软雅黑"/>
                <a:cs typeface="微软雅黑"/>
              </a:rPr>
              <a:t>恶意代码</a:t>
            </a:r>
            <a:r>
              <a:rPr dirty="0" sz="1200" spc="8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灯下黑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ts val="1430"/>
              </a:lnSpc>
            </a:pPr>
            <a:r>
              <a:rPr dirty="0" sz="1200" spc="-20">
                <a:solidFill>
                  <a:srgbClr val="171717"/>
                </a:solidFill>
                <a:latin typeface="微软雅黑"/>
                <a:cs typeface="微软雅黑"/>
              </a:rPr>
              <a:t>5. 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电信诈骗</a:t>
            </a:r>
            <a:r>
              <a:rPr dirty="0" sz="1200" spc="10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泛滥成灾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ts val="1435"/>
              </a:lnSpc>
            </a:pPr>
            <a:r>
              <a:rPr dirty="0" sz="1200" spc="-20">
                <a:solidFill>
                  <a:srgbClr val="171717"/>
                </a:solidFill>
                <a:latin typeface="微软雅黑"/>
                <a:cs typeface="微软雅黑"/>
              </a:rPr>
              <a:t>6. 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勒索软件</a:t>
            </a:r>
            <a:r>
              <a:rPr dirty="0" sz="1200" spc="10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>
                <a:solidFill>
                  <a:srgbClr val="171717"/>
                </a:solidFill>
                <a:latin typeface="微软雅黑"/>
                <a:cs typeface="微软雅黑"/>
              </a:rPr>
              <a:t>席卷全球</a:t>
            </a:r>
            <a:endParaRPr sz="1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04352" y="1261236"/>
            <a:ext cx="509905" cy="1758314"/>
          </a:xfrm>
          <a:custGeom>
            <a:avLst/>
            <a:gdLst/>
            <a:ahLst/>
            <a:cxnLst/>
            <a:rect l="l" t="t" r="r" b="b"/>
            <a:pathLst>
              <a:path w="509904" h="1758314">
                <a:moveTo>
                  <a:pt x="509904" y="0"/>
                </a:moveTo>
                <a:lnTo>
                  <a:pt x="0" y="175806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55897" y="808101"/>
            <a:ext cx="0" cy="1502410"/>
          </a:xfrm>
          <a:custGeom>
            <a:avLst/>
            <a:gdLst/>
            <a:ahLst/>
            <a:cxnLst/>
            <a:rect l="l" t="t" r="r" b="b"/>
            <a:pathLst>
              <a:path w="0" h="1502410">
                <a:moveTo>
                  <a:pt x="0" y="0"/>
                </a:moveTo>
                <a:lnTo>
                  <a:pt x="0" y="1502054"/>
                </a:lnTo>
              </a:path>
            </a:pathLst>
          </a:custGeom>
          <a:ln w="12700">
            <a:solidFill>
              <a:srgbClr val="525252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55897" y="2833370"/>
            <a:ext cx="0" cy="1574800"/>
          </a:xfrm>
          <a:custGeom>
            <a:avLst/>
            <a:gdLst/>
            <a:ahLst/>
            <a:cxnLst/>
            <a:rect l="l" t="t" r="r" b="b"/>
            <a:pathLst>
              <a:path w="0" h="1574800">
                <a:moveTo>
                  <a:pt x="0" y="0"/>
                </a:moveTo>
                <a:lnTo>
                  <a:pt x="0" y="1574723"/>
                </a:lnTo>
              </a:path>
            </a:pathLst>
          </a:custGeom>
          <a:ln w="12700">
            <a:solidFill>
              <a:srgbClr val="525252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65682" y="1342834"/>
            <a:ext cx="1530350" cy="438784"/>
          </a:xfrm>
          <a:prstGeom prst="rect">
            <a:avLst/>
          </a:prstGeom>
          <a:solidFill>
            <a:srgbClr val="171717"/>
          </a:solidFill>
        </p:spPr>
        <p:txBody>
          <a:bodyPr wrap="square" lIns="0" tIns="31115" rIns="0" bIns="0" rtlCol="0" vert="horz">
            <a:spAutoFit/>
          </a:bodyPr>
          <a:lstStyle/>
          <a:p>
            <a:pPr marL="34925" marR="48895">
              <a:lnSpc>
                <a:spcPct val="104299"/>
              </a:lnSpc>
              <a:spcBef>
                <a:spcPts val="245"/>
              </a:spcBef>
            </a:pPr>
            <a:r>
              <a:rPr dirty="0" sz="1200" spc="10" b="1" u="sng">
                <a:solidFill>
                  <a:srgbClr val="FFFFFF"/>
                </a:solidFill>
                <a:latin typeface="微软雅黑"/>
                <a:cs typeface="微软雅黑"/>
              </a:rPr>
              <a:t>2014/4</a:t>
            </a:r>
            <a:r>
              <a:rPr dirty="0" sz="1200" spc="-165" b="1" u="sng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200" spc="-5" b="1" u="sng">
                <a:solidFill>
                  <a:srgbClr val="FFFFFF"/>
                </a:solidFill>
                <a:latin typeface="微软雅黑"/>
                <a:cs typeface="微软雅黑"/>
              </a:rPr>
              <a:t>Heartbleed </a:t>
            </a:r>
            <a:r>
              <a:rPr dirty="0" sz="1200" spc="-265" b="1" u="sng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内存越界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8377" y="1869404"/>
            <a:ext cx="2094864" cy="386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</a:pP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OpenSSL</a:t>
            </a: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服务器内存中</a:t>
            </a: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64K</a:t>
            </a: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的数据 </a:t>
            </a:r>
            <a:r>
              <a:rPr dirty="0" sz="800" spc="-17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用户</a:t>
            </a: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名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、密</a:t>
            </a: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码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、服务</a:t>
            </a: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器</a:t>
            </a:r>
            <a:r>
              <a:rPr dirty="0" sz="800" spc="-55">
                <a:solidFill>
                  <a:srgbClr val="171717"/>
                </a:solidFill>
                <a:latin typeface="微软雅黑"/>
                <a:cs typeface="微软雅黑"/>
              </a:rPr>
              <a:t>证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书、</a:t>
            </a:r>
            <a:r>
              <a:rPr dirty="0" sz="800" spc="-60">
                <a:solidFill>
                  <a:srgbClr val="171717"/>
                </a:solidFill>
                <a:latin typeface="微软雅黑"/>
                <a:cs typeface="微软雅黑"/>
              </a:rPr>
              <a:t>私</a:t>
            </a: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钥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等</a:t>
            </a:r>
            <a:r>
              <a:rPr dirty="0" sz="800" spc="-55">
                <a:solidFill>
                  <a:srgbClr val="171717"/>
                </a:solidFill>
                <a:latin typeface="微软雅黑"/>
                <a:cs typeface="微软雅黑"/>
              </a:rPr>
              <a:t>敏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感</a:t>
            </a: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信息 </a:t>
            </a: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深思：国内网站的</a:t>
            </a: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HTTPS</a:t>
            </a: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使用率底…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78825" y="242188"/>
            <a:ext cx="535940" cy="947419"/>
          </a:xfrm>
          <a:custGeom>
            <a:avLst/>
            <a:gdLst/>
            <a:ahLst/>
            <a:cxnLst/>
            <a:rect l="l" t="t" r="r" b="b"/>
            <a:pathLst>
              <a:path w="535940" h="947419">
                <a:moveTo>
                  <a:pt x="0" y="0"/>
                </a:moveTo>
                <a:lnTo>
                  <a:pt x="535431" y="947038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192" y="949452"/>
            <a:ext cx="580390" cy="831850"/>
          </a:xfrm>
          <a:custGeom>
            <a:avLst/>
            <a:gdLst/>
            <a:ahLst/>
            <a:cxnLst/>
            <a:rect l="l" t="t" r="r" b="b"/>
            <a:pathLst>
              <a:path w="580390" h="831850">
                <a:moveTo>
                  <a:pt x="579945" y="0"/>
                </a:moveTo>
                <a:lnTo>
                  <a:pt x="0" y="831723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1069" y="248920"/>
            <a:ext cx="526415" cy="664845"/>
          </a:xfrm>
          <a:custGeom>
            <a:avLst/>
            <a:gdLst/>
            <a:ahLst/>
            <a:cxnLst/>
            <a:rect l="l" t="t" r="r" b="b"/>
            <a:pathLst>
              <a:path w="526415" h="664844">
                <a:moveTo>
                  <a:pt x="0" y="0"/>
                </a:moveTo>
                <a:lnTo>
                  <a:pt x="526077" y="66459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410337"/>
            <a:ext cx="965835" cy="9525"/>
          </a:xfrm>
          <a:custGeom>
            <a:avLst/>
            <a:gdLst/>
            <a:ahLst/>
            <a:cxnLst/>
            <a:rect l="l" t="t" r="r" b="b"/>
            <a:pathLst>
              <a:path w="965835" h="9525">
                <a:moveTo>
                  <a:pt x="0" y="0"/>
                </a:moveTo>
                <a:lnTo>
                  <a:pt x="965682" y="9143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84061" y="2579052"/>
            <a:ext cx="2482215" cy="438784"/>
          </a:xfrm>
          <a:prstGeom prst="rect">
            <a:avLst/>
          </a:prstGeom>
          <a:solidFill>
            <a:srgbClr val="F1F1F1"/>
          </a:solidFill>
        </p:spPr>
        <p:txBody>
          <a:bodyPr wrap="square" lIns="0" tIns="70485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555"/>
              </a:spcBef>
            </a:pPr>
            <a:r>
              <a:rPr dirty="0" sz="1200" spc="5" b="1" u="sng">
                <a:solidFill>
                  <a:srgbClr val="171717"/>
                </a:solidFill>
                <a:latin typeface="微软雅黑"/>
                <a:cs typeface="微软雅黑"/>
              </a:rPr>
              <a:t>2016 </a:t>
            </a:r>
            <a:r>
              <a:rPr dirty="0" sz="1200" spc="10" b="1" u="sng">
                <a:solidFill>
                  <a:srgbClr val="171717"/>
                </a:solidFill>
                <a:latin typeface="微软雅黑"/>
                <a:cs typeface="微软雅黑"/>
              </a:rPr>
              <a:t>Dirty </a:t>
            </a:r>
            <a:r>
              <a:rPr dirty="0" sz="1200" spc="15" b="1" u="sng">
                <a:solidFill>
                  <a:srgbClr val="171717"/>
                </a:solidFill>
                <a:latin typeface="微软雅黑"/>
                <a:cs typeface="微软雅黑"/>
              </a:rPr>
              <a:t>Cow</a:t>
            </a:r>
            <a:r>
              <a:rPr dirty="0" sz="1200" spc="-210" b="1" u="sng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 b="1" u="sng">
                <a:solidFill>
                  <a:srgbClr val="171717"/>
                </a:solidFill>
                <a:latin typeface="微软雅黑"/>
                <a:cs typeface="微软雅黑"/>
              </a:rPr>
              <a:t>CVE-2016-5195</a:t>
            </a:r>
            <a:endParaRPr sz="1200">
              <a:latin typeface="微软雅黑"/>
              <a:cs typeface="微软雅黑"/>
            </a:endParaRPr>
          </a:p>
          <a:p>
            <a:pPr marL="16510">
              <a:lnSpc>
                <a:spcPts val="1395"/>
              </a:lnSpc>
              <a:spcBef>
                <a:spcPts val="60"/>
              </a:spcBef>
            </a:pPr>
            <a:r>
              <a:rPr dirty="0" sz="1200" spc="-5" b="1">
                <a:solidFill>
                  <a:srgbClr val="171717"/>
                </a:solidFill>
                <a:latin typeface="微软雅黑"/>
                <a:cs typeface="微软雅黑"/>
              </a:rPr>
              <a:t>内核级的漏洞</a:t>
            </a:r>
            <a:r>
              <a:rPr dirty="0" sz="1200" spc="-55" b="1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 spc="15" b="1">
                <a:solidFill>
                  <a:srgbClr val="171717"/>
                </a:solidFill>
                <a:latin typeface="微软雅黑"/>
                <a:cs typeface="微软雅黑"/>
              </a:rPr>
              <a:t>root</a:t>
            </a:r>
            <a:r>
              <a:rPr dirty="0" sz="1200" spc="15" b="1">
                <a:solidFill>
                  <a:srgbClr val="171717"/>
                </a:solidFill>
                <a:latin typeface="微软雅黑"/>
                <a:cs typeface="微软雅黑"/>
              </a:rPr>
              <a:t>提权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88126" y="3139439"/>
            <a:ext cx="2037080" cy="259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COW</a:t>
            </a: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是</a:t>
            </a:r>
            <a:r>
              <a:rPr dirty="0" sz="800" spc="-11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Linux</a:t>
            </a:r>
            <a:r>
              <a:rPr dirty="0" sz="800" spc="-8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用来减少内存对象重复的技术</a:t>
            </a:r>
            <a:endParaRPr sz="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竞争条件：低权限用户可以修改只读对象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84530">
              <a:lnSpc>
                <a:spcPct val="100000"/>
              </a:lnSpc>
            </a:pPr>
            <a:r>
              <a:rPr dirty="0">
                <a:solidFill>
                  <a:srgbClr val="006FC0"/>
                </a:solidFill>
                <a:latin typeface="微软雅黑"/>
                <a:cs typeface="微软雅黑"/>
              </a:rPr>
              <a:t>1.1 </a:t>
            </a:r>
            <a:r>
              <a:rPr dirty="0"/>
              <a:t>关键漏洞</a:t>
            </a:r>
            <a:r>
              <a:rPr dirty="0" spc="-135"/>
              <a:t> </a:t>
            </a:r>
            <a:r>
              <a:rPr dirty="0"/>
              <a:t>一览众山小</a:t>
            </a:r>
          </a:p>
        </p:txBody>
      </p:sp>
      <p:sp>
        <p:nvSpPr>
          <p:cNvPr id="14" name="object 14"/>
          <p:cNvSpPr/>
          <p:nvPr/>
        </p:nvSpPr>
        <p:spPr>
          <a:xfrm>
            <a:off x="744639" y="0"/>
            <a:ext cx="240029" cy="375285"/>
          </a:xfrm>
          <a:custGeom>
            <a:avLst/>
            <a:gdLst/>
            <a:ahLst/>
            <a:cxnLst/>
            <a:rect l="l" t="t" r="r" b="b"/>
            <a:pathLst>
              <a:path w="240030" h="375285">
                <a:moveTo>
                  <a:pt x="0" y="0"/>
                </a:moveTo>
                <a:lnTo>
                  <a:pt x="239483" y="374903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5682" y="356488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5" h="126365">
                <a:moveTo>
                  <a:pt x="62992" y="0"/>
                </a:moveTo>
                <a:lnTo>
                  <a:pt x="38474" y="4949"/>
                </a:lnTo>
                <a:lnTo>
                  <a:pt x="18451" y="18446"/>
                </a:lnTo>
                <a:lnTo>
                  <a:pt x="4950" y="38469"/>
                </a:lnTo>
                <a:lnTo>
                  <a:pt x="0" y="62991"/>
                </a:lnTo>
                <a:lnTo>
                  <a:pt x="4950" y="87514"/>
                </a:lnTo>
                <a:lnTo>
                  <a:pt x="18451" y="107537"/>
                </a:lnTo>
                <a:lnTo>
                  <a:pt x="38474" y="121034"/>
                </a:lnTo>
                <a:lnTo>
                  <a:pt x="62992" y="125984"/>
                </a:lnTo>
                <a:lnTo>
                  <a:pt x="87516" y="121034"/>
                </a:lnTo>
                <a:lnTo>
                  <a:pt x="107543" y="107537"/>
                </a:lnTo>
                <a:lnTo>
                  <a:pt x="121045" y="87514"/>
                </a:lnTo>
                <a:lnTo>
                  <a:pt x="125996" y="62991"/>
                </a:lnTo>
                <a:lnTo>
                  <a:pt x="121045" y="38469"/>
                </a:lnTo>
                <a:lnTo>
                  <a:pt x="107543" y="18446"/>
                </a:lnTo>
                <a:lnTo>
                  <a:pt x="87516" y="4949"/>
                </a:lnTo>
                <a:lnTo>
                  <a:pt x="6299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7146" y="87744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91" y="0"/>
                </a:moveTo>
                <a:lnTo>
                  <a:pt x="21983" y="2831"/>
                </a:lnTo>
                <a:lnTo>
                  <a:pt x="10542" y="10556"/>
                </a:lnTo>
                <a:lnTo>
                  <a:pt x="2828" y="22020"/>
                </a:lnTo>
                <a:lnTo>
                  <a:pt x="0" y="36068"/>
                </a:lnTo>
                <a:lnTo>
                  <a:pt x="2828" y="50041"/>
                </a:lnTo>
                <a:lnTo>
                  <a:pt x="10542" y="61468"/>
                </a:lnTo>
                <a:lnTo>
                  <a:pt x="21983" y="69179"/>
                </a:lnTo>
                <a:lnTo>
                  <a:pt x="35991" y="72009"/>
                </a:lnTo>
                <a:lnTo>
                  <a:pt x="50007" y="69179"/>
                </a:lnTo>
                <a:lnTo>
                  <a:pt x="61452" y="61467"/>
                </a:lnTo>
                <a:lnTo>
                  <a:pt x="69167" y="50041"/>
                </a:lnTo>
                <a:lnTo>
                  <a:pt x="71996" y="36068"/>
                </a:lnTo>
                <a:lnTo>
                  <a:pt x="69167" y="22020"/>
                </a:lnTo>
                <a:lnTo>
                  <a:pt x="61452" y="10556"/>
                </a:lnTo>
                <a:lnTo>
                  <a:pt x="50007" y="2831"/>
                </a:lnTo>
                <a:lnTo>
                  <a:pt x="3599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612" y="18745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000" y="0"/>
                </a:moveTo>
                <a:lnTo>
                  <a:pt x="21987" y="2831"/>
                </a:lnTo>
                <a:lnTo>
                  <a:pt x="10544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4" y="61468"/>
                </a:lnTo>
                <a:lnTo>
                  <a:pt x="21987" y="69179"/>
                </a:lnTo>
                <a:lnTo>
                  <a:pt x="36000" y="72009"/>
                </a:lnTo>
                <a:lnTo>
                  <a:pt x="50013" y="69179"/>
                </a:lnTo>
                <a:lnTo>
                  <a:pt x="61456" y="61467"/>
                </a:lnTo>
                <a:lnTo>
                  <a:pt x="69171" y="50041"/>
                </a:lnTo>
                <a:lnTo>
                  <a:pt x="72000" y="36068"/>
                </a:lnTo>
                <a:lnTo>
                  <a:pt x="69171" y="22020"/>
                </a:lnTo>
                <a:lnTo>
                  <a:pt x="61456" y="10556"/>
                </a:lnTo>
                <a:lnTo>
                  <a:pt x="50013" y="2831"/>
                </a:lnTo>
                <a:lnTo>
                  <a:pt x="3600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342883" y="17030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0"/>
                </a:lnTo>
                <a:lnTo>
                  <a:pt x="2829" y="49968"/>
                </a:lnTo>
                <a:lnTo>
                  <a:pt x="10541" y="61388"/>
                </a:lnTo>
                <a:lnTo>
                  <a:pt x="21967" y="69070"/>
                </a:lnTo>
                <a:lnTo>
                  <a:pt x="35941" y="71881"/>
                </a:lnTo>
                <a:lnTo>
                  <a:pt x="49988" y="69070"/>
                </a:lnTo>
                <a:lnTo>
                  <a:pt x="61452" y="61388"/>
                </a:lnTo>
                <a:lnTo>
                  <a:pt x="69177" y="49968"/>
                </a:lnTo>
                <a:lnTo>
                  <a:pt x="72009" y="35940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878316" y="118922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40" y="0"/>
                </a:moveTo>
                <a:lnTo>
                  <a:pt x="21967" y="2831"/>
                </a:lnTo>
                <a:lnTo>
                  <a:pt x="10541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0" y="61468"/>
                </a:lnTo>
                <a:lnTo>
                  <a:pt x="21967" y="69179"/>
                </a:lnTo>
                <a:lnTo>
                  <a:pt x="35940" y="72009"/>
                </a:lnTo>
                <a:lnTo>
                  <a:pt x="49988" y="69179"/>
                </a:lnTo>
                <a:lnTo>
                  <a:pt x="61452" y="61467"/>
                </a:lnTo>
                <a:lnTo>
                  <a:pt x="69177" y="50041"/>
                </a:lnTo>
                <a:lnTo>
                  <a:pt x="72008" y="36068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342883" y="30087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1"/>
                </a:lnTo>
                <a:lnTo>
                  <a:pt x="2829" y="49968"/>
                </a:lnTo>
                <a:lnTo>
                  <a:pt x="10541" y="61388"/>
                </a:lnTo>
                <a:lnTo>
                  <a:pt x="21967" y="69070"/>
                </a:lnTo>
                <a:lnTo>
                  <a:pt x="35941" y="71881"/>
                </a:lnTo>
                <a:lnTo>
                  <a:pt x="49988" y="69070"/>
                </a:lnTo>
                <a:lnTo>
                  <a:pt x="61452" y="61388"/>
                </a:lnTo>
                <a:lnTo>
                  <a:pt x="69177" y="49968"/>
                </a:lnTo>
                <a:lnTo>
                  <a:pt x="72009" y="35941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930385" y="38088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6068" y="0"/>
                </a:moveTo>
                <a:lnTo>
                  <a:pt x="22020" y="2811"/>
                </a:lnTo>
                <a:lnTo>
                  <a:pt x="10556" y="10493"/>
                </a:lnTo>
                <a:lnTo>
                  <a:pt x="2831" y="21913"/>
                </a:lnTo>
                <a:lnTo>
                  <a:pt x="0" y="35941"/>
                </a:lnTo>
                <a:lnTo>
                  <a:pt x="2831" y="49976"/>
                </a:lnTo>
                <a:lnTo>
                  <a:pt x="10556" y="61414"/>
                </a:lnTo>
                <a:lnTo>
                  <a:pt x="22020" y="69113"/>
                </a:lnTo>
                <a:lnTo>
                  <a:pt x="36068" y="71932"/>
                </a:lnTo>
                <a:lnTo>
                  <a:pt x="50095" y="69113"/>
                </a:lnTo>
                <a:lnTo>
                  <a:pt x="61515" y="61414"/>
                </a:lnTo>
                <a:lnTo>
                  <a:pt x="69197" y="49976"/>
                </a:lnTo>
                <a:lnTo>
                  <a:pt x="72009" y="35941"/>
                </a:lnTo>
                <a:lnTo>
                  <a:pt x="69197" y="21913"/>
                </a:lnTo>
                <a:lnTo>
                  <a:pt x="61515" y="10493"/>
                </a:lnTo>
                <a:lnTo>
                  <a:pt x="50095" y="2811"/>
                </a:lnTo>
                <a:lnTo>
                  <a:pt x="360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15020" y="500317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0" y="0"/>
                </a:moveTo>
                <a:lnTo>
                  <a:pt x="21967" y="2829"/>
                </a:lnTo>
                <a:lnTo>
                  <a:pt x="10541" y="10545"/>
                </a:lnTo>
                <a:lnTo>
                  <a:pt x="2829" y="21988"/>
                </a:lnTo>
                <a:lnTo>
                  <a:pt x="0" y="36001"/>
                </a:lnTo>
                <a:lnTo>
                  <a:pt x="2829" y="50014"/>
                </a:lnTo>
                <a:lnTo>
                  <a:pt x="10540" y="61457"/>
                </a:lnTo>
                <a:lnTo>
                  <a:pt x="21967" y="69173"/>
                </a:lnTo>
                <a:lnTo>
                  <a:pt x="35940" y="72002"/>
                </a:lnTo>
                <a:lnTo>
                  <a:pt x="49988" y="69173"/>
                </a:lnTo>
                <a:lnTo>
                  <a:pt x="61452" y="61457"/>
                </a:lnTo>
                <a:lnTo>
                  <a:pt x="69177" y="50014"/>
                </a:lnTo>
                <a:lnTo>
                  <a:pt x="72008" y="36001"/>
                </a:lnTo>
                <a:lnTo>
                  <a:pt x="69177" y="21988"/>
                </a:lnTo>
                <a:lnTo>
                  <a:pt x="61452" y="10545"/>
                </a:lnTo>
                <a:lnTo>
                  <a:pt x="49988" y="2829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404352" y="3070098"/>
            <a:ext cx="537210" cy="749300"/>
          </a:xfrm>
          <a:custGeom>
            <a:avLst/>
            <a:gdLst/>
            <a:ahLst/>
            <a:cxnLst/>
            <a:rect l="l" t="t" r="r" b="b"/>
            <a:pathLst>
              <a:path w="537209" h="749300">
                <a:moveTo>
                  <a:pt x="0" y="0"/>
                </a:moveTo>
                <a:lnTo>
                  <a:pt x="536701" y="749299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976489" y="3870197"/>
            <a:ext cx="964565" cy="1143635"/>
          </a:xfrm>
          <a:custGeom>
            <a:avLst/>
            <a:gdLst/>
            <a:ahLst/>
            <a:cxnLst/>
            <a:rect l="l" t="t" r="r" b="b"/>
            <a:pathLst>
              <a:path w="964565" h="1143635">
                <a:moveTo>
                  <a:pt x="0" y="1143520"/>
                </a:moveTo>
                <a:lnTo>
                  <a:pt x="964564" y="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950961" y="3080639"/>
            <a:ext cx="427990" cy="1922780"/>
          </a:xfrm>
          <a:custGeom>
            <a:avLst/>
            <a:gdLst/>
            <a:ahLst/>
            <a:cxnLst/>
            <a:rect l="l" t="t" r="r" b="b"/>
            <a:pathLst>
              <a:path w="427990" h="1922779">
                <a:moveTo>
                  <a:pt x="0" y="1922538"/>
                </a:moveTo>
                <a:lnTo>
                  <a:pt x="427863" y="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036684" y="42113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6068" y="0"/>
                </a:moveTo>
                <a:lnTo>
                  <a:pt x="22020" y="2831"/>
                </a:lnTo>
                <a:lnTo>
                  <a:pt x="10556" y="10556"/>
                </a:lnTo>
                <a:lnTo>
                  <a:pt x="2831" y="22020"/>
                </a:lnTo>
                <a:lnTo>
                  <a:pt x="0" y="36067"/>
                </a:lnTo>
                <a:lnTo>
                  <a:pt x="2831" y="50041"/>
                </a:lnTo>
                <a:lnTo>
                  <a:pt x="10556" y="61467"/>
                </a:lnTo>
                <a:lnTo>
                  <a:pt x="22020" y="69179"/>
                </a:lnTo>
                <a:lnTo>
                  <a:pt x="36068" y="72008"/>
                </a:lnTo>
                <a:lnTo>
                  <a:pt x="50041" y="69179"/>
                </a:lnTo>
                <a:lnTo>
                  <a:pt x="61468" y="61467"/>
                </a:lnTo>
                <a:lnTo>
                  <a:pt x="69179" y="50041"/>
                </a:lnTo>
                <a:lnTo>
                  <a:pt x="72009" y="36067"/>
                </a:lnTo>
                <a:lnTo>
                  <a:pt x="69179" y="22020"/>
                </a:lnTo>
                <a:lnTo>
                  <a:pt x="61468" y="10556"/>
                </a:lnTo>
                <a:lnTo>
                  <a:pt x="50041" y="2831"/>
                </a:lnTo>
                <a:lnTo>
                  <a:pt x="360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404352" y="231647"/>
            <a:ext cx="632460" cy="226060"/>
          </a:xfrm>
          <a:custGeom>
            <a:avLst/>
            <a:gdLst/>
            <a:ahLst/>
            <a:cxnLst/>
            <a:rect l="l" t="t" r="r" b="b"/>
            <a:pathLst>
              <a:path w="632459" h="226059">
                <a:moveTo>
                  <a:pt x="0" y="0"/>
                </a:moveTo>
                <a:lnTo>
                  <a:pt x="632332" y="22555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719819" y="0"/>
            <a:ext cx="424180" cy="1189355"/>
          </a:xfrm>
          <a:custGeom>
            <a:avLst/>
            <a:gdLst/>
            <a:ahLst/>
            <a:cxnLst/>
            <a:rect l="l" t="t" r="r" b="b"/>
            <a:pathLst>
              <a:path w="424179" h="1189355">
                <a:moveTo>
                  <a:pt x="0" y="0"/>
                </a:moveTo>
                <a:lnTo>
                  <a:pt x="424179" y="1189227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823959" y="34912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41" y="0"/>
                </a:moveTo>
                <a:lnTo>
                  <a:pt x="21967" y="2831"/>
                </a:lnTo>
                <a:lnTo>
                  <a:pt x="10541" y="10556"/>
                </a:lnTo>
                <a:lnTo>
                  <a:pt x="2829" y="22020"/>
                </a:lnTo>
                <a:lnTo>
                  <a:pt x="0" y="36067"/>
                </a:lnTo>
                <a:lnTo>
                  <a:pt x="2829" y="50041"/>
                </a:lnTo>
                <a:lnTo>
                  <a:pt x="10541" y="61467"/>
                </a:lnTo>
                <a:lnTo>
                  <a:pt x="21967" y="69179"/>
                </a:lnTo>
                <a:lnTo>
                  <a:pt x="35941" y="72009"/>
                </a:lnTo>
                <a:lnTo>
                  <a:pt x="49988" y="69179"/>
                </a:lnTo>
                <a:lnTo>
                  <a:pt x="61452" y="61468"/>
                </a:lnTo>
                <a:lnTo>
                  <a:pt x="69177" y="50041"/>
                </a:lnTo>
                <a:lnTo>
                  <a:pt x="72009" y="36067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49947" y="2704528"/>
            <a:ext cx="1926589" cy="438784"/>
          </a:xfrm>
          <a:prstGeom prst="rect">
            <a:avLst/>
          </a:prstGeom>
          <a:solidFill>
            <a:srgbClr val="F1F1F1"/>
          </a:solidFill>
        </p:spPr>
        <p:txBody>
          <a:bodyPr wrap="square" lIns="0" tIns="76200" rIns="0" bIns="0" rtlCol="0" vert="horz">
            <a:spAutoFit/>
          </a:bodyPr>
          <a:lstStyle/>
          <a:p>
            <a:pPr marL="50800" marR="48260">
              <a:lnSpc>
                <a:spcPts val="1430"/>
              </a:lnSpc>
              <a:spcBef>
                <a:spcPts val="600"/>
              </a:spcBef>
            </a:pPr>
            <a:r>
              <a:rPr dirty="0" sz="1200" spc="10" b="1" u="sng">
                <a:solidFill>
                  <a:srgbClr val="171717"/>
                </a:solidFill>
                <a:latin typeface="微软雅黑"/>
                <a:cs typeface="微软雅黑"/>
              </a:rPr>
              <a:t>2014/9</a:t>
            </a:r>
            <a:r>
              <a:rPr dirty="0" sz="1200" spc="-145" b="1" u="sng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 spc="-5" b="1" u="sng">
                <a:solidFill>
                  <a:srgbClr val="171717"/>
                </a:solidFill>
                <a:latin typeface="微软雅黑"/>
                <a:cs typeface="微软雅黑"/>
              </a:rPr>
              <a:t>Bash</a:t>
            </a:r>
            <a:r>
              <a:rPr dirty="0" sz="1200" spc="40" b="1" u="sng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 b="1" u="sng">
                <a:solidFill>
                  <a:srgbClr val="171717"/>
                </a:solidFill>
                <a:latin typeface="微软雅黑"/>
                <a:cs typeface="微软雅黑"/>
              </a:rPr>
              <a:t>Shellshock </a:t>
            </a:r>
            <a:r>
              <a:rPr dirty="0" sz="1200" spc="-265" b="1" u="sng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控制电脑</a:t>
            </a:r>
            <a:r>
              <a:rPr dirty="0" sz="1200" spc="-70" b="1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系统最高权限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8377" y="3261070"/>
            <a:ext cx="1409065" cy="386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</a:pP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B</a:t>
            </a: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as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h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语</a:t>
            </a: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法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灵活</a:t>
            </a: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、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解析</a:t>
            </a:r>
            <a:r>
              <a:rPr dirty="0" sz="800" spc="-50">
                <a:solidFill>
                  <a:srgbClr val="171717"/>
                </a:solidFill>
                <a:latin typeface="微软雅黑"/>
                <a:cs typeface="微软雅黑"/>
              </a:rPr>
              <a:t>程</a:t>
            </a: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序复杂 </a:t>
            </a: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几次修补，仍旧发现新问题 </a:t>
            </a:r>
            <a:r>
              <a:rPr dirty="0" sz="800" spc="-20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结局：演化了一系列的漏洞…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07078" y="3665130"/>
            <a:ext cx="1530350" cy="438784"/>
          </a:xfrm>
          <a:prstGeom prst="rect">
            <a:avLst/>
          </a:prstGeom>
          <a:solidFill>
            <a:srgbClr val="171717"/>
          </a:solidFill>
        </p:spPr>
        <p:txBody>
          <a:bodyPr wrap="square" lIns="0" tIns="35560" rIns="0" bIns="0" rtlCol="0" vert="horz">
            <a:spAutoFit/>
          </a:bodyPr>
          <a:lstStyle/>
          <a:p>
            <a:pPr marL="24765" marR="71755" indent="28575">
              <a:lnSpc>
                <a:spcPct val="104400"/>
              </a:lnSpc>
              <a:spcBef>
                <a:spcPts val="280"/>
              </a:spcBef>
            </a:pPr>
            <a:r>
              <a:rPr dirty="0" sz="1200" spc="5" b="1" u="sng">
                <a:solidFill>
                  <a:srgbClr val="FFFFFF"/>
                </a:solidFill>
                <a:latin typeface="微软雅黑"/>
                <a:cs typeface="微软雅黑"/>
              </a:rPr>
              <a:t>2015</a:t>
            </a:r>
            <a:r>
              <a:rPr dirty="0" sz="1200" spc="254" b="1" u="sng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200" spc="-5" b="1" u="sng">
                <a:solidFill>
                  <a:srgbClr val="FFFFFF"/>
                </a:solidFill>
                <a:latin typeface="微软雅黑"/>
                <a:cs typeface="微软雅黑"/>
              </a:rPr>
              <a:t>XcodeGhost </a:t>
            </a: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恶意代码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41009" y="1329372"/>
            <a:ext cx="1798320" cy="438784"/>
          </a:xfrm>
          <a:prstGeom prst="rect">
            <a:avLst/>
          </a:prstGeom>
          <a:solidFill>
            <a:srgbClr val="171717"/>
          </a:solidFill>
        </p:spPr>
        <p:txBody>
          <a:bodyPr wrap="square" lIns="0" tIns="44450" rIns="0" bIns="0" rtlCol="0" vert="horz">
            <a:spAutoFit/>
          </a:bodyPr>
          <a:lstStyle/>
          <a:p>
            <a:pPr marL="33020" marR="34925">
              <a:lnSpc>
                <a:spcPct val="104299"/>
              </a:lnSpc>
              <a:spcBef>
                <a:spcPts val="350"/>
              </a:spcBef>
            </a:pPr>
            <a:r>
              <a:rPr dirty="0" sz="1200" spc="10" b="1" u="sng">
                <a:solidFill>
                  <a:srgbClr val="FFFFFF"/>
                </a:solidFill>
                <a:latin typeface="微软雅黑"/>
                <a:cs typeface="微软雅黑"/>
              </a:rPr>
              <a:t>2017/5/12</a:t>
            </a:r>
            <a:r>
              <a:rPr dirty="0" sz="1200" spc="-150" b="1" u="sng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200" spc="-5" b="1" u="sng">
                <a:solidFill>
                  <a:srgbClr val="FFFFFF"/>
                </a:solidFill>
                <a:latin typeface="微软雅黑"/>
                <a:cs typeface="微软雅黑"/>
              </a:rPr>
              <a:t>EternalBlue </a:t>
            </a:r>
            <a:r>
              <a:rPr dirty="0" sz="1200" spc="-265" b="1" u="sng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200" b="1" u="sng">
                <a:solidFill>
                  <a:srgbClr val="FFFFFF"/>
                </a:solidFill>
                <a:latin typeface="微软雅黑"/>
                <a:cs typeface="微软雅黑"/>
              </a:rPr>
              <a:t>80</a:t>
            </a:r>
            <a:r>
              <a:rPr dirty="0" sz="1200" b="1" u="sng">
                <a:solidFill>
                  <a:srgbClr val="FFFFFF"/>
                </a:solidFill>
                <a:latin typeface="微软雅黑"/>
                <a:cs typeface="微软雅黑"/>
              </a:rPr>
              <a:t>亿美元损失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61709" y="1871598"/>
            <a:ext cx="2238375" cy="259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WannaCry</a:t>
            </a: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利用</a:t>
            </a: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MS17010</a:t>
            </a: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漏洞在全球范围大爆发</a:t>
            </a:r>
            <a:endParaRPr sz="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通过：</a:t>
            </a: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445</a:t>
            </a: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端口、自我复制、自我传播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891026" y="2110422"/>
            <a:ext cx="885825" cy="923290"/>
          </a:xfrm>
          <a:custGeom>
            <a:avLst/>
            <a:gdLst/>
            <a:ahLst/>
            <a:cxnLst/>
            <a:rect l="l" t="t" r="r" b="b"/>
            <a:pathLst>
              <a:path w="885825" h="923289">
                <a:moveTo>
                  <a:pt x="0" y="922718"/>
                </a:moveTo>
                <a:lnTo>
                  <a:pt x="885825" y="922718"/>
                </a:lnTo>
                <a:lnTo>
                  <a:pt x="885825" y="0"/>
                </a:lnTo>
                <a:lnTo>
                  <a:pt x="0" y="0"/>
                </a:lnTo>
                <a:lnTo>
                  <a:pt x="0" y="922718"/>
                </a:lnTo>
                <a:close/>
              </a:path>
            </a:pathLst>
          </a:custGeom>
          <a:ln w="92074">
            <a:solidFill>
              <a:srgbClr val="1717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33571" y="2310155"/>
            <a:ext cx="1800860" cy="523240"/>
          </a:xfrm>
          <a:custGeom>
            <a:avLst/>
            <a:gdLst/>
            <a:ahLst/>
            <a:cxnLst/>
            <a:rect l="l" t="t" r="r" b="b"/>
            <a:pathLst>
              <a:path w="1800860" h="523239">
                <a:moveTo>
                  <a:pt x="0" y="523214"/>
                </a:moveTo>
                <a:lnTo>
                  <a:pt x="1800478" y="523214"/>
                </a:lnTo>
                <a:lnTo>
                  <a:pt x="1800478" y="0"/>
                </a:lnTo>
                <a:lnTo>
                  <a:pt x="0" y="0"/>
                </a:lnTo>
                <a:lnTo>
                  <a:pt x="0" y="523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526409" y="2363723"/>
            <a:ext cx="1626870" cy="427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1905">
              <a:lnSpc>
                <a:spcPts val="1120"/>
              </a:lnSpc>
            </a:pPr>
            <a:r>
              <a:rPr dirty="0" sz="950" spc="20" b="1">
                <a:solidFill>
                  <a:srgbClr val="171717"/>
                </a:solidFill>
                <a:latin typeface="微软雅黑"/>
                <a:cs typeface="微软雅黑"/>
              </a:rPr>
              <a:t>信息攻防 强弱能力</a:t>
            </a:r>
            <a:endParaRPr sz="950">
              <a:latin typeface="微软雅黑"/>
              <a:cs typeface="微软雅黑"/>
            </a:endParaRPr>
          </a:p>
          <a:p>
            <a:pPr algn="ctr">
              <a:lnSpc>
                <a:spcPts val="2140"/>
              </a:lnSpc>
            </a:pPr>
            <a:r>
              <a:rPr dirty="0" sz="1800" spc="-5" b="1">
                <a:solidFill>
                  <a:srgbClr val="171717"/>
                </a:solidFill>
                <a:latin typeface="微软雅黑"/>
                <a:cs typeface="微软雅黑"/>
              </a:rPr>
              <a:t>被关键漏</a:t>
            </a:r>
            <a:r>
              <a:rPr dirty="0" sz="1800" b="1">
                <a:solidFill>
                  <a:srgbClr val="171717"/>
                </a:solidFill>
                <a:latin typeface="微软雅黑"/>
                <a:cs typeface="微软雅黑"/>
              </a:rPr>
              <a:t>洞</a:t>
            </a:r>
            <a:r>
              <a:rPr dirty="0" sz="1800" spc="-5" b="1">
                <a:solidFill>
                  <a:srgbClr val="006FC0"/>
                </a:solidFill>
                <a:latin typeface="微软雅黑"/>
                <a:cs typeface="微软雅黑"/>
              </a:rPr>
              <a:t>拉平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194685" y="3176904"/>
            <a:ext cx="2828925" cy="0"/>
          </a:xfrm>
          <a:custGeom>
            <a:avLst/>
            <a:gdLst/>
            <a:ahLst/>
            <a:cxnLst/>
            <a:rect l="l" t="t" r="r" b="b"/>
            <a:pathLst>
              <a:path w="2828925" h="0">
                <a:moveTo>
                  <a:pt x="0" y="0"/>
                </a:moveTo>
                <a:lnTo>
                  <a:pt x="2828543" y="0"/>
                </a:lnTo>
              </a:path>
            </a:pathLst>
          </a:custGeom>
          <a:ln w="12700">
            <a:solidFill>
              <a:srgbClr val="525252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78825" y="242188"/>
            <a:ext cx="535940" cy="947419"/>
          </a:xfrm>
          <a:custGeom>
            <a:avLst/>
            <a:gdLst/>
            <a:ahLst/>
            <a:cxnLst/>
            <a:rect l="l" t="t" r="r" b="b"/>
            <a:pathLst>
              <a:path w="535940" h="947419">
                <a:moveTo>
                  <a:pt x="0" y="0"/>
                </a:moveTo>
                <a:lnTo>
                  <a:pt x="535431" y="947038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192" y="949452"/>
            <a:ext cx="580390" cy="831850"/>
          </a:xfrm>
          <a:custGeom>
            <a:avLst/>
            <a:gdLst/>
            <a:ahLst/>
            <a:cxnLst/>
            <a:rect l="l" t="t" r="r" b="b"/>
            <a:pathLst>
              <a:path w="580390" h="831850">
                <a:moveTo>
                  <a:pt x="579945" y="0"/>
                </a:moveTo>
                <a:lnTo>
                  <a:pt x="0" y="831723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069" y="248920"/>
            <a:ext cx="526415" cy="664845"/>
          </a:xfrm>
          <a:custGeom>
            <a:avLst/>
            <a:gdLst/>
            <a:ahLst/>
            <a:cxnLst/>
            <a:rect l="l" t="t" r="r" b="b"/>
            <a:pathLst>
              <a:path w="526415" h="664844">
                <a:moveTo>
                  <a:pt x="0" y="0"/>
                </a:moveTo>
                <a:lnTo>
                  <a:pt x="526077" y="66459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401065"/>
            <a:ext cx="965835" cy="18415"/>
          </a:xfrm>
          <a:custGeom>
            <a:avLst/>
            <a:gdLst/>
            <a:ahLst/>
            <a:cxnLst/>
            <a:rect l="l" t="t" r="r" b="b"/>
            <a:pathLst>
              <a:path w="965835" h="18415">
                <a:moveTo>
                  <a:pt x="0" y="0"/>
                </a:moveTo>
                <a:lnTo>
                  <a:pt x="965682" y="18414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84530">
              <a:lnSpc>
                <a:spcPct val="100000"/>
              </a:lnSpc>
            </a:pPr>
            <a:r>
              <a:rPr dirty="0">
                <a:solidFill>
                  <a:srgbClr val="006FC0"/>
                </a:solidFill>
                <a:latin typeface="微软雅黑"/>
                <a:cs typeface="微软雅黑"/>
              </a:rPr>
              <a:t>1.2 </a:t>
            </a:r>
            <a:r>
              <a:rPr dirty="0"/>
              <a:t>数据泄露</a:t>
            </a:r>
            <a:r>
              <a:rPr dirty="0" spc="-135"/>
              <a:t> </a:t>
            </a:r>
            <a:r>
              <a:rPr dirty="0"/>
              <a:t>汇入地下经济</a:t>
            </a:r>
          </a:p>
        </p:txBody>
      </p:sp>
      <p:sp>
        <p:nvSpPr>
          <p:cNvPr id="7" name="object 7"/>
          <p:cNvSpPr/>
          <p:nvPr/>
        </p:nvSpPr>
        <p:spPr>
          <a:xfrm>
            <a:off x="744639" y="0"/>
            <a:ext cx="240029" cy="375285"/>
          </a:xfrm>
          <a:custGeom>
            <a:avLst/>
            <a:gdLst/>
            <a:ahLst/>
            <a:cxnLst/>
            <a:rect l="l" t="t" r="r" b="b"/>
            <a:pathLst>
              <a:path w="240030" h="375285">
                <a:moveTo>
                  <a:pt x="0" y="0"/>
                </a:moveTo>
                <a:lnTo>
                  <a:pt x="239483" y="374903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5682" y="356488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5" h="126365">
                <a:moveTo>
                  <a:pt x="62992" y="0"/>
                </a:moveTo>
                <a:lnTo>
                  <a:pt x="38474" y="4949"/>
                </a:lnTo>
                <a:lnTo>
                  <a:pt x="18451" y="18446"/>
                </a:lnTo>
                <a:lnTo>
                  <a:pt x="4950" y="38469"/>
                </a:lnTo>
                <a:lnTo>
                  <a:pt x="0" y="62991"/>
                </a:lnTo>
                <a:lnTo>
                  <a:pt x="4950" y="87514"/>
                </a:lnTo>
                <a:lnTo>
                  <a:pt x="18451" y="107537"/>
                </a:lnTo>
                <a:lnTo>
                  <a:pt x="38474" y="121034"/>
                </a:lnTo>
                <a:lnTo>
                  <a:pt x="62992" y="125984"/>
                </a:lnTo>
                <a:lnTo>
                  <a:pt x="87516" y="121034"/>
                </a:lnTo>
                <a:lnTo>
                  <a:pt x="107543" y="107537"/>
                </a:lnTo>
                <a:lnTo>
                  <a:pt x="121045" y="87514"/>
                </a:lnTo>
                <a:lnTo>
                  <a:pt x="125996" y="62991"/>
                </a:lnTo>
                <a:lnTo>
                  <a:pt x="121045" y="38469"/>
                </a:lnTo>
                <a:lnTo>
                  <a:pt x="107543" y="18446"/>
                </a:lnTo>
                <a:lnTo>
                  <a:pt x="87516" y="4949"/>
                </a:lnTo>
                <a:lnTo>
                  <a:pt x="6299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7146" y="87744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91" y="0"/>
                </a:moveTo>
                <a:lnTo>
                  <a:pt x="21983" y="2831"/>
                </a:lnTo>
                <a:lnTo>
                  <a:pt x="10542" y="10556"/>
                </a:lnTo>
                <a:lnTo>
                  <a:pt x="2828" y="22020"/>
                </a:lnTo>
                <a:lnTo>
                  <a:pt x="0" y="36068"/>
                </a:lnTo>
                <a:lnTo>
                  <a:pt x="2828" y="50041"/>
                </a:lnTo>
                <a:lnTo>
                  <a:pt x="10542" y="61468"/>
                </a:lnTo>
                <a:lnTo>
                  <a:pt x="21983" y="69179"/>
                </a:lnTo>
                <a:lnTo>
                  <a:pt x="35991" y="72009"/>
                </a:lnTo>
                <a:lnTo>
                  <a:pt x="50007" y="69179"/>
                </a:lnTo>
                <a:lnTo>
                  <a:pt x="61452" y="61467"/>
                </a:lnTo>
                <a:lnTo>
                  <a:pt x="69167" y="50041"/>
                </a:lnTo>
                <a:lnTo>
                  <a:pt x="71996" y="36068"/>
                </a:lnTo>
                <a:lnTo>
                  <a:pt x="69167" y="22020"/>
                </a:lnTo>
                <a:lnTo>
                  <a:pt x="61452" y="10556"/>
                </a:lnTo>
                <a:lnTo>
                  <a:pt x="50007" y="2831"/>
                </a:lnTo>
                <a:lnTo>
                  <a:pt x="3599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612" y="18745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000" y="0"/>
                </a:moveTo>
                <a:lnTo>
                  <a:pt x="21987" y="2831"/>
                </a:lnTo>
                <a:lnTo>
                  <a:pt x="10544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4" y="61468"/>
                </a:lnTo>
                <a:lnTo>
                  <a:pt x="21987" y="69179"/>
                </a:lnTo>
                <a:lnTo>
                  <a:pt x="36000" y="72009"/>
                </a:lnTo>
                <a:lnTo>
                  <a:pt x="50013" y="69179"/>
                </a:lnTo>
                <a:lnTo>
                  <a:pt x="61456" y="61467"/>
                </a:lnTo>
                <a:lnTo>
                  <a:pt x="69171" y="50041"/>
                </a:lnTo>
                <a:lnTo>
                  <a:pt x="72000" y="36068"/>
                </a:lnTo>
                <a:lnTo>
                  <a:pt x="69171" y="22020"/>
                </a:lnTo>
                <a:lnTo>
                  <a:pt x="61456" y="10556"/>
                </a:lnTo>
                <a:lnTo>
                  <a:pt x="50013" y="2831"/>
                </a:lnTo>
                <a:lnTo>
                  <a:pt x="3600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342883" y="17030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0"/>
                </a:lnTo>
                <a:lnTo>
                  <a:pt x="2829" y="49968"/>
                </a:lnTo>
                <a:lnTo>
                  <a:pt x="10541" y="61388"/>
                </a:lnTo>
                <a:lnTo>
                  <a:pt x="21967" y="69070"/>
                </a:lnTo>
                <a:lnTo>
                  <a:pt x="35941" y="71881"/>
                </a:lnTo>
                <a:lnTo>
                  <a:pt x="49988" y="69070"/>
                </a:lnTo>
                <a:lnTo>
                  <a:pt x="61452" y="61388"/>
                </a:lnTo>
                <a:lnTo>
                  <a:pt x="69177" y="49968"/>
                </a:lnTo>
                <a:lnTo>
                  <a:pt x="72009" y="35940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878316" y="118922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40" y="0"/>
                </a:moveTo>
                <a:lnTo>
                  <a:pt x="21967" y="2831"/>
                </a:lnTo>
                <a:lnTo>
                  <a:pt x="10541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0" y="61468"/>
                </a:lnTo>
                <a:lnTo>
                  <a:pt x="21967" y="69179"/>
                </a:lnTo>
                <a:lnTo>
                  <a:pt x="35940" y="72009"/>
                </a:lnTo>
                <a:lnTo>
                  <a:pt x="49988" y="69179"/>
                </a:lnTo>
                <a:lnTo>
                  <a:pt x="61452" y="61467"/>
                </a:lnTo>
                <a:lnTo>
                  <a:pt x="69177" y="50041"/>
                </a:lnTo>
                <a:lnTo>
                  <a:pt x="72008" y="36068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42883" y="30087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1"/>
                </a:lnTo>
                <a:lnTo>
                  <a:pt x="2829" y="49968"/>
                </a:lnTo>
                <a:lnTo>
                  <a:pt x="10541" y="61388"/>
                </a:lnTo>
                <a:lnTo>
                  <a:pt x="21967" y="69070"/>
                </a:lnTo>
                <a:lnTo>
                  <a:pt x="35941" y="71881"/>
                </a:lnTo>
                <a:lnTo>
                  <a:pt x="49988" y="69070"/>
                </a:lnTo>
                <a:lnTo>
                  <a:pt x="61452" y="61388"/>
                </a:lnTo>
                <a:lnTo>
                  <a:pt x="69177" y="49968"/>
                </a:lnTo>
                <a:lnTo>
                  <a:pt x="72009" y="35941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30385" y="38088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6068" y="0"/>
                </a:moveTo>
                <a:lnTo>
                  <a:pt x="22020" y="2811"/>
                </a:lnTo>
                <a:lnTo>
                  <a:pt x="10556" y="10493"/>
                </a:lnTo>
                <a:lnTo>
                  <a:pt x="2831" y="21913"/>
                </a:lnTo>
                <a:lnTo>
                  <a:pt x="0" y="35941"/>
                </a:lnTo>
                <a:lnTo>
                  <a:pt x="2831" y="49976"/>
                </a:lnTo>
                <a:lnTo>
                  <a:pt x="10556" y="61414"/>
                </a:lnTo>
                <a:lnTo>
                  <a:pt x="22020" y="69113"/>
                </a:lnTo>
                <a:lnTo>
                  <a:pt x="36068" y="71932"/>
                </a:lnTo>
                <a:lnTo>
                  <a:pt x="50095" y="69113"/>
                </a:lnTo>
                <a:lnTo>
                  <a:pt x="61515" y="61414"/>
                </a:lnTo>
                <a:lnTo>
                  <a:pt x="69197" y="49976"/>
                </a:lnTo>
                <a:lnTo>
                  <a:pt x="72009" y="35941"/>
                </a:lnTo>
                <a:lnTo>
                  <a:pt x="69197" y="21913"/>
                </a:lnTo>
                <a:lnTo>
                  <a:pt x="61515" y="10493"/>
                </a:lnTo>
                <a:lnTo>
                  <a:pt x="50095" y="2811"/>
                </a:lnTo>
                <a:lnTo>
                  <a:pt x="360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15020" y="500317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0" y="0"/>
                </a:moveTo>
                <a:lnTo>
                  <a:pt x="21967" y="2829"/>
                </a:lnTo>
                <a:lnTo>
                  <a:pt x="10541" y="10545"/>
                </a:lnTo>
                <a:lnTo>
                  <a:pt x="2829" y="21988"/>
                </a:lnTo>
                <a:lnTo>
                  <a:pt x="0" y="36001"/>
                </a:lnTo>
                <a:lnTo>
                  <a:pt x="2829" y="50014"/>
                </a:lnTo>
                <a:lnTo>
                  <a:pt x="10540" y="61457"/>
                </a:lnTo>
                <a:lnTo>
                  <a:pt x="21967" y="69173"/>
                </a:lnTo>
                <a:lnTo>
                  <a:pt x="35940" y="72002"/>
                </a:lnTo>
                <a:lnTo>
                  <a:pt x="49988" y="69173"/>
                </a:lnTo>
                <a:lnTo>
                  <a:pt x="61452" y="61457"/>
                </a:lnTo>
                <a:lnTo>
                  <a:pt x="69177" y="50014"/>
                </a:lnTo>
                <a:lnTo>
                  <a:pt x="72008" y="36001"/>
                </a:lnTo>
                <a:lnTo>
                  <a:pt x="69177" y="21988"/>
                </a:lnTo>
                <a:lnTo>
                  <a:pt x="61452" y="10545"/>
                </a:lnTo>
                <a:lnTo>
                  <a:pt x="49988" y="2829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04352" y="1261236"/>
            <a:ext cx="509905" cy="1758314"/>
          </a:xfrm>
          <a:custGeom>
            <a:avLst/>
            <a:gdLst/>
            <a:ahLst/>
            <a:cxnLst/>
            <a:rect l="l" t="t" r="r" b="b"/>
            <a:pathLst>
              <a:path w="509904" h="1758314">
                <a:moveTo>
                  <a:pt x="509904" y="0"/>
                </a:moveTo>
                <a:lnTo>
                  <a:pt x="0" y="175806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04352" y="3070098"/>
            <a:ext cx="537210" cy="749300"/>
          </a:xfrm>
          <a:custGeom>
            <a:avLst/>
            <a:gdLst/>
            <a:ahLst/>
            <a:cxnLst/>
            <a:rect l="l" t="t" r="r" b="b"/>
            <a:pathLst>
              <a:path w="537209" h="749300">
                <a:moveTo>
                  <a:pt x="0" y="0"/>
                </a:moveTo>
                <a:lnTo>
                  <a:pt x="536701" y="749299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76489" y="3870197"/>
            <a:ext cx="964565" cy="1143635"/>
          </a:xfrm>
          <a:custGeom>
            <a:avLst/>
            <a:gdLst/>
            <a:ahLst/>
            <a:cxnLst/>
            <a:rect l="l" t="t" r="r" b="b"/>
            <a:pathLst>
              <a:path w="964565" h="1143635">
                <a:moveTo>
                  <a:pt x="0" y="1143520"/>
                </a:moveTo>
                <a:lnTo>
                  <a:pt x="964564" y="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50961" y="3080639"/>
            <a:ext cx="427990" cy="1922780"/>
          </a:xfrm>
          <a:custGeom>
            <a:avLst/>
            <a:gdLst/>
            <a:ahLst/>
            <a:cxnLst/>
            <a:rect l="l" t="t" r="r" b="b"/>
            <a:pathLst>
              <a:path w="427990" h="1922779">
                <a:moveTo>
                  <a:pt x="0" y="1922538"/>
                </a:moveTo>
                <a:lnTo>
                  <a:pt x="427863" y="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036684" y="42113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6068" y="0"/>
                </a:moveTo>
                <a:lnTo>
                  <a:pt x="22020" y="2831"/>
                </a:lnTo>
                <a:lnTo>
                  <a:pt x="10556" y="10556"/>
                </a:lnTo>
                <a:lnTo>
                  <a:pt x="2831" y="22020"/>
                </a:lnTo>
                <a:lnTo>
                  <a:pt x="0" y="36067"/>
                </a:lnTo>
                <a:lnTo>
                  <a:pt x="2831" y="50041"/>
                </a:lnTo>
                <a:lnTo>
                  <a:pt x="10556" y="61467"/>
                </a:lnTo>
                <a:lnTo>
                  <a:pt x="22020" y="69179"/>
                </a:lnTo>
                <a:lnTo>
                  <a:pt x="36068" y="72008"/>
                </a:lnTo>
                <a:lnTo>
                  <a:pt x="50041" y="69179"/>
                </a:lnTo>
                <a:lnTo>
                  <a:pt x="61468" y="61467"/>
                </a:lnTo>
                <a:lnTo>
                  <a:pt x="69179" y="50041"/>
                </a:lnTo>
                <a:lnTo>
                  <a:pt x="72009" y="36067"/>
                </a:lnTo>
                <a:lnTo>
                  <a:pt x="69179" y="22020"/>
                </a:lnTo>
                <a:lnTo>
                  <a:pt x="61468" y="10556"/>
                </a:lnTo>
                <a:lnTo>
                  <a:pt x="50041" y="2831"/>
                </a:lnTo>
                <a:lnTo>
                  <a:pt x="360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404352" y="231647"/>
            <a:ext cx="632460" cy="226060"/>
          </a:xfrm>
          <a:custGeom>
            <a:avLst/>
            <a:gdLst/>
            <a:ahLst/>
            <a:cxnLst/>
            <a:rect l="l" t="t" r="r" b="b"/>
            <a:pathLst>
              <a:path w="632459" h="226059">
                <a:moveTo>
                  <a:pt x="0" y="0"/>
                </a:moveTo>
                <a:lnTo>
                  <a:pt x="632332" y="22555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719819" y="0"/>
            <a:ext cx="424180" cy="1189355"/>
          </a:xfrm>
          <a:custGeom>
            <a:avLst/>
            <a:gdLst/>
            <a:ahLst/>
            <a:cxnLst/>
            <a:rect l="l" t="t" r="r" b="b"/>
            <a:pathLst>
              <a:path w="424179" h="1189355">
                <a:moveTo>
                  <a:pt x="0" y="0"/>
                </a:moveTo>
                <a:lnTo>
                  <a:pt x="424179" y="1189227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823959" y="34912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41" y="0"/>
                </a:moveTo>
                <a:lnTo>
                  <a:pt x="21967" y="2831"/>
                </a:lnTo>
                <a:lnTo>
                  <a:pt x="10541" y="10556"/>
                </a:lnTo>
                <a:lnTo>
                  <a:pt x="2829" y="22020"/>
                </a:lnTo>
                <a:lnTo>
                  <a:pt x="0" y="36067"/>
                </a:lnTo>
                <a:lnTo>
                  <a:pt x="2829" y="50041"/>
                </a:lnTo>
                <a:lnTo>
                  <a:pt x="10541" y="61467"/>
                </a:lnTo>
                <a:lnTo>
                  <a:pt x="21967" y="69179"/>
                </a:lnTo>
                <a:lnTo>
                  <a:pt x="35941" y="72009"/>
                </a:lnTo>
                <a:lnTo>
                  <a:pt x="49988" y="69179"/>
                </a:lnTo>
                <a:lnTo>
                  <a:pt x="61452" y="61468"/>
                </a:lnTo>
                <a:lnTo>
                  <a:pt x="69177" y="50041"/>
                </a:lnTo>
                <a:lnTo>
                  <a:pt x="72009" y="36067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48230" y="1654048"/>
            <a:ext cx="2587625" cy="1902460"/>
          </a:xfrm>
          <a:custGeom>
            <a:avLst/>
            <a:gdLst/>
            <a:ahLst/>
            <a:cxnLst/>
            <a:rect l="l" t="t" r="r" b="b"/>
            <a:pathLst>
              <a:path w="2587625" h="1902460">
                <a:moveTo>
                  <a:pt x="0" y="1902205"/>
                </a:moveTo>
                <a:lnTo>
                  <a:pt x="2587371" y="1902205"/>
                </a:lnTo>
                <a:lnTo>
                  <a:pt x="2587371" y="0"/>
                </a:lnTo>
                <a:lnTo>
                  <a:pt x="0" y="0"/>
                </a:lnTo>
                <a:lnTo>
                  <a:pt x="0" y="1902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48230" y="1654048"/>
            <a:ext cx="2587625" cy="1902460"/>
          </a:xfrm>
          <a:custGeom>
            <a:avLst/>
            <a:gdLst/>
            <a:ahLst/>
            <a:cxnLst/>
            <a:rect l="l" t="t" r="r" b="b"/>
            <a:pathLst>
              <a:path w="2587625" h="1902460">
                <a:moveTo>
                  <a:pt x="0" y="1902205"/>
                </a:moveTo>
                <a:lnTo>
                  <a:pt x="2587371" y="1902205"/>
                </a:lnTo>
                <a:lnTo>
                  <a:pt x="2587371" y="0"/>
                </a:lnTo>
                <a:lnTo>
                  <a:pt x="0" y="0"/>
                </a:lnTo>
                <a:lnTo>
                  <a:pt x="0" y="1902205"/>
                </a:lnTo>
                <a:close/>
              </a:path>
            </a:pathLst>
          </a:custGeom>
          <a:ln w="38100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22007" y="1504696"/>
            <a:ext cx="2868802" cy="1909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87647" y="1844294"/>
            <a:ext cx="1637030" cy="1600835"/>
          </a:xfrm>
          <a:custGeom>
            <a:avLst/>
            <a:gdLst/>
            <a:ahLst/>
            <a:cxnLst/>
            <a:rect l="l" t="t" r="r" b="b"/>
            <a:pathLst>
              <a:path w="1637029" h="1600835">
                <a:moveTo>
                  <a:pt x="0" y="1600453"/>
                </a:moveTo>
                <a:lnTo>
                  <a:pt x="1637029" y="1600453"/>
                </a:lnTo>
                <a:lnTo>
                  <a:pt x="1637029" y="0"/>
                </a:lnTo>
                <a:lnTo>
                  <a:pt x="0" y="0"/>
                </a:lnTo>
                <a:lnTo>
                  <a:pt x="0" y="1600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870325" y="1887473"/>
            <a:ext cx="75057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5">
                <a:solidFill>
                  <a:srgbClr val="171717"/>
                </a:solidFill>
                <a:latin typeface="微软雅黑"/>
                <a:cs typeface="微软雅黑"/>
              </a:rPr>
              <a:t>人</a:t>
            </a:r>
            <a:r>
              <a:rPr dirty="0" sz="1400" spc="20">
                <a:solidFill>
                  <a:srgbClr val="171717"/>
                </a:solidFill>
                <a:latin typeface="微软雅黑"/>
                <a:cs typeface="微软雅黑"/>
              </a:rPr>
              <a:t>的</a:t>
            </a:r>
            <a:r>
              <a:rPr dirty="0" sz="1400" spc="25" b="1">
                <a:solidFill>
                  <a:srgbClr val="006FC0"/>
                </a:solidFill>
                <a:latin typeface="微软雅黑"/>
                <a:cs typeface="微软雅黑"/>
              </a:rPr>
              <a:t>身份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70325" y="2317114"/>
            <a:ext cx="111252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5" b="1">
                <a:solidFill>
                  <a:srgbClr val="171717"/>
                </a:solidFill>
                <a:latin typeface="微软雅黑"/>
                <a:cs typeface="微软雅黑"/>
              </a:rPr>
              <a:t>几</a:t>
            </a:r>
            <a:r>
              <a:rPr dirty="0" sz="1400" spc="20" b="1">
                <a:solidFill>
                  <a:srgbClr val="171717"/>
                </a:solidFill>
                <a:latin typeface="微软雅黑"/>
                <a:cs typeface="微软雅黑"/>
              </a:rPr>
              <a:t>乎</a:t>
            </a:r>
            <a:r>
              <a:rPr dirty="0" sz="1400" spc="25" b="1">
                <a:solidFill>
                  <a:srgbClr val="171717"/>
                </a:solidFill>
                <a:latin typeface="微软雅黑"/>
                <a:cs typeface="微软雅黑"/>
              </a:rPr>
              <a:t>是永</a:t>
            </a:r>
            <a:r>
              <a:rPr dirty="0" sz="1400" spc="20" b="1">
                <a:solidFill>
                  <a:srgbClr val="171717"/>
                </a:solidFill>
                <a:latin typeface="微软雅黑"/>
                <a:cs typeface="微软雅黑"/>
              </a:rPr>
              <a:t>久</a:t>
            </a:r>
            <a:r>
              <a:rPr dirty="0" sz="1400" spc="25" b="1">
                <a:solidFill>
                  <a:srgbClr val="171717"/>
                </a:solidFill>
                <a:latin typeface="微软雅黑"/>
                <a:cs typeface="微软雅黑"/>
              </a:rPr>
              <a:t>的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70325" y="2746375"/>
            <a:ext cx="147510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5">
                <a:solidFill>
                  <a:srgbClr val="171717"/>
                </a:solidFill>
                <a:latin typeface="微软雅黑"/>
                <a:cs typeface="微软雅黑"/>
              </a:rPr>
              <a:t>人与人之间</a:t>
            </a:r>
            <a:r>
              <a:rPr dirty="0" sz="1400" spc="20">
                <a:solidFill>
                  <a:srgbClr val="171717"/>
                </a:solidFill>
                <a:latin typeface="微软雅黑"/>
                <a:cs typeface="微软雅黑"/>
              </a:rPr>
              <a:t>的</a:t>
            </a:r>
            <a:r>
              <a:rPr dirty="0" sz="1400" spc="25" b="1">
                <a:solidFill>
                  <a:srgbClr val="006FC0"/>
                </a:solidFill>
                <a:latin typeface="微软雅黑"/>
                <a:cs typeface="微软雅黑"/>
              </a:rPr>
              <a:t>关系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70325" y="3166491"/>
            <a:ext cx="1113155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25" b="1">
                <a:solidFill>
                  <a:srgbClr val="171717"/>
                </a:solidFill>
                <a:latin typeface="微软雅黑"/>
                <a:cs typeface="微软雅黑"/>
              </a:rPr>
              <a:t>基</a:t>
            </a:r>
            <a:r>
              <a:rPr dirty="0" sz="1400" spc="20" b="1">
                <a:solidFill>
                  <a:srgbClr val="171717"/>
                </a:solidFill>
                <a:latin typeface="微软雅黑"/>
                <a:cs typeface="微软雅黑"/>
              </a:rPr>
              <a:t>本</a:t>
            </a:r>
            <a:r>
              <a:rPr dirty="0" sz="1400" spc="25" b="1">
                <a:solidFill>
                  <a:srgbClr val="171717"/>
                </a:solidFill>
                <a:latin typeface="微软雅黑"/>
                <a:cs typeface="微软雅黑"/>
              </a:rPr>
              <a:t>是稳定的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02020" y="1718983"/>
            <a:ext cx="2520315" cy="288290"/>
          </a:xfrm>
          <a:prstGeom prst="rect">
            <a:avLst/>
          </a:prstGeom>
          <a:solidFill>
            <a:srgbClr val="171717"/>
          </a:solidFill>
        </p:spPr>
        <p:txBody>
          <a:bodyPr wrap="square" lIns="0" tIns="46355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365"/>
              </a:spcBef>
            </a:pPr>
            <a:r>
              <a:rPr dirty="0" sz="1200" spc="5" b="1">
                <a:solidFill>
                  <a:srgbClr val="006FC0"/>
                </a:solidFill>
                <a:latin typeface="微软雅黑"/>
                <a:cs typeface="微软雅黑"/>
              </a:rPr>
              <a:t>12306</a:t>
            </a:r>
            <a:r>
              <a:rPr dirty="0" sz="1200" spc="5" b="1">
                <a:solidFill>
                  <a:srgbClr val="006FC0"/>
                </a:solidFill>
                <a:latin typeface="微软雅黑"/>
                <a:cs typeface="微软雅黑"/>
              </a:rPr>
              <a:t>数据泄露</a:t>
            </a:r>
            <a:r>
              <a:rPr dirty="0" sz="1200" spc="250" b="1">
                <a:solidFill>
                  <a:srgbClr val="006FC0"/>
                </a:solidFill>
                <a:latin typeface="微软雅黑"/>
                <a:cs typeface="微软雅黑"/>
              </a:rPr>
              <a:t> </a:t>
            </a: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14</a:t>
            </a: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多万</a:t>
            </a:r>
            <a:r>
              <a:rPr dirty="0" sz="1200" b="1">
                <a:solidFill>
                  <a:srgbClr val="006FC0"/>
                </a:solidFill>
                <a:latin typeface="微软雅黑"/>
                <a:cs typeface="微软雅黑"/>
              </a:rPr>
              <a:t>用户信息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02020" y="2212378"/>
            <a:ext cx="2520315" cy="288290"/>
          </a:xfrm>
          <a:prstGeom prst="rect">
            <a:avLst/>
          </a:prstGeom>
          <a:solidFill>
            <a:srgbClr val="171717"/>
          </a:solidFill>
        </p:spPr>
        <p:txBody>
          <a:bodyPr wrap="square" lIns="0" tIns="47625" rIns="0" bIns="0" rtlCol="0" vert="horz">
            <a:spAutoFit/>
          </a:bodyPr>
          <a:lstStyle/>
          <a:p>
            <a:pPr marL="384810">
              <a:lnSpc>
                <a:spcPct val="100000"/>
              </a:lnSpc>
              <a:spcBef>
                <a:spcPts val="375"/>
              </a:spcBef>
            </a:pPr>
            <a:r>
              <a:rPr dirty="0" sz="1200" b="1">
                <a:solidFill>
                  <a:srgbClr val="006FC0"/>
                </a:solidFill>
                <a:latin typeface="微软雅黑"/>
                <a:cs typeface="微软雅黑"/>
              </a:rPr>
              <a:t>雅虎数据泄露</a:t>
            </a:r>
            <a:r>
              <a:rPr dirty="0" sz="1200" spc="-55" b="1">
                <a:solidFill>
                  <a:srgbClr val="006FC0"/>
                </a:solidFill>
                <a:latin typeface="微软雅黑"/>
                <a:cs typeface="微软雅黑"/>
              </a:rPr>
              <a:t> </a:t>
            </a: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10</a:t>
            </a: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亿多</a:t>
            </a:r>
            <a:r>
              <a:rPr dirty="0" sz="1200" b="1">
                <a:solidFill>
                  <a:srgbClr val="006FC0"/>
                </a:solidFill>
                <a:latin typeface="微软雅黑"/>
                <a:cs typeface="微软雅黑"/>
              </a:rPr>
              <a:t>账户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02020" y="2705646"/>
            <a:ext cx="2520315" cy="288290"/>
          </a:xfrm>
          <a:prstGeom prst="rect">
            <a:avLst/>
          </a:prstGeom>
          <a:solidFill>
            <a:srgbClr val="171717"/>
          </a:solidFill>
        </p:spPr>
        <p:txBody>
          <a:bodyPr wrap="square" lIns="0" tIns="48260" rIns="0" bIns="0" rtlCol="0" vert="horz">
            <a:spAutoFit/>
          </a:bodyPr>
          <a:lstStyle/>
          <a:p>
            <a:pPr marL="280035">
              <a:lnSpc>
                <a:spcPct val="100000"/>
              </a:lnSpc>
              <a:spcBef>
                <a:spcPts val="380"/>
              </a:spcBef>
            </a:pPr>
            <a:r>
              <a:rPr dirty="0" sz="1200" b="1">
                <a:solidFill>
                  <a:srgbClr val="006FC0"/>
                </a:solidFill>
                <a:latin typeface="微软雅黑"/>
                <a:cs typeface="微软雅黑"/>
              </a:rPr>
              <a:t>某知名邮箱数据泄露</a:t>
            </a:r>
            <a:r>
              <a:rPr dirty="0" sz="1200" spc="-85" b="1">
                <a:solidFill>
                  <a:srgbClr val="006FC0"/>
                </a:solidFill>
                <a:latin typeface="微软雅黑"/>
                <a:cs typeface="微软雅黑"/>
              </a:rPr>
              <a:t> </a:t>
            </a: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5</a:t>
            </a: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亿多条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02020" y="3198914"/>
            <a:ext cx="2520315" cy="288290"/>
          </a:xfrm>
          <a:prstGeom prst="rect">
            <a:avLst/>
          </a:prstGeom>
          <a:solidFill>
            <a:srgbClr val="171717"/>
          </a:solidFill>
        </p:spPr>
        <p:txBody>
          <a:bodyPr wrap="square" lIns="0" tIns="48895" rIns="0" bIns="0" rtlCol="0" vert="horz">
            <a:spAutoFit/>
          </a:bodyPr>
          <a:lstStyle/>
          <a:p>
            <a:pPr marL="633095">
              <a:lnSpc>
                <a:spcPct val="100000"/>
              </a:lnSpc>
              <a:spcBef>
                <a:spcPts val="385"/>
              </a:spcBef>
            </a:pPr>
            <a:r>
              <a:rPr dirty="0" sz="1200" b="1">
                <a:solidFill>
                  <a:srgbClr val="006FC0"/>
                </a:solidFill>
                <a:latin typeface="微软雅黑"/>
                <a:cs typeface="微软雅黑"/>
              </a:rPr>
              <a:t>社交网站</a:t>
            </a:r>
            <a:r>
              <a:rPr dirty="0" sz="1200" spc="-70" b="1">
                <a:solidFill>
                  <a:srgbClr val="006FC0"/>
                </a:solidFill>
                <a:latin typeface="微软雅黑"/>
                <a:cs typeface="微软雅黑"/>
              </a:rPr>
              <a:t> </a:t>
            </a:r>
            <a:r>
              <a:rPr dirty="0" sz="1200" b="1">
                <a:solidFill>
                  <a:srgbClr val="006FC0"/>
                </a:solidFill>
                <a:latin typeface="微软雅黑"/>
                <a:cs typeface="微软雅黑"/>
              </a:rPr>
              <a:t>成重灾区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32100" y="3924934"/>
            <a:ext cx="3830954" cy="28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528445" algn="l"/>
              </a:tabLst>
            </a:pPr>
            <a:r>
              <a:rPr dirty="0" sz="950" spc="20">
                <a:solidFill>
                  <a:srgbClr val="171717"/>
                </a:solidFill>
                <a:latin typeface="微软雅黑"/>
                <a:cs typeface="微软雅黑"/>
              </a:rPr>
              <a:t>此类数据泄露带来</a:t>
            </a:r>
            <a:r>
              <a:rPr dirty="0" sz="950" spc="30">
                <a:solidFill>
                  <a:srgbClr val="171717"/>
                </a:solidFill>
                <a:latin typeface="微软雅黑"/>
                <a:cs typeface="微软雅黑"/>
              </a:rPr>
              <a:t>的</a:t>
            </a:r>
            <a:r>
              <a:rPr dirty="0" sz="950" spc="20">
                <a:solidFill>
                  <a:srgbClr val="171717"/>
                </a:solidFill>
                <a:latin typeface="微软雅黑"/>
                <a:cs typeface="微软雅黑"/>
              </a:rPr>
              <a:t>影</a:t>
            </a:r>
            <a:r>
              <a:rPr dirty="0" sz="950" spc="25">
                <a:solidFill>
                  <a:srgbClr val="171717"/>
                </a:solidFill>
                <a:latin typeface="微软雅黑"/>
                <a:cs typeface="微软雅黑"/>
              </a:rPr>
              <a:t>响</a:t>
            </a:r>
            <a:r>
              <a:rPr dirty="0" sz="950">
                <a:solidFill>
                  <a:srgbClr val="171717"/>
                </a:solidFill>
                <a:latin typeface="微软雅黑"/>
                <a:cs typeface="微软雅黑"/>
              </a:rPr>
              <a:t>	</a:t>
            </a:r>
            <a:r>
              <a:rPr dirty="0" sz="1800" b="1">
                <a:solidFill>
                  <a:srgbClr val="171717"/>
                </a:solidFill>
                <a:latin typeface="微软雅黑"/>
                <a:cs typeface="微软雅黑"/>
              </a:rPr>
              <a:t>很难在短时间内被冲淡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78825" y="242188"/>
            <a:ext cx="535940" cy="947419"/>
          </a:xfrm>
          <a:custGeom>
            <a:avLst/>
            <a:gdLst/>
            <a:ahLst/>
            <a:cxnLst/>
            <a:rect l="l" t="t" r="r" b="b"/>
            <a:pathLst>
              <a:path w="535940" h="947419">
                <a:moveTo>
                  <a:pt x="0" y="0"/>
                </a:moveTo>
                <a:lnTo>
                  <a:pt x="535431" y="947038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192" y="949452"/>
            <a:ext cx="580390" cy="831850"/>
          </a:xfrm>
          <a:custGeom>
            <a:avLst/>
            <a:gdLst/>
            <a:ahLst/>
            <a:cxnLst/>
            <a:rect l="l" t="t" r="r" b="b"/>
            <a:pathLst>
              <a:path w="580390" h="831850">
                <a:moveTo>
                  <a:pt x="579945" y="0"/>
                </a:moveTo>
                <a:lnTo>
                  <a:pt x="0" y="831723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069" y="248920"/>
            <a:ext cx="526415" cy="664845"/>
          </a:xfrm>
          <a:custGeom>
            <a:avLst/>
            <a:gdLst/>
            <a:ahLst/>
            <a:cxnLst/>
            <a:rect l="l" t="t" r="r" b="b"/>
            <a:pathLst>
              <a:path w="526415" h="664844">
                <a:moveTo>
                  <a:pt x="0" y="0"/>
                </a:moveTo>
                <a:lnTo>
                  <a:pt x="526077" y="66459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92175"/>
            <a:ext cx="965835" cy="27305"/>
          </a:xfrm>
          <a:custGeom>
            <a:avLst/>
            <a:gdLst/>
            <a:ahLst/>
            <a:cxnLst/>
            <a:rect l="l" t="t" r="r" b="b"/>
            <a:pathLst>
              <a:path w="965835" h="27304">
                <a:moveTo>
                  <a:pt x="0" y="0"/>
                </a:moveTo>
                <a:lnTo>
                  <a:pt x="965682" y="27304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684530">
              <a:lnSpc>
                <a:spcPct val="100000"/>
              </a:lnSpc>
            </a:pPr>
            <a:r>
              <a:rPr dirty="0">
                <a:solidFill>
                  <a:srgbClr val="006FC0"/>
                </a:solidFill>
                <a:latin typeface="微软雅黑"/>
                <a:cs typeface="微软雅黑"/>
              </a:rPr>
              <a:t>1.3 </a:t>
            </a:r>
            <a:r>
              <a:rPr dirty="0"/>
              <a:t>安全事件</a:t>
            </a:r>
            <a:r>
              <a:rPr dirty="0" spc="-140"/>
              <a:t> </a:t>
            </a:r>
            <a:r>
              <a:rPr dirty="0"/>
              <a:t>商业军火</a:t>
            </a:r>
          </a:p>
        </p:txBody>
      </p:sp>
      <p:sp>
        <p:nvSpPr>
          <p:cNvPr id="7" name="object 7"/>
          <p:cNvSpPr/>
          <p:nvPr/>
        </p:nvSpPr>
        <p:spPr>
          <a:xfrm>
            <a:off x="744639" y="0"/>
            <a:ext cx="240029" cy="375285"/>
          </a:xfrm>
          <a:custGeom>
            <a:avLst/>
            <a:gdLst/>
            <a:ahLst/>
            <a:cxnLst/>
            <a:rect l="l" t="t" r="r" b="b"/>
            <a:pathLst>
              <a:path w="240030" h="375285">
                <a:moveTo>
                  <a:pt x="0" y="0"/>
                </a:moveTo>
                <a:lnTo>
                  <a:pt x="239483" y="374903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5682" y="356488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5" h="126365">
                <a:moveTo>
                  <a:pt x="62992" y="0"/>
                </a:moveTo>
                <a:lnTo>
                  <a:pt x="38474" y="4949"/>
                </a:lnTo>
                <a:lnTo>
                  <a:pt x="18451" y="18446"/>
                </a:lnTo>
                <a:lnTo>
                  <a:pt x="4950" y="38469"/>
                </a:lnTo>
                <a:lnTo>
                  <a:pt x="0" y="62991"/>
                </a:lnTo>
                <a:lnTo>
                  <a:pt x="4950" y="87514"/>
                </a:lnTo>
                <a:lnTo>
                  <a:pt x="18451" y="107537"/>
                </a:lnTo>
                <a:lnTo>
                  <a:pt x="38474" y="121034"/>
                </a:lnTo>
                <a:lnTo>
                  <a:pt x="62992" y="125984"/>
                </a:lnTo>
                <a:lnTo>
                  <a:pt x="87516" y="121034"/>
                </a:lnTo>
                <a:lnTo>
                  <a:pt x="107543" y="107537"/>
                </a:lnTo>
                <a:lnTo>
                  <a:pt x="121045" y="87514"/>
                </a:lnTo>
                <a:lnTo>
                  <a:pt x="125996" y="62991"/>
                </a:lnTo>
                <a:lnTo>
                  <a:pt x="121045" y="38469"/>
                </a:lnTo>
                <a:lnTo>
                  <a:pt x="107543" y="18446"/>
                </a:lnTo>
                <a:lnTo>
                  <a:pt x="87516" y="4949"/>
                </a:lnTo>
                <a:lnTo>
                  <a:pt x="6299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7146" y="87744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91" y="0"/>
                </a:moveTo>
                <a:lnTo>
                  <a:pt x="21983" y="2831"/>
                </a:lnTo>
                <a:lnTo>
                  <a:pt x="10542" y="10556"/>
                </a:lnTo>
                <a:lnTo>
                  <a:pt x="2828" y="22020"/>
                </a:lnTo>
                <a:lnTo>
                  <a:pt x="0" y="36068"/>
                </a:lnTo>
                <a:lnTo>
                  <a:pt x="2828" y="50041"/>
                </a:lnTo>
                <a:lnTo>
                  <a:pt x="10542" y="61468"/>
                </a:lnTo>
                <a:lnTo>
                  <a:pt x="21983" y="69179"/>
                </a:lnTo>
                <a:lnTo>
                  <a:pt x="35991" y="72009"/>
                </a:lnTo>
                <a:lnTo>
                  <a:pt x="50007" y="69179"/>
                </a:lnTo>
                <a:lnTo>
                  <a:pt x="61452" y="61467"/>
                </a:lnTo>
                <a:lnTo>
                  <a:pt x="69167" y="50041"/>
                </a:lnTo>
                <a:lnTo>
                  <a:pt x="71996" y="36068"/>
                </a:lnTo>
                <a:lnTo>
                  <a:pt x="69167" y="22020"/>
                </a:lnTo>
                <a:lnTo>
                  <a:pt x="61452" y="10556"/>
                </a:lnTo>
                <a:lnTo>
                  <a:pt x="50007" y="2831"/>
                </a:lnTo>
                <a:lnTo>
                  <a:pt x="3599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612" y="18745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000" y="0"/>
                </a:moveTo>
                <a:lnTo>
                  <a:pt x="21987" y="2831"/>
                </a:lnTo>
                <a:lnTo>
                  <a:pt x="10544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4" y="61468"/>
                </a:lnTo>
                <a:lnTo>
                  <a:pt x="21987" y="69179"/>
                </a:lnTo>
                <a:lnTo>
                  <a:pt x="36000" y="72009"/>
                </a:lnTo>
                <a:lnTo>
                  <a:pt x="50013" y="69179"/>
                </a:lnTo>
                <a:lnTo>
                  <a:pt x="61456" y="61467"/>
                </a:lnTo>
                <a:lnTo>
                  <a:pt x="69171" y="50041"/>
                </a:lnTo>
                <a:lnTo>
                  <a:pt x="72000" y="36068"/>
                </a:lnTo>
                <a:lnTo>
                  <a:pt x="69171" y="22020"/>
                </a:lnTo>
                <a:lnTo>
                  <a:pt x="61456" y="10556"/>
                </a:lnTo>
                <a:lnTo>
                  <a:pt x="50013" y="2831"/>
                </a:lnTo>
                <a:lnTo>
                  <a:pt x="3600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342883" y="17030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0"/>
                </a:lnTo>
                <a:lnTo>
                  <a:pt x="2829" y="49968"/>
                </a:lnTo>
                <a:lnTo>
                  <a:pt x="10541" y="61388"/>
                </a:lnTo>
                <a:lnTo>
                  <a:pt x="21967" y="69070"/>
                </a:lnTo>
                <a:lnTo>
                  <a:pt x="35941" y="71881"/>
                </a:lnTo>
                <a:lnTo>
                  <a:pt x="49988" y="69070"/>
                </a:lnTo>
                <a:lnTo>
                  <a:pt x="61452" y="61388"/>
                </a:lnTo>
                <a:lnTo>
                  <a:pt x="69177" y="49968"/>
                </a:lnTo>
                <a:lnTo>
                  <a:pt x="72009" y="35940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878316" y="118922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40" y="0"/>
                </a:moveTo>
                <a:lnTo>
                  <a:pt x="21967" y="2831"/>
                </a:lnTo>
                <a:lnTo>
                  <a:pt x="10541" y="10556"/>
                </a:lnTo>
                <a:lnTo>
                  <a:pt x="2829" y="22020"/>
                </a:lnTo>
                <a:lnTo>
                  <a:pt x="0" y="36068"/>
                </a:lnTo>
                <a:lnTo>
                  <a:pt x="2829" y="50041"/>
                </a:lnTo>
                <a:lnTo>
                  <a:pt x="10540" y="61468"/>
                </a:lnTo>
                <a:lnTo>
                  <a:pt x="21967" y="69179"/>
                </a:lnTo>
                <a:lnTo>
                  <a:pt x="35940" y="72009"/>
                </a:lnTo>
                <a:lnTo>
                  <a:pt x="49988" y="69179"/>
                </a:lnTo>
                <a:lnTo>
                  <a:pt x="61452" y="61467"/>
                </a:lnTo>
                <a:lnTo>
                  <a:pt x="69177" y="50041"/>
                </a:lnTo>
                <a:lnTo>
                  <a:pt x="72008" y="36068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42883" y="30087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1" y="0"/>
                </a:moveTo>
                <a:lnTo>
                  <a:pt x="21967" y="2811"/>
                </a:lnTo>
                <a:lnTo>
                  <a:pt x="10541" y="10493"/>
                </a:lnTo>
                <a:lnTo>
                  <a:pt x="2829" y="21913"/>
                </a:lnTo>
                <a:lnTo>
                  <a:pt x="0" y="35941"/>
                </a:lnTo>
                <a:lnTo>
                  <a:pt x="2829" y="49968"/>
                </a:lnTo>
                <a:lnTo>
                  <a:pt x="10541" y="61388"/>
                </a:lnTo>
                <a:lnTo>
                  <a:pt x="21967" y="69070"/>
                </a:lnTo>
                <a:lnTo>
                  <a:pt x="35941" y="71881"/>
                </a:lnTo>
                <a:lnTo>
                  <a:pt x="49988" y="69070"/>
                </a:lnTo>
                <a:lnTo>
                  <a:pt x="61452" y="61388"/>
                </a:lnTo>
                <a:lnTo>
                  <a:pt x="69177" y="49968"/>
                </a:lnTo>
                <a:lnTo>
                  <a:pt x="72009" y="35941"/>
                </a:lnTo>
                <a:lnTo>
                  <a:pt x="69177" y="21913"/>
                </a:lnTo>
                <a:lnTo>
                  <a:pt x="61452" y="10493"/>
                </a:lnTo>
                <a:lnTo>
                  <a:pt x="49988" y="2811"/>
                </a:lnTo>
                <a:lnTo>
                  <a:pt x="35941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30385" y="38088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6068" y="0"/>
                </a:moveTo>
                <a:lnTo>
                  <a:pt x="22020" y="2811"/>
                </a:lnTo>
                <a:lnTo>
                  <a:pt x="10556" y="10493"/>
                </a:lnTo>
                <a:lnTo>
                  <a:pt x="2831" y="21913"/>
                </a:lnTo>
                <a:lnTo>
                  <a:pt x="0" y="35941"/>
                </a:lnTo>
                <a:lnTo>
                  <a:pt x="2831" y="49976"/>
                </a:lnTo>
                <a:lnTo>
                  <a:pt x="10556" y="61414"/>
                </a:lnTo>
                <a:lnTo>
                  <a:pt x="22020" y="69113"/>
                </a:lnTo>
                <a:lnTo>
                  <a:pt x="36068" y="71932"/>
                </a:lnTo>
                <a:lnTo>
                  <a:pt x="50095" y="69113"/>
                </a:lnTo>
                <a:lnTo>
                  <a:pt x="61515" y="61414"/>
                </a:lnTo>
                <a:lnTo>
                  <a:pt x="69197" y="49976"/>
                </a:lnTo>
                <a:lnTo>
                  <a:pt x="72009" y="35941"/>
                </a:lnTo>
                <a:lnTo>
                  <a:pt x="69197" y="21913"/>
                </a:lnTo>
                <a:lnTo>
                  <a:pt x="61515" y="10493"/>
                </a:lnTo>
                <a:lnTo>
                  <a:pt x="50095" y="2811"/>
                </a:lnTo>
                <a:lnTo>
                  <a:pt x="360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15020" y="500317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40" y="0"/>
                </a:moveTo>
                <a:lnTo>
                  <a:pt x="21967" y="2829"/>
                </a:lnTo>
                <a:lnTo>
                  <a:pt x="10541" y="10545"/>
                </a:lnTo>
                <a:lnTo>
                  <a:pt x="2829" y="21988"/>
                </a:lnTo>
                <a:lnTo>
                  <a:pt x="0" y="36001"/>
                </a:lnTo>
                <a:lnTo>
                  <a:pt x="2829" y="50014"/>
                </a:lnTo>
                <a:lnTo>
                  <a:pt x="10540" y="61457"/>
                </a:lnTo>
                <a:lnTo>
                  <a:pt x="21967" y="69173"/>
                </a:lnTo>
                <a:lnTo>
                  <a:pt x="35940" y="72002"/>
                </a:lnTo>
                <a:lnTo>
                  <a:pt x="49988" y="69173"/>
                </a:lnTo>
                <a:lnTo>
                  <a:pt x="61452" y="61457"/>
                </a:lnTo>
                <a:lnTo>
                  <a:pt x="69177" y="50014"/>
                </a:lnTo>
                <a:lnTo>
                  <a:pt x="72008" y="36001"/>
                </a:lnTo>
                <a:lnTo>
                  <a:pt x="69177" y="21988"/>
                </a:lnTo>
                <a:lnTo>
                  <a:pt x="61452" y="10545"/>
                </a:lnTo>
                <a:lnTo>
                  <a:pt x="49988" y="2829"/>
                </a:lnTo>
                <a:lnTo>
                  <a:pt x="359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04352" y="1261236"/>
            <a:ext cx="509905" cy="1758314"/>
          </a:xfrm>
          <a:custGeom>
            <a:avLst/>
            <a:gdLst/>
            <a:ahLst/>
            <a:cxnLst/>
            <a:rect l="l" t="t" r="r" b="b"/>
            <a:pathLst>
              <a:path w="509904" h="1758314">
                <a:moveTo>
                  <a:pt x="509904" y="0"/>
                </a:moveTo>
                <a:lnTo>
                  <a:pt x="0" y="175806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04352" y="3070098"/>
            <a:ext cx="537210" cy="749300"/>
          </a:xfrm>
          <a:custGeom>
            <a:avLst/>
            <a:gdLst/>
            <a:ahLst/>
            <a:cxnLst/>
            <a:rect l="l" t="t" r="r" b="b"/>
            <a:pathLst>
              <a:path w="537209" h="749300">
                <a:moveTo>
                  <a:pt x="0" y="0"/>
                </a:moveTo>
                <a:lnTo>
                  <a:pt x="536701" y="749299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76489" y="3870197"/>
            <a:ext cx="964565" cy="1143635"/>
          </a:xfrm>
          <a:custGeom>
            <a:avLst/>
            <a:gdLst/>
            <a:ahLst/>
            <a:cxnLst/>
            <a:rect l="l" t="t" r="r" b="b"/>
            <a:pathLst>
              <a:path w="964565" h="1143635">
                <a:moveTo>
                  <a:pt x="0" y="1143520"/>
                </a:moveTo>
                <a:lnTo>
                  <a:pt x="964564" y="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50961" y="3080639"/>
            <a:ext cx="427990" cy="1922780"/>
          </a:xfrm>
          <a:custGeom>
            <a:avLst/>
            <a:gdLst/>
            <a:ahLst/>
            <a:cxnLst/>
            <a:rect l="l" t="t" r="r" b="b"/>
            <a:pathLst>
              <a:path w="427990" h="1922779">
                <a:moveTo>
                  <a:pt x="0" y="1922538"/>
                </a:moveTo>
                <a:lnTo>
                  <a:pt x="427863" y="0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036684" y="42113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6068" y="0"/>
                </a:moveTo>
                <a:lnTo>
                  <a:pt x="22020" y="2831"/>
                </a:lnTo>
                <a:lnTo>
                  <a:pt x="10556" y="10556"/>
                </a:lnTo>
                <a:lnTo>
                  <a:pt x="2831" y="22020"/>
                </a:lnTo>
                <a:lnTo>
                  <a:pt x="0" y="36067"/>
                </a:lnTo>
                <a:lnTo>
                  <a:pt x="2831" y="50041"/>
                </a:lnTo>
                <a:lnTo>
                  <a:pt x="10556" y="61467"/>
                </a:lnTo>
                <a:lnTo>
                  <a:pt x="22020" y="69179"/>
                </a:lnTo>
                <a:lnTo>
                  <a:pt x="36068" y="72008"/>
                </a:lnTo>
                <a:lnTo>
                  <a:pt x="50041" y="69179"/>
                </a:lnTo>
                <a:lnTo>
                  <a:pt x="61468" y="61467"/>
                </a:lnTo>
                <a:lnTo>
                  <a:pt x="69179" y="50041"/>
                </a:lnTo>
                <a:lnTo>
                  <a:pt x="72009" y="36067"/>
                </a:lnTo>
                <a:lnTo>
                  <a:pt x="69179" y="22020"/>
                </a:lnTo>
                <a:lnTo>
                  <a:pt x="61468" y="10556"/>
                </a:lnTo>
                <a:lnTo>
                  <a:pt x="50041" y="2831"/>
                </a:lnTo>
                <a:lnTo>
                  <a:pt x="36068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404352" y="231647"/>
            <a:ext cx="632460" cy="226060"/>
          </a:xfrm>
          <a:custGeom>
            <a:avLst/>
            <a:gdLst/>
            <a:ahLst/>
            <a:cxnLst/>
            <a:rect l="l" t="t" r="r" b="b"/>
            <a:pathLst>
              <a:path w="632459" h="226059">
                <a:moveTo>
                  <a:pt x="0" y="0"/>
                </a:moveTo>
                <a:lnTo>
                  <a:pt x="632332" y="225551"/>
                </a:lnTo>
              </a:path>
            </a:pathLst>
          </a:custGeom>
          <a:ln w="9534">
            <a:solidFill>
              <a:srgbClr val="E8E8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719819" y="0"/>
            <a:ext cx="424180" cy="1189355"/>
          </a:xfrm>
          <a:custGeom>
            <a:avLst/>
            <a:gdLst/>
            <a:ahLst/>
            <a:cxnLst/>
            <a:rect l="l" t="t" r="r" b="b"/>
            <a:pathLst>
              <a:path w="424179" h="1189355">
                <a:moveTo>
                  <a:pt x="0" y="0"/>
                </a:moveTo>
                <a:lnTo>
                  <a:pt x="424179" y="1189227"/>
                </a:lnTo>
              </a:path>
            </a:pathLst>
          </a:custGeom>
          <a:ln w="9534">
            <a:solidFill>
              <a:srgbClr val="8A8A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823959" y="34912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90">
                <a:moveTo>
                  <a:pt x="35941" y="0"/>
                </a:moveTo>
                <a:lnTo>
                  <a:pt x="21967" y="2831"/>
                </a:lnTo>
                <a:lnTo>
                  <a:pt x="10541" y="10556"/>
                </a:lnTo>
                <a:lnTo>
                  <a:pt x="2829" y="22020"/>
                </a:lnTo>
                <a:lnTo>
                  <a:pt x="0" y="36067"/>
                </a:lnTo>
                <a:lnTo>
                  <a:pt x="2829" y="50041"/>
                </a:lnTo>
                <a:lnTo>
                  <a:pt x="10541" y="61467"/>
                </a:lnTo>
                <a:lnTo>
                  <a:pt x="21967" y="69179"/>
                </a:lnTo>
                <a:lnTo>
                  <a:pt x="35941" y="72009"/>
                </a:lnTo>
                <a:lnTo>
                  <a:pt x="49988" y="69179"/>
                </a:lnTo>
                <a:lnTo>
                  <a:pt x="61452" y="61468"/>
                </a:lnTo>
                <a:lnTo>
                  <a:pt x="69177" y="50041"/>
                </a:lnTo>
                <a:lnTo>
                  <a:pt x="72009" y="36067"/>
                </a:lnTo>
                <a:lnTo>
                  <a:pt x="69177" y="22020"/>
                </a:lnTo>
                <a:lnTo>
                  <a:pt x="61452" y="10556"/>
                </a:lnTo>
                <a:lnTo>
                  <a:pt x="49988" y="2831"/>
                </a:lnTo>
                <a:lnTo>
                  <a:pt x="35941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671951" y="1524635"/>
            <a:ext cx="1800225" cy="2160270"/>
          </a:xfrm>
          <a:prstGeom prst="rect">
            <a:avLst/>
          </a:prstGeom>
          <a:solidFill>
            <a:srgbClr val="171717"/>
          </a:solidFill>
        </p:spPr>
        <p:txBody>
          <a:bodyPr wrap="square" lIns="0" tIns="4254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335"/>
              </a:spcBef>
            </a:pPr>
            <a:r>
              <a:rPr dirty="0" sz="2000" spc="25" b="1">
                <a:solidFill>
                  <a:srgbClr val="FFFFFF"/>
                </a:solidFill>
                <a:latin typeface="微软雅黑"/>
                <a:cs typeface="微软雅黑"/>
              </a:rPr>
              <a:t>模式化攻击</a:t>
            </a:r>
            <a:endParaRPr sz="2000">
              <a:latin typeface="微软雅黑"/>
              <a:cs typeface="微软雅黑"/>
            </a:endParaRPr>
          </a:p>
          <a:p>
            <a:pPr algn="ctr" marL="372110" marR="426720" indent="18415">
              <a:lnSpc>
                <a:spcPct val="105400"/>
              </a:lnSpc>
              <a:spcBef>
                <a:spcPts val="1220"/>
              </a:spcBef>
            </a:pPr>
            <a:r>
              <a:rPr dirty="0" sz="950" spc="25" b="1">
                <a:solidFill>
                  <a:srgbClr val="FFFFFF"/>
                </a:solidFill>
                <a:latin typeface="微软雅黑"/>
                <a:cs typeface="微软雅黑"/>
              </a:rPr>
              <a:t>攻击成本降低 </a:t>
            </a:r>
            <a:r>
              <a:rPr dirty="0" sz="950" spc="20" b="1">
                <a:solidFill>
                  <a:srgbClr val="FFFFFF"/>
                </a:solidFill>
                <a:latin typeface="微软雅黑"/>
                <a:cs typeface="微软雅黑"/>
              </a:rPr>
              <a:t> 缺少鲜明基因特征  </a:t>
            </a:r>
            <a:r>
              <a:rPr dirty="0" sz="950" spc="25" b="1">
                <a:solidFill>
                  <a:srgbClr val="FFFFFF"/>
                </a:solidFill>
                <a:latin typeface="微软雅黑"/>
                <a:cs typeface="微软雅黑"/>
              </a:rPr>
              <a:t>难追溯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74614" y="1524635"/>
            <a:ext cx="1800225" cy="2160270"/>
          </a:xfrm>
          <a:prstGeom prst="rect">
            <a:avLst/>
          </a:prstGeom>
          <a:solidFill>
            <a:srgbClr val="F1F1F1"/>
          </a:solidFill>
          <a:ln w="9534">
            <a:solidFill>
              <a:srgbClr val="3A3A3A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</a:pPr>
            <a:r>
              <a:rPr dirty="0" sz="1200" spc="5" b="1" u="sng">
                <a:solidFill>
                  <a:srgbClr val="171717"/>
                </a:solidFill>
                <a:latin typeface="微软雅黑"/>
                <a:cs typeface="微软雅黑"/>
              </a:rPr>
              <a:t>2016 </a:t>
            </a:r>
            <a:r>
              <a:rPr dirty="0" sz="1200" b="1" u="sng">
                <a:solidFill>
                  <a:srgbClr val="171717"/>
                </a:solidFill>
                <a:latin typeface="微软雅黑"/>
                <a:cs typeface="微软雅黑"/>
              </a:rPr>
              <a:t>Dyn</a:t>
            </a:r>
            <a:r>
              <a:rPr dirty="0" sz="1200" spc="-150" b="1" u="sng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 spc="10" b="1" u="sng">
                <a:solidFill>
                  <a:srgbClr val="171717"/>
                </a:solidFill>
                <a:latin typeface="微软雅黑"/>
                <a:cs typeface="微软雅黑"/>
              </a:rPr>
              <a:t>DDOS</a:t>
            </a:r>
            <a:endParaRPr sz="1200">
              <a:latin typeface="微软雅黑"/>
              <a:cs typeface="微软雅黑"/>
            </a:endParaRPr>
          </a:p>
          <a:p>
            <a:pPr marL="92075" marR="132715">
              <a:lnSpc>
                <a:spcPct val="100200"/>
              </a:lnSpc>
              <a:spcBef>
                <a:spcPts val="985"/>
              </a:spcBef>
            </a:pP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美国最主要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DNS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服务商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Dyn </a:t>
            </a:r>
            <a:r>
              <a:rPr dirty="0" sz="800" spc="-21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1.2Tbps</a:t>
            </a: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流量 </a:t>
            </a:r>
            <a:r>
              <a:rPr dirty="0" sz="800" spc="-22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“史上最严重</a:t>
            </a: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DDoS</a:t>
            </a: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攻击” </a:t>
            </a:r>
            <a:r>
              <a:rPr dirty="0" sz="800" spc="-17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规模大：上千万个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IP </a:t>
            </a:r>
            <a:r>
              <a:rPr dirty="0" sz="800" spc="-20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物联网设备感染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Mirai </a:t>
            </a:r>
            <a:r>
              <a:rPr dirty="0" sz="800" spc="-17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组成僵尸网络</a:t>
            </a:r>
            <a:endParaRPr sz="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imes New Roman"/>
              <a:cs typeface="Times New Roman"/>
            </a:endParaRPr>
          </a:p>
          <a:p>
            <a:pPr marL="92075" marR="132715">
              <a:lnSpc>
                <a:spcPct val="101800"/>
              </a:lnSpc>
            </a:pP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连带影响：杭州某公司</a:t>
            </a:r>
            <a:r>
              <a:rPr dirty="0" sz="800" spc="-55">
                <a:solidFill>
                  <a:srgbClr val="171717"/>
                </a:solidFill>
                <a:latin typeface="微软雅黑"/>
                <a:cs typeface="微软雅黑"/>
              </a:rPr>
              <a:t>召</a:t>
            </a:r>
            <a:r>
              <a:rPr dirty="0" sz="800" spc="25">
                <a:solidFill>
                  <a:srgbClr val="171717"/>
                </a:solidFill>
                <a:latin typeface="微软雅黑"/>
                <a:cs typeface="微软雅黑"/>
              </a:rPr>
              <a:t>回四</a:t>
            </a:r>
            <a:r>
              <a:rPr dirty="0" sz="800" spc="-55">
                <a:solidFill>
                  <a:srgbClr val="171717"/>
                </a:solidFill>
                <a:latin typeface="微软雅黑"/>
                <a:cs typeface="微软雅黑"/>
              </a:rPr>
              <a:t>种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网 </a:t>
            </a: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络摄像头，大约</a:t>
            </a: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430</a:t>
            </a: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万台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69414" y="1524635"/>
            <a:ext cx="1800225" cy="2160270"/>
          </a:xfrm>
          <a:prstGeom prst="rect">
            <a:avLst/>
          </a:prstGeom>
          <a:solidFill>
            <a:srgbClr val="F1F1F1"/>
          </a:solidFill>
          <a:ln w="9534">
            <a:solidFill>
              <a:srgbClr val="3A3A3A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270"/>
              </a:spcBef>
            </a:pPr>
            <a:r>
              <a:rPr dirty="0" sz="1200" spc="5" b="1" u="sng">
                <a:solidFill>
                  <a:srgbClr val="171717"/>
                </a:solidFill>
                <a:latin typeface="微软雅黑"/>
                <a:cs typeface="微软雅黑"/>
              </a:rPr>
              <a:t>2015</a:t>
            </a:r>
            <a:r>
              <a:rPr dirty="0" sz="1200" spc="5" b="1" u="sng">
                <a:solidFill>
                  <a:srgbClr val="171717"/>
                </a:solidFill>
                <a:latin typeface="微软雅黑"/>
                <a:cs typeface="微软雅黑"/>
              </a:rPr>
              <a:t>年</a:t>
            </a:r>
            <a:r>
              <a:rPr dirty="0" sz="1200" spc="-130" b="1" u="sng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1200" b="1" u="sng">
                <a:solidFill>
                  <a:srgbClr val="171717"/>
                </a:solidFill>
                <a:latin typeface="微软雅黑"/>
                <a:cs typeface="微软雅黑"/>
              </a:rPr>
              <a:t>Equation</a:t>
            </a:r>
            <a:r>
              <a:rPr dirty="0" sz="1200" b="1" u="sng">
                <a:solidFill>
                  <a:srgbClr val="171717"/>
                </a:solidFill>
                <a:latin typeface="微软雅黑"/>
                <a:cs typeface="微软雅黑"/>
              </a:rPr>
              <a:t>攻击</a:t>
            </a:r>
            <a:endParaRPr sz="1200">
              <a:latin typeface="微软雅黑"/>
              <a:cs typeface="微软雅黑"/>
            </a:endParaRPr>
          </a:p>
          <a:p>
            <a:pPr marL="88265" marR="140970">
              <a:lnSpc>
                <a:spcPct val="100400"/>
              </a:lnSpc>
              <a:spcBef>
                <a:spcPts val="985"/>
              </a:spcBef>
            </a:pP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活跃了近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20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年的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APT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攻击组织 </a:t>
            </a:r>
            <a:r>
              <a:rPr dirty="0" sz="800" spc="-21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早于其他组织发现更多</a:t>
            </a: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0day</a:t>
            </a: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漏洞 </a:t>
            </a:r>
            <a:r>
              <a:rPr dirty="0" sz="800" spc="-17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拥有一套用于植入恶意代码的 </a:t>
            </a:r>
            <a:r>
              <a:rPr dirty="0" sz="800" spc="-17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信息武器库 </a:t>
            </a:r>
            <a:r>
              <a:rPr dirty="0" sz="800" spc="-22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800" spc="10">
                <a:solidFill>
                  <a:srgbClr val="171717"/>
                </a:solidFill>
                <a:latin typeface="微软雅黑"/>
                <a:cs typeface="微软雅黑"/>
              </a:rPr>
              <a:t>可对数十种常见品牌硬盘实现固件 </a:t>
            </a:r>
            <a:r>
              <a:rPr dirty="0" sz="800" spc="-19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800" spc="20">
                <a:solidFill>
                  <a:srgbClr val="171717"/>
                </a:solidFill>
                <a:latin typeface="微软雅黑"/>
                <a:cs typeface="微软雅黑"/>
              </a:rPr>
              <a:t>植入的恶意模块 </a:t>
            </a:r>
            <a:r>
              <a:rPr dirty="0" sz="800" spc="-215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dirty="0" sz="800" spc="15">
                <a:solidFill>
                  <a:srgbClr val="171717"/>
                </a:solidFill>
                <a:latin typeface="微软雅黑"/>
                <a:cs typeface="微软雅黑"/>
              </a:rPr>
              <a:t>绕过代码签名限制的特殊方法</a:t>
            </a:r>
            <a:endParaRPr sz="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850">
              <a:latin typeface="Times New Roman"/>
              <a:cs typeface="Times New Roman"/>
            </a:endParaRPr>
          </a:p>
          <a:p>
            <a:pPr marL="88265">
              <a:lnSpc>
                <a:spcPts val="930"/>
              </a:lnSpc>
            </a:pPr>
            <a:r>
              <a:rPr dirty="0" sz="800">
                <a:solidFill>
                  <a:srgbClr val="171717"/>
                </a:solidFill>
                <a:latin typeface="微软雅黑"/>
                <a:cs typeface="微软雅黑"/>
              </a:rPr>
              <a:t>42</a:t>
            </a:r>
            <a:r>
              <a:rPr dirty="0" sz="800">
                <a:solidFill>
                  <a:srgbClr val="171717"/>
                </a:solidFill>
                <a:latin typeface="微软雅黑"/>
                <a:cs typeface="微软雅黑"/>
              </a:rPr>
              <a:t>个国家</a:t>
            </a:r>
            <a:endParaRPr sz="800">
              <a:latin typeface="微软雅黑"/>
              <a:cs typeface="微软雅黑"/>
            </a:endParaRPr>
          </a:p>
          <a:p>
            <a:pPr marL="88265">
              <a:lnSpc>
                <a:spcPts val="930"/>
              </a:lnSpc>
            </a:pPr>
            <a:r>
              <a:rPr dirty="0" sz="800">
                <a:solidFill>
                  <a:srgbClr val="171717"/>
                </a:solidFill>
                <a:latin typeface="微软雅黑"/>
                <a:cs typeface="微软雅黑"/>
              </a:rPr>
              <a:t>500</a:t>
            </a:r>
            <a:r>
              <a:rPr dirty="0" sz="800">
                <a:solidFill>
                  <a:srgbClr val="171717"/>
                </a:solidFill>
                <a:latin typeface="微软雅黑"/>
                <a:cs typeface="微软雅黑"/>
              </a:rPr>
              <a:t>次感染</a:t>
            </a:r>
            <a:endParaRPr sz="800">
              <a:latin typeface="微软雅黑"/>
              <a:cs typeface="微软雅黑"/>
            </a:endParaRPr>
          </a:p>
          <a:p>
            <a:pPr marL="88265">
              <a:lnSpc>
                <a:spcPct val="100000"/>
              </a:lnSpc>
              <a:spcBef>
                <a:spcPts val="15"/>
              </a:spcBef>
            </a:pP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300</a:t>
            </a: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多个域名</a:t>
            </a:r>
            <a:endParaRPr sz="800">
              <a:latin typeface="微软雅黑"/>
              <a:cs typeface="微软雅黑"/>
            </a:endParaRPr>
          </a:p>
          <a:p>
            <a:pPr marL="88265">
              <a:lnSpc>
                <a:spcPct val="100000"/>
              </a:lnSpc>
              <a:spcBef>
                <a:spcPts val="15"/>
              </a:spcBef>
            </a:pP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100</a:t>
            </a:r>
            <a:r>
              <a:rPr dirty="0" sz="800" spc="5">
                <a:solidFill>
                  <a:srgbClr val="171717"/>
                </a:solidFill>
                <a:latin typeface="微软雅黑"/>
                <a:cs typeface="微软雅黑"/>
              </a:rPr>
              <a:t>台服务器托管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23211" y="3813428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 h="0">
                <a:moveTo>
                  <a:pt x="0" y="0"/>
                </a:moveTo>
                <a:lnTo>
                  <a:pt x="1439926" y="0"/>
                </a:lnTo>
              </a:path>
            </a:pathLst>
          </a:custGeom>
          <a:ln w="12700">
            <a:solidFill>
              <a:srgbClr val="3A383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868923" y="3813428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 h="0">
                <a:moveTo>
                  <a:pt x="0" y="0"/>
                </a:moveTo>
                <a:lnTo>
                  <a:pt x="1440052" y="0"/>
                </a:lnTo>
              </a:path>
            </a:pathLst>
          </a:custGeom>
          <a:ln w="12700">
            <a:solidFill>
              <a:srgbClr val="3A383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14571" y="3813428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 h="0">
                <a:moveTo>
                  <a:pt x="0" y="0"/>
                </a:moveTo>
                <a:lnTo>
                  <a:pt x="1439926" y="0"/>
                </a:lnTo>
              </a:path>
            </a:pathLst>
          </a:custGeom>
          <a:ln w="12700">
            <a:solidFill>
              <a:srgbClr val="3A383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090801" y="3947477"/>
            <a:ext cx="67310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5" b="1">
                <a:solidFill>
                  <a:srgbClr val="171717"/>
                </a:solidFill>
                <a:latin typeface="微软雅黑"/>
                <a:cs typeface="微软雅黑"/>
              </a:rPr>
              <a:t>42</a:t>
            </a:r>
            <a:r>
              <a:rPr dirty="0" sz="1200" spc="-5" b="1">
                <a:solidFill>
                  <a:srgbClr val="171717"/>
                </a:solidFill>
                <a:latin typeface="微软雅黑"/>
                <a:cs typeface="微软雅黑"/>
              </a:rPr>
              <a:t>个国家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26479" y="3947477"/>
            <a:ext cx="643255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5" b="1">
                <a:solidFill>
                  <a:srgbClr val="171717"/>
                </a:solidFill>
                <a:latin typeface="微软雅黑"/>
                <a:cs typeface="微软雅黑"/>
              </a:rPr>
              <a:t>1</a:t>
            </a:r>
            <a:r>
              <a:rPr dirty="0" sz="1200" spc="30" b="1">
                <a:solidFill>
                  <a:srgbClr val="171717"/>
                </a:solidFill>
                <a:latin typeface="微软雅黑"/>
                <a:cs typeface="微软雅黑"/>
              </a:rPr>
              <a:t>.</a:t>
            </a:r>
            <a:r>
              <a:rPr dirty="0" sz="1200" spc="5" b="1">
                <a:solidFill>
                  <a:srgbClr val="171717"/>
                </a:solidFill>
                <a:latin typeface="微软雅黑"/>
                <a:cs typeface="微软雅黑"/>
              </a:rPr>
              <a:t>2</a:t>
            </a:r>
            <a:r>
              <a:rPr dirty="0" sz="1200" spc="-5" b="1">
                <a:solidFill>
                  <a:srgbClr val="171717"/>
                </a:solidFill>
                <a:latin typeface="微软雅黑"/>
                <a:cs typeface="微软雅黑"/>
              </a:rPr>
              <a:t>T</a:t>
            </a:r>
            <a:r>
              <a:rPr dirty="0" sz="1200" spc="20" b="1">
                <a:solidFill>
                  <a:srgbClr val="171717"/>
                </a:solidFill>
                <a:latin typeface="微软雅黑"/>
                <a:cs typeface="微软雅黑"/>
              </a:rPr>
              <a:t>bp</a:t>
            </a:r>
            <a:r>
              <a:rPr dirty="0" sz="1200" b="1">
                <a:solidFill>
                  <a:srgbClr val="171717"/>
                </a:solidFill>
                <a:latin typeface="微软雅黑"/>
                <a:cs typeface="微软雅黑"/>
              </a:rPr>
              <a:t>s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32604" y="3947477"/>
            <a:ext cx="483870" cy="195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006FC0"/>
                </a:solidFill>
                <a:latin typeface="微软雅黑"/>
                <a:cs typeface="微软雅黑"/>
              </a:rPr>
              <a:t>难溯源</a:t>
            </a:r>
            <a:endParaRPr sz="1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mils.huang@vipshop.com</dc:creator>
  <dc:title>PowerPoint 演示文稿</dc:title>
  <dcterms:created xsi:type="dcterms:W3CDTF">2017-12-10T10:11:45Z</dcterms:created>
  <dcterms:modified xsi:type="dcterms:W3CDTF">2017-12-10T10:11:45Z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2017-12-10T00:00:00Z</vt:filetime>
  </property>
</Properties>
</file>