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9" r:id="rId4"/>
    <p:sldId id="263" r:id="rId5"/>
    <p:sldId id="258" r:id="rId6"/>
    <p:sldId id="282" r:id="rId7"/>
    <p:sldId id="274" r:id="rId8"/>
    <p:sldId id="273" r:id="rId9"/>
    <p:sldId id="262" r:id="rId10"/>
    <p:sldId id="267" r:id="rId11"/>
    <p:sldId id="266" r:id="rId12"/>
    <p:sldId id="272" r:id="rId13"/>
    <p:sldId id="260" r:id="rId14"/>
    <p:sldId id="271" r:id="rId15"/>
    <p:sldId id="279" r:id="rId16"/>
    <p:sldId id="270" r:id="rId17"/>
    <p:sldId id="283" r:id="rId18"/>
    <p:sldId id="284" r:id="rId19"/>
    <p:sldId id="285" r:id="rId20"/>
    <p:sldId id="281" r:id="rId21"/>
    <p:sldId id="264" r:id="rId22"/>
    <p:sldId id="280" r:id="rId23"/>
    <p:sldId id="27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939" autoAdjust="0"/>
    <p:restoredTop sz="94660"/>
  </p:normalViewPr>
  <p:slideViewPr>
    <p:cSldViewPr snapToGrid="0">
      <p:cViewPr varScale="1">
        <p:scale>
          <a:sx n="163" d="100"/>
          <a:sy n="163" d="100"/>
        </p:scale>
        <p:origin x="2352"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C7F0-4307-4A7A-9AB9-744BA2566DB2}"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F0DDBB22-B65B-40D6-8E5F-8B6D189C9884}">
      <dgm:prSet/>
      <dgm:spPr/>
      <dgm:t>
        <a:bodyPr/>
        <a:lstStyle/>
        <a:p>
          <a:r>
            <a:rPr lang="en-AU" dirty="0"/>
            <a:t>Difficult to get right, harder to maintain</a:t>
          </a:r>
          <a:endParaRPr lang="en-US" dirty="0"/>
        </a:p>
      </dgm:t>
    </dgm:pt>
    <dgm:pt modelId="{62E23EFF-6053-4858-9A64-880190832CD4}" type="parTrans" cxnId="{954C8B15-5F5D-4034-9B52-45E7CF436687}">
      <dgm:prSet/>
      <dgm:spPr/>
      <dgm:t>
        <a:bodyPr/>
        <a:lstStyle/>
        <a:p>
          <a:endParaRPr lang="en-US"/>
        </a:p>
      </dgm:t>
    </dgm:pt>
    <dgm:pt modelId="{58F9D8F2-6829-4D13-A349-5A5B137C6BDF}" type="sibTrans" cxnId="{954C8B15-5F5D-4034-9B52-45E7CF436687}">
      <dgm:prSet/>
      <dgm:spPr/>
      <dgm:t>
        <a:bodyPr/>
        <a:lstStyle/>
        <a:p>
          <a:endParaRPr lang="en-US"/>
        </a:p>
      </dgm:t>
    </dgm:pt>
    <dgm:pt modelId="{A5D4FBD5-3624-4197-B293-75234BF931AC}">
      <dgm:prSet/>
      <dgm:spPr/>
      <dgm:t>
        <a:bodyPr/>
        <a:lstStyle/>
        <a:p>
          <a:r>
            <a:rPr lang="en-AU" dirty="0"/>
            <a:t>Rarely used as intended – HR Processes, travel portals, service account password storage, etc.</a:t>
          </a:r>
          <a:endParaRPr lang="en-US" dirty="0"/>
        </a:p>
      </dgm:t>
    </dgm:pt>
    <dgm:pt modelId="{0DABF3A2-4716-4AB8-B2E2-3D57DD745EC9}" type="parTrans" cxnId="{4BB3EBAF-854D-4F91-93DC-7574E4177A03}">
      <dgm:prSet/>
      <dgm:spPr/>
      <dgm:t>
        <a:bodyPr/>
        <a:lstStyle/>
        <a:p>
          <a:endParaRPr lang="en-US"/>
        </a:p>
      </dgm:t>
    </dgm:pt>
    <dgm:pt modelId="{3547472F-CA12-4369-82CC-91D9D32BB6B7}" type="sibTrans" cxnId="{4BB3EBAF-854D-4F91-93DC-7574E4177A03}">
      <dgm:prSet/>
      <dgm:spPr/>
      <dgm:t>
        <a:bodyPr/>
        <a:lstStyle/>
        <a:p>
          <a:endParaRPr lang="en-US"/>
        </a:p>
      </dgm:t>
    </dgm:pt>
    <dgm:pt modelId="{DE516881-B55A-4462-8703-E778DDEB1A65}">
      <dgm:prSet/>
      <dgm:spPr/>
      <dgm:t>
        <a:bodyPr/>
        <a:lstStyle/>
        <a:p>
          <a:r>
            <a:rPr lang="en-AU" dirty="0"/>
            <a:t>Often misunderstood – regularly used in place of a CRM or more complete development process.</a:t>
          </a:r>
          <a:endParaRPr lang="en-US" dirty="0"/>
        </a:p>
      </dgm:t>
    </dgm:pt>
    <dgm:pt modelId="{95AE53C9-ADAD-468B-8906-58349E54D22A}" type="parTrans" cxnId="{686F743D-A049-41A1-BD9B-574796577219}">
      <dgm:prSet/>
      <dgm:spPr/>
      <dgm:t>
        <a:bodyPr/>
        <a:lstStyle/>
        <a:p>
          <a:endParaRPr lang="en-US"/>
        </a:p>
      </dgm:t>
    </dgm:pt>
    <dgm:pt modelId="{F2B45F84-2428-47EB-9291-785EB203C3AB}" type="sibTrans" cxnId="{686F743D-A049-41A1-BD9B-574796577219}">
      <dgm:prSet/>
      <dgm:spPr/>
      <dgm:t>
        <a:bodyPr/>
        <a:lstStyle/>
        <a:p>
          <a:endParaRPr lang="en-US"/>
        </a:p>
      </dgm:t>
    </dgm:pt>
    <dgm:pt modelId="{3193435B-B332-4D7D-87BB-A37769B95511}">
      <dgm:prSet/>
      <dgm:spPr/>
      <dgm:t>
        <a:bodyPr/>
        <a:lstStyle/>
        <a:p>
          <a:r>
            <a:rPr lang="en-US" dirty="0"/>
            <a:t>Hard to know who has what access, cumbersome to manage existing permissions.</a:t>
          </a:r>
        </a:p>
      </dgm:t>
    </dgm:pt>
    <dgm:pt modelId="{BF58BC19-4A86-4234-B6CA-EE25C6B08839}" type="parTrans" cxnId="{0C21B9CE-2C65-4B1C-B0CA-C8FDC3573E61}">
      <dgm:prSet/>
      <dgm:spPr/>
      <dgm:t>
        <a:bodyPr/>
        <a:lstStyle/>
        <a:p>
          <a:endParaRPr lang="en-US"/>
        </a:p>
      </dgm:t>
    </dgm:pt>
    <dgm:pt modelId="{8F8640C5-A608-48C0-9A22-BF3A75577671}" type="sibTrans" cxnId="{0C21B9CE-2C65-4B1C-B0CA-C8FDC3573E61}">
      <dgm:prSet/>
      <dgm:spPr/>
      <dgm:t>
        <a:bodyPr/>
        <a:lstStyle/>
        <a:p>
          <a:endParaRPr lang="en-US"/>
        </a:p>
      </dgm:t>
    </dgm:pt>
    <dgm:pt modelId="{7100A567-F170-4797-B7AD-337DFC58A177}" type="pres">
      <dgm:prSet presAssocID="{2723C7F0-4307-4A7A-9AB9-744BA2566DB2}" presName="linear" presStyleCnt="0">
        <dgm:presLayoutVars>
          <dgm:animLvl val="lvl"/>
          <dgm:resizeHandles val="exact"/>
        </dgm:presLayoutVars>
      </dgm:prSet>
      <dgm:spPr/>
    </dgm:pt>
    <dgm:pt modelId="{BD8DEBD2-A5C3-4E13-988A-7890D693E3DF}" type="pres">
      <dgm:prSet presAssocID="{F0DDBB22-B65B-40D6-8E5F-8B6D189C9884}" presName="parentText" presStyleLbl="node1" presStyleIdx="0" presStyleCnt="4">
        <dgm:presLayoutVars>
          <dgm:chMax val="0"/>
          <dgm:bulletEnabled val="1"/>
        </dgm:presLayoutVars>
      </dgm:prSet>
      <dgm:spPr/>
    </dgm:pt>
    <dgm:pt modelId="{554947EC-7B44-4474-AC01-23E2C18932D7}" type="pres">
      <dgm:prSet presAssocID="{58F9D8F2-6829-4D13-A349-5A5B137C6BDF}" presName="spacer" presStyleCnt="0"/>
      <dgm:spPr/>
    </dgm:pt>
    <dgm:pt modelId="{2EE1CEED-360D-4535-B348-7E31F002E32E}" type="pres">
      <dgm:prSet presAssocID="{A5D4FBD5-3624-4197-B293-75234BF931AC}" presName="parentText" presStyleLbl="node1" presStyleIdx="1" presStyleCnt="4">
        <dgm:presLayoutVars>
          <dgm:chMax val="0"/>
          <dgm:bulletEnabled val="1"/>
        </dgm:presLayoutVars>
      </dgm:prSet>
      <dgm:spPr/>
    </dgm:pt>
    <dgm:pt modelId="{ADF946D6-7415-4075-BA7C-0E9481ABDE89}" type="pres">
      <dgm:prSet presAssocID="{3547472F-CA12-4369-82CC-91D9D32BB6B7}" presName="spacer" presStyleCnt="0"/>
      <dgm:spPr/>
    </dgm:pt>
    <dgm:pt modelId="{A141249A-B63F-4F71-9BE1-4C635C247F09}" type="pres">
      <dgm:prSet presAssocID="{DE516881-B55A-4462-8703-E778DDEB1A65}" presName="parentText" presStyleLbl="node1" presStyleIdx="2" presStyleCnt="4">
        <dgm:presLayoutVars>
          <dgm:chMax val="0"/>
          <dgm:bulletEnabled val="1"/>
        </dgm:presLayoutVars>
      </dgm:prSet>
      <dgm:spPr/>
    </dgm:pt>
    <dgm:pt modelId="{4E43272F-7BEA-455D-9701-0CCB6BBD5A19}" type="pres">
      <dgm:prSet presAssocID="{F2B45F84-2428-47EB-9291-785EB203C3AB}" presName="spacer" presStyleCnt="0"/>
      <dgm:spPr/>
    </dgm:pt>
    <dgm:pt modelId="{C488964F-5236-4B26-A9D6-5408B771E468}" type="pres">
      <dgm:prSet presAssocID="{3193435B-B332-4D7D-87BB-A37769B95511}" presName="parentText" presStyleLbl="node1" presStyleIdx="3" presStyleCnt="4">
        <dgm:presLayoutVars>
          <dgm:chMax val="0"/>
          <dgm:bulletEnabled val="1"/>
        </dgm:presLayoutVars>
      </dgm:prSet>
      <dgm:spPr/>
    </dgm:pt>
  </dgm:ptLst>
  <dgm:cxnLst>
    <dgm:cxn modelId="{2746FA00-0921-469B-B628-41EFF943CBA8}" type="presOf" srcId="{F0DDBB22-B65B-40D6-8E5F-8B6D189C9884}" destId="{BD8DEBD2-A5C3-4E13-988A-7890D693E3DF}" srcOrd="0" destOrd="0" presId="urn:microsoft.com/office/officeart/2005/8/layout/vList2"/>
    <dgm:cxn modelId="{954C8B15-5F5D-4034-9B52-45E7CF436687}" srcId="{2723C7F0-4307-4A7A-9AB9-744BA2566DB2}" destId="{F0DDBB22-B65B-40D6-8E5F-8B6D189C9884}" srcOrd="0" destOrd="0" parTransId="{62E23EFF-6053-4858-9A64-880190832CD4}" sibTransId="{58F9D8F2-6829-4D13-A349-5A5B137C6BDF}"/>
    <dgm:cxn modelId="{D2F16B24-AD75-4B26-844C-526157A1FF64}" type="presOf" srcId="{DE516881-B55A-4462-8703-E778DDEB1A65}" destId="{A141249A-B63F-4F71-9BE1-4C635C247F09}" srcOrd="0" destOrd="0" presId="urn:microsoft.com/office/officeart/2005/8/layout/vList2"/>
    <dgm:cxn modelId="{686F743D-A049-41A1-BD9B-574796577219}" srcId="{2723C7F0-4307-4A7A-9AB9-744BA2566DB2}" destId="{DE516881-B55A-4462-8703-E778DDEB1A65}" srcOrd="2" destOrd="0" parTransId="{95AE53C9-ADAD-468B-8906-58349E54D22A}" sibTransId="{F2B45F84-2428-47EB-9291-785EB203C3AB}"/>
    <dgm:cxn modelId="{B1CD5A8F-9CDB-42B2-A438-788B42C1F6A8}" type="presOf" srcId="{3193435B-B332-4D7D-87BB-A37769B95511}" destId="{C488964F-5236-4B26-A9D6-5408B771E468}" srcOrd="0" destOrd="0" presId="urn:microsoft.com/office/officeart/2005/8/layout/vList2"/>
    <dgm:cxn modelId="{85D9EFA0-3C70-4AC0-9F9F-BCBD3C3C4F16}" type="presOf" srcId="{A5D4FBD5-3624-4197-B293-75234BF931AC}" destId="{2EE1CEED-360D-4535-B348-7E31F002E32E}" srcOrd="0" destOrd="0" presId="urn:microsoft.com/office/officeart/2005/8/layout/vList2"/>
    <dgm:cxn modelId="{4BB3EBAF-854D-4F91-93DC-7574E4177A03}" srcId="{2723C7F0-4307-4A7A-9AB9-744BA2566DB2}" destId="{A5D4FBD5-3624-4197-B293-75234BF931AC}" srcOrd="1" destOrd="0" parTransId="{0DABF3A2-4716-4AB8-B2E2-3D57DD745EC9}" sibTransId="{3547472F-CA12-4369-82CC-91D9D32BB6B7}"/>
    <dgm:cxn modelId="{0C21B9CE-2C65-4B1C-B0CA-C8FDC3573E61}" srcId="{2723C7F0-4307-4A7A-9AB9-744BA2566DB2}" destId="{3193435B-B332-4D7D-87BB-A37769B95511}" srcOrd="3" destOrd="0" parTransId="{BF58BC19-4A86-4234-B6CA-EE25C6B08839}" sibTransId="{8F8640C5-A608-48C0-9A22-BF3A75577671}"/>
    <dgm:cxn modelId="{CB7E01EE-236F-48C1-B88A-5DD649B31230}" type="presOf" srcId="{2723C7F0-4307-4A7A-9AB9-744BA2566DB2}" destId="{7100A567-F170-4797-B7AD-337DFC58A177}" srcOrd="0" destOrd="0" presId="urn:microsoft.com/office/officeart/2005/8/layout/vList2"/>
    <dgm:cxn modelId="{0B6B5BDE-C3A4-4C67-876A-D8F3810BA0C1}" type="presParOf" srcId="{7100A567-F170-4797-B7AD-337DFC58A177}" destId="{BD8DEBD2-A5C3-4E13-988A-7890D693E3DF}" srcOrd="0" destOrd="0" presId="urn:microsoft.com/office/officeart/2005/8/layout/vList2"/>
    <dgm:cxn modelId="{BB8AD165-456F-48CD-A594-26618BFA9128}" type="presParOf" srcId="{7100A567-F170-4797-B7AD-337DFC58A177}" destId="{554947EC-7B44-4474-AC01-23E2C18932D7}" srcOrd="1" destOrd="0" presId="urn:microsoft.com/office/officeart/2005/8/layout/vList2"/>
    <dgm:cxn modelId="{B6B3834F-F48B-4826-911F-79C781AE80B1}" type="presParOf" srcId="{7100A567-F170-4797-B7AD-337DFC58A177}" destId="{2EE1CEED-360D-4535-B348-7E31F002E32E}" srcOrd="2" destOrd="0" presId="urn:microsoft.com/office/officeart/2005/8/layout/vList2"/>
    <dgm:cxn modelId="{9DB133BA-55D0-46A4-98C7-6CBA673D525D}" type="presParOf" srcId="{7100A567-F170-4797-B7AD-337DFC58A177}" destId="{ADF946D6-7415-4075-BA7C-0E9481ABDE89}" srcOrd="3" destOrd="0" presId="urn:microsoft.com/office/officeart/2005/8/layout/vList2"/>
    <dgm:cxn modelId="{DF3EAA69-4681-4DAB-AEF8-0181B33A296E}" type="presParOf" srcId="{7100A567-F170-4797-B7AD-337DFC58A177}" destId="{A141249A-B63F-4F71-9BE1-4C635C247F09}" srcOrd="4" destOrd="0" presId="urn:microsoft.com/office/officeart/2005/8/layout/vList2"/>
    <dgm:cxn modelId="{450CDFD3-DD78-448D-A23C-EDF09D805FB1}" type="presParOf" srcId="{7100A567-F170-4797-B7AD-337DFC58A177}" destId="{4E43272F-7BEA-455D-9701-0CCB6BBD5A19}" srcOrd="5" destOrd="0" presId="urn:microsoft.com/office/officeart/2005/8/layout/vList2"/>
    <dgm:cxn modelId="{5569FB91-ECA6-4B7F-BA61-4A32C6DB1E1C}" type="presParOf" srcId="{7100A567-F170-4797-B7AD-337DFC58A177}" destId="{C488964F-5236-4B26-A9D6-5408B771E4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EBD2-A5C3-4E13-988A-7890D693E3DF}">
      <dsp:nvSpPr>
        <dsp:cNvPr id="0" name=""/>
        <dsp:cNvSpPr/>
      </dsp:nvSpPr>
      <dsp:spPr>
        <a:xfrm>
          <a:off x="0" y="70978"/>
          <a:ext cx="11029950" cy="83655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Difficult to get right, harder to maintain</a:t>
          </a:r>
          <a:endParaRPr lang="en-US" sz="2200" kern="1200" dirty="0"/>
        </a:p>
      </dsp:txBody>
      <dsp:txXfrm>
        <a:off x="40837" y="111815"/>
        <a:ext cx="10948276" cy="754876"/>
      </dsp:txXfrm>
    </dsp:sp>
    <dsp:sp modelId="{2EE1CEED-360D-4535-B348-7E31F002E32E}">
      <dsp:nvSpPr>
        <dsp:cNvPr id="0" name=""/>
        <dsp:cNvSpPr/>
      </dsp:nvSpPr>
      <dsp:spPr>
        <a:xfrm>
          <a:off x="0" y="970889"/>
          <a:ext cx="11029950" cy="836550"/>
        </a:xfrm>
        <a:prstGeom prst="roundRect">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Rarely used as intended – HR Processes, travel portals, service account password storage, etc.</a:t>
          </a:r>
          <a:endParaRPr lang="en-US" sz="2200" kern="1200" dirty="0"/>
        </a:p>
      </dsp:txBody>
      <dsp:txXfrm>
        <a:off x="40837" y="1011726"/>
        <a:ext cx="10948276" cy="754876"/>
      </dsp:txXfrm>
    </dsp:sp>
    <dsp:sp modelId="{A141249A-B63F-4F71-9BE1-4C635C247F09}">
      <dsp:nvSpPr>
        <dsp:cNvPr id="0" name=""/>
        <dsp:cNvSpPr/>
      </dsp:nvSpPr>
      <dsp:spPr>
        <a:xfrm>
          <a:off x="0" y="1870799"/>
          <a:ext cx="11029950" cy="836550"/>
        </a:xfrm>
        <a:prstGeom prst="roundRect">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Often misunderstood – regularly used in place of a CRM or more complete development process.</a:t>
          </a:r>
          <a:endParaRPr lang="en-US" sz="2200" kern="1200" dirty="0"/>
        </a:p>
      </dsp:txBody>
      <dsp:txXfrm>
        <a:off x="40837" y="1911636"/>
        <a:ext cx="10948276" cy="754876"/>
      </dsp:txXfrm>
    </dsp:sp>
    <dsp:sp modelId="{C488964F-5236-4B26-A9D6-5408B771E468}">
      <dsp:nvSpPr>
        <dsp:cNvPr id="0" name=""/>
        <dsp:cNvSpPr/>
      </dsp:nvSpPr>
      <dsp:spPr>
        <a:xfrm>
          <a:off x="0" y="2770709"/>
          <a:ext cx="11029950" cy="836550"/>
        </a:xfrm>
        <a:prstGeom prst="roundRect">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Hard to know who has what access, cumbersome to manage existing permissions.</a:t>
          </a:r>
        </a:p>
      </dsp:txBody>
      <dsp:txXfrm>
        <a:off x="40837" y="2811546"/>
        <a:ext cx="10948276"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99708-4B3D-43DE-A633-E0AC87F60976}" type="datetimeFigureOut">
              <a:rPr lang="en-AU" smtClean="0"/>
              <a:t>15/04/2018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D34AF-546D-4ED7-AFFD-65DB29E29968}" type="slidenum">
              <a:rPr lang="en-AU" smtClean="0"/>
              <a:t>‹#›</a:t>
            </a:fld>
            <a:endParaRPr lang="en-AU"/>
          </a:p>
        </p:txBody>
      </p:sp>
    </p:spTree>
    <p:extLst>
      <p:ext uri="{BB962C8B-B14F-4D97-AF65-F5344CB8AC3E}">
        <p14:creationId xmlns:p14="http://schemas.microsoft.com/office/powerpoint/2010/main" val="380885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1</a:t>
            </a:fld>
            <a:endParaRPr lang="en-AU"/>
          </a:p>
        </p:txBody>
      </p:sp>
    </p:spTree>
    <p:extLst>
      <p:ext uri="{BB962C8B-B14F-4D97-AF65-F5344CB8AC3E}">
        <p14:creationId xmlns:p14="http://schemas.microsoft.com/office/powerpoint/2010/main" val="273391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12</a:t>
            </a:fld>
            <a:endParaRPr lang="en-AU"/>
          </a:p>
        </p:txBody>
      </p:sp>
    </p:spTree>
    <p:extLst>
      <p:ext uri="{BB962C8B-B14F-4D97-AF65-F5344CB8AC3E}">
        <p14:creationId xmlns:p14="http://schemas.microsoft.com/office/powerpoint/2010/main" val="369799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13</a:t>
            </a:fld>
            <a:endParaRPr lang="en-AU"/>
          </a:p>
        </p:txBody>
      </p:sp>
    </p:spTree>
    <p:extLst>
      <p:ext uri="{BB962C8B-B14F-4D97-AF65-F5344CB8AC3E}">
        <p14:creationId xmlns:p14="http://schemas.microsoft.com/office/powerpoint/2010/main" val="405455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24</a:t>
            </a:fld>
            <a:endParaRPr lang="en-AU"/>
          </a:p>
        </p:txBody>
      </p:sp>
    </p:spTree>
    <p:extLst>
      <p:ext uri="{BB962C8B-B14F-4D97-AF65-F5344CB8AC3E}">
        <p14:creationId xmlns:p14="http://schemas.microsoft.com/office/powerpoint/2010/main" val="105204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2</a:t>
            </a:fld>
            <a:endParaRPr lang="en-AU"/>
          </a:p>
        </p:txBody>
      </p:sp>
    </p:spTree>
    <p:extLst>
      <p:ext uri="{BB962C8B-B14F-4D97-AF65-F5344CB8AC3E}">
        <p14:creationId xmlns:p14="http://schemas.microsoft.com/office/powerpoint/2010/main" val="237640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4</a:t>
            </a:fld>
            <a:endParaRPr lang="en-AU"/>
          </a:p>
        </p:txBody>
      </p:sp>
    </p:spTree>
    <p:extLst>
      <p:ext uri="{BB962C8B-B14F-4D97-AF65-F5344CB8AC3E}">
        <p14:creationId xmlns:p14="http://schemas.microsoft.com/office/powerpoint/2010/main" val="35241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5</a:t>
            </a:fld>
            <a:endParaRPr lang="en-AU"/>
          </a:p>
        </p:txBody>
      </p:sp>
    </p:spTree>
    <p:extLst>
      <p:ext uri="{BB962C8B-B14F-4D97-AF65-F5344CB8AC3E}">
        <p14:creationId xmlns:p14="http://schemas.microsoft.com/office/powerpoint/2010/main" val="7887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7</a:t>
            </a:fld>
            <a:endParaRPr lang="en-AU"/>
          </a:p>
        </p:txBody>
      </p:sp>
    </p:spTree>
    <p:extLst>
      <p:ext uri="{BB962C8B-B14F-4D97-AF65-F5344CB8AC3E}">
        <p14:creationId xmlns:p14="http://schemas.microsoft.com/office/powerpoint/2010/main" val="321684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8</a:t>
            </a:fld>
            <a:endParaRPr lang="en-AU"/>
          </a:p>
        </p:txBody>
      </p:sp>
    </p:spTree>
    <p:extLst>
      <p:ext uri="{BB962C8B-B14F-4D97-AF65-F5344CB8AC3E}">
        <p14:creationId xmlns:p14="http://schemas.microsoft.com/office/powerpoint/2010/main" val="27396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9</a:t>
            </a:fld>
            <a:endParaRPr lang="en-AU"/>
          </a:p>
        </p:txBody>
      </p:sp>
    </p:spTree>
    <p:extLst>
      <p:ext uri="{BB962C8B-B14F-4D97-AF65-F5344CB8AC3E}">
        <p14:creationId xmlns:p14="http://schemas.microsoft.com/office/powerpoint/2010/main" val="244549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10</a:t>
            </a:fld>
            <a:endParaRPr lang="en-AU"/>
          </a:p>
        </p:txBody>
      </p:sp>
    </p:spTree>
    <p:extLst>
      <p:ext uri="{BB962C8B-B14F-4D97-AF65-F5344CB8AC3E}">
        <p14:creationId xmlns:p14="http://schemas.microsoft.com/office/powerpoint/2010/main" val="286948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11</a:t>
            </a:fld>
            <a:endParaRPr lang="en-AU"/>
          </a:p>
        </p:txBody>
      </p:sp>
    </p:spTree>
    <p:extLst>
      <p:ext uri="{BB962C8B-B14F-4D97-AF65-F5344CB8AC3E}">
        <p14:creationId xmlns:p14="http://schemas.microsoft.com/office/powerpoint/2010/main" val="204991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codingo/SharePoint-Security/blob/master/Delete-Orphaned-Users.ps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hyperlink" Target="https://azuremarketplace.microsoft.com/en-us/marketplace/apps/Microsoft.SharePointServer2016Trial?tab=Overview"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www.microsoft.com/en-us/evalcenter/evaluate-sharepoint-server-2016" TargetMode="External"/><Relationship Id="rId5" Type="http://schemas.openxmlformats.org/officeDocument/2006/relationships/hyperlink" Target="https://azuremarketplace.microsoft.com/en-us/marketplace/apps/Microsoft.SharePointServer2013Trial?tab=Overview" TargetMode="External"/><Relationship Id="rId4" Type="http://schemas.openxmlformats.org/officeDocument/2006/relationships/hyperlink" Target="https://www.microsoft.com/en-us/evalcenter/evaluate-sharepoint-server-2013"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respectxss.blogspot.com.au/2017/06/a-look-at-cve-2017-8514-sharepoints.html" TargetMode="External"/><Relationship Id="rId4" Type="http://schemas.openxmlformats.org/officeDocument/2006/relationships/hyperlink" Target="https://github.com/codingo/SharePoint-Security/blob/master/Interesting-Urls.t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dingo/SharePoint-Security/blob/master/Identify-SharePoint-Online-Permissions.ps1"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github.com/codingo/SharePoint-Security/blob/master/Identify-SharePoint-On-Premise-Permissions.ps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codingo.sharepoint.com/sites/hunte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a:xfrm>
            <a:off x="581191" y="678427"/>
            <a:ext cx="10993549" cy="1283108"/>
          </a:xfrm>
        </p:spPr>
        <p:txBody>
          <a:bodyPr>
            <a:normAutofit/>
          </a:bodyPr>
          <a:lstStyle/>
          <a:p>
            <a:r>
              <a:rPr lang="en-AU" sz="4800" dirty="0"/>
              <a:t>Demystifying SharePoint Security</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645148" y="1820892"/>
            <a:ext cx="10929591" cy="590321"/>
          </a:xfrm>
        </p:spPr>
        <p:txBody>
          <a:bodyPr>
            <a:normAutofit/>
          </a:bodyPr>
          <a:lstStyle/>
          <a:p>
            <a:r>
              <a:rPr lang="en-AU" sz="2000"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27149"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923330"/>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p:txBody>
      </p:sp>
    </p:spTree>
    <p:extLst>
      <p:ext uri="{BB962C8B-B14F-4D97-AF65-F5344CB8AC3E}">
        <p14:creationId xmlns:p14="http://schemas.microsoft.com/office/powerpoint/2010/main" val="149760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6CFDD6F-C13A-4B5A-9C01-CA7930A5EF91}"/>
              </a:ext>
            </a:extLst>
          </p:cNvPr>
          <p:cNvPicPr>
            <a:picLocks noChangeAspect="1"/>
          </p:cNvPicPr>
          <p:nvPr/>
        </p:nvPicPr>
        <p:blipFill>
          <a:blip r:embed="rId3"/>
          <a:stretch>
            <a:fillRect/>
          </a:stretch>
        </p:blipFill>
        <p:spPr>
          <a:xfrm>
            <a:off x="4574838" y="1444192"/>
            <a:ext cx="3024390" cy="4150589"/>
          </a:xfrm>
          <a:prstGeom prst="rect">
            <a:avLst/>
          </a:prstGeom>
        </p:spPr>
      </p:pic>
      <p:pic>
        <p:nvPicPr>
          <p:cNvPr id="4" name="Picture 3">
            <a:extLst>
              <a:ext uri="{FF2B5EF4-FFF2-40B4-BE49-F238E27FC236}">
                <a16:creationId xmlns:a16="http://schemas.microsoft.com/office/drawing/2014/main" id="{1D9FCFB3-53A8-423F-9402-46B0719FD1A8}"/>
              </a:ext>
            </a:extLst>
          </p:cNvPr>
          <p:cNvPicPr>
            <a:picLocks noChangeAspect="1"/>
          </p:cNvPicPr>
          <p:nvPr/>
        </p:nvPicPr>
        <p:blipFill>
          <a:blip r:embed="rId4"/>
          <a:stretch>
            <a:fillRect/>
          </a:stretch>
        </p:blipFill>
        <p:spPr>
          <a:xfrm>
            <a:off x="8254959" y="1375036"/>
            <a:ext cx="3308846" cy="4088416"/>
          </a:xfrm>
          <a:prstGeom prst="rect">
            <a:avLst/>
          </a:prstGeom>
        </p:spPr>
      </p:pic>
      <p:sp>
        <p:nvSpPr>
          <p:cNvPr id="14" name="Rectangle 13">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132FE-6D76-4C60-887E-4AEA213F4AB6}"/>
              </a:ext>
            </a:extLst>
          </p:cNvPr>
          <p:cNvSpPr>
            <a:spLocks noGrp="1"/>
          </p:cNvSpPr>
          <p:nvPr>
            <p:ph type="title"/>
          </p:nvPr>
        </p:nvSpPr>
        <p:spPr>
          <a:xfrm>
            <a:off x="581193" y="782053"/>
            <a:ext cx="3421229" cy="1408081"/>
          </a:xfrm>
        </p:spPr>
        <p:txBody>
          <a:bodyPr>
            <a:normAutofit/>
          </a:bodyPr>
          <a:lstStyle/>
          <a:p>
            <a:r>
              <a:rPr lang="en-AU" dirty="0"/>
              <a:t>What does it look like when sharing a file?</a:t>
            </a:r>
          </a:p>
        </p:txBody>
      </p:sp>
      <p:sp>
        <p:nvSpPr>
          <p:cNvPr id="3" name="Content Placeholder 2">
            <a:extLst>
              <a:ext uri="{FF2B5EF4-FFF2-40B4-BE49-F238E27FC236}">
                <a16:creationId xmlns:a16="http://schemas.microsoft.com/office/drawing/2014/main" id="{5F82B5B4-C9CF-452B-B8F0-5AACEDDB00D6}"/>
              </a:ext>
            </a:extLst>
          </p:cNvPr>
          <p:cNvSpPr>
            <a:spLocks noGrp="1"/>
          </p:cNvSpPr>
          <p:nvPr>
            <p:ph idx="1"/>
          </p:nvPr>
        </p:nvSpPr>
        <p:spPr>
          <a:xfrm>
            <a:off x="581192" y="1939733"/>
            <a:ext cx="3415633" cy="4317185"/>
          </a:xfrm>
        </p:spPr>
        <p:txBody>
          <a:bodyPr>
            <a:normAutofit/>
          </a:bodyPr>
          <a:lstStyle/>
          <a:p>
            <a:r>
              <a:rPr lang="en-AU" dirty="0">
                <a:solidFill>
                  <a:schemeClr val="bg1"/>
                </a:solidFill>
              </a:rPr>
              <a:t>The left</a:t>
            </a:r>
            <a:r>
              <a:rPr lang="en-US" dirty="0">
                <a:solidFill>
                  <a:schemeClr val="bg1"/>
                </a:solidFill>
              </a:rPr>
              <a:t> shows when external sharing is open, allowing any user to create a link for editing externally.</a:t>
            </a:r>
          </a:p>
          <a:p>
            <a:r>
              <a:rPr lang="en-US" dirty="0">
                <a:solidFill>
                  <a:schemeClr val="bg1"/>
                </a:solidFill>
              </a:rPr>
              <a:t>The right shows when external sharing has been appropriately controlled.</a:t>
            </a:r>
            <a:endParaRPr lang="en-AU" dirty="0">
              <a:solidFill>
                <a:schemeClr val="bg1"/>
              </a:solidFill>
            </a:endParaRPr>
          </a:p>
        </p:txBody>
      </p:sp>
    </p:spTree>
    <p:extLst>
      <p:ext uri="{BB962C8B-B14F-4D97-AF65-F5344CB8AC3E}">
        <p14:creationId xmlns:p14="http://schemas.microsoft.com/office/powerpoint/2010/main" val="31184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E22EDAF-5B6B-4EDA-874A-D2323A5631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4EC586-DBC6-420F-A910-59AC50ABF9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7093E9-0FF5-4C8A-87CA-1A77A8A8A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8457049-EBE6-4D4A-9603-74419DBBE7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531B9EF-E1F9-40FE-9CC0-C4C5F70253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00A884C0-7B63-4244-B778-31E3644C0546}"/>
              </a:ext>
            </a:extLst>
          </p:cNvPr>
          <p:cNvSpPr txBox="1"/>
          <p:nvPr/>
        </p:nvSpPr>
        <p:spPr>
          <a:xfrm>
            <a:off x="538668" y="5947454"/>
            <a:ext cx="9059195" cy="369332"/>
          </a:xfrm>
          <a:prstGeom prst="rect">
            <a:avLst/>
          </a:prstGeom>
          <a:noFill/>
        </p:spPr>
        <p:txBody>
          <a:bodyPr wrap="square" rtlCol="0">
            <a:spAutoFit/>
          </a:bodyPr>
          <a:lstStyle/>
          <a:p>
            <a:r>
              <a:rPr lang="en-US" dirty="0">
                <a:solidFill>
                  <a:schemeClr val="bg1"/>
                </a:solidFill>
              </a:rPr>
              <a:t>New Portal – Can you spot the sharing options?</a:t>
            </a:r>
            <a:endParaRPr lang="en-AU" dirty="0">
              <a:solidFill>
                <a:schemeClr val="bg1"/>
              </a:solidFill>
            </a:endParaRPr>
          </a:p>
        </p:txBody>
      </p:sp>
      <p:pic>
        <p:nvPicPr>
          <p:cNvPr id="4" name="Picture 3">
            <a:extLst>
              <a:ext uri="{FF2B5EF4-FFF2-40B4-BE49-F238E27FC236}">
                <a16:creationId xmlns:a16="http://schemas.microsoft.com/office/drawing/2014/main" id="{28153D64-9BD4-4D40-95D7-F26EEB510316}"/>
              </a:ext>
            </a:extLst>
          </p:cNvPr>
          <p:cNvPicPr>
            <a:picLocks noChangeAspect="1"/>
          </p:cNvPicPr>
          <p:nvPr/>
        </p:nvPicPr>
        <p:blipFill>
          <a:blip r:embed="rId3"/>
          <a:stretch>
            <a:fillRect/>
          </a:stretch>
        </p:blipFill>
        <p:spPr>
          <a:xfrm>
            <a:off x="538668" y="708451"/>
            <a:ext cx="10914185" cy="5005412"/>
          </a:xfrm>
          <a:prstGeom prst="rect">
            <a:avLst/>
          </a:prstGeom>
        </p:spPr>
      </p:pic>
    </p:spTree>
    <p:extLst>
      <p:ext uri="{BB962C8B-B14F-4D97-AF65-F5344CB8AC3E}">
        <p14:creationId xmlns:p14="http://schemas.microsoft.com/office/powerpoint/2010/main" val="301672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E0B4-F0E5-491A-A54F-E0C26C5E39CD}"/>
              </a:ext>
            </a:extLst>
          </p:cNvPr>
          <p:cNvSpPr>
            <a:spLocks noGrp="1"/>
          </p:cNvSpPr>
          <p:nvPr>
            <p:ph type="title"/>
          </p:nvPr>
        </p:nvSpPr>
        <p:spPr/>
        <p:txBody>
          <a:bodyPr/>
          <a:lstStyle/>
          <a:p>
            <a:r>
              <a:rPr lang="en-US" dirty="0"/>
              <a:t>Orphaned Users</a:t>
            </a:r>
            <a:endParaRPr lang="en-AU" dirty="0"/>
          </a:p>
        </p:txBody>
      </p:sp>
      <p:sp>
        <p:nvSpPr>
          <p:cNvPr id="3" name="Content Placeholder 2">
            <a:extLst>
              <a:ext uri="{FF2B5EF4-FFF2-40B4-BE49-F238E27FC236}">
                <a16:creationId xmlns:a16="http://schemas.microsoft.com/office/drawing/2014/main" id="{A39AAFC4-C66F-4CED-ACC3-3E72C3F8FD41}"/>
              </a:ext>
            </a:extLst>
          </p:cNvPr>
          <p:cNvSpPr>
            <a:spLocks noGrp="1"/>
          </p:cNvSpPr>
          <p:nvPr>
            <p:ph idx="1"/>
          </p:nvPr>
        </p:nvSpPr>
        <p:spPr>
          <a:xfrm>
            <a:off x="581192" y="2180496"/>
            <a:ext cx="11029615" cy="3888465"/>
          </a:xfrm>
        </p:spPr>
        <p:txBody>
          <a:bodyPr>
            <a:normAutofit/>
          </a:bodyPr>
          <a:lstStyle/>
          <a:p>
            <a:r>
              <a:rPr lang="en-US" sz="3600" dirty="0"/>
              <a:t>Often claimed as a medium/high risk issue in a tenant on the basis that a user remains present in SharePoint once removed from Active Directory.</a:t>
            </a:r>
          </a:p>
          <a:p>
            <a:r>
              <a:rPr lang="en-US" sz="3600" dirty="0"/>
              <a:t>Users are also expected to remain present in people picker parts, as well as list and site information.</a:t>
            </a:r>
            <a:endParaRPr lang="en-AU" sz="3600" dirty="0"/>
          </a:p>
        </p:txBody>
      </p:sp>
    </p:spTree>
    <p:extLst>
      <p:ext uri="{BB962C8B-B14F-4D97-AF65-F5344CB8AC3E}">
        <p14:creationId xmlns:p14="http://schemas.microsoft.com/office/powerpoint/2010/main" val="262393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9D01BD4-D715-47C5-936E-D17703C9AE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E095A5C-C0E1-442D-A262-3354333CA8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562356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884CF81-7E80-4D00-BC0F-A2166793CF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1416" y="457200"/>
            <a:ext cx="562356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27D972-3E5B-4B1D-AC83-1EF039AFD6C3}"/>
              </a:ext>
            </a:extLst>
          </p:cNvPr>
          <p:cNvSpPr>
            <a:spLocks noGrp="1"/>
          </p:cNvSpPr>
          <p:nvPr>
            <p:ph type="title"/>
          </p:nvPr>
        </p:nvSpPr>
        <p:spPr>
          <a:xfrm>
            <a:off x="581192" y="1507414"/>
            <a:ext cx="5120255" cy="3903332"/>
          </a:xfrm>
        </p:spPr>
        <p:txBody>
          <a:bodyPr anchor="t">
            <a:normAutofit/>
          </a:bodyPr>
          <a:lstStyle/>
          <a:p>
            <a:r>
              <a:rPr lang="en-AU" sz="4000" dirty="0">
                <a:solidFill>
                  <a:schemeClr val="tx1">
                    <a:lumMod val="95000"/>
                  </a:schemeClr>
                </a:solidFill>
              </a:rPr>
              <a:t>Orphaned users research summary</a:t>
            </a:r>
          </a:p>
        </p:txBody>
      </p:sp>
      <p:sp>
        <p:nvSpPr>
          <p:cNvPr id="9" name="Content Placeholder 8">
            <a:extLst>
              <a:ext uri="{FF2B5EF4-FFF2-40B4-BE49-F238E27FC236}">
                <a16:creationId xmlns:a16="http://schemas.microsoft.com/office/drawing/2014/main" id="{9C160BAC-B4DF-4C89-8A00-647D0F985617}"/>
              </a:ext>
            </a:extLst>
          </p:cNvPr>
          <p:cNvSpPr>
            <a:spLocks noGrp="1"/>
          </p:cNvSpPr>
          <p:nvPr>
            <p:ph idx="1"/>
          </p:nvPr>
        </p:nvSpPr>
        <p:spPr>
          <a:xfrm>
            <a:off x="6151416" y="725214"/>
            <a:ext cx="5459391" cy="6060265"/>
          </a:xfrm>
          <a:ln w="57150">
            <a:noFill/>
          </a:ln>
        </p:spPr>
        <p:txBody>
          <a:bodyPr anchor="t">
            <a:normAutofit/>
          </a:bodyPr>
          <a:lstStyle/>
          <a:p>
            <a:pPr marL="0" indent="0">
              <a:lnSpc>
                <a:spcPct val="90000"/>
              </a:lnSpc>
              <a:buNone/>
            </a:pPr>
            <a:r>
              <a:rPr lang="en-US" sz="2400" b="1" dirty="0"/>
              <a:t>Orphaned Users Testing Process:</a:t>
            </a:r>
          </a:p>
          <a:p>
            <a:pPr marL="342900" indent="-342900">
              <a:lnSpc>
                <a:spcPct val="90000"/>
              </a:lnSpc>
              <a:buFont typeface="+mj-lt"/>
              <a:buAutoNum type="arabicPeriod"/>
            </a:pPr>
            <a:r>
              <a:rPr lang="en-US" sz="2400" dirty="0"/>
              <a:t>Create a user in Active Directory</a:t>
            </a:r>
          </a:p>
          <a:p>
            <a:pPr marL="342900" indent="-342900">
              <a:lnSpc>
                <a:spcPct val="90000"/>
              </a:lnSpc>
              <a:buFont typeface="+mj-lt"/>
              <a:buAutoNum type="arabicPeriod"/>
            </a:pPr>
            <a:r>
              <a:rPr lang="en-US" sz="2400" dirty="0"/>
              <a:t>Assign user to a site administrator role</a:t>
            </a:r>
          </a:p>
          <a:p>
            <a:pPr marL="342900" indent="-342900">
              <a:lnSpc>
                <a:spcPct val="90000"/>
              </a:lnSpc>
              <a:buFont typeface="+mj-lt"/>
              <a:buAutoNum type="arabicPeriod"/>
            </a:pPr>
            <a:r>
              <a:rPr lang="en-US" sz="2400" dirty="0"/>
              <a:t>Assign user to a SharePoint list directly (no inheritance)</a:t>
            </a:r>
          </a:p>
          <a:p>
            <a:pPr marL="342900" indent="-342900">
              <a:lnSpc>
                <a:spcPct val="90000"/>
              </a:lnSpc>
              <a:buFont typeface="+mj-lt"/>
              <a:buAutoNum type="arabicPeriod"/>
            </a:pPr>
            <a:r>
              <a:rPr lang="en-US" sz="2400" dirty="0"/>
              <a:t>Assign user to a document (creator)</a:t>
            </a:r>
          </a:p>
          <a:p>
            <a:pPr marL="342900" indent="-342900">
              <a:lnSpc>
                <a:spcPct val="90000"/>
              </a:lnSpc>
              <a:buFont typeface="+mj-lt"/>
              <a:buAutoNum type="arabicPeriod"/>
            </a:pPr>
            <a:r>
              <a:rPr lang="en-US" sz="2400" dirty="0"/>
              <a:t>Delete User from Active Directory</a:t>
            </a:r>
          </a:p>
          <a:p>
            <a:pPr marL="342900" indent="-342900">
              <a:lnSpc>
                <a:spcPct val="90000"/>
              </a:lnSpc>
              <a:buFont typeface="+mj-lt"/>
              <a:buAutoNum type="arabicPeriod"/>
            </a:pPr>
            <a:r>
              <a:rPr lang="en-US" sz="2400" dirty="0"/>
              <a:t>Check if user is still listed in SharePoint permissions for site administrator, list and document creator</a:t>
            </a:r>
            <a:endParaRPr lang="en-AU" sz="2400" dirty="0"/>
          </a:p>
          <a:p>
            <a:pPr marL="342900" indent="-342900">
              <a:lnSpc>
                <a:spcPct val="90000"/>
              </a:lnSpc>
              <a:buFont typeface="+mj-lt"/>
              <a:buAutoNum type="arabicPeriod"/>
            </a:pPr>
            <a:r>
              <a:rPr lang="en-US" sz="2400" dirty="0"/>
              <a:t>R</a:t>
            </a:r>
            <a:r>
              <a:rPr lang="en-AU" sz="2400" dirty="0"/>
              <a:t>e-create user in Active Directory</a:t>
            </a:r>
          </a:p>
          <a:p>
            <a:pPr marL="342900" indent="-342900">
              <a:lnSpc>
                <a:spcPct val="90000"/>
              </a:lnSpc>
              <a:buFont typeface="+mj-lt"/>
              <a:buAutoNum type="arabicPeriod"/>
            </a:pPr>
            <a:r>
              <a:rPr lang="en-US" sz="2400" dirty="0"/>
              <a:t>L</a:t>
            </a:r>
            <a:r>
              <a:rPr lang="en-AU" sz="2400" dirty="0"/>
              <a:t>ogin and see if able to re-create permissions</a:t>
            </a:r>
            <a:endParaRPr lang="en-US" sz="2400" dirty="0"/>
          </a:p>
          <a:p>
            <a:pPr>
              <a:lnSpc>
                <a:spcPct val="90000"/>
              </a:lnSpc>
            </a:pPr>
            <a:endParaRPr lang="en-AU" dirty="0"/>
          </a:p>
        </p:txBody>
      </p:sp>
    </p:spTree>
    <p:extLst>
      <p:ext uri="{BB962C8B-B14F-4D97-AF65-F5344CB8AC3E}">
        <p14:creationId xmlns:p14="http://schemas.microsoft.com/office/powerpoint/2010/main" val="3875480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8C1-2873-475C-9BFE-9ED9B76A6AED}"/>
              </a:ext>
            </a:extLst>
          </p:cNvPr>
          <p:cNvSpPr>
            <a:spLocks noGrp="1"/>
          </p:cNvSpPr>
          <p:nvPr>
            <p:ph type="title"/>
          </p:nvPr>
        </p:nvSpPr>
        <p:spPr/>
        <p:txBody>
          <a:bodyPr/>
          <a:lstStyle/>
          <a:p>
            <a:r>
              <a:rPr lang="en-US" dirty="0"/>
              <a:t>Orphaned Users </a:t>
            </a:r>
            <a:r>
              <a:rPr lang="en-AU" dirty="0"/>
              <a:t>–</a:t>
            </a:r>
            <a:r>
              <a:rPr lang="en-US" dirty="0"/>
              <a:t> Research results</a:t>
            </a:r>
            <a:endParaRPr lang="en-AU" dirty="0"/>
          </a:p>
        </p:txBody>
      </p:sp>
      <p:graphicFrame>
        <p:nvGraphicFramePr>
          <p:cNvPr id="7" name="Content Placeholder 6">
            <a:extLst>
              <a:ext uri="{FF2B5EF4-FFF2-40B4-BE49-F238E27FC236}">
                <a16:creationId xmlns:a16="http://schemas.microsoft.com/office/drawing/2014/main" id="{994C30BB-E883-4557-BCAD-2C6F58042868}"/>
              </a:ext>
            </a:extLst>
          </p:cNvPr>
          <p:cNvGraphicFramePr>
            <a:graphicFrameLocks noGrp="1"/>
          </p:cNvGraphicFramePr>
          <p:nvPr>
            <p:ph idx="1"/>
            <p:extLst>
              <p:ext uri="{D42A27DB-BD31-4B8C-83A1-F6EECF244321}">
                <p14:modId xmlns:p14="http://schemas.microsoft.com/office/powerpoint/2010/main" val="2240263337"/>
              </p:ext>
            </p:extLst>
          </p:nvPr>
        </p:nvGraphicFramePr>
        <p:xfrm>
          <a:off x="455294" y="1918335"/>
          <a:ext cx="11271884" cy="2667000"/>
        </p:xfrm>
        <a:graphic>
          <a:graphicData uri="http://schemas.openxmlformats.org/drawingml/2006/table">
            <a:tbl>
              <a:tblPr firstRow="1" bandRow="1">
                <a:tableStyleId>{5C22544A-7EE6-4342-B048-85BDC9FD1C3A}</a:tableStyleId>
              </a:tblPr>
              <a:tblGrid>
                <a:gridCol w="3488056">
                  <a:extLst>
                    <a:ext uri="{9D8B030D-6E8A-4147-A177-3AD203B41FA5}">
                      <a16:colId xmlns:a16="http://schemas.microsoft.com/office/drawing/2014/main" val="1091227059"/>
                    </a:ext>
                  </a:extLst>
                </a:gridCol>
                <a:gridCol w="2617470">
                  <a:extLst>
                    <a:ext uri="{9D8B030D-6E8A-4147-A177-3AD203B41FA5}">
                      <a16:colId xmlns:a16="http://schemas.microsoft.com/office/drawing/2014/main" val="3114003509"/>
                    </a:ext>
                  </a:extLst>
                </a:gridCol>
                <a:gridCol w="2788920">
                  <a:extLst>
                    <a:ext uri="{9D8B030D-6E8A-4147-A177-3AD203B41FA5}">
                      <a16:colId xmlns:a16="http://schemas.microsoft.com/office/drawing/2014/main" val="222361414"/>
                    </a:ext>
                  </a:extLst>
                </a:gridCol>
                <a:gridCol w="2377438">
                  <a:extLst>
                    <a:ext uri="{9D8B030D-6E8A-4147-A177-3AD203B41FA5}">
                      <a16:colId xmlns:a16="http://schemas.microsoft.com/office/drawing/2014/main" val="3959190342"/>
                    </a:ext>
                  </a:extLst>
                </a:gridCol>
              </a:tblGrid>
              <a:tr h="370840">
                <a:tc>
                  <a:txBody>
                    <a:bodyPr/>
                    <a:lstStyle/>
                    <a:p>
                      <a:pPr algn="ctr"/>
                      <a:r>
                        <a:rPr lang="en-US" dirty="0"/>
                        <a:t>SharePoint Version</a:t>
                      </a:r>
                      <a:endParaRPr lang="en-AU" dirty="0"/>
                    </a:p>
                  </a:txBody>
                  <a:tcPr anchor="ctr"/>
                </a:tc>
                <a:tc>
                  <a:txBody>
                    <a:bodyPr/>
                    <a:lstStyle/>
                    <a:p>
                      <a:pPr algn="ctr"/>
                      <a:r>
                        <a:rPr lang="en-US" dirty="0"/>
                        <a:t>Still Listed as Site Administrator Once Orphaned</a:t>
                      </a:r>
                      <a:endParaRPr lang="en-AU" dirty="0"/>
                    </a:p>
                  </a:txBody>
                  <a:tcPr/>
                </a:tc>
                <a:tc>
                  <a:txBody>
                    <a:bodyPr/>
                    <a:lstStyle/>
                    <a:p>
                      <a:pPr algn="ctr"/>
                      <a:r>
                        <a:rPr lang="en-US" dirty="0"/>
                        <a:t>Still Listed as List and Document Owner Once Orphaned</a:t>
                      </a:r>
                      <a:endParaRPr lang="en-AU" dirty="0"/>
                    </a:p>
                  </a:txBody>
                  <a:tcPr/>
                </a:tc>
                <a:tc>
                  <a:txBody>
                    <a:bodyPr/>
                    <a:lstStyle/>
                    <a:p>
                      <a:pPr algn="ctr"/>
                      <a:r>
                        <a:rPr lang="en-US" dirty="0"/>
                        <a:t>Able to Regain Permissions when Re-created</a:t>
                      </a:r>
                      <a:endParaRPr lang="en-AU" dirty="0"/>
                    </a:p>
                  </a:txBody>
                  <a:tcPr/>
                </a:tc>
                <a:extLst>
                  <a:ext uri="{0D108BD9-81ED-4DB2-BD59-A6C34878D82A}">
                    <a16:rowId xmlns:a16="http://schemas.microsoft.com/office/drawing/2014/main" val="2567616713"/>
                  </a:ext>
                </a:extLst>
              </a:tr>
              <a:tr h="370840">
                <a:tc>
                  <a:txBody>
                    <a:bodyPr/>
                    <a:lstStyle/>
                    <a:p>
                      <a:pPr algn="ctr"/>
                      <a:r>
                        <a:rPr lang="en-US" dirty="0"/>
                        <a:t>SharePoint 2007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741121908"/>
                  </a:ext>
                </a:extLst>
              </a:tr>
              <a:tr h="370840">
                <a:tc>
                  <a:txBody>
                    <a:bodyPr/>
                    <a:lstStyle/>
                    <a:p>
                      <a:pPr algn="ctr"/>
                      <a:r>
                        <a:rPr lang="en-US" dirty="0"/>
                        <a:t>SharePoint 2010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012152856"/>
                  </a:ext>
                </a:extLst>
              </a:tr>
              <a:tr h="370840">
                <a:tc>
                  <a:txBody>
                    <a:bodyPr/>
                    <a:lstStyle/>
                    <a:p>
                      <a:pPr algn="ctr"/>
                      <a:r>
                        <a:rPr lang="en-US" dirty="0"/>
                        <a:t>SharePoint 2013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1634804"/>
                  </a:ext>
                </a:extLst>
              </a:tr>
              <a:tr h="370840">
                <a:tc>
                  <a:txBody>
                    <a:bodyPr/>
                    <a:lstStyle/>
                    <a:p>
                      <a:pPr algn="ctr"/>
                      <a:r>
                        <a:rPr lang="en-US" dirty="0"/>
                        <a:t>SharePoint Online </a:t>
                      </a:r>
                      <a:br>
                        <a:rPr lang="en-US" dirty="0"/>
                      </a:br>
                      <a:r>
                        <a:rPr lang="en-US" dirty="0"/>
                        <a:t>(2013 collections)</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6117767"/>
                  </a:ext>
                </a:extLst>
              </a:tr>
            </a:tbl>
          </a:graphicData>
        </a:graphic>
      </p:graphicFrame>
      <p:sp>
        <p:nvSpPr>
          <p:cNvPr id="8" name="TextBox 7">
            <a:extLst>
              <a:ext uri="{FF2B5EF4-FFF2-40B4-BE49-F238E27FC236}">
                <a16:creationId xmlns:a16="http://schemas.microsoft.com/office/drawing/2014/main" id="{27622D09-3E5A-4D23-8CF6-59C07803B2A7}"/>
              </a:ext>
            </a:extLst>
          </p:cNvPr>
          <p:cNvSpPr txBox="1"/>
          <p:nvPr/>
        </p:nvSpPr>
        <p:spPr>
          <a:xfrm>
            <a:off x="455294" y="4587197"/>
            <a:ext cx="11074575" cy="2308324"/>
          </a:xfrm>
          <a:prstGeom prst="rect">
            <a:avLst/>
          </a:prstGeom>
          <a:noFill/>
        </p:spPr>
        <p:txBody>
          <a:bodyPr wrap="square" rtlCol="0">
            <a:spAutoFit/>
          </a:bodyPr>
          <a:lstStyle/>
          <a:p>
            <a:r>
              <a:rPr lang="en-US" b="1" u="sng" dirty="0"/>
              <a:t>Conclusion</a:t>
            </a:r>
            <a:r>
              <a:rPr lang="en-US" dirty="0"/>
              <a:t>: </a:t>
            </a:r>
            <a:r>
              <a:rPr lang="en-AU" dirty="0"/>
              <a:t>When we create </a:t>
            </a:r>
            <a:r>
              <a:rPr lang="en-AU" b="1" dirty="0"/>
              <a:t>new user with the same name as an orphaned one</a:t>
            </a:r>
            <a:r>
              <a:rPr lang="en-AU" dirty="0"/>
              <a:t> it </a:t>
            </a:r>
            <a:r>
              <a:rPr lang="en-AU" b="1" i="1" dirty="0"/>
              <a:t>does not</a:t>
            </a:r>
            <a:r>
              <a:rPr lang="en-AU" dirty="0"/>
              <a:t> have the same permissions assigned to a previous user with the same name.</a:t>
            </a:r>
          </a:p>
          <a:p>
            <a:endParaRPr lang="en-AU" dirty="0"/>
          </a:p>
          <a:p>
            <a:r>
              <a:rPr lang="en-AU" dirty="0"/>
              <a:t>Therefore the user does not inherit permissions and is treated as brand new separate user, with fresh permissions.</a:t>
            </a:r>
          </a:p>
          <a:p>
            <a:endParaRPr lang="en-US" dirty="0"/>
          </a:p>
          <a:p>
            <a:r>
              <a:rPr lang="en-US" dirty="0"/>
              <a:t>T</a:t>
            </a:r>
            <a:r>
              <a:rPr lang="en-AU" dirty="0"/>
              <a:t>his said, users remained listed as site administrators under their </a:t>
            </a:r>
            <a:r>
              <a:rPr lang="en-AU" b="1" dirty="0"/>
              <a:t>previous</a:t>
            </a:r>
            <a:r>
              <a:rPr lang="en-AU" dirty="0"/>
              <a:t> account when re-created, leading to some confusion surrounding this issue.</a:t>
            </a:r>
          </a:p>
          <a:p>
            <a:endParaRPr lang="en-AU" dirty="0"/>
          </a:p>
        </p:txBody>
      </p:sp>
    </p:spTree>
    <p:extLst>
      <p:ext uri="{BB962C8B-B14F-4D97-AF65-F5344CB8AC3E}">
        <p14:creationId xmlns:p14="http://schemas.microsoft.com/office/powerpoint/2010/main" val="407196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C8F6D98-09AE-4619-8954-9A9C8DAA6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2" name="Title 1">
            <a:extLst>
              <a:ext uri="{FF2B5EF4-FFF2-40B4-BE49-F238E27FC236}">
                <a16:creationId xmlns:a16="http://schemas.microsoft.com/office/drawing/2014/main" id="{26B86C4C-9283-4AA2-B736-6F946CDDDF56}"/>
              </a:ext>
            </a:extLst>
          </p:cNvPr>
          <p:cNvSpPr>
            <a:spLocks noGrp="1"/>
          </p:cNvSpPr>
          <p:nvPr>
            <p:ph type="title"/>
          </p:nvPr>
        </p:nvSpPr>
        <p:spPr>
          <a:xfrm>
            <a:off x="581192" y="702156"/>
            <a:ext cx="11029616" cy="1013800"/>
          </a:xfrm>
        </p:spPr>
        <p:txBody>
          <a:bodyPr>
            <a:normAutofit/>
          </a:bodyPr>
          <a:lstStyle/>
          <a:p>
            <a:r>
              <a:rPr lang="en-US">
                <a:solidFill>
                  <a:srgbClr val="FFFFFF"/>
                </a:solidFill>
              </a:rPr>
              <a:t>Delete Orphaned Users</a:t>
            </a:r>
            <a:endParaRPr lang="en-AU">
              <a:solidFill>
                <a:srgbClr val="FFFFFF"/>
              </a:solidFill>
            </a:endParaRPr>
          </a:p>
        </p:txBody>
      </p:sp>
      <p:sp>
        <p:nvSpPr>
          <p:cNvPr id="3" name="Content Placeholder 2">
            <a:extLst>
              <a:ext uri="{FF2B5EF4-FFF2-40B4-BE49-F238E27FC236}">
                <a16:creationId xmlns:a16="http://schemas.microsoft.com/office/drawing/2014/main" id="{A902B874-4E98-4953-A3AB-EB1BD7845B56}"/>
              </a:ext>
            </a:extLst>
          </p:cNvPr>
          <p:cNvSpPr>
            <a:spLocks noGrp="1"/>
          </p:cNvSpPr>
          <p:nvPr>
            <p:ph idx="1"/>
          </p:nvPr>
        </p:nvSpPr>
        <p:spPr>
          <a:xfrm>
            <a:off x="6335805" y="2180496"/>
            <a:ext cx="5275001" cy="4045683"/>
          </a:xfrm>
        </p:spPr>
        <p:txBody>
          <a:bodyPr>
            <a:normAutofit/>
          </a:bodyPr>
          <a:lstStyle/>
          <a:p>
            <a:pPr marL="0" indent="0">
              <a:lnSpc>
                <a:spcPct val="90000"/>
              </a:lnSpc>
              <a:buNone/>
            </a:pPr>
            <a:endParaRPr lang="en-US" dirty="0"/>
          </a:p>
          <a:p>
            <a:pPr marL="0" indent="0">
              <a:lnSpc>
                <a:spcPct val="90000"/>
              </a:lnSpc>
              <a:buNone/>
            </a:pPr>
            <a:r>
              <a:rPr lang="en-US" dirty="0"/>
              <a:t>PowerShell for SharePoint 2010, 2013, SPO: </a:t>
            </a:r>
            <a:r>
              <a:rPr lang="en-US" dirty="0">
                <a:hlinkClick r:id="rId4"/>
              </a:rPr>
              <a:t>https://github.com/codingo/SharePoint-Security/blob/master/Delete-Orphaned-Users.ps1</a:t>
            </a:r>
            <a:r>
              <a:rPr lang="en-US" dirty="0"/>
              <a:t> </a:t>
            </a:r>
          </a:p>
          <a:p>
            <a:pPr>
              <a:lnSpc>
                <a:spcPct val="90000"/>
              </a:lnSpc>
            </a:pPr>
            <a:endParaRPr lang="en-US" dirty="0"/>
          </a:p>
          <a:p>
            <a:pPr marL="0" indent="0">
              <a:lnSpc>
                <a:spcPct val="90000"/>
              </a:lnSpc>
              <a:buNone/>
            </a:pPr>
            <a:r>
              <a:rPr lang="en-US" b="1" dirty="0"/>
              <a:t>Sometimes additional actions will also be required…</a:t>
            </a:r>
          </a:p>
          <a:p>
            <a:pPr>
              <a:lnSpc>
                <a:spcPct val="90000"/>
              </a:lnSpc>
            </a:pPr>
            <a:r>
              <a:rPr lang="en-US" dirty="0"/>
              <a:t>Doesn’t resolve users being stated in workflows where they have been added directly, and not via a group.</a:t>
            </a:r>
          </a:p>
          <a:p>
            <a:pPr>
              <a:lnSpc>
                <a:spcPct val="90000"/>
              </a:lnSpc>
            </a:pPr>
            <a:r>
              <a:rPr lang="en-US" dirty="0"/>
              <a:t>Can’t be removed if still present as a site administrator.</a:t>
            </a:r>
          </a:p>
          <a:p>
            <a:pPr>
              <a:lnSpc>
                <a:spcPct val="90000"/>
              </a:lnSpc>
            </a:pPr>
            <a:endParaRPr lang="en-AU" dirty="0"/>
          </a:p>
        </p:txBody>
      </p:sp>
    </p:spTree>
    <p:extLst>
      <p:ext uri="{BB962C8B-B14F-4D97-AF65-F5344CB8AC3E}">
        <p14:creationId xmlns:p14="http://schemas.microsoft.com/office/powerpoint/2010/main" val="214527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AF56-C611-456F-840F-33942242A708}"/>
              </a:ext>
            </a:extLst>
          </p:cNvPr>
          <p:cNvSpPr>
            <a:spLocks noGrp="1"/>
          </p:cNvSpPr>
          <p:nvPr>
            <p:ph type="title"/>
          </p:nvPr>
        </p:nvSpPr>
        <p:spPr/>
        <p:txBody>
          <a:bodyPr/>
          <a:lstStyle/>
          <a:p>
            <a:r>
              <a:rPr lang="en-US" dirty="0"/>
              <a:t>Workflows</a:t>
            </a:r>
            <a:endParaRPr lang="en-AU" dirty="0"/>
          </a:p>
        </p:txBody>
      </p:sp>
      <p:pic>
        <p:nvPicPr>
          <p:cNvPr id="6148" name="Picture 4" descr="Image result for nintex">
            <a:extLst>
              <a:ext uri="{FF2B5EF4-FFF2-40B4-BE49-F238E27FC236}">
                <a16:creationId xmlns:a16="http://schemas.microsoft.com/office/drawing/2014/main" id="{F9A30B07-150F-4977-8E73-FB3BA2FE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33" y="1886538"/>
            <a:ext cx="8007832" cy="39486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Image result for sharepoint designer workflows">
            <a:extLst>
              <a:ext uri="{FF2B5EF4-FFF2-40B4-BE49-F238E27FC236}">
                <a16:creationId xmlns:a16="http://schemas.microsoft.com/office/drawing/2014/main" id="{DD74EBE3-2495-4569-BD37-A61021385B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8087" y="1886538"/>
            <a:ext cx="6307462" cy="42597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4FBD1B9-EBDE-4124-9E07-EBD307A80731}"/>
              </a:ext>
            </a:extLst>
          </p:cNvPr>
          <p:cNvSpPr/>
          <p:nvPr/>
        </p:nvSpPr>
        <p:spPr>
          <a:xfrm>
            <a:off x="433633" y="6238546"/>
            <a:ext cx="11461916" cy="369332"/>
          </a:xfrm>
          <a:prstGeom prst="rect">
            <a:avLst/>
          </a:prstGeom>
        </p:spPr>
        <p:txBody>
          <a:bodyPr wrap="square">
            <a:spAutoFit/>
          </a:bodyPr>
          <a:lstStyle/>
          <a:p>
            <a:r>
              <a:rPr lang="en-US" dirty="0"/>
              <a:t>List all workflows in a tenant: https://github.com/codingo/SharePoint-Security/blob/master/List-All-Workflows.ps1</a:t>
            </a:r>
            <a:endParaRPr lang="en-AU" dirty="0"/>
          </a:p>
        </p:txBody>
      </p:sp>
    </p:spTree>
    <p:extLst>
      <p:ext uri="{BB962C8B-B14F-4D97-AF65-F5344CB8AC3E}">
        <p14:creationId xmlns:p14="http://schemas.microsoft.com/office/powerpoint/2010/main" val="128481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4" name="Rectangle 193">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6" name="Rectangle 195">
            <a:extLst>
              <a:ext uri="{FF2B5EF4-FFF2-40B4-BE49-F238E27FC236}">
                <a16:creationId xmlns:a16="http://schemas.microsoft.com/office/drawing/2014/main" id="{D0AE6E20-272B-4965-A636-4C47C90BB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Image result for long sharepoint workflow nintex">
            <a:extLst>
              <a:ext uri="{FF2B5EF4-FFF2-40B4-BE49-F238E27FC236}">
                <a16:creationId xmlns:a16="http://schemas.microsoft.com/office/drawing/2014/main" id="{90F2B957-2EF3-4D9E-AEC6-F44D1B631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5" y="727457"/>
            <a:ext cx="11342212" cy="51607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766F02-94C8-40D8-A69E-064176024ACF}"/>
              </a:ext>
            </a:extLst>
          </p:cNvPr>
          <p:cNvSpPr>
            <a:spLocks noGrp="1"/>
          </p:cNvSpPr>
          <p:nvPr>
            <p:ph type="title"/>
          </p:nvPr>
        </p:nvSpPr>
        <p:spPr>
          <a:xfrm>
            <a:off x="234604" y="5701480"/>
            <a:ext cx="10993549" cy="743463"/>
          </a:xfrm>
        </p:spPr>
        <p:txBody>
          <a:bodyPr vert="horz" lIns="91440" tIns="45720" rIns="91440" bIns="45720" rtlCol="0" anchor="b">
            <a:normAutofit/>
          </a:bodyPr>
          <a:lstStyle/>
          <a:p>
            <a:r>
              <a:rPr lang="en-US" sz="3600" dirty="0">
                <a:solidFill>
                  <a:schemeClr val="accent1"/>
                </a:solidFill>
              </a:rPr>
              <a:t>These get complicated quickly…</a:t>
            </a:r>
          </a:p>
        </p:txBody>
      </p:sp>
    </p:spTree>
    <p:extLst>
      <p:ext uri="{BB962C8B-B14F-4D97-AF65-F5344CB8AC3E}">
        <p14:creationId xmlns:p14="http://schemas.microsoft.com/office/powerpoint/2010/main" val="349684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1266" name="Picture 2" descr="https://community.nintex.com/servlet/JiveServlet/downloadImage/2-65304-205053/pastedImage_1.png">
            <a:extLst>
              <a:ext uri="{FF2B5EF4-FFF2-40B4-BE49-F238E27FC236}">
                <a16:creationId xmlns:a16="http://schemas.microsoft.com/office/drawing/2014/main" id="{36FAE776-9F52-49E3-A471-D32D8BE50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299" y="723899"/>
            <a:ext cx="3742164" cy="4845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586488-5165-44E7-B5F9-AE1CE2B06E72}"/>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a:t>
            </a:r>
            <a:br>
              <a:rPr lang="en-US" sz="3600" dirty="0">
                <a:solidFill>
                  <a:srgbClr val="FFFFFF"/>
                </a:solidFill>
              </a:rPr>
            </a:br>
            <a:r>
              <a:rPr lang="en-US" sz="3600" dirty="0">
                <a:solidFill>
                  <a:srgbClr val="FFFFFF"/>
                </a:solidFill>
              </a:rPr>
              <a:t>For a site</a:t>
            </a:r>
          </a:p>
        </p:txBody>
      </p:sp>
    </p:spTree>
    <p:extLst>
      <p:ext uri="{BB962C8B-B14F-4D97-AF65-F5344CB8AC3E}">
        <p14:creationId xmlns:p14="http://schemas.microsoft.com/office/powerpoint/2010/main" val="195054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290" name="Picture 2" descr="https://community.nintex.com/servlet/JiveServlet/downloadImage/2-65304-205054/pastedImage_2.png">
            <a:extLst>
              <a:ext uri="{FF2B5EF4-FFF2-40B4-BE49-F238E27FC236}">
                <a16:creationId xmlns:a16="http://schemas.microsoft.com/office/drawing/2014/main" id="{E7404B87-DD8C-4C83-8779-B36686A1FB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918" y="723899"/>
            <a:ext cx="3548312" cy="20613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60D0FB-03D6-4EE1-9992-59D7FACC5D39}"/>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 for a List</a:t>
            </a:r>
          </a:p>
        </p:txBody>
      </p:sp>
      <p:pic>
        <p:nvPicPr>
          <p:cNvPr id="12292" name="Picture 4" descr="https://community.nintex.com/servlet/JiveServlet/downloadImage/2-65304-205055/pastedImage_3.png">
            <a:extLst>
              <a:ext uri="{FF2B5EF4-FFF2-40B4-BE49-F238E27FC236}">
                <a16:creationId xmlns:a16="http://schemas.microsoft.com/office/drawing/2014/main" id="{FF84353D-046A-4B9A-AE55-A5A0CAB72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58" y="3475517"/>
            <a:ext cx="25241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community.nintex.com/servlet/JiveServlet/downloadImage/2-65304-205056/pastedImage_4.png">
            <a:extLst>
              <a:ext uri="{FF2B5EF4-FFF2-40B4-BE49-F238E27FC236}">
                <a16:creationId xmlns:a16="http://schemas.microsoft.com/office/drawing/2014/main" id="{581C5C0F-2234-41B6-AA22-6E15FFAE4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978" y="4656758"/>
            <a:ext cx="50387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Image result for down arrow">
            <a:extLst>
              <a:ext uri="{FF2B5EF4-FFF2-40B4-BE49-F238E27FC236}">
                <a16:creationId xmlns:a16="http://schemas.microsoft.com/office/drawing/2014/main" id="{A62B3DC2-892D-44FE-90FE-AC55C1A6B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12" y="2779575"/>
            <a:ext cx="695942" cy="6959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down arrow">
            <a:extLst>
              <a:ext uri="{FF2B5EF4-FFF2-40B4-BE49-F238E27FC236}">
                <a16:creationId xmlns:a16="http://schemas.microsoft.com/office/drawing/2014/main" id="{916DE0B0-6DB6-45BB-88F9-B90AC3CBBB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940" y="3960816"/>
            <a:ext cx="695942" cy="69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37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7D3C-4AE2-42BA-8C21-BD52F5C9A1CC}"/>
              </a:ext>
            </a:extLst>
          </p:cNvPr>
          <p:cNvSpPr>
            <a:spLocks noGrp="1"/>
          </p:cNvSpPr>
          <p:nvPr>
            <p:ph type="title"/>
          </p:nvPr>
        </p:nvSpPr>
        <p:spPr>
          <a:xfrm>
            <a:off x="581192" y="702156"/>
            <a:ext cx="11029616" cy="1013800"/>
          </a:xfrm>
        </p:spPr>
        <p:txBody>
          <a:bodyPr>
            <a:normAutofit/>
          </a:bodyPr>
          <a:lstStyle/>
          <a:p>
            <a:r>
              <a:rPr lang="en-AU">
                <a:solidFill>
                  <a:srgbClr val="FFFEFF"/>
                </a:solidFill>
              </a:rPr>
              <a:t>Why Sharepoint?</a:t>
            </a:r>
          </a:p>
        </p:txBody>
      </p:sp>
      <p:graphicFrame>
        <p:nvGraphicFramePr>
          <p:cNvPr id="5" name="Content Placeholder 2">
            <a:extLst>
              <a:ext uri="{FF2B5EF4-FFF2-40B4-BE49-F238E27FC236}">
                <a16:creationId xmlns:a16="http://schemas.microsoft.com/office/drawing/2014/main" id="{50C25B2C-4441-4FA2-A70A-8F1786A24E06}"/>
              </a:ext>
            </a:extLst>
          </p:cNvPr>
          <p:cNvGraphicFramePr>
            <a:graphicFrameLocks noGrp="1"/>
          </p:cNvGraphicFramePr>
          <p:nvPr>
            <p:ph idx="1"/>
            <p:extLst>
              <p:ext uri="{D42A27DB-BD31-4B8C-83A1-F6EECF244321}">
                <p14:modId xmlns:p14="http://schemas.microsoft.com/office/powerpoint/2010/main" val="158702337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50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blocked file types in sharepoint 2013">
            <a:extLst>
              <a:ext uri="{FF2B5EF4-FFF2-40B4-BE49-F238E27FC236}">
                <a16:creationId xmlns:a16="http://schemas.microsoft.com/office/drawing/2014/main" id="{9FFCD8E1-63BC-42FE-8678-FFF5D369F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732744"/>
            <a:ext cx="4962525" cy="2905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3B9B7-C266-4D0F-B17D-04A2B94FE524}"/>
              </a:ext>
            </a:extLst>
          </p:cNvPr>
          <p:cNvSpPr>
            <a:spLocks noGrp="1"/>
          </p:cNvSpPr>
          <p:nvPr>
            <p:ph type="title"/>
          </p:nvPr>
        </p:nvSpPr>
        <p:spPr>
          <a:xfrm>
            <a:off x="581192" y="702156"/>
            <a:ext cx="11029616" cy="1013800"/>
          </a:xfrm>
        </p:spPr>
        <p:txBody>
          <a:bodyPr>
            <a:normAutofit/>
          </a:bodyPr>
          <a:lstStyle/>
          <a:p>
            <a:r>
              <a:rPr lang="en-US">
                <a:solidFill>
                  <a:srgbClr val="FFFFFF"/>
                </a:solidFill>
              </a:rPr>
              <a:t>Blocked File Types</a:t>
            </a:r>
            <a:endParaRPr lang="en-AU">
              <a:solidFill>
                <a:srgbClr val="FFFFFF"/>
              </a:solidFill>
            </a:endParaRPr>
          </a:p>
        </p:txBody>
      </p:sp>
      <p:sp>
        <p:nvSpPr>
          <p:cNvPr id="3" name="Content Placeholder 2">
            <a:extLst>
              <a:ext uri="{FF2B5EF4-FFF2-40B4-BE49-F238E27FC236}">
                <a16:creationId xmlns:a16="http://schemas.microsoft.com/office/drawing/2014/main" id="{895A0F8A-7DF5-4C0F-B5B4-CFDDDA79FFC4}"/>
              </a:ext>
            </a:extLst>
          </p:cNvPr>
          <p:cNvSpPr>
            <a:spLocks noGrp="1"/>
          </p:cNvSpPr>
          <p:nvPr>
            <p:ph idx="1"/>
          </p:nvPr>
        </p:nvSpPr>
        <p:spPr>
          <a:xfrm>
            <a:off x="6335805" y="2180496"/>
            <a:ext cx="5275001" cy="4045683"/>
          </a:xfrm>
        </p:spPr>
        <p:txBody>
          <a:bodyPr>
            <a:normAutofit/>
          </a:bodyPr>
          <a:lstStyle/>
          <a:p>
            <a:pPr marL="0" indent="0">
              <a:lnSpc>
                <a:spcPct val="90000"/>
              </a:lnSpc>
              <a:buNone/>
            </a:pPr>
            <a:r>
              <a:rPr lang="en-US" sz="1300" dirty="0"/>
              <a:t>SharePoint uses an exception list, not a whitelist. Blocked file types will restrict file uploads to SharePoint but doesn’t necessarily impact on custom applications within SharePoint, or workflows using third party additions. It is prudent to perform additional testing even after reviewing blocked file types. </a:t>
            </a:r>
            <a:endParaRPr lang="en-AU" sz="1300" dirty="0"/>
          </a:p>
          <a:p>
            <a:pPr marL="0" indent="0">
              <a:lnSpc>
                <a:spcPct val="90000"/>
              </a:lnSpc>
              <a:buNone/>
            </a:pPr>
            <a:endParaRPr lang="en-US" sz="1300" dirty="0"/>
          </a:p>
          <a:p>
            <a:pPr marL="0" indent="0">
              <a:lnSpc>
                <a:spcPct val="90000"/>
              </a:lnSpc>
              <a:buNone/>
            </a:pPr>
            <a:r>
              <a:rPr lang="en-US" b="1" u="sng" dirty="0"/>
              <a:t>SharePoint 2010/2013 On-Premise</a:t>
            </a:r>
          </a:p>
          <a:p>
            <a:pPr marL="0" indent="0">
              <a:lnSpc>
                <a:spcPct val="90000"/>
              </a:lnSpc>
              <a:buNone/>
            </a:pPr>
            <a:r>
              <a:rPr lang="en-US" sz="1300" b="1" dirty="0"/>
              <a:t>Review Using Web Services</a:t>
            </a:r>
            <a:r>
              <a:rPr lang="en-US" sz="1300" dirty="0"/>
              <a:t>: http://[site]/_admin/BlockedFileType.aspx </a:t>
            </a:r>
          </a:p>
          <a:p>
            <a:pPr marL="0" indent="0">
              <a:lnSpc>
                <a:spcPct val="90000"/>
              </a:lnSpc>
              <a:buNone/>
            </a:pPr>
            <a:r>
              <a:rPr lang="en-US" sz="1300" b="1" dirty="0"/>
              <a:t>View, edit or update using PowerShell</a:t>
            </a:r>
            <a:r>
              <a:rPr lang="en-US" sz="1300" dirty="0"/>
              <a:t>: https://github.com/codingo/SharePoint-Security/blob/master/Add-Or-Remove-Blocked-Filetypes.ps1</a:t>
            </a:r>
          </a:p>
          <a:p>
            <a:pPr marL="0" indent="0">
              <a:lnSpc>
                <a:spcPct val="90000"/>
              </a:lnSpc>
              <a:buNone/>
            </a:pPr>
            <a:endParaRPr lang="en-US" sz="1300" dirty="0"/>
          </a:p>
          <a:p>
            <a:pPr marL="0" indent="0">
              <a:lnSpc>
                <a:spcPct val="90000"/>
              </a:lnSpc>
              <a:buNone/>
            </a:pPr>
            <a:r>
              <a:rPr lang="en-US" b="1" u="sng" dirty="0"/>
              <a:t>S</a:t>
            </a:r>
            <a:r>
              <a:rPr lang="en-AU" b="1" u="sng" dirty="0"/>
              <a:t>harePoint Online</a:t>
            </a:r>
          </a:p>
          <a:p>
            <a:pPr marL="0" indent="0">
              <a:lnSpc>
                <a:spcPct val="90000"/>
              </a:lnSpc>
              <a:buNone/>
            </a:pPr>
            <a:r>
              <a:rPr lang="en-AU" sz="1300" dirty="0"/>
              <a:t>On the Operations page, in the </a:t>
            </a:r>
            <a:r>
              <a:rPr lang="en-AU" sz="1300" b="1" dirty="0"/>
              <a:t>Security Configuration</a:t>
            </a:r>
            <a:r>
              <a:rPr lang="en-AU" sz="1300" dirty="0"/>
              <a:t> section, click </a:t>
            </a:r>
            <a:r>
              <a:rPr lang="en-AU" sz="1300" b="1" dirty="0"/>
              <a:t>Blocked file types</a:t>
            </a:r>
            <a:r>
              <a:rPr lang="en-AU" sz="1300" dirty="0"/>
              <a:t>.</a:t>
            </a:r>
          </a:p>
          <a:p>
            <a:pPr marL="0" indent="0">
              <a:lnSpc>
                <a:spcPct val="90000"/>
              </a:lnSpc>
              <a:buNone/>
            </a:pPr>
            <a:endParaRPr lang="en-US" sz="1300" dirty="0"/>
          </a:p>
          <a:p>
            <a:pPr marL="0" indent="0">
              <a:lnSpc>
                <a:spcPct val="90000"/>
              </a:lnSpc>
              <a:buNone/>
            </a:pPr>
            <a:endParaRPr lang="en-US" sz="1300" dirty="0"/>
          </a:p>
        </p:txBody>
      </p:sp>
    </p:spTree>
    <p:extLst>
      <p:ext uri="{BB962C8B-B14F-4D97-AF65-F5344CB8AC3E}">
        <p14:creationId xmlns:p14="http://schemas.microsoft.com/office/powerpoint/2010/main" val="240759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4664D2F-A320-40CF-BD7A-A8391E17A9CC}"/>
              </a:ext>
            </a:extLst>
          </p:cNvPr>
          <p:cNvPicPr>
            <a:picLocks noChangeAspect="1"/>
          </p:cNvPicPr>
          <p:nvPr/>
        </p:nvPicPr>
        <p:blipFill>
          <a:blip r:embed="rId2"/>
          <a:stretch>
            <a:fillRect/>
          </a:stretch>
        </p:blipFill>
        <p:spPr>
          <a:xfrm>
            <a:off x="4275863" y="1130831"/>
            <a:ext cx="7468461" cy="235256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06E66A14-3CCD-4BA9-82E5-BBB9E1E87084}"/>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Excessive App permissions</a:t>
            </a:r>
          </a:p>
        </p:txBody>
      </p:sp>
      <p:sp>
        <p:nvSpPr>
          <p:cNvPr id="9" name="Content Placeholder 8">
            <a:extLst>
              <a:ext uri="{FF2B5EF4-FFF2-40B4-BE49-F238E27FC236}">
                <a16:creationId xmlns:a16="http://schemas.microsoft.com/office/drawing/2014/main" id="{0B2AF34F-885E-4DB3-A401-362EC1A5452C}"/>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Outside applications can be given access to SharePoint. A number of these are often added by administrators and they should be reviewed to see if they are deemed excessive, or have known flaws of their own.</a:t>
            </a:r>
          </a:p>
        </p:txBody>
      </p:sp>
    </p:spTree>
    <p:extLst>
      <p:ext uri="{BB962C8B-B14F-4D97-AF65-F5344CB8AC3E}">
        <p14:creationId xmlns:p14="http://schemas.microsoft.com/office/powerpoint/2010/main" val="50458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47415D-11C2-4BA0-A3EE-E0DA219B3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2D0BA34-24BC-4C63-945A-90AA854E19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6C0D0B-AB41-4FB0-96D8-042B3E50A256}"/>
              </a:ext>
            </a:extLst>
          </p:cNvPr>
          <p:cNvSpPr>
            <a:spLocks noGrp="1"/>
          </p:cNvSpPr>
          <p:nvPr>
            <p:ph type="title"/>
          </p:nvPr>
        </p:nvSpPr>
        <p:spPr>
          <a:xfrm>
            <a:off x="581192" y="1507414"/>
            <a:ext cx="5120255" cy="3903332"/>
          </a:xfrm>
        </p:spPr>
        <p:txBody>
          <a:bodyPr anchor="t">
            <a:normAutofit/>
          </a:bodyPr>
          <a:lstStyle/>
          <a:p>
            <a:r>
              <a:rPr lang="en-US" sz="4000" dirty="0">
                <a:solidFill>
                  <a:schemeClr val="accent2"/>
                </a:solidFill>
              </a:rPr>
              <a:t>Reviewing Patch Levels</a:t>
            </a:r>
            <a:endParaRPr lang="en-AU" sz="4000" dirty="0">
              <a:solidFill>
                <a:schemeClr val="accent2"/>
              </a:solidFill>
            </a:endParaRPr>
          </a:p>
        </p:txBody>
      </p:sp>
      <p:sp>
        <p:nvSpPr>
          <p:cNvPr id="3" name="Content Placeholder 2">
            <a:extLst>
              <a:ext uri="{FF2B5EF4-FFF2-40B4-BE49-F238E27FC236}">
                <a16:creationId xmlns:a16="http://schemas.microsoft.com/office/drawing/2014/main" id="{49059552-7FB4-4629-BD51-9018FE701946}"/>
              </a:ext>
            </a:extLst>
          </p:cNvPr>
          <p:cNvSpPr>
            <a:spLocks noGrp="1"/>
          </p:cNvSpPr>
          <p:nvPr>
            <p:ph idx="1"/>
          </p:nvPr>
        </p:nvSpPr>
        <p:spPr>
          <a:xfrm>
            <a:off x="5271990" y="1507415"/>
            <a:ext cx="6338818" cy="3903331"/>
          </a:xfrm>
          <a:ln w="57150">
            <a:noFill/>
          </a:ln>
        </p:spPr>
        <p:txBody>
          <a:bodyPr anchor="t">
            <a:normAutofit/>
          </a:bodyPr>
          <a:lstStyle/>
          <a:p>
            <a:pPr marL="0" indent="0">
              <a:buNone/>
            </a:pPr>
            <a:r>
              <a:rPr lang="en-US" sz="2000" b="1" dirty="0"/>
              <a:t>Review Patch Levels</a:t>
            </a:r>
          </a:p>
          <a:p>
            <a:pPr marL="0" indent="0">
              <a:buNone/>
            </a:pPr>
            <a:r>
              <a:rPr lang="en-AU" sz="2000" dirty="0"/>
              <a:t>$</a:t>
            </a:r>
            <a:r>
              <a:rPr lang="en-AU" sz="2000" dirty="0" err="1"/>
              <a:t>spprod</a:t>
            </a:r>
            <a:r>
              <a:rPr lang="en-AU" sz="2000" dirty="0"/>
              <a:t> = Get-</a:t>
            </a:r>
            <a:r>
              <a:rPr lang="en-AU" sz="2000" dirty="0" err="1"/>
              <a:t>SPProduct</a:t>
            </a:r>
            <a:br>
              <a:rPr lang="en-AU" sz="2000" dirty="0"/>
            </a:br>
            <a:r>
              <a:rPr lang="en-AU" sz="2000" dirty="0"/>
              <a:t>$</a:t>
            </a:r>
            <a:r>
              <a:rPr lang="en-AU" sz="2000" dirty="0" err="1"/>
              <a:t>spprod.Servers</a:t>
            </a:r>
            <a:r>
              <a:rPr lang="en-AU" sz="2000" dirty="0"/>
              <a:t> | select </a:t>
            </a:r>
            <a:r>
              <a:rPr lang="en-AU" sz="2000" dirty="0" err="1"/>
              <a:t>ServerName</a:t>
            </a:r>
            <a:r>
              <a:rPr lang="en-AU" sz="2000" dirty="0"/>
              <a:t>, Products, </a:t>
            </a:r>
            <a:r>
              <a:rPr lang="en-AU" sz="2000" dirty="0" err="1"/>
              <a:t>InstallStatus</a:t>
            </a:r>
            <a:endParaRPr lang="en-AU" sz="2000" dirty="0"/>
          </a:p>
          <a:p>
            <a:pPr marL="0" indent="0">
              <a:buNone/>
            </a:pPr>
            <a:r>
              <a:rPr lang="en-US" sz="2000" b="1" dirty="0"/>
              <a:t>I</a:t>
            </a:r>
            <a:r>
              <a:rPr lang="en-AU" sz="2000" b="1" dirty="0" err="1"/>
              <a:t>dentify</a:t>
            </a:r>
            <a:r>
              <a:rPr lang="en-AU" sz="2000" b="1" dirty="0"/>
              <a:t> Missing Patches</a:t>
            </a:r>
          </a:p>
          <a:p>
            <a:pPr marL="0" indent="0">
              <a:buNone/>
            </a:pPr>
            <a:r>
              <a:rPr lang="en-AU" sz="2000" dirty="0"/>
              <a:t>$</a:t>
            </a:r>
            <a:r>
              <a:rPr lang="en-AU" sz="2000" dirty="0" err="1"/>
              <a:t>spprod.Servers</a:t>
            </a:r>
            <a:r>
              <a:rPr lang="en-AU" sz="2000" dirty="0"/>
              <a:t> | ? { $_.</a:t>
            </a:r>
            <a:r>
              <a:rPr lang="en-AU" sz="2000" dirty="0" err="1"/>
              <a:t>InstallStatus</a:t>
            </a:r>
            <a:r>
              <a:rPr lang="en-AU" sz="2000" dirty="0"/>
              <a:t> -</a:t>
            </a:r>
            <a:r>
              <a:rPr lang="en-AU" sz="2000" dirty="0" err="1"/>
              <a:t>eq</a:t>
            </a:r>
            <a:r>
              <a:rPr lang="en-AU" sz="2000" dirty="0"/>
              <a:t> "</a:t>
            </a:r>
            <a:r>
              <a:rPr lang="en-AU" sz="2000" dirty="0" err="1"/>
              <a:t>InstallRequired</a:t>
            </a:r>
            <a:r>
              <a:rPr lang="en-AU" sz="2000" dirty="0"/>
              <a:t>" } | % { $_.</a:t>
            </a:r>
            <a:r>
              <a:rPr lang="en-AU" sz="2000" dirty="0" err="1"/>
              <a:t>RequiredButMissingPatches</a:t>
            </a:r>
            <a:r>
              <a:rPr lang="en-AU" sz="2000" dirty="0"/>
              <a:t> }</a:t>
            </a:r>
          </a:p>
          <a:p>
            <a:pPr marL="0" indent="0">
              <a:buNone/>
            </a:pPr>
            <a:endParaRPr lang="en-AU" sz="2000" b="1" dirty="0"/>
          </a:p>
          <a:p>
            <a:pPr marL="0" indent="0">
              <a:buNone/>
            </a:pPr>
            <a:endParaRPr lang="en-US" sz="2000" dirty="0"/>
          </a:p>
          <a:p>
            <a:pPr marL="0" indent="0">
              <a:buNone/>
            </a:pPr>
            <a:endParaRPr lang="en-AU" sz="2000" dirty="0"/>
          </a:p>
        </p:txBody>
      </p:sp>
    </p:spTree>
    <p:extLst>
      <p:ext uri="{BB962C8B-B14F-4D97-AF65-F5344CB8AC3E}">
        <p14:creationId xmlns:p14="http://schemas.microsoft.com/office/powerpoint/2010/main" val="199437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879A26B8-6C4E-452B-ADD3-ED324A7AB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4167E1-E2B0-4192-8DA2-6967DDFF87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5F09389-6A8E-46D6-B5F4-A3C55FAE62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E6D4E75-76B9-42FA-A8AD-66DDA0082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1493" y="960723"/>
            <a:ext cx="4945656" cy="4945656"/>
          </a:xfrm>
          <a:prstGeom prst="rect">
            <a:avLst/>
          </a:prstGeom>
        </p:spPr>
      </p:pic>
      <p:sp>
        <p:nvSpPr>
          <p:cNvPr id="25" name="Rectangle 24">
            <a:extLst>
              <a:ext uri="{FF2B5EF4-FFF2-40B4-BE49-F238E27FC236}">
                <a16:creationId xmlns:a16="http://schemas.microsoft.com/office/drawing/2014/main" id="{D03E4FEE-2E6A-44AB-B6BA-C1AD0CD6D9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817EB59-13B3-43DA-9B91-A7CC174A6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BAF8B5-7179-4C59-AB1E-5B55DA439E6B}"/>
              </a:ext>
            </a:extLst>
          </p:cNvPr>
          <p:cNvSpPr>
            <a:spLocks noGrp="1"/>
          </p:cNvSpPr>
          <p:nvPr>
            <p:ph type="title"/>
          </p:nvPr>
        </p:nvSpPr>
        <p:spPr>
          <a:xfrm>
            <a:off x="762121" y="960723"/>
            <a:ext cx="4968489" cy="1013800"/>
          </a:xfrm>
        </p:spPr>
        <p:txBody>
          <a:bodyPr>
            <a:normAutofit/>
          </a:bodyPr>
          <a:lstStyle/>
          <a:p>
            <a:r>
              <a:rPr lang="en-US">
                <a:solidFill>
                  <a:srgbClr val="FFFFFF"/>
                </a:solidFill>
              </a:rPr>
              <a:t>Test for yourself</a:t>
            </a:r>
            <a:endParaRPr lang="en-AU">
              <a:solidFill>
                <a:srgbClr val="FFFFFF"/>
              </a:solidFill>
            </a:endParaRPr>
          </a:p>
        </p:txBody>
      </p:sp>
      <p:sp>
        <p:nvSpPr>
          <p:cNvPr id="3" name="Content Placeholder 2">
            <a:extLst>
              <a:ext uri="{FF2B5EF4-FFF2-40B4-BE49-F238E27FC236}">
                <a16:creationId xmlns:a16="http://schemas.microsoft.com/office/drawing/2014/main" id="{EC837C36-8F32-4343-B0FB-812D6F055CF3}"/>
              </a:ext>
            </a:extLst>
          </p:cNvPr>
          <p:cNvSpPr>
            <a:spLocks noGrp="1"/>
          </p:cNvSpPr>
          <p:nvPr>
            <p:ph idx="1"/>
          </p:nvPr>
        </p:nvSpPr>
        <p:spPr>
          <a:xfrm>
            <a:off x="783387" y="2254102"/>
            <a:ext cx="4947221" cy="3650344"/>
          </a:xfrm>
        </p:spPr>
        <p:txBody>
          <a:bodyPr>
            <a:normAutofit/>
          </a:bodyPr>
          <a:lstStyle/>
          <a:p>
            <a:r>
              <a:rPr lang="en-AU" b="1">
                <a:solidFill>
                  <a:srgbClr val="FFFFFF"/>
                </a:solidFill>
              </a:rPr>
              <a:t>SharePoint 2013 virtual machine download</a:t>
            </a:r>
            <a:r>
              <a:rPr lang="en-AU">
                <a:solidFill>
                  <a:srgbClr val="FFFFFF"/>
                </a:solidFill>
              </a:rPr>
              <a:t> </a:t>
            </a:r>
            <a:r>
              <a:rPr lang="en-AU">
                <a:solidFill>
                  <a:srgbClr val="FFFFFF"/>
                </a:solidFill>
                <a:hlinkClick r:id="rId4"/>
              </a:rPr>
              <a:t>https://www.microsoft.com/en-us/evalcenter/evaluate-sharepoint-server-2013</a:t>
            </a:r>
            <a:r>
              <a:rPr lang="en-AU">
                <a:solidFill>
                  <a:srgbClr val="FFFFFF"/>
                </a:solidFill>
              </a:rPr>
              <a:t> or </a:t>
            </a:r>
            <a:r>
              <a:rPr lang="en-AU">
                <a:solidFill>
                  <a:srgbClr val="FFFFFF"/>
                </a:solidFill>
                <a:hlinkClick r:id="rId5"/>
              </a:rPr>
              <a:t>https://azuremarketplace.microsoft.com/en-us/marketplace/apps/Microsoft.SharePointServer2013Trial?tab=Overview</a:t>
            </a:r>
            <a:r>
              <a:rPr lang="en-AU">
                <a:solidFill>
                  <a:srgbClr val="FFFFFF"/>
                </a:solidFill>
              </a:rPr>
              <a:t> </a:t>
            </a:r>
          </a:p>
          <a:p>
            <a:r>
              <a:rPr lang="en-AU" b="1">
                <a:solidFill>
                  <a:srgbClr val="FFFFFF"/>
                </a:solidFill>
              </a:rPr>
              <a:t>SharePoint 2016 virtual machine download</a:t>
            </a:r>
            <a:r>
              <a:rPr lang="en-AU">
                <a:solidFill>
                  <a:srgbClr val="FFFFFF"/>
                </a:solidFill>
              </a:rPr>
              <a:t> </a:t>
            </a:r>
            <a:r>
              <a:rPr lang="en-AU" u="sng">
                <a:solidFill>
                  <a:srgbClr val="FFFFFF"/>
                </a:solidFill>
                <a:hlinkClick r:id="rId6"/>
              </a:rPr>
              <a:t>https://www.microsoft.com/en-us/evalcenter/evaluate-sharepoint-server-2016</a:t>
            </a:r>
            <a:r>
              <a:rPr lang="en-AU" u="sng">
                <a:solidFill>
                  <a:srgbClr val="FFFFFF"/>
                </a:solidFill>
              </a:rPr>
              <a:t>  </a:t>
            </a:r>
            <a:r>
              <a:rPr lang="en-AU">
                <a:solidFill>
                  <a:srgbClr val="FFFFFF"/>
                </a:solidFill>
              </a:rPr>
              <a:t>or</a:t>
            </a:r>
            <a:r>
              <a:rPr lang="en-AU" u="sng">
                <a:solidFill>
                  <a:srgbClr val="FFFFFF"/>
                </a:solidFill>
                <a:hlinkClick r:id="rId6"/>
              </a:rPr>
              <a:t> </a:t>
            </a:r>
            <a:r>
              <a:rPr lang="en-AU" u="sng">
                <a:solidFill>
                  <a:srgbClr val="FFFFFF"/>
                </a:solidFill>
                <a:hlinkClick r:id="rId7"/>
              </a:rPr>
              <a:t>https://azuremarketplace.microsoft.com/en-us/marketplace/apps/Microsoft.SharePointServer2016Trial?tab=Overview</a:t>
            </a:r>
            <a:endParaRPr lang="en-US">
              <a:solidFill>
                <a:srgbClr val="FFFFFF"/>
              </a:solidFill>
              <a:hlinkClick r:id="rId7"/>
            </a:endParaRPr>
          </a:p>
          <a:p>
            <a:endParaRPr lang="en-US">
              <a:solidFill>
                <a:srgbClr val="FFFFFF"/>
              </a:solidFill>
              <a:hlinkClick r:id="rId6"/>
            </a:endParaRPr>
          </a:p>
          <a:p>
            <a:endParaRPr lang="en-AU">
              <a:solidFill>
                <a:srgbClr val="FFFFFF"/>
              </a:solidFill>
            </a:endParaRPr>
          </a:p>
        </p:txBody>
      </p:sp>
    </p:spTree>
    <p:extLst>
      <p:ext uri="{BB962C8B-B14F-4D97-AF65-F5344CB8AC3E}">
        <p14:creationId xmlns:p14="http://schemas.microsoft.com/office/powerpoint/2010/main" val="8374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p:txBody>
          <a:bodyPr/>
          <a:lstStyle/>
          <a:p>
            <a:r>
              <a:rPr lang="en-AU" dirty="0"/>
              <a:t>Thank-you!</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581194" y="2495445"/>
            <a:ext cx="10993546" cy="590321"/>
          </a:xfrm>
        </p:spPr>
        <p:txBody>
          <a:bodyPr/>
          <a:lstStyle/>
          <a:p>
            <a:r>
              <a:rPr lang="en-AU"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71375"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923330"/>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p:txBody>
      </p:sp>
    </p:spTree>
    <p:extLst>
      <p:ext uri="{BB962C8B-B14F-4D97-AF65-F5344CB8AC3E}">
        <p14:creationId xmlns:p14="http://schemas.microsoft.com/office/powerpoint/2010/main" val="33323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8707D2-9D9E-4B39-9C4E-372A36F7B473}"/>
              </a:ext>
            </a:extLst>
          </p:cNvPr>
          <p:cNvSpPr>
            <a:spLocks noGrp="1"/>
          </p:cNvSpPr>
          <p:nvPr>
            <p:ph type="title"/>
          </p:nvPr>
        </p:nvSpPr>
        <p:spPr>
          <a:xfrm>
            <a:off x="8220173" y="1419225"/>
            <a:ext cx="3157678" cy="2085869"/>
          </a:xfrm>
        </p:spPr>
        <p:txBody>
          <a:bodyPr vert="horz" lIns="91440" tIns="45720" rIns="91440" bIns="45720" rtlCol="0" anchor="b">
            <a:normAutofit/>
          </a:bodyPr>
          <a:lstStyle/>
          <a:p>
            <a:r>
              <a:rPr lang="en-US" sz="3600" dirty="0">
                <a:solidFill>
                  <a:srgbClr val="FFFFFF"/>
                </a:solidFill>
              </a:rPr>
              <a:t>INTRANET Landing pages</a:t>
            </a:r>
          </a:p>
        </p:txBody>
      </p:sp>
      <p:sp>
        <p:nvSpPr>
          <p:cNvPr id="5" name="Content Placeholder 4">
            <a:extLst>
              <a:ext uri="{FF2B5EF4-FFF2-40B4-BE49-F238E27FC236}">
                <a16:creationId xmlns:a16="http://schemas.microsoft.com/office/drawing/2014/main" id="{96E46965-85F8-4F68-A432-3DC80CDB4832}"/>
              </a:ext>
            </a:extLst>
          </p:cNvPr>
          <p:cNvSpPr>
            <a:spLocks noGrp="1"/>
          </p:cNvSpPr>
          <p:nvPr>
            <p:ph idx="1"/>
          </p:nvPr>
        </p:nvSpPr>
        <p:spPr>
          <a:xfrm>
            <a:off x="323291" y="5709145"/>
            <a:ext cx="11029615" cy="687165"/>
          </a:xfrm>
        </p:spPr>
        <p:txBody>
          <a:bodyPr/>
          <a:lstStyle/>
          <a:p>
            <a:r>
              <a:rPr lang="en-US" dirty="0"/>
              <a:t>Source: http://www.amtevolve.com/news/sharepoint-2016-intranet/</a:t>
            </a:r>
            <a:endParaRPr lang="en-AU" dirty="0"/>
          </a:p>
        </p:txBody>
      </p:sp>
      <p:pic>
        <p:nvPicPr>
          <p:cNvPr id="4100" name="Picture 4" descr="http://www.amtevolve.com/wp-content/uploads/2016/08/The-Hub-Laptop-1-1.png">
            <a:extLst>
              <a:ext uri="{FF2B5EF4-FFF2-40B4-BE49-F238E27FC236}">
                <a16:creationId xmlns:a16="http://schemas.microsoft.com/office/drawing/2014/main" id="{30C86EA4-8BB8-41D9-9D4F-51384A79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4" y="731267"/>
            <a:ext cx="7498616" cy="497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2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56FD5-7A22-43ED-BDAF-E54357E0C59A}"/>
              </a:ext>
            </a:extLst>
          </p:cNvPr>
          <p:cNvSpPr>
            <a:spLocks noGrp="1"/>
          </p:cNvSpPr>
          <p:nvPr>
            <p:ph type="title"/>
          </p:nvPr>
        </p:nvSpPr>
        <p:spPr>
          <a:xfrm>
            <a:off x="581193" y="782054"/>
            <a:ext cx="3421229" cy="1013800"/>
          </a:xfrm>
        </p:spPr>
        <p:txBody>
          <a:bodyPr>
            <a:normAutofit/>
          </a:bodyPr>
          <a:lstStyle/>
          <a:p>
            <a:pPr>
              <a:lnSpc>
                <a:spcPct val="90000"/>
              </a:lnSpc>
            </a:pPr>
            <a:r>
              <a:rPr lang="en-AU" sz="2400"/>
              <a:t>Structure of a SharePoint tenant</a:t>
            </a:r>
          </a:p>
        </p:txBody>
      </p:sp>
      <p:sp>
        <p:nvSpPr>
          <p:cNvPr id="3" name="Content Placeholder 2">
            <a:extLst>
              <a:ext uri="{FF2B5EF4-FFF2-40B4-BE49-F238E27FC236}">
                <a16:creationId xmlns:a16="http://schemas.microsoft.com/office/drawing/2014/main" id="{C6682D45-19C4-4A2D-8A80-1E9EF098E7CE}"/>
              </a:ext>
            </a:extLst>
          </p:cNvPr>
          <p:cNvSpPr>
            <a:spLocks noGrp="1"/>
          </p:cNvSpPr>
          <p:nvPr>
            <p:ph idx="1"/>
          </p:nvPr>
        </p:nvSpPr>
        <p:spPr>
          <a:xfrm>
            <a:off x="581192" y="1939733"/>
            <a:ext cx="3415633" cy="4317185"/>
          </a:xfrm>
        </p:spPr>
        <p:txBody>
          <a:bodyPr>
            <a:normAutofit/>
          </a:bodyPr>
          <a:lstStyle/>
          <a:p>
            <a:r>
              <a:rPr lang="en-AU">
                <a:solidFill>
                  <a:schemeClr val="bg1"/>
                </a:solidFill>
              </a:rPr>
              <a:t>Gathered into Site Collections</a:t>
            </a:r>
          </a:p>
          <a:p>
            <a:r>
              <a:rPr lang="en-AU">
                <a:solidFill>
                  <a:schemeClr val="bg1"/>
                </a:solidFill>
              </a:rPr>
              <a:t>Site collections consist of sites which can take the format of Wiki’s, Blogs, Teams, Doc, Meetings and more, however most common format is a “Team Site”</a:t>
            </a:r>
          </a:p>
          <a:p>
            <a:r>
              <a:rPr lang="en-AU">
                <a:solidFill>
                  <a:schemeClr val="bg1"/>
                </a:solidFill>
              </a:rPr>
              <a:t>Sites contain lists and libraries which hold items. These are filtered by views which can be shared, or personal.</a:t>
            </a:r>
          </a:p>
        </p:txBody>
      </p:sp>
      <p:pic>
        <p:nvPicPr>
          <p:cNvPr id="7" name="Picture 6">
            <a:extLst>
              <a:ext uri="{FF2B5EF4-FFF2-40B4-BE49-F238E27FC236}">
                <a16:creationId xmlns:a16="http://schemas.microsoft.com/office/drawing/2014/main" id="{C629C005-60A3-4A7F-B7C1-FFD661383BC0}"/>
              </a:ext>
            </a:extLst>
          </p:cNvPr>
          <p:cNvPicPr>
            <a:picLocks noChangeAspect="1"/>
          </p:cNvPicPr>
          <p:nvPr/>
        </p:nvPicPr>
        <p:blipFill>
          <a:blip r:embed="rId3"/>
          <a:stretch>
            <a:fillRect/>
          </a:stretch>
        </p:blipFill>
        <p:spPr>
          <a:xfrm>
            <a:off x="8106635" y="1036534"/>
            <a:ext cx="3523464" cy="1823868"/>
          </a:xfrm>
          <a:prstGeom prst="rect">
            <a:avLst/>
          </a:prstGeom>
        </p:spPr>
      </p:pic>
      <p:pic>
        <p:nvPicPr>
          <p:cNvPr id="8" name="Picture 7">
            <a:extLst>
              <a:ext uri="{FF2B5EF4-FFF2-40B4-BE49-F238E27FC236}">
                <a16:creationId xmlns:a16="http://schemas.microsoft.com/office/drawing/2014/main" id="{6E12DF43-E45D-4F3A-B131-DABB3CFA764C}"/>
              </a:ext>
            </a:extLst>
          </p:cNvPr>
          <p:cNvPicPr>
            <a:picLocks noChangeAspect="1"/>
          </p:cNvPicPr>
          <p:nvPr/>
        </p:nvPicPr>
        <p:blipFill>
          <a:blip r:embed="rId4"/>
          <a:stretch>
            <a:fillRect/>
          </a:stretch>
        </p:blipFill>
        <p:spPr>
          <a:xfrm>
            <a:off x="8106635" y="3219274"/>
            <a:ext cx="2605032" cy="3093800"/>
          </a:xfrm>
          <a:prstGeom prst="rect">
            <a:avLst/>
          </a:prstGeom>
        </p:spPr>
      </p:pic>
      <p:sp>
        <p:nvSpPr>
          <p:cNvPr id="9" name="TextBox 8">
            <a:extLst>
              <a:ext uri="{FF2B5EF4-FFF2-40B4-BE49-F238E27FC236}">
                <a16:creationId xmlns:a16="http://schemas.microsoft.com/office/drawing/2014/main" id="{FFAF990E-FDE8-493E-8108-ECE2A3B49F32}"/>
              </a:ext>
            </a:extLst>
          </p:cNvPr>
          <p:cNvSpPr txBox="1"/>
          <p:nvPr/>
        </p:nvSpPr>
        <p:spPr>
          <a:xfrm>
            <a:off x="4288670" y="667202"/>
            <a:ext cx="2729786" cy="369332"/>
          </a:xfrm>
          <a:prstGeom prst="rect">
            <a:avLst/>
          </a:prstGeom>
          <a:noFill/>
        </p:spPr>
        <p:txBody>
          <a:bodyPr wrap="none" rtlCol="0">
            <a:spAutoFit/>
          </a:bodyPr>
          <a:lstStyle/>
          <a:p>
            <a:r>
              <a:rPr lang="en-US" dirty="0"/>
              <a:t>This could looks like this…</a:t>
            </a:r>
            <a:endParaRPr lang="en-AU" dirty="0"/>
          </a:p>
        </p:txBody>
      </p:sp>
      <p:sp>
        <p:nvSpPr>
          <p:cNvPr id="11" name="TextBox 10">
            <a:extLst>
              <a:ext uri="{FF2B5EF4-FFF2-40B4-BE49-F238E27FC236}">
                <a16:creationId xmlns:a16="http://schemas.microsoft.com/office/drawing/2014/main" id="{2A2F4971-C997-407C-8DD9-2202FE6C8C8A}"/>
              </a:ext>
            </a:extLst>
          </p:cNvPr>
          <p:cNvSpPr txBox="1"/>
          <p:nvPr/>
        </p:nvSpPr>
        <p:spPr>
          <a:xfrm>
            <a:off x="8050180" y="636799"/>
            <a:ext cx="2040687" cy="369332"/>
          </a:xfrm>
          <a:prstGeom prst="rect">
            <a:avLst/>
          </a:prstGeom>
          <a:noFill/>
        </p:spPr>
        <p:txBody>
          <a:bodyPr wrap="none" rtlCol="0">
            <a:spAutoFit/>
          </a:bodyPr>
          <a:lstStyle/>
          <a:p>
            <a:r>
              <a:rPr lang="en-US" dirty="0"/>
              <a:t>Or more like this…</a:t>
            </a:r>
            <a:endParaRPr lang="en-AU" dirty="0"/>
          </a:p>
        </p:txBody>
      </p:sp>
      <p:sp>
        <p:nvSpPr>
          <p:cNvPr id="15" name="TextBox 14">
            <a:extLst>
              <a:ext uri="{FF2B5EF4-FFF2-40B4-BE49-F238E27FC236}">
                <a16:creationId xmlns:a16="http://schemas.microsoft.com/office/drawing/2014/main" id="{4AF3B2F7-86C8-48E6-A5AA-C8B1D1FFA400}"/>
              </a:ext>
            </a:extLst>
          </p:cNvPr>
          <p:cNvSpPr txBox="1"/>
          <p:nvPr/>
        </p:nvSpPr>
        <p:spPr>
          <a:xfrm>
            <a:off x="8050180" y="2860402"/>
            <a:ext cx="1093569" cy="369332"/>
          </a:xfrm>
          <a:prstGeom prst="rect">
            <a:avLst/>
          </a:prstGeom>
          <a:noFill/>
        </p:spPr>
        <p:txBody>
          <a:bodyPr wrap="none" rtlCol="0">
            <a:spAutoFit/>
          </a:bodyPr>
          <a:lstStyle/>
          <a:p>
            <a:r>
              <a:rPr lang="en-US" dirty="0"/>
              <a:t>Or this…</a:t>
            </a:r>
            <a:endParaRPr lang="en-AU" dirty="0"/>
          </a:p>
        </p:txBody>
      </p:sp>
      <p:pic>
        <p:nvPicPr>
          <p:cNvPr id="17" name="Picture 16">
            <a:extLst>
              <a:ext uri="{FF2B5EF4-FFF2-40B4-BE49-F238E27FC236}">
                <a16:creationId xmlns:a16="http://schemas.microsoft.com/office/drawing/2014/main" id="{1DB0B33E-0390-4DD2-B6F8-E5F310CD6634}"/>
              </a:ext>
            </a:extLst>
          </p:cNvPr>
          <p:cNvPicPr>
            <a:picLocks noChangeAspect="1"/>
          </p:cNvPicPr>
          <p:nvPr/>
        </p:nvPicPr>
        <p:blipFill>
          <a:blip r:embed="rId5"/>
          <a:stretch>
            <a:fillRect/>
          </a:stretch>
        </p:blipFill>
        <p:spPr>
          <a:xfrm>
            <a:off x="4361353" y="1036533"/>
            <a:ext cx="3477261" cy="5276541"/>
          </a:xfrm>
          <a:prstGeom prst="rect">
            <a:avLst/>
          </a:prstGeom>
        </p:spPr>
      </p:pic>
    </p:spTree>
    <p:extLst>
      <p:ext uri="{BB962C8B-B14F-4D97-AF65-F5344CB8AC3E}">
        <p14:creationId xmlns:p14="http://schemas.microsoft.com/office/powerpoint/2010/main" val="295708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1CA02-0933-41D9-ADC0-BD2160C58432}"/>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SharePoint permissions</a:t>
            </a:r>
          </a:p>
        </p:txBody>
      </p:sp>
      <p:sp>
        <p:nvSpPr>
          <p:cNvPr id="9" name="Content Placeholder 8">
            <a:extLst>
              <a:ext uri="{FF2B5EF4-FFF2-40B4-BE49-F238E27FC236}">
                <a16:creationId xmlns:a16="http://schemas.microsoft.com/office/drawing/2014/main" id="{C9FC620C-607C-44FB-A309-36B711BB8D16}"/>
              </a:ext>
            </a:extLst>
          </p:cNvPr>
          <p:cNvSpPr>
            <a:spLocks noGrp="1"/>
          </p:cNvSpPr>
          <p:nvPr>
            <p:ph idx="1"/>
          </p:nvPr>
        </p:nvSpPr>
        <p:spPr>
          <a:xfrm>
            <a:off x="764110" y="2052084"/>
            <a:ext cx="3033249" cy="3856229"/>
          </a:xfrm>
        </p:spPr>
        <p:txBody>
          <a:bodyPr anchor="t">
            <a:normAutofit/>
          </a:bodyPr>
          <a:lstStyle/>
          <a:p>
            <a:r>
              <a:rPr lang="en-US" sz="1600">
                <a:solidFill>
                  <a:srgbClr val="FFFFFF"/>
                </a:solidFill>
              </a:rPr>
              <a:t>Inherit by default</a:t>
            </a:r>
          </a:p>
          <a:p>
            <a:r>
              <a:rPr lang="en-US" sz="1600">
                <a:solidFill>
                  <a:srgbClr val="FFFFFF"/>
                </a:solidFill>
              </a:rPr>
              <a:t>A user can be added to an item lower down the stack, without being added to the top level item. For example: you can add a user to an item, without them having site access.</a:t>
            </a:r>
            <a:endParaRPr lang="en-US" sz="1600" dirty="0">
              <a:solidFill>
                <a:srgbClr val="FFFFFF"/>
              </a:solidFill>
            </a:endParaRPr>
          </a:p>
        </p:txBody>
      </p:sp>
      <p:pic>
        <p:nvPicPr>
          <p:cNvPr id="3" name="Picture 2">
            <a:extLst>
              <a:ext uri="{FF2B5EF4-FFF2-40B4-BE49-F238E27FC236}">
                <a16:creationId xmlns:a16="http://schemas.microsoft.com/office/drawing/2014/main" id="{55287887-F198-4223-84E3-3B8D9BE405C1}"/>
              </a:ext>
            </a:extLst>
          </p:cNvPr>
          <p:cNvPicPr>
            <a:picLocks noChangeAspect="1"/>
          </p:cNvPicPr>
          <p:nvPr/>
        </p:nvPicPr>
        <p:blipFill>
          <a:blip r:embed="rId3"/>
          <a:stretch>
            <a:fillRect/>
          </a:stretch>
        </p:blipFill>
        <p:spPr>
          <a:xfrm>
            <a:off x="4296994" y="1588477"/>
            <a:ext cx="7542512" cy="3536125"/>
          </a:xfrm>
          <a:prstGeom prst="rect">
            <a:avLst/>
          </a:prstGeom>
        </p:spPr>
      </p:pic>
    </p:spTree>
    <p:extLst>
      <p:ext uri="{BB962C8B-B14F-4D97-AF65-F5344CB8AC3E}">
        <p14:creationId xmlns:p14="http://schemas.microsoft.com/office/powerpoint/2010/main" val="401612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90137588-E70B-486E-AFA8-21B0111C46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B30608F-EC18-4DEF-A9C2-D13389655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2" name="Title 1">
            <a:extLst>
              <a:ext uri="{FF2B5EF4-FFF2-40B4-BE49-F238E27FC236}">
                <a16:creationId xmlns:a16="http://schemas.microsoft.com/office/drawing/2014/main" id="{D6AB9CD8-16D8-4965-851B-2F9888749E38}"/>
              </a:ext>
            </a:extLst>
          </p:cNvPr>
          <p:cNvSpPr>
            <a:spLocks noGrp="1"/>
          </p:cNvSpPr>
          <p:nvPr>
            <p:ph type="title"/>
          </p:nvPr>
        </p:nvSpPr>
        <p:spPr>
          <a:xfrm>
            <a:off x="581192" y="702156"/>
            <a:ext cx="11029616" cy="1013800"/>
          </a:xfrm>
        </p:spPr>
        <p:txBody>
          <a:bodyPr>
            <a:normAutofit/>
          </a:bodyPr>
          <a:lstStyle/>
          <a:p>
            <a:r>
              <a:rPr lang="en-US">
                <a:solidFill>
                  <a:srgbClr val="FFFFFF"/>
                </a:solidFill>
              </a:rPr>
              <a:t>The Process of Enumeration</a:t>
            </a:r>
            <a:endParaRPr lang="en-AU">
              <a:solidFill>
                <a:srgbClr val="FFFFFF"/>
              </a:solidFill>
            </a:endParaRPr>
          </a:p>
        </p:txBody>
      </p:sp>
      <p:sp>
        <p:nvSpPr>
          <p:cNvPr id="3" name="Content Placeholder 2">
            <a:extLst>
              <a:ext uri="{FF2B5EF4-FFF2-40B4-BE49-F238E27FC236}">
                <a16:creationId xmlns:a16="http://schemas.microsoft.com/office/drawing/2014/main" id="{20298456-922A-4D44-91F8-E2AAFC2EDE2A}"/>
              </a:ext>
            </a:extLst>
          </p:cNvPr>
          <p:cNvSpPr>
            <a:spLocks noGrp="1"/>
          </p:cNvSpPr>
          <p:nvPr>
            <p:ph idx="1"/>
          </p:nvPr>
        </p:nvSpPr>
        <p:spPr>
          <a:xfrm>
            <a:off x="4505325" y="1873046"/>
            <a:ext cx="7263888" cy="4903838"/>
          </a:xfrm>
        </p:spPr>
        <p:txBody>
          <a:bodyPr>
            <a:normAutofit/>
          </a:bodyPr>
          <a:lstStyle/>
          <a:p>
            <a:pPr marL="0" indent="0">
              <a:lnSpc>
                <a:spcPct val="90000"/>
              </a:lnSpc>
              <a:buNone/>
            </a:pPr>
            <a:r>
              <a:rPr lang="en-US" sz="1400" b="1" dirty="0"/>
              <a:t>Enumeration to Perform</a:t>
            </a:r>
          </a:p>
          <a:p>
            <a:pPr>
              <a:lnSpc>
                <a:spcPct val="90000"/>
              </a:lnSpc>
            </a:pPr>
            <a:r>
              <a:rPr lang="en-US" sz="1400" dirty="0"/>
              <a:t>Check the </a:t>
            </a:r>
            <a:r>
              <a:rPr lang="en-US" sz="1400" dirty="0" err="1"/>
              <a:t>MicrosoftSharePointTeamServices</a:t>
            </a:r>
            <a:r>
              <a:rPr lang="en-US" sz="1400" dirty="0"/>
              <a:t> header if present – a major version of 14 (such as 14.0.0.7125) indicates SharePoint 2010, whilst a major version of 15 indicates SharePoint 2013. This carries into DLL dependencies used for SharePoint App development.</a:t>
            </a:r>
          </a:p>
          <a:p>
            <a:pPr>
              <a:lnSpc>
                <a:spcPct val="90000"/>
              </a:lnSpc>
            </a:pPr>
            <a:r>
              <a:rPr lang="en-US" sz="1400" dirty="0"/>
              <a:t>Wordlist for identifying interesting URL’s, such as open web services: </a:t>
            </a:r>
            <a:r>
              <a:rPr lang="en-US" sz="1400" dirty="0">
                <a:hlinkClick r:id="rId4"/>
              </a:rPr>
              <a:t>https://github.com/codingo/SharePoint-Security/blob/master/Interesting-Urls.txt</a:t>
            </a:r>
            <a:r>
              <a:rPr lang="en-US" sz="1400" dirty="0"/>
              <a:t> </a:t>
            </a:r>
          </a:p>
          <a:p>
            <a:pPr>
              <a:lnSpc>
                <a:spcPct val="90000"/>
              </a:lnSpc>
            </a:pPr>
            <a:r>
              <a:rPr lang="en-US" sz="1400" dirty="0"/>
              <a:t>Identify custom deployments (front pages, dashboards)</a:t>
            </a:r>
          </a:p>
          <a:p>
            <a:pPr>
              <a:lnSpc>
                <a:spcPct val="90000"/>
              </a:lnSpc>
            </a:pPr>
            <a:r>
              <a:rPr lang="en-US" sz="1400" dirty="0"/>
              <a:t>Identify workflows and custom views</a:t>
            </a:r>
          </a:p>
          <a:p>
            <a:pPr>
              <a:lnSpc>
                <a:spcPct val="90000"/>
              </a:lnSpc>
            </a:pPr>
            <a:r>
              <a:rPr lang="en-US" sz="1400" dirty="0"/>
              <a:t>Reviewing Permissions, with a focus on unique permissions</a:t>
            </a:r>
          </a:p>
          <a:p>
            <a:pPr>
              <a:lnSpc>
                <a:spcPct val="90000"/>
              </a:lnSpc>
            </a:pPr>
            <a:endParaRPr lang="en-US" sz="1400" dirty="0"/>
          </a:p>
          <a:p>
            <a:pPr marL="0" indent="0">
              <a:lnSpc>
                <a:spcPct val="90000"/>
              </a:lnSpc>
              <a:buNone/>
            </a:pPr>
            <a:r>
              <a:rPr lang="en-US" sz="1400" b="1" dirty="0"/>
              <a:t>Previous CVE’s</a:t>
            </a:r>
          </a:p>
          <a:p>
            <a:pPr>
              <a:lnSpc>
                <a:spcPct val="90000"/>
              </a:lnSpc>
            </a:pPr>
            <a:r>
              <a:rPr lang="en-US" sz="1400" dirty="0"/>
              <a:t>SharePoint 2007 has an RCE, Metasploit has a module for this </a:t>
            </a:r>
            <a:r>
              <a:rPr lang="en-US" sz="1400" i="1" dirty="0"/>
              <a:t>exploit/windows/</a:t>
            </a:r>
            <a:r>
              <a:rPr lang="en-US" sz="1400" i="1" dirty="0" err="1"/>
              <a:t>misc</a:t>
            </a:r>
            <a:r>
              <a:rPr lang="en-US" sz="1400" i="1" dirty="0"/>
              <a:t>/ms10_104_sharepoint</a:t>
            </a:r>
          </a:p>
          <a:p>
            <a:pPr>
              <a:lnSpc>
                <a:spcPct val="90000"/>
              </a:lnSpc>
            </a:pPr>
            <a:r>
              <a:rPr lang="en-US" sz="1400" dirty="0"/>
              <a:t>Some SharePoint 2013 On-Premise instances may still be vulnerable to CVE-2017-8514 (proof of concept and detailed explanation here: </a:t>
            </a:r>
            <a:r>
              <a:rPr lang="en-US" sz="1400" dirty="0">
                <a:hlinkClick r:id="rId5"/>
              </a:rPr>
              <a:t>http://respectxss.blogspot.com.au/2017/06/a-look-at-cve-2017-8514-sharepoints.html</a:t>
            </a:r>
            <a:r>
              <a:rPr lang="en-US" sz="1400" dirty="0"/>
              <a:t>)</a:t>
            </a:r>
          </a:p>
          <a:p>
            <a:pPr marL="0" indent="0">
              <a:lnSpc>
                <a:spcPct val="90000"/>
              </a:lnSpc>
              <a:buNone/>
            </a:pPr>
            <a:endParaRPr lang="en-US" sz="1400" b="1" dirty="0"/>
          </a:p>
        </p:txBody>
      </p:sp>
    </p:spTree>
    <p:extLst>
      <p:ext uri="{BB962C8B-B14F-4D97-AF65-F5344CB8AC3E}">
        <p14:creationId xmlns:p14="http://schemas.microsoft.com/office/powerpoint/2010/main" val="70906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5F09389-6A8E-46D6-B5F4-A3C55FAE62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30BD5D-A0C5-45D3-9339-D0F71CA06BBC}"/>
              </a:ext>
            </a:extLst>
          </p:cNvPr>
          <p:cNvPicPr>
            <a:picLocks noChangeAspect="1"/>
          </p:cNvPicPr>
          <p:nvPr/>
        </p:nvPicPr>
        <p:blipFill>
          <a:blip r:embed="rId3"/>
          <a:stretch>
            <a:fillRect/>
          </a:stretch>
        </p:blipFill>
        <p:spPr>
          <a:xfrm>
            <a:off x="6468084" y="1354059"/>
            <a:ext cx="4952475" cy="4158984"/>
          </a:xfrm>
          <a:prstGeom prst="rect">
            <a:avLst/>
          </a:prstGeom>
        </p:spPr>
      </p:pic>
      <p:sp>
        <p:nvSpPr>
          <p:cNvPr id="16" name="Rectangle 15">
            <a:extLst>
              <a:ext uri="{FF2B5EF4-FFF2-40B4-BE49-F238E27FC236}">
                <a16:creationId xmlns:a16="http://schemas.microsoft.com/office/drawing/2014/main" id="{D03E4FEE-2E6A-44AB-B6BA-C1AD0CD6D9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17EB59-13B3-43DA-9B91-A7CC174A6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71C40D-DF45-4511-81A6-8BE93A3B8004}"/>
              </a:ext>
            </a:extLst>
          </p:cNvPr>
          <p:cNvSpPr>
            <a:spLocks noGrp="1"/>
          </p:cNvSpPr>
          <p:nvPr>
            <p:ph type="title"/>
          </p:nvPr>
        </p:nvSpPr>
        <p:spPr>
          <a:xfrm>
            <a:off x="762121" y="960723"/>
            <a:ext cx="4968489" cy="1013800"/>
          </a:xfrm>
        </p:spPr>
        <p:txBody>
          <a:bodyPr>
            <a:normAutofit/>
          </a:bodyPr>
          <a:lstStyle/>
          <a:p>
            <a:r>
              <a:rPr lang="en-US">
                <a:solidFill>
                  <a:srgbClr val="FFFFFF"/>
                </a:solidFill>
              </a:rPr>
              <a:t>Unique Permissions</a:t>
            </a:r>
            <a:endParaRPr lang="en-AU">
              <a:solidFill>
                <a:srgbClr val="FFFFFF"/>
              </a:solidFill>
            </a:endParaRPr>
          </a:p>
        </p:txBody>
      </p:sp>
      <p:sp>
        <p:nvSpPr>
          <p:cNvPr id="3" name="Content Placeholder 2">
            <a:extLst>
              <a:ext uri="{FF2B5EF4-FFF2-40B4-BE49-F238E27FC236}">
                <a16:creationId xmlns:a16="http://schemas.microsoft.com/office/drawing/2014/main" id="{B95B3FD7-DEAB-4FFB-8258-EAC8BBBD07B0}"/>
              </a:ext>
            </a:extLst>
          </p:cNvPr>
          <p:cNvSpPr>
            <a:spLocks noGrp="1"/>
          </p:cNvSpPr>
          <p:nvPr>
            <p:ph idx="1"/>
          </p:nvPr>
        </p:nvSpPr>
        <p:spPr>
          <a:xfrm>
            <a:off x="783387" y="1166604"/>
            <a:ext cx="4947221" cy="4737842"/>
          </a:xfrm>
        </p:spPr>
        <p:txBody>
          <a:bodyPr>
            <a:normAutofit/>
          </a:bodyPr>
          <a:lstStyle/>
          <a:p>
            <a:r>
              <a:rPr lang="en-US" dirty="0">
                <a:solidFill>
                  <a:srgbClr val="FFFFFF"/>
                </a:solidFill>
              </a:rPr>
              <a:t>Any good permissions system is often broken by lazy (or naïve) users of SharePoint adding permissions for other users directly instead of placing them within an appropriate group. This is particularly encouraged in SharePoint Online via the “Share” feature on items and sites.</a:t>
            </a:r>
          </a:p>
          <a:p>
            <a:r>
              <a:rPr lang="en-US" dirty="0">
                <a:solidFill>
                  <a:srgbClr val="FFFFFF"/>
                </a:solidFill>
              </a:rPr>
              <a:t>Identifying these is key to finding areas where a permission model has broken, but there’s no easy means to do so directly in SharePoint.</a:t>
            </a:r>
            <a:endParaRPr lang="en-AU" dirty="0">
              <a:solidFill>
                <a:srgbClr val="FFFFFF"/>
              </a:solidFill>
            </a:endParaRPr>
          </a:p>
        </p:txBody>
      </p:sp>
    </p:spTree>
    <p:extLst>
      <p:ext uri="{BB962C8B-B14F-4D97-AF65-F5344CB8AC3E}">
        <p14:creationId xmlns:p14="http://schemas.microsoft.com/office/powerpoint/2010/main" val="153953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F1A7-995A-4E51-B185-7E98F0F76797}"/>
              </a:ext>
            </a:extLst>
          </p:cNvPr>
          <p:cNvSpPr>
            <a:spLocks noGrp="1"/>
          </p:cNvSpPr>
          <p:nvPr>
            <p:ph type="title"/>
          </p:nvPr>
        </p:nvSpPr>
        <p:spPr>
          <a:xfrm>
            <a:off x="581192" y="5262295"/>
            <a:ext cx="5239437" cy="1037605"/>
          </a:xfrm>
        </p:spPr>
        <p:txBody>
          <a:bodyPr>
            <a:normAutofit fontScale="90000"/>
          </a:bodyPr>
          <a:lstStyle/>
          <a:p>
            <a:r>
              <a:rPr lang="en-US" sz="2800" dirty="0">
                <a:solidFill>
                  <a:schemeClr val="bg1"/>
                </a:solidFill>
              </a:rPr>
              <a:t>Identifying unique permissions with PowerShell</a:t>
            </a:r>
            <a:endParaRPr lang="en-AU" sz="2800" dirty="0">
              <a:solidFill>
                <a:schemeClr val="bg1"/>
              </a:solidFill>
            </a:endParaRPr>
          </a:p>
        </p:txBody>
      </p:sp>
      <p:sp>
        <p:nvSpPr>
          <p:cNvPr id="3" name="Content Placeholder 2">
            <a:extLst>
              <a:ext uri="{FF2B5EF4-FFF2-40B4-BE49-F238E27FC236}">
                <a16:creationId xmlns:a16="http://schemas.microsoft.com/office/drawing/2014/main" id="{65330473-B283-4C8D-A2CF-48A38BF50E6E}"/>
              </a:ext>
            </a:extLst>
          </p:cNvPr>
          <p:cNvSpPr>
            <a:spLocks noGrp="1"/>
          </p:cNvSpPr>
          <p:nvPr>
            <p:ph idx="1"/>
          </p:nvPr>
        </p:nvSpPr>
        <p:spPr>
          <a:xfrm>
            <a:off x="447816" y="662473"/>
            <a:ext cx="11292840" cy="3402022"/>
          </a:xfrm>
        </p:spPr>
        <p:txBody>
          <a:bodyPr>
            <a:normAutofit/>
          </a:bodyPr>
          <a:lstStyle/>
          <a:p>
            <a:pPr marL="0" indent="0">
              <a:buNone/>
            </a:pPr>
            <a:r>
              <a:rPr lang="en-US" u="sng" dirty="0"/>
              <a:t>PowerShell Script Process</a:t>
            </a:r>
          </a:p>
          <a:p>
            <a:pPr marL="457200" indent="-457200">
              <a:buFont typeface="+mj-lt"/>
              <a:buAutoNum type="arabicPeriod"/>
            </a:pPr>
            <a:r>
              <a:rPr lang="en-AU" dirty="0"/>
              <a:t>Fetch all </a:t>
            </a:r>
            <a:r>
              <a:rPr lang="en-AU" b="1" dirty="0"/>
              <a:t>web applications</a:t>
            </a:r>
            <a:endParaRPr lang="en-AU" dirty="0"/>
          </a:p>
          <a:p>
            <a:pPr marL="457200" indent="-457200">
              <a:buFont typeface="+mj-lt"/>
              <a:buAutoNum type="arabicPeriod"/>
            </a:pPr>
            <a:r>
              <a:rPr lang="en-AU" dirty="0"/>
              <a:t>then loop all web applications and fetch all </a:t>
            </a:r>
            <a:r>
              <a:rPr lang="en-AU" b="1" dirty="0"/>
              <a:t>site collections</a:t>
            </a:r>
            <a:endParaRPr lang="en-AU" dirty="0"/>
          </a:p>
          <a:p>
            <a:pPr marL="457200" indent="-457200">
              <a:buFont typeface="+mj-lt"/>
              <a:buAutoNum type="arabicPeriod"/>
            </a:pPr>
            <a:r>
              <a:rPr lang="en-AU" dirty="0"/>
              <a:t>then loop all site collections and fetch all </a:t>
            </a:r>
            <a:r>
              <a:rPr lang="en-AU" b="1" dirty="0"/>
              <a:t>subsites</a:t>
            </a:r>
            <a:endParaRPr lang="en-AU" dirty="0"/>
          </a:p>
          <a:p>
            <a:pPr marL="457200" indent="-457200">
              <a:buFont typeface="+mj-lt"/>
              <a:buAutoNum type="arabicPeriod"/>
            </a:pPr>
            <a:r>
              <a:rPr lang="en-AU" dirty="0"/>
              <a:t>then all </a:t>
            </a:r>
            <a:r>
              <a:rPr lang="en-AU" b="1" dirty="0"/>
              <a:t>lists</a:t>
            </a:r>
            <a:endParaRPr lang="en-AU" dirty="0"/>
          </a:p>
          <a:p>
            <a:pPr marL="457200" indent="-457200">
              <a:buFont typeface="+mj-lt"/>
              <a:buAutoNum type="arabicPeriod"/>
            </a:pPr>
            <a:r>
              <a:rPr lang="en-AU" dirty="0"/>
              <a:t>then all </a:t>
            </a:r>
            <a:r>
              <a:rPr lang="en-AU" b="1" dirty="0"/>
              <a:t>items</a:t>
            </a:r>
            <a:endParaRPr lang="en-AU" dirty="0"/>
          </a:p>
          <a:p>
            <a:pPr marL="457200" indent="-457200">
              <a:buFont typeface="+mj-lt"/>
              <a:buAutoNum type="arabicPeriod"/>
            </a:pPr>
            <a:r>
              <a:rPr lang="en-AU" dirty="0"/>
              <a:t>if </a:t>
            </a:r>
            <a:r>
              <a:rPr lang="en-AU" b="1" dirty="0"/>
              <a:t>any of these have unique permissions</a:t>
            </a:r>
            <a:r>
              <a:rPr lang="en-AU" dirty="0"/>
              <a:t> and it is </a:t>
            </a:r>
            <a:r>
              <a:rPr lang="en-AU" u="sng" dirty="0"/>
              <a:t>given directly as user,</a:t>
            </a:r>
            <a:r>
              <a:rPr lang="en-AU" dirty="0"/>
              <a:t> not a group, log to csv</a:t>
            </a:r>
          </a:p>
          <a:p>
            <a:pPr marL="457200" indent="-457200">
              <a:buFont typeface="+mj-lt"/>
              <a:buAutoNum type="arabicPeriod"/>
            </a:pPr>
            <a:endParaRPr lang="en-AU" sz="1800" dirty="0"/>
          </a:p>
        </p:txBody>
      </p:sp>
      <p:sp>
        <p:nvSpPr>
          <p:cNvPr id="4" name="Text Placeholder 3">
            <a:extLst>
              <a:ext uri="{FF2B5EF4-FFF2-40B4-BE49-F238E27FC236}">
                <a16:creationId xmlns:a16="http://schemas.microsoft.com/office/drawing/2014/main" id="{049D3CDF-CCFC-4418-A451-C9C4EC211C25}"/>
              </a:ext>
            </a:extLst>
          </p:cNvPr>
          <p:cNvSpPr>
            <a:spLocks noGrp="1"/>
          </p:cNvSpPr>
          <p:nvPr>
            <p:ph type="body" sz="half" idx="2"/>
          </p:nvPr>
        </p:nvSpPr>
        <p:spPr>
          <a:xfrm>
            <a:off x="5712831" y="5719664"/>
            <a:ext cx="5869987" cy="232146"/>
          </a:xfrm>
        </p:spPr>
        <p:txBody>
          <a:bodyPr>
            <a:noAutofit/>
          </a:bodyPr>
          <a:lstStyle/>
          <a:p>
            <a:r>
              <a:rPr lang="en-US" sz="1200" dirty="0"/>
              <a:t>Note: if ShareGate or ControlPoint have been purchased and are available in the tenant, these kinds of reports can be run from there.</a:t>
            </a:r>
            <a:endParaRPr lang="en-AU" sz="1200" dirty="0"/>
          </a:p>
        </p:txBody>
      </p:sp>
      <p:sp>
        <p:nvSpPr>
          <p:cNvPr id="5" name="Content Placeholder 2">
            <a:extLst>
              <a:ext uri="{FF2B5EF4-FFF2-40B4-BE49-F238E27FC236}">
                <a16:creationId xmlns:a16="http://schemas.microsoft.com/office/drawing/2014/main" id="{D716C8F7-2D45-47BE-BE03-449EA292B1BC}"/>
              </a:ext>
            </a:extLst>
          </p:cNvPr>
          <p:cNvSpPr txBox="1">
            <a:spLocks/>
          </p:cNvSpPr>
          <p:nvPr/>
        </p:nvSpPr>
        <p:spPr>
          <a:xfrm>
            <a:off x="363895" y="4366726"/>
            <a:ext cx="11691256" cy="1715941"/>
          </a:xfrm>
          <a:prstGeom prst="rect">
            <a:avLst/>
          </a:prstGeom>
          <a:ln w="57150">
            <a:no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r>
              <a:rPr lang="en-US" sz="1600" dirty="0"/>
              <a:t>SharePoint Online: </a:t>
            </a:r>
            <a:r>
              <a:rPr lang="en-US" sz="1600" dirty="0">
                <a:hlinkClick r:id="rId3"/>
              </a:rPr>
              <a:t>https://github.com/codingo/SharePoint-Security/blob/master/Identify-SharePoint-Online-Permissions.ps1</a:t>
            </a:r>
            <a:endParaRPr lang="en-US" sz="1600" dirty="0"/>
          </a:p>
          <a:p>
            <a:r>
              <a:rPr lang="en-US" sz="1600" dirty="0"/>
              <a:t>SharePoint On-Premise: </a:t>
            </a:r>
            <a:r>
              <a:rPr lang="en-US" sz="1600" dirty="0">
                <a:hlinkClick r:id="rId4"/>
              </a:rPr>
              <a:t>https://github.com/codingo/SharePoint-Security/blob/master/Identify-SharePoint-On-Premise-Permissions.ps1</a:t>
            </a:r>
            <a:r>
              <a:rPr lang="en-US" sz="1600" dirty="0"/>
              <a:t> </a:t>
            </a:r>
          </a:p>
        </p:txBody>
      </p:sp>
    </p:spTree>
    <p:extLst>
      <p:ext uri="{BB962C8B-B14F-4D97-AF65-F5344CB8AC3E}">
        <p14:creationId xmlns:p14="http://schemas.microsoft.com/office/powerpoint/2010/main" val="339894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B1A515B1-A9B3-49B0-AE0D-D038D42C21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0546D2-5F94-4C2E-96BB-C613CE0062AD}"/>
              </a:ext>
            </a:extLst>
          </p:cNvPr>
          <p:cNvPicPr>
            <a:picLocks noChangeAspect="1"/>
          </p:cNvPicPr>
          <p:nvPr/>
        </p:nvPicPr>
        <p:blipFill>
          <a:blip r:embed="rId3"/>
          <a:stretch>
            <a:fillRect/>
          </a:stretch>
        </p:blipFill>
        <p:spPr>
          <a:xfrm>
            <a:off x="446533" y="770097"/>
            <a:ext cx="6840675" cy="251394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8C09042F-48D6-4D51-BE6A-B78837F73F67}"/>
              </a:ext>
            </a:extLst>
          </p:cNvPr>
          <p:cNvSpPr>
            <a:spLocks noGrp="1"/>
          </p:cNvSpPr>
          <p:nvPr>
            <p:ph type="title"/>
          </p:nvPr>
        </p:nvSpPr>
        <p:spPr>
          <a:xfrm>
            <a:off x="581191" y="4852839"/>
            <a:ext cx="10993549" cy="824061"/>
          </a:xfrm>
        </p:spPr>
        <p:txBody>
          <a:bodyPr vert="horz" lIns="91440" tIns="45720" rIns="91440" bIns="45720" rtlCol="0" anchor="b">
            <a:normAutofit/>
          </a:bodyPr>
          <a:lstStyle/>
          <a:p>
            <a:r>
              <a:rPr lang="en-US" sz="3600" dirty="0">
                <a:solidFill>
                  <a:srgbClr val="FFFFFF"/>
                </a:solidFill>
              </a:rPr>
              <a:t>External Sharing</a:t>
            </a:r>
          </a:p>
        </p:txBody>
      </p:sp>
      <p:sp>
        <p:nvSpPr>
          <p:cNvPr id="3" name="Content Placeholder 2">
            <a:extLst>
              <a:ext uri="{FF2B5EF4-FFF2-40B4-BE49-F238E27FC236}">
                <a16:creationId xmlns:a16="http://schemas.microsoft.com/office/drawing/2014/main" id="{18CA5864-2F52-4594-886B-023534336724}"/>
              </a:ext>
            </a:extLst>
          </p:cNvPr>
          <p:cNvSpPr>
            <a:spLocks noGrp="1"/>
          </p:cNvSpPr>
          <p:nvPr>
            <p:ph idx="1"/>
          </p:nvPr>
        </p:nvSpPr>
        <p:spPr>
          <a:xfrm>
            <a:off x="581194" y="5697215"/>
            <a:ext cx="10993546" cy="525565"/>
          </a:xfrm>
        </p:spPr>
        <p:txBody>
          <a:bodyPr vert="horz" lIns="91440" tIns="45720" rIns="91440" bIns="45720" rtlCol="0" anchor="t">
            <a:normAutofit/>
          </a:bodyPr>
          <a:lstStyle/>
          <a:p>
            <a:pPr marL="0" indent="0">
              <a:buNone/>
            </a:pPr>
            <a:r>
              <a:rPr lang="en-US" sz="1600" cap="all" dirty="0">
                <a:solidFill>
                  <a:srgbClr val="EBEBEB"/>
                </a:solidFill>
              </a:rPr>
              <a:t>Allows users to Create links for editing files externally</a:t>
            </a:r>
          </a:p>
        </p:txBody>
      </p:sp>
      <p:sp>
        <p:nvSpPr>
          <p:cNvPr id="5" name="TextBox 4">
            <a:extLst>
              <a:ext uri="{FF2B5EF4-FFF2-40B4-BE49-F238E27FC236}">
                <a16:creationId xmlns:a16="http://schemas.microsoft.com/office/drawing/2014/main" id="{0EAB30A7-04C9-4ACE-8AF2-9392CF2933E7}"/>
              </a:ext>
            </a:extLst>
          </p:cNvPr>
          <p:cNvSpPr txBox="1"/>
          <p:nvPr/>
        </p:nvSpPr>
        <p:spPr>
          <a:xfrm>
            <a:off x="399962" y="3403917"/>
            <a:ext cx="11345505" cy="923330"/>
          </a:xfrm>
          <a:prstGeom prst="rect">
            <a:avLst/>
          </a:prstGeom>
          <a:noFill/>
        </p:spPr>
        <p:txBody>
          <a:bodyPr wrap="square" rtlCol="0">
            <a:spAutoFit/>
          </a:bodyPr>
          <a:lstStyle/>
          <a:p>
            <a:r>
              <a:rPr lang="en-AU" b="1" dirty="0"/>
              <a:t>Disable for a site</a:t>
            </a:r>
            <a:r>
              <a:rPr lang="en-AU" dirty="0"/>
              <a:t>: Set-</a:t>
            </a:r>
            <a:r>
              <a:rPr lang="en-AU" dirty="0" err="1"/>
              <a:t>SPOSite</a:t>
            </a:r>
            <a:r>
              <a:rPr lang="en-AU" dirty="0"/>
              <a:t> –Identity </a:t>
            </a:r>
            <a:r>
              <a:rPr lang="en-AU" dirty="0">
                <a:hlinkClick r:id="rId4"/>
              </a:rPr>
              <a:t>https://codingo.sharepoint.com/sites/hunter1</a:t>
            </a:r>
            <a:r>
              <a:rPr lang="en-AU" dirty="0"/>
              <a:t> -</a:t>
            </a:r>
            <a:r>
              <a:rPr lang="en-AU" dirty="0" err="1"/>
              <a:t>SharingCapability</a:t>
            </a:r>
            <a:r>
              <a:rPr lang="en-AU" dirty="0"/>
              <a:t> Disabled</a:t>
            </a:r>
          </a:p>
          <a:p>
            <a:r>
              <a:rPr lang="en-AU" b="1" dirty="0"/>
              <a:t>Disable for entire tenant</a:t>
            </a:r>
            <a:r>
              <a:rPr lang="en-AU" dirty="0"/>
              <a:t>: https://github.com/codingo/SharePoint-Security/blob/master/Disable-Sharing-For-Tenant.ps1 </a:t>
            </a:r>
          </a:p>
          <a:p>
            <a:r>
              <a:rPr lang="en-US" b="1" dirty="0"/>
              <a:t>View external users with access to site</a:t>
            </a:r>
            <a:r>
              <a:rPr lang="en-US" dirty="0"/>
              <a:t>: Get-</a:t>
            </a:r>
            <a:r>
              <a:rPr lang="en-US" dirty="0" err="1"/>
              <a:t>SPOExternalUser</a:t>
            </a:r>
            <a:r>
              <a:rPr lang="en-US" dirty="0"/>
              <a:t> –</a:t>
            </a:r>
            <a:r>
              <a:rPr lang="en-US" dirty="0" err="1"/>
              <a:t>SiteUrl</a:t>
            </a:r>
            <a:r>
              <a:rPr lang="en-US" dirty="0"/>
              <a:t> https://codingo.sharepoint.com/sites/testing</a:t>
            </a:r>
            <a:endParaRPr lang="en-AU" dirty="0"/>
          </a:p>
        </p:txBody>
      </p:sp>
      <p:pic>
        <p:nvPicPr>
          <p:cNvPr id="18" name="Picture 17">
            <a:extLst>
              <a:ext uri="{FF2B5EF4-FFF2-40B4-BE49-F238E27FC236}">
                <a16:creationId xmlns:a16="http://schemas.microsoft.com/office/drawing/2014/main" id="{ED561967-B7E9-4106-AE1C-A5371CDAF8CC}"/>
              </a:ext>
            </a:extLst>
          </p:cNvPr>
          <p:cNvPicPr>
            <a:picLocks noChangeAspect="1"/>
          </p:cNvPicPr>
          <p:nvPr/>
        </p:nvPicPr>
        <p:blipFill>
          <a:blip r:embed="rId5"/>
          <a:stretch>
            <a:fillRect/>
          </a:stretch>
        </p:blipFill>
        <p:spPr>
          <a:xfrm>
            <a:off x="7346387" y="796397"/>
            <a:ext cx="4228353" cy="24876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97481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784</TotalTime>
  <Words>1273</Words>
  <Application>Microsoft Office PowerPoint</Application>
  <PresentationFormat>Widescreen</PresentationFormat>
  <Paragraphs>148</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Dividend</vt:lpstr>
      <vt:lpstr>Demystifying SharePoint Security</vt:lpstr>
      <vt:lpstr>Why Sharepoint?</vt:lpstr>
      <vt:lpstr>INTRANET Landing pages</vt:lpstr>
      <vt:lpstr>Structure of a SharePoint tenant</vt:lpstr>
      <vt:lpstr>SharePoint permissions</vt:lpstr>
      <vt:lpstr>The Process of Enumeration</vt:lpstr>
      <vt:lpstr>Unique Permissions</vt:lpstr>
      <vt:lpstr>Identifying unique permissions with PowerShell</vt:lpstr>
      <vt:lpstr>External Sharing</vt:lpstr>
      <vt:lpstr>What does it look like when sharing a file?</vt:lpstr>
      <vt:lpstr>PowerPoint Presentation</vt:lpstr>
      <vt:lpstr>Orphaned Users</vt:lpstr>
      <vt:lpstr>Orphaned users research summary</vt:lpstr>
      <vt:lpstr>Orphaned Users – Research results</vt:lpstr>
      <vt:lpstr>Delete Orphaned Users</vt:lpstr>
      <vt:lpstr>Workflows</vt:lpstr>
      <vt:lpstr>These get complicated quickly…</vt:lpstr>
      <vt:lpstr>List all Nintex Workflows For a site</vt:lpstr>
      <vt:lpstr>List All Nintex Workflows for a List</vt:lpstr>
      <vt:lpstr>Blocked File Types</vt:lpstr>
      <vt:lpstr>Excessive App permissions</vt:lpstr>
      <vt:lpstr>Reviewing Patch Levels</vt:lpstr>
      <vt:lpstr>Test for yourself</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security</dc:title>
  <dc:creator>Michael Skelton</dc:creator>
  <cp:lastModifiedBy>Michael Skelton</cp:lastModifiedBy>
  <cp:revision>296</cp:revision>
  <dcterms:created xsi:type="dcterms:W3CDTF">2018-04-11T00:05:32Z</dcterms:created>
  <dcterms:modified xsi:type="dcterms:W3CDTF">2018-04-15T09:59:33Z</dcterms:modified>
</cp:coreProperties>
</file>