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4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9B87-DEF3-5C49-8969-7EC99DAFFDC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7D87-36B3-F243-A80D-AAD75F17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odin.com/lb-ag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7090"/>
            <a:ext cx="10515600" cy="1325563"/>
          </a:xfrm>
        </p:spPr>
        <p:txBody>
          <a:bodyPr/>
          <a:lstStyle/>
          <a:p>
            <a:r>
              <a:rPr lang="en-US" dirty="0" smtClean="0"/>
              <a:t>Try it out with Kanamycin &amp; Streptomycin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Media </a:t>
            </a:r>
          </a:p>
          <a:p>
            <a:r>
              <a:rPr lang="en-US" dirty="0" smtClean="0"/>
              <a:t>Minimal Media </a:t>
            </a:r>
          </a:p>
          <a:p>
            <a:r>
              <a:rPr lang="en-US" dirty="0" smtClean="0"/>
              <a:t>Selective Media </a:t>
            </a:r>
          </a:p>
          <a:p>
            <a:r>
              <a:rPr lang="en-US" dirty="0" smtClean="0"/>
              <a:t>Differential Media </a:t>
            </a:r>
          </a:p>
          <a:p>
            <a:r>
              <a:rPr lang="en-US" dirty="0" smtClean="0"/>
              <a:t>Transport Media </a:t>
            </a:r>
          </a:p>
          <a:p>
            <a:r>
              <a:rPr lang="en-US" dirty="0" smtClean="0"/>
              <a:t>Liquid </a:t>
            </a:r>
            <a:r>
              <a:rPr lang="en-US" dirty="0" err="1" smtClean="0"/>
              <a:t>v.s</a:t>
            </a:r>
            <a:r>
              <a:rPr lang="en-US" dirty="0" smtClean="0"/>
              <a:t>. Agar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1% w/v LB Agar</a:t>
            </a:r>
          </a:p>
          <a:p>
            <a:r>
              <a:rPr lang="en-US" dirty="0" smtClean="0"/>
              <a:t>How Many Plates? </a:t>
            </a:r>
          </a:p>
          <a:p>
            <a:r>
              <a:rPr lang="en-US" dirty="0" smtClean="0"/>
              <a:t>Each Volume of the Plates? 30mL-40mL Per Plate </a:t>
            </a:r>
          </a:p>
          <a:p>
            <a:r>
              <a:rPr lang="en-US" dirty="0" smtClean="0"/>
              <a:t>Total Volume?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agar?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http://www.the-odin.com/lb-agar/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5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Antibiotic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Kanamycin 30 mg/mL (51.50mM)</a:t>
            </a:r>
          </a:p>
          <a:p>
            <a:r>
              <a:rPr lang="en-US" dirty="0" smtClean="0"/>
              <a:t>Streptomycin 33 mg/mL (45.29mM)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Antibiotic Stock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Make 100</a:t>
                </a:r>
                <a:r>
                  <a:rPr lang="sk-SK" dirty="0"/>
                  <a:t> µ</a:t>
                </a:r>
                <a:r>
                  <a:rPr lang="en-US" dirty="0" smtClean="0"/>
                  <a:t>g/mL in 150mL of total solution</a:t>
                </a:r>
              </a:p>
              <a:p>
                <a:r>
                  <a:rPr lang="en-US" dirty="0" smtClean="0"/>
                  <a:t>Lets do an example! </a:t>
                </a:r>
              </a:p>
              <a:p>
                <a:pPr lvl="1"/>
                <a:r>
                  <a:rPr lang="en-US" dirty="0" smtClean="0"/>
                  <a:t>Ampicillin is 100 mg/mL 	</a:t>
                </a:r>
              </a:p>
              <a:p>
                <a:pPr lvl="1"/>
                <a:endParaRPr lang="en-US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100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𝑚𝑔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𝑚𝐿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charset="0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𝑚𝑔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𝑚𝐿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𝑡𝑜𝑡𝑎𝑙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𝑠𝑜𝑙𝑢𝑡𝑖𝑜𝑛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X</a:t>
                </a:r>
                <a:r>
                  <a:rPr lang="en-US" dirty="0" smtClean="0"/>
                  <a:t>=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1000 mg</a:t>
                </a:r>
              </a:p>
              <a:p>
                <a:pPr lvl="1"/>
                <a:r>
                  <a:rPr lang="en-US" dirty="0" smtClean="0"/>
                  <a:t>Convert from mg=g</a:t>
                </a:r>
              </a:p>
              <a:p>
                <a:pPr lvl="1"/>
                <a:r>
                  <a:rPr lang="en-US" b="1" dirty="0" smtClean="0"/>
                  <a:t>X</a:t>
                </a:r>
                <a:r>
                  <a:rPr lang="en-US" dirty="0" smtClean="0"/>
                  <a:t>= 1 g</a:t>
                </a:r>
              </a:p>
              <a:p>
                <a:pPr lvl="1"/>
                <a:r>
                  <a:rPr lang="en-US" dirty="0" smtClean="0"/>
                  <a:t>1 g of Ampicillin in 10 mL of water makes you 100</a:t>
                </a:r>
                <a:r>
                  <a:rPr lang="sk-SK" dirty="0" smtClean="0"/>
                  <a:t> m</a:t>
                </a:r>
                <a:r>
                  <a:rPr lang="en-US" dirty="0" smtClean="0"/>
                  <a:t>g/mL Ampicillin Stock Concentration</a:t>
                </a:r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Antibiotic Selective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DILUTE to make 100</a:t>
            </a:r>
            <a:r>
              <a:rPr lang="sk-SK" dirty="0" smtClean="0"/>
              <a:t> µ</a:t>
            </a:r>
            <a:r>
              <a:rPr lang="en-US" dirty="0" smtClean="0"/>
              <a:t>g/mL </a:t>
            </a:r>
          </a:p>
          <a:p>
            <a:pPr marL="0" indent="0" algn="ctr">
              <a:buNone/>
            </a:pPr>
            <a:r>
              <a:rPr lang="en-US" sz="4000" b="1" dirty="0" smtClean="0"/>
              <a:t>M</a:t>
            </a:r>
            <a:r>
              <a:rPr lang="en-US" sz="4000" b="1" baseline="-25000" dirty="0" smtClean="0"/>
              <a:t>1</a:t>
            </a:r>
            <a:r>
              <a:rPr lang="en-US" sz="4000" b="1" dirty="0" smtClean="0"/>
              <a:t>V</a:t>
            </a:r>
            <a:r>
              <a:rPr lang="en-US" sz="4000" b="1" baseline="-25000" dirty="0" smtClean="0"/>
              <a:t>1</a:t>
            </a:r>
            <a:r>
              <a:rPr lang="en-US" sz="4000" b="1" dirty="0" smtClean="0"/>
              <a:t>=M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V</a:t>
            </a:r>
            <a:r>
              <a:rPr lang="en-US" sz="4000" b="1" baseline="-25000" dirty="0" smtClean="0"/>
              <a:t>2</a:t>
            </a:r>
          </a:p>
          <a:p>
            <a:r>
              <a:rPr lang="en-US" dirty="0" smtClean="0"/>
              <a:t>For </a:t>
            </a:r>
            <a:r>
              <a:rPr lang="de-DE" dirty="0" smtClean="0"/>
              <a:t>V</a:t>
            </a:r>
            <a:r>
              <a:rPr lang="en-US" baseline="-25000" dirty="0" smtClean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plug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TOTAL </a:t>
            </a:r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agar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= 150mL</a:t>
            </a:r>
            <a:endParaRPr lang="en-US" dirty="0" smtClean="0"/>
          </a:p>
          <a:p>
            <a:r>
              <a:rPr lang="en-US" dirty="0" smtClean="0"/>
              <a:t>100 mg</a:t>
            </a:r>
            <a:r>
              <a:rPr lang="de-DE" dirty="0"/>
              <a:t> </a:t>
            </a:r>
            <a:r>
              <a:rPr lang="de-DE" b="1" dirty="0" smtClean="0"/>
              <a:t>· </a:t>
            </a:r>
            <a:r>
              <a:rPr lang="de-DE" dirty="0" smtClean="0"/>
              <a:t>150mL = </a:t>
            </a:r>
            <a:r>
              <a:rPr lang="en-US" dirty="0" smtClean="0"/>
              <a:t>100</a:t>
            </a:r>
            <a:r>
              <a:rPr lang="sk-SK" dirty="0" smtClean="0"/>
              <a:t> µ</a:t>
            </a:r>
            <a:r>
              <a:rPr lang="en-US" dirty="0" smtClean="0"/>
              <a:t>g </a:t>
            </a:r>
            <a:r>
              <a:rPr lang="de-DE" b="1" dirty="0" smtClean="0"/>
              <a:t>· </a:t>
            </a:r>
            <a:r>
              <a:rPr lang="de-DE" dirty="0"/>
              <a:t>V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First convert 100mg to </a:t>
            </a:r>
            <a:r>
              <a:rPr lang="sk-SK" dirty="0" smtClean="0"/>
              <a:t>µ</a:t>
            </a:r>
            <a:r>
              <a:rPr lang="en-US" dirty="0" smtClean="0"/>
              <a:t>g (</a:t>
            </a:r>
            <a:r>
              <a:rPr lang="sk-SK" dirty="0" smtClean="0"/>
              <a:t>1 µ</a:t>
            </a:r>
            <a:r>
              <a:rPr lang="en-US" dirty="0" smtClean="0"/>
              <a:t>g = 0.001 mg) </a:t>
            </a:r>
          </a:p>
          <a:p>
            <a:r>
              <a:rPr lang="en-US" dirty="0" smtClean="0"/>
              <a:t>100 mg= 100000</a:t>
            </a:r>
            <a:r>
              <a:rPr lang="sk-SK" dirty="0" smtClean="0"/>
              <a:t> µ</a:t>
            </a:r>
            <a:r>
              <a:rPr lang="en-US" dirty="0" smtClean="0"/>
              <a:t>g </a:t>
            </a:r>
          </a:p>
          <a:p>
            <a:r>
              <a:rPr lang="en-US" dirty="0" smtClean="0"/>
              <a:t>100000</a:t>
            </a:r>
            <a:r>
              <a:rPr lang="sk-SK" dirty="0" smtClean="0"/>
              <a:t> µ</a:t>
            </a:r>
            <a:r>
              <a:rPr lang="en-US" dirty="0" smtClean="0"/>
              <a:t>g </a:t>
            </a:r>
            <a:r>
              <a:rPr lang="de-DE" b="1" dirty="0" smtClean="0"/>
              <a:t>· </a:t>
            </a:r>
            <a:r>
              <a:rPr lang="de-DE" dirty="0" smtClean="0"/>
              <a:t>150mL = </a:t>
            </a:r>
            <a:r>
              <a:rPr lang="en-US" dirty="0" smtClean="0"/>
              <a:t>100</a:t>
            </a:r>
            <a:r>
              <a:rPr lang="sk-SK" dirty="0" smtClean="0"/>
              <a:t> µ</a:t>
            </a:r>
            <a:r>
              <a:rPr lang="en-US" dirty="0" smtClean="0"/>
              <a:t>g </a:t>
            </a:r>
            <a:r>
              <a:rPr lang="de-DE" b="1" dirty="0" smtClean="0"/>
              <a:t>· </a:t>
            </a:r>
            <a:r>
              <a:rPr lang="de-DE" dirty="0"/>
              <a:t>V</a:t>
            </a:r>
            <a:r>
              <a:rPr lang="en-US" baseline="-25000" dirty="0" smtClean="0"/>
              <a:t>2</a:t>
            </a:r>
          </a:p>
          <a:p>
            <a:r>
              <a:rPr lang="de-DE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= 0.15mL</a:t>
            </a:r>
          </a:p>
          <a:p>
            <a:r>
              <a:rPr lang="en-US" dirty="0" smtClean="0"/>
              <a:t>Convert mL </a:t>
            </a:r>
            <a:r>
              <a:rPr lang="en-US" dirty="0" smtClean="0">
                <a:sym typeface="Wingdings"/>
              </a:rPr>
              <a:t> </a:t>
            </a:r>
            <a:r>
              <a:rPr lang="sk-SK" dirty="0" smtClean="0"/>
              <a:t>µL (1mL= 1000 µL)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Antibiotic Selective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get 150</a:t>
            </a:r>
            <a:r>
              <a:rPr lang="sk-SK" dirty="0" smtClean="0"/>
              <a:t> µL</a:t>
            </a:r>
          </a:p>
          <a:p>
            <a:r>
              <a:rPr lang="sk-SK" dirty="0" err="1" smtClean="0"/>
              <a:t>Add</a:t>
            </a:r>
            <a:r>
              <a:rPr lang="sk-SK" dirty="0" smtClean="0"/>
              <a:t> 150 µL to </a:t>
            </a:r>
            <a:r>
              <a:rPr lang="sk-SK" dirty="0" err="1" smtClean="0"/>
              <a:t>your</a:t>
            </a:r>
            <a:r>
              <a:rPr lang="sk-SK" dirty="0"/>
              <a:t> </a:t>
            </a:r>
            <a:r>
              <a:rPr lang="sk-SK" dirty="0" smtClean="0"/>
              <a:t>agar </a:t>
            </a:r>
            <a:r>
              <a:rPr lang="sk-SK" dirty="0" err="1" smtClean="0"/>
              <a:t>solution</a:t>
            </a:r>
            <a:r>
              <a:rPr lang="sk-SK" dirty="0" smtClean="0"/>
              <a:t>!</a:t>
            </a:r>
          </a:p>
          <a:p>
            <a:r>
              <a:rPr lang="sk-SK" dirty="0" err="1" smtClean="0"/>
              <a:t>Now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have</a:t>
            </a:r>
            <a:r>
              <a:rPr lang="sk-SK" dirty="0" smtClean="0"/>
              <a:t> a </a:t>
            </a:r>
            <a:r>
              <a:rPr lang="en-US" dirty="0" smtClean="0"/>
              <a:t>100</a:t>
            </a:r>
            <a:r>
              <a:rPr lang="sk-SK" dirty="0" smtClean="0"/>
              <a:t> µ</a:t>
            </a:r>
            <a:r>
              <a:rPr lang="en-US" dirty="0" smtClean="0"/>
              <a:t>g/mL in 150mL of total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" t="15087" r="749" b="14558"/>
          <a:stretch/>
        </p:blipFill>
        <p:spPr>
          <a:xfrm>
            <a:off x="1530626" y="178905"/>
            <a:ext cx="9541566" cy="65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115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How to make Media</vt:lpstr>
      <vt:lpstr>Types of Media</vt:lpstr>
      <vt:lpstr>Calculations</vt:lpstr>
      <vt:lpstr>Where to find agar? </vt:lpstr>
      <vt:lpstr>Antibiotic Selection </vt:lpstr>
      <vt:lpstr>Antibiotic Stock Solution</vt:lpstr>
      <vt:lpstr>How to make Antibiotic Selective Media</vt:lpstr>
      <vt:lpstr>How to make Antibiotic Selective Media</vt:lpstr>
      <vt:lpstr>PowerPoint Presentation</vt:lpstr>
      <vt:lpstr>Try it out with Kanamycin &amp; Streptomycin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media from scratch</dc:title>
  <dc:creator>Microsoft Office User</dc:creator>
  <cp:lastModifiedBy>Microsoft Office User</cp:lastModifiedBy>
  <cp:revision>12</cp:revision>
  <dcterms:created xsi:type="dcterms:W3CDTF">2019-03-04T22:00:51Z</dcterms:created>
  <dcterms:modified xsi:type="dcterms:W3CDTF">2019-03-07T01:12:32Z</dcterms:modified>
</cp:coreProperties>
</file>