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956" r:id="rId2"/>
  </p:sldMasterIdLst>
  <p:notesMasterIdLst>
    <p:notesMasterId r:id="rId7"/>
  </p:notesMasterIdLst>
  <p:sldIdLst>
    <p:sldId id="381" r:id="rId3"/>
    <p:sldId id="382" r:id="rId4"/>
    <p:sldId id="383" r:id="rId5"/>
    <p:sldId id="3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05" autoAdjust="0"/>
  </p:normalViewPr>
  <p:slideViewPr>
    <p:cSldViewPr showGuides="1">
      <p:cViewPr varScale="1">
        <p:scale>
          <a:sx n="66" d="100"/>
          <a:sy n="66" d="100"/>
        </p:scale>
        <p:origin x="193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78899999999994E-2"/>
          <c:y val="4.4462599999999998E-2"/>
          <c:w val="0.886328"/>
          <c:h val="0.765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Phenotypes with known molecular basis</c:v>
                </c:pt>
              </c:strCache>
            </c:strRef>
          </c:tx>
          <c:spPr>
            <a:solidFill>
              <a:srgbClr val="32642C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Sheet1!$B$1:$AF$1</c:f>
              <c:strCache>
                <c:ptCount val="31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</c:strCache>
            </c:strRef>
          </c:cat>
          <c:val>
            <c:numRef>
              <c:f>Sheet1!$B$2:$AF$2</c:f>
              <c:numCache>
                <c:formatCode>General</c:formatCode>
                <c:ptCount val="31"/>
                <c:pt idx="0">
                  <c:v>39</c:v>
                </c:pt>
                <c:pt idx="1">
                  <c:v>46</c:v>
                </c:pt>
                <c:pt idx="2">
                  <c:v>54</c:v>
                </c:pt>
                <c:pt idx="3">
                  <c:v>68</c:v>
                </c:pt>
                <c:pt idx="4">
                  <c:v>81</c:v>
                </c:pt>
                <c:pt idx="5">
                  <c:v>105</c:v>
                </c:pt>
                <c:pt idx="6">
                  <c:v>146</c:v>
                </c:pt>
                <c:pt idx="7">
                  <c:v>482</c:v>
                </c:pt>
                <c:pt idx="8">
                  <c:v>535</c:v>
                </c:pt>
                <c:pt idx="9">
                  <c:v>630</c:v>
                </c:pt>
                <c:pt idx="10">
                  <c:v>807</c:v>
                </c:pt>
                <c:pt idx="11">
                  <c:v>855</c:v>
                </c:pt>
                <c:pt idx="12">
                  <c:v>994</c:v>
                </c:pt>
                <c:pt idx="13">
                  <c:v>1397</c:v>
                </c:pt>
                <c:pt idx="14">
                  <c:v>1521</c:v>
                </c:pt>
                <c:pt idx="15">
                  <c:v>1888</c:v>
                </c:pt>
                <c:pt idx="16">
                  <c:v>2208</c:v>
                </c:pt>
                <c:pt idx="17">
                  <c:v>2553</c:v>
                </c:pt>
                <c:pt idx="18">
                  <c:v>2870</c:v>
                </c:pt>
                <c:pt idx="19">
                  <c:v>3220</c:v>
                </c:pt>
                <c:pt idx="20">
                  <c:v>3330</c:v>
                </c:pt>
                <c:pt idx="21">
                  <c:v>3738</c:v>
                </c:pt>
                <c:pt idx="22">
                  <c:v>4046</c:v>
                </c:pt>
                <c:pt idx="23">
                  <c:v>4218</c:v>
                </c:pt>
                <c:pt idx="24">
                  <c:v>4421</c:v>
                </c:pt>
                <c:pt idx="25">
                  <c:v>4807</c:v>
                </c:pt>
                <c:pt idx="26">
                  <c:v>5115</c:v>
                </c:pt>
                <c:pt idx="27">
                  <c:v>5370</c:v>
                </c:pt>
                <c:pt idx="28">
                  <c:v>5596</c:v>
                </c:pt>
                <c:pt idx="29">
                  <c:v>5856</c:v>
                </c:pt>
                <c:pt idx="30">
                  <c:v>6133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A-46EB-B34F-7A1FD20CEC9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Genes with phenotype-causing mutation</c:v>
                </c:pt>
              </c:strCache>
            </c:strRef>
          </c:tx>
          <c:spPr>
            <a:solidFill>
              <a:srgbClr val="92B976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Sheet1!$B$1:$AF$1</c:f>
              <c:strCache>
                <c:ptCount val="31"/>
                <c:pt idx="0">
                  <c:v>1987</c:v>
                </c:pt>
                <c:pt idx="1">
                  <c:v>1988</c:v>
                </c:pt>
                <c:pt idx="2">
                  <c:v>1989</c:v>
                </c:pt>
                <c:pt idx="3">
                  <c:v>1990</c:v>
                </c:pt>
                <c:pt idx="4">
                  <c:v>1991</c:v>
                </c:pt>
                <c:pt idx="5">
                  <c:v>1992</c:v>
                </c:pt>
                <c:pt idx="6">
                  <c:v>1993</c:v>
                </c:pt>
                <c:pt idx="7">
                  <c:v>1994</c:v>
                </c:pt>
                <c:pt idx="8">
                  <c:v>1995</c:v>
                </c:pt>
                <c:pt idx="9">
                  <c:v>1996</c:v>
                </c:pt>
                <c:pt idx="10">
                  <c:v>1997</c:v>
                </c:pt>
                <c:pt idx="11">
                  <c:v>1998</c:v>
                </c:pt>
                <c:pt idx="12">
                  <c:v>1999</c:v>
                </c:pt>
                <c:pt idx="13">
                  <c:v>2000</c:v>
                </c:pt>
                <c:pt idx="14">
                  <c:v>2001</c:v>
                </c:pt>
                <c:pt idx="15">
                  <c:v>2002</c:v>
                </c:pt>
                <c:pt idx="16">
                  <c:v>2003</c:v>
                </c:pt>
                <c:pt idx="17">
                  <c:v>2004</c:v>
                </c:pt>
                <c:pt idx="18">
                  <c:v>2005</c:v>
                </c:pt>
                <c:pt idx="19">
                  <c:v>2006</c:v>
                </c:pt>
                <c:pt idx="20">
                  <c:v>2007</c:v>
                </c:pt>
                <c:pt idx="21">
                  <c:v>2008</c:v>
                </c:pt>
                <c:pt idx="22">
                  <c:v>2009</c:v>
                </c:pt>
                <c:pt idx="23">
                  <c:v>2010</c:v>
                </c:pt>
                <c:pt idx="24">
                  <c:v>2011</c:v>
                </c:pt>
                <c:pt idx="25">
                  <c:v>2012</c:v>
                </c:pt>
                <c:pt idx="26">
                  <c:v>2013</c:v>
                </c:pt>
                <c:pt idx="27">
                  <c:v>2014</c:v>
                </c:pt>
                <c:pt idx="28">
                  <c:v>2015</c:v>
                </c:pt>
                <c:pt idx="29">
                  <c:v>2016</c:v>
                </c:pt>
                <c:pt idx="30">
                  <c:v>2017</c:v>
                </c:pt>
              </c:strCache>
            </c:strRef>
          </c:cat>
          <c:val>
            <c:numRef>
              <c:f>Sheet1!$B$3:$AF$3</c:f>
              <c:numCache>
                <c:formatCode>General</c:formatCode>
                <c:ptCount val="31"/>
                <c:pt idx="6">
                  <c:v>124</c:v>
                </c:pt>
                <c:pt idx="7">
                  <c:v>236</c:v>
                </c:pt>
                <c:pt idx="8">
                  <c:v>349</c:v>
                </c:pt>
                <c:pt idx="9">
                  <c:v>431</c:v>
                </c:pt>
                <c:pt idx="10">
                  <c:v>569</c:v>
                </c:pt>
                <c:pt idx="11">
                  <c:v>708</c:v>
                </c:pt>
                <c:pt idx="12">
                  <c:v>846</c:v>
                </c:pt>
                <c:pt idx="13">
                  <c:v>954</c:v>
                </c:pt>
                <c:pt idx="14">
                  <c:v>1068</c:v>
                </c:pt>
                <c:pt idx="15">
                  <c:v>1183</c:v>
                </c:pt>
                <c:pt idx="16">
                  <c:v>1417</c:v>
                </c:pt>
                <c:pt idx="17">
                  <c:v>1489</c:v>
                </c:pt>
                <c:pt idx="18">
                  <c:v>1634</c:v>
                </c:pt>
                <c:pt idx="19">
                  <c:v>1915</c:v>
                </c:pt>
                <c:pt idx="20">
                  <c:v>2062</c:v>
                </c:pt>
                <c:pt idx="21">
                  <c:v>2245</c:v>
                </c:pt>
                <c:pt idx="22">
                  <c:v>2346</c:v>
                </c:pt>
                <c:pt idx="23">
                  <c:v>2447</c:v>
                </c:pt>
                <c:pt idx="24">
                  <c:v>2616</c:v>
                </c:pt>
                <c:pt idx="25">
                  <c:v>2920</c:v>
                </c:pt>
                <c:pt idx="26">
                  <c:v>3125</c:v>
                </c:pt>
                <c:pt idx="27">
                  <c:v>3315</c:v>
                </c:pt>
                <c:pt idx="28">
                  <c:v>3476</c:v>
                </c:pt>
                <c:pt idx="29">
                  <c:v>3638</c:v>
                </c:pt>
                <c:pt idx="30">
                  <c:v>3866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9A-46EB-B34F-7A1FD20CE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9520616"/>
        <c:axId val="279521008"/>
      </c:barChart>
      <c:catAx>
        <c:axId val="27952061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Gill Sans"/>
                  </a:defRPr>
                </a:pPr>
                <a:r>
                  <a:rPr lang="en-US" sz="1800" b="0" i="0" u="none" strike="noStrike">
                    <a:solidFill>
                      <a:srgbClr val="000000"/>
                    </a:solidFill>
                    <a:latin typeface="Gill Sans"/>
                  </a:rPr>
                  <a:t>Year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-2700000"/>
          <a:lstStyle/>
          <a:p>
            <a:pPr>
              <a:defRPr sz="1800" b="0" i="0" u="none" strike="noStrike">
                <a:solidFill>
                  <a:srgbClr val="000000"/>
                </a:solidFill>
                <a:latin typeface="Gill Sans"/>
              </a:defRPr>
            </a:pPr>
            <a:endParaRPr lang="en-US"/>
          </a:p>
        </c:txPr>
        <c:crossAx val="279521008"/>
        <c:crosses val="autoZero"/>
        <c:auto val="1"/>
        <c:lblAlgn val="ctr"/>
        <c:lblOffset val="100"/>
        <c:noMultiLvlLbl val="1"/>
      </c:catAx>
      <c:valAx>
        <c:axId val="279521008"/>
        <c:scaling>
          <c:orientation val="minMax"/>
          <c:max val="7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000000"/>
                </a:solidFill>
                <a:latin typeface="Gill Sans"/>
              </a:defRPr>
            </a:pPr>
            <a:endParaRPr lang="en-US"/>
          </a:p>
        </c:txPr>
        <c:crossAx val="279520616"/>
        <c:crosses val="autoZero"/>
        <c:crossBetween val="between"/>
        <c:majorUnit val="1000"/>
        <c:minorUnit val="500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1453228710355427"/>
          <c:y val="0.10204305807787235"/>
          <c:w val="0.70333000000000001"/>
          <c:h val="0.11392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Gill Sans"/>
            </a:defRPr>
          </a:pPr>
          <a:endParaRPr lang="en-US"/>
        </a:p>
      </c:txPr>
    </c:legend>
    <c:plotVisOnly val="0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152467-D8BD-4527-8CB2-A934D4E281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0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66B948-5C94-48EB-890D-FB7F3F760C6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9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52467-D8BD-4527-8CB2-A934D4E2810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05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52467-D8BD-4527-8CB2-A934D4E2810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96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64008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1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3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53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25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45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6375"/>
            <a:ext cx="9144000" cy="301625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9DA7A-46D8-4C17-827F-91A0756411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EE5AD-15E0-4034-9C78-021E4A9C160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9468A-DC32-4D68-81DB-BB0EA84DE8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9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3FF91-7A43-4766-B905-905E3C504F3B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7B50D-9005-4E58-9E87-3D19B11C58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29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8F529-1BE4-4378-8532-EF366D797A4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4B5A9-B8BF-4E57-885F-7F2E096819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03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CD3D9-70AB-4DD3-A8D5-67FA5276F6F9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031EA-421C-4911-93CF-1AB0D3A3EF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400">
                <a:effectLst/>
              </a:defRPr>
            </a:lvl4pPr>
            <a:lvl5pPr>
              <a:defRPr sz="2400"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5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7EBB-D89C-4E33-9C37-A0A50CF2845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73177-2F1A-425A-8A13-0E879B2FD2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36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081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7ED7E-3503-4FFC-B355-832AA6FA471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C2921-A864-4D93-91E6-18C3FA509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3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D7C0C-5FEF-45A1-87AA-EA9D3F8FC4E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C3FF9-C330-4791-B509-4036FB7D2E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29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05DF7-93D6-480B-905F-00423BF3F0CD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6E65-EE05-4FCB-99A4-123324DB73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29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B5E9E-D250-469E-A171-E4282C60044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72AC-5FC4-40AB-9711-824FC85B7B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37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00DD5-CED5-44B7-835B-7F5BB97F29B6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C503-7CA4-4A30-8528-410EDD6DC4E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4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7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7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2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7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2EC0F30-4012-455B-9E4C-A84481416168}" type="datetimeFigureOut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11/27/2018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AAEF92-E911-4A9D-9507-C80D468C227D}" type="slidenum">
              <a:rPr lang="en-US" smtClean="0">
                <a:solidFill>
                  <a:srgbClr val="000000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5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9144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83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4422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9144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295400" y="6324600"/>
            <a:ext cx="7848600" cy="3810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E8FC6B11-395C-4CBC-ACE0-956CB255F19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11/27/2018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22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CDC693EB-69B1-49AC-BFA8-7052F42EA3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7" name="Picture 9" descr="BCM_Logo_RGB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 contrast="12000"/>
          </a:blip>
          <a:srcRect/>
          <a:stretch>
            <a:fillRect/>
          </a:stretch>
        </p:blipFill>
        <p:spPr bwMode="auto">
          <a:xfrm>
            <a:off x="152400" y="6313488"/>
            <a:ext cx="9906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5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2540" y="6547111"/>
            <a:ext cx="8640762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 dirty="0" smtClean="0">
                <a:solidFill>
                  <a:srgbClr val="FF0000"/>
                </a:solidFill>
              </a:rPr>
              <a:t>J.W</a:t>
            </a:r>
            <a:r>
              <a:rPr lang="en-US" altLang="en-US" sz="1000" dirty="0">
                <a:solidFill>
                  <a:srgbClr val="FF0000"/>
                </a:solidFill>
              </a:rPr>
              <a:t>. </a:t>
            </a:r>
            <a:r>
              <a:rPr lang="en-US" altLang="en-US" sz="1000" dirty="0" smtClean="0">
                <a:solidFill>
                  <a:srgbClr val="FF0000"/>
                </a:solidFill>
              </a:rPr>
              <a:t>Prokop et al  </a:t>
            </a:r>
            <a:r>
              <a:rPr lang="en-US" altLang="en-US" sz="1000" i="1" dirty="0" smtClean="0">
                <a:solidFill>
                  <a:srgbClr val="FF0000"/>
                </a:solidFill>
              </a:rPr>
              <a:t>Physiological </a:t>
            </a:r>
            <a:r>
              <a:rPr lang="en-US" altLang="en-US" sz="1000" i="1" dirty="0">
                <a:solidFill>
                  <a:srgbClr val="FF0000"/>
                </a:solidFill>
              </a:rPr>
              <a:t>Genomics</a:t>
            </a:r>
            <a:r>
              <a:rPr lang="en-US" altLang="en-US" sz="1000" dirty="0">
                <a:solidFill>
                  <a:srgbClr val="FF0000"/>
                </a:solidFill>
              </a:rPr>
              <a:t> </a:t>
            </a:r>
            <a:r>
              <a:rPr lang="en-US" altLang="en-US" sz="1000" b="1" dirty="0">
                <a:solidFill>
                  <a:srgbClr val="FF0000"/>
                </a:solidFill>
              </a:rPr>
              <a:t> 2018, </a:t>
            </a:r>
            <a:r>
              <a:rPr lang="en-US" altLang="en-US" sz="1000" dirty="0">
                <a:solidFill>
                  <a:srgbClr val="FF0000"/>
                </a:solidFill>
              </a:rPr>
              <a:t>50, 563-579</a:t>
            </a:r>
            <a:r>
              <a:rPr lang="en-US" altLang="en-US" sz="1000" dirty="0" smtClean="0">
                <a:solidFill>
                  <a:srgbClr val="FF0000"/>
                </a:solidFill>
              </a:rPr>
              <a:t>.</a:t>
            </a:r>
            <a:endParaRPr lang="en-US" altLang="en-US" sz="1000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8"/>
          <a:stretch/>
        </p:blipFill>
        <p:spPr bwMode="auto">
          <a:xfrm>
            <a:off x="0" y="1678046"/>
            <a:ext cx="9144000" cy="480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to Genes to Genomes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90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rowth of Gene-Phenotype Relationship…"/>
          <p:cNvSpPr txBox="1"/>
          <p:nvPr/>
        </p:nvSpPr>
        <p:spPr>
          <a:xfrm>
            <a:off x="485775" y="307542"/>
            <a:ext cx="8102443" cy="720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sz="2880" b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Growth of Gene-Phenotype </a:t>
            </a:r>
            <a:r>
              <a:rPr sz="2880" b="1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Relationship</a:t>
            </a:r>
            <a:r>
              <a:rPr lang="en-US" sz="2880" b="1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s</a:t>
            </a:r>
            <a:endParaRPr sz="2880" b="1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Gill Sans"/>
              <a:sym typeface="Gill Sans"/>
            </a:endParaRP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 29 December 2017</a:t>
            </a:r>
          </a:p>
        </p:txBody>
      </p:sp>
      <p:graphicFrame>
        <p:nvGraphicFramePr>
          <p:cNvPr id="133" name="2D Column Chart"/>
          <p:cNvGraphicFramePr/>
          <p:nvPr>
            <p:extLst/>
          </p:nvPr>
        </p:nvGraphicFramePr>
        <p:xfrm>
          <a:off x="1012179" y="1138007"/>
          <a:ext cx="7126669" cy="539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4" name="Source:  Online Mendelian Inheritance in Man"/>
          <p:cNvSpPr txBox="1"/>
          <p:nvPr/>
        </p:nvSpPr>
        <p:spPr>
          <a:xfrm>
            <a:off x="485775" y="6646751"/>
            <a:ext cx="8172450" cy="1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sz="1260" b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Source:  </a:t>
            </a:r>
            <a:r>
              <a:rPr lang="en-US" sz="1260" b="1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Ada Hamosh, </a:t>
            </a:r>
            <a:r>
              <a:rPr sz="1260" b="1" kern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Online </a:t>
            </a:r>
            <a:r>
              <a:rPr sz="1260" b="1" i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sym typeface="Gill Sans"/>
              </a:rPr>
              <a:t>Mendelian Inheritance in Man</a:t>
            </a:r>
          </a:p>
        </p:txBody>
      </p:sp>
      <p:sp>
        <p:nvSpPr>
          <p:cNvPr id="2" name="Right Brace 1"/>
          <p:cNvSpPr/>
          <p:nvPr/>
        </p:nvSpPr>
        <p:spPr>
          <a:xfrm>
            <a:off x="8077200" y="1853707"/>
            <a:ext cx="228600" cy="1295400"/>
          </a:xfrm>
          <a:prstGeom prst="righ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077200" y="3281834"/>
            <a:ext cx="228600" cy="2128366"/>
          </a:xfrm>
          <a:prstGeom prst="rightBrac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 flipH="1">
            <a:off x="7470721" y="1771166"/>
            <a:ext cx="237500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Gill Sans"/>
              </a:rPr>
              <a:t>Phenotypic Expansion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sym typeface="Gill Sans"/>
              </a:rPr>
              <a:t>Structure-Function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 flipH="1">
            <a:off x="7961503" y="4062493"/>
            <a:ext cx="13234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sym typeface="Gill Sans"/>
              </a:rPr>
              <a:t>Classical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sym typeface="Gill Sans"/>
              </a:rPr>
              <a:t>LOF &amp; GOF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38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09561"/>
            <a:ext cx="8404070" cy="598779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sz="2400" b="1" dirty="0" smtClean="0"/>
              <a:t>The cost of understanding genetic disease:</a:t>
            </a:r>
            <a:br>
              <a:rPr lang="en-US" sz="2400" b="1" dirty="0" smtClean="0"/>
            </a:br>
            <a:r>
              <a:rPr lang="en-US" sz="2400" b="1" dirty="0" smtClean="0"/>
              <a:t> From Phenotype to Genotype and Back to Phenotype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6499036"/>
            <a:ext cx="728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J Liu, P Campeau, &amp; B Lee </a:t>
            </a:r>
            <a:r>
              <a:rPr lang="en-US" b="1" dirty="0" smtClean="0">
                <a:solidFill>
                  <a:prstClr val="black"/>
                </a:solidFill>
                <a:cs typeface="Arial" panose="020B0604020202020204" pitchFamily="34" charset="0"/>
              </a:rPr>
              <a:t>New England Journal of Medicine </a:t>
            </a:r>
            <a:r>
              <a:rPr lang="en-US" dirty="0" smtClean="0">
                <a:solidFill>
                  <a:prstClr val="black"/>
                </a:solidFill>
                <a:cs typeface="Arial" panose="020B0604020202020204" pitchFamily="34" charset="0"/>
              </a:rPr>
              <a:t>2014</a:t>
            </a:r>
            <a:endParaRPr lang="en-US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102" y="214574"/>
            <a:ext cx="8229600" cy="1143000"/>
          </a:xfrm>
        </p:spPr>
        <p:txBody>
          <a:bodyPr/>
          <a:lstStyle/>
          <a:p>
            <a:r>
              <a:rPr lang="en-US" dirty="0" smtClean="0"/>
              <a:t>Genes, Genomes and Genetic Variation</a:t>
            </a:r>
            <a:endParaRPr lang="en-US" dirty="0"/>
          </a:p>
        </p:txBody>
      </p:sp>
      <p:sp>
        <p:nvSpPr>
          <p:cNvPr id="6" name="Manual Operation 2"/>
          <p:cNvSpPr/>
          <p:nvPr/>
        </p:nvSpPr>
        <p:spPr>
          <a:xfrm rot="5400000">
            <a:off x="2675401" y="2246206"/>
            <a:ext cx="4771966" cy="4406902"/>
          </a:xfrm>
          <a:prstGeom prst="flowChartManualOperation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rogressrept.pptx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2" t="19260" r="33895" b="36510"/>
          <a:stretch/>
        </p:blipFill>
        <p:spPr>
          <a:xfrm>
            <a:off x="504198" y="3045328"/>
            <a:ext cx="1985815" cy="2802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98" name="Picture 897" descr="sleutelrek-equalizer-cadeautjes-nl_6053-06d3cb72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1" t="22038" r="20615" b="18214"/>
          <a:stretch/>
        </p:blipFill>
        <p:spPr>
          <a:xfrm>
            <a:off x="4041641" y="4649909"/>
            <a:ext cx="847847" cy="988891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900" name="Picture 899" descr="Screen Shot 2018-11-19 at 3.12.4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58" y="4649909"/>
            <a:ext cx="941342" cy="952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01" name="Picture 3" descr="C:\Users\yli\Documents\Project\GWAS\phynotype_database\5Level_DD_DB\multi_DDDajscore_bulge_manhatt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2452" y="3676396"/>
            <a:ext cx="2020702" cy="99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3200400"/>
            <a:ext cx="2000502" cy="172463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 rot="10800000" flipV="1">
            <a:off x="6638333" y="5066927"/>
            <a:ext cx="2302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</a:rPr>
              <a:t>H Ma </a:t>
            </a:r>
            <a:r>
              <a:rPr lang="en-US" altLang="en-US" sz="1200" i="1" dirty="0">
                <a:latin typeface="Arial" panose="020B0604020202020204" pitchFamily="34" charset="0"/>
              </a:rPr>
              <a:t>et al. Nature</a:t>
            </a:r>
            <a:r>
              <a:rPr lang="en-US" altLang="en-US" sz="1200" dirty="0">
                <a:latin typeface="Arial" panose="020B0604020202020204" pitchFamily="34" charset="0"/>
              </a:rPr>
              <a:t> 1–7 (2017</a:t>
            </a:r>
            <a:r>
              <a:rPr lang="en-US" altLang="en-US" sz="1200" dirty="0" smtClean="0">
                <a:latin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6474" y="629824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Genotype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48" y="3148314"/>
            <a:ext cx="357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*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457" y="2292627"/>
            <a:ext cx="180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Phenotype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0288" y="2660523"/>
            <a:ext cx="219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Genetic Variation</a:t>
            </a:r>
          </a:p>
          <a:p>
            <a:r>
              <a:rPr lang="en-US" dirty="0" smtClean="0"/>
              <a:t>Complex Disorders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2221" y="5883961"/>
            <a:ext cx="234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Monogenic Diseases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874" y="611357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Christodoulou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6698" y="3206162"/>
            <a:ext cx="142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Sham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59666" y="1663150"/>
            <a:ext cx="2459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Future prospects: </a:t>
            </a:r>
            <a:r>
              <a:rPr lang="en-US" dirty="0" smtClean="0">
                <a:solidFill>
                  <a:srgbClr val="00B050"/>
                </a:solidFill>
              </a:rPr>
              <a:t>Correcting </a:t>
            </a:r>
            <a:r>
              <a:rPr lang="en-US" dirty="0" smtClean="0">
                <a:solidFill>
                  <a:srgbClr val="00B050"/>
                </a:solidFill>
              </a:rPr>
              <a:t>pathogenic </a:t>
            </a:r>
            <a:r>
              <a:rPr lang="en-US" dirty="0" smtClean="0">
                <a:solidFill>
                  <a:srgbClr val="00B050"/>
                </a:solidFill>
              </a:rPr>
              <a:t>mutations?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2631" y="2576714"/>
            <a:ext cx="20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Carroll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Action Button: End 15">
            <a:hlinkClick r:id="" action="ppaction://hlinkshowjump?jump=lastslide" highlightClick="1"/>
          </p:cNvPr>
          <p:cNvSpPr/>
          <p:nvPr/>
        </p:nvSpPr>
        <p:spPr bwMode="auto">
          <a:xfrm>
            <a:off x="3733442" y="6595317"/>
            <a:ext cx="45719" cy="45719"/>
          </a:xfrm>
          <a:prstGeom prst="actionButtonEnd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Up-Down Arrow 18"/>
          <p:cNvSpPr/>
          <p:nvPr/>
        </p:nvSpPr>
        <p:spPr bwMode="auto">
          <a:xfrm>
            <a:off x="2451044" y="2790476"/>
            <a:ext cx="519657" cy="3262762"/>
          </a:xfrm>
          <a:prstGeom prst="upDownArrow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" name="Picture 22" descr="Image result for population stud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74" y="1436521"/>
            <a:ext cx="950912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3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MHG 3">
  <a:themeElements>
    <a:clrScheme name="MHG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HG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HG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HG 3">
  <a:themeElements>
    <a:clrScheme name="MHG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HG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HG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G 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G 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100</Words>
  <Application>Microsoft Office PowerPoint</Application>
  <PresentationFormat>On-screen Show (4:3)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Gill Sans</vt:lpstr>
      <vt:lpstr>2_MHG 3</vt:lpstr>
      <vt:lpstr>MHG 3</vt:lpstr>
      <vt:lpstr>DNA to Genes to Genomes</vt:lpstr>
      <vt:lpstr>PowerPoint Presentation</vt:lpstr>
      <vt:lpstr>The cost of understanding genetic disease:  From Phenotype to Genotype and Back to Phenotype</vt:lpstr>
      <vt:lpstr>Genes, Genomes and Genetic Variation</vt:lpstr>
    </vt:vector>
  </TitlesOfParts>
  <Company>Baylor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Brendan Lee, M.D., Ph.D.</dc:creator>
  <cp:lastModifiedBy>Kai</cp:lastModifiedBy>
  <cp:revision>95</cp:revision>
  <dcterms:created xsi:type="dcterms:W3CDTF">2009-07-12T14:24:33Z</dcterms:created>
  <dcterms:modified xsi:type="dcterms:W3CDTF">2018-11-26T17:48:12Z</dcterms:modified>
</cp:coreProperties>
</file>