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256" r:id="rId3"/>
    <p:sldId id="271" r:id="rId4"/>
    <p:sldId id="289" r:id="rId5"/>
    <p:sldId id="290" r:id="rId6"/>
    <p:sldId id="291" r:id="rId7"/>
    <p:sldId id="273" r:id="rId8"/>
    <p:sldId id="285" r:id="rId9"/>
    <p:sldId id="274" r:id="rId10"/>
    <p:sldId id="275" r:id="rId11"/>
    <p:sldId id="276" r:id="rId12"/>
    <p:sldId id="277" r:id="rId13"/>
    <p:sldId id="278" r:id="rId14"/>
    <p:sldId id="279" r:id="rId15"/>
    <p:sldId id="280" r:id="rId16"/>
    <p:sldId id="281" r:id="rId17"/>
    <p:sldId id="282" r:id="rId18"/>
    <p:sldId id="283" r:id="rId19"/>
    <p:sldId id="293" r:id="rId20"/>
    <p:sldId id="267"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2" autoAdjust="0"/>
    <p:restoredTop sz="94660"/>
  </p:normalViewPr>
  <p:slideViewPr>
    <p:cSldViewPr>
      <p:cViewPr varScale="1">
        <p:scale>
          <a:sx n="81" d="100"/>
          <a:sy n="81" d="100"/>
        </p:scale>
        <p:origin x="-704" y="-11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sorterViewPr>
    <p:cViewPr>
      <p:scale>
        <a:sx n="100" d="100"/>
        <a:sy n="100" d="100"/>
      </p:scale>
      <p:origin x="0" y="-3067"/>
    </p:cViewPr>
  </p:sorter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26/11/18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26/11/18</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26/11/18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26/11/18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26/11/18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F33987-6305-4E2A-BF18-EF013ECE927B}" type="datetimeFigureOut">
              <a:t>26/11/18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t>26/11/18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t>26/11/18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26/11/18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26/11/18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26/11/18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26/11/18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pPr/>
              <a:t>26/11/18</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b="1" dirty="0" smtClean="0">
                <a:latin typeface="微软雅黑" pitchFamily="34" charset="-122"/>
                <a:ea typeface="微软雅黑" pitchFamily="34" charset="-122"/>
              </a:rPr>
              <a:t>ethical and Governance challenges raised by human genome editing</a:t>
            </a:r>
            <a:endParaRPr lang="zh-CN" b="1" dirty="0">
              <a:latin typeface="微软雅黑" pitchFamily="34" charset="-122"/>
              <a:ea typeface="微软雅黑" pitchFamily="34" charset="-122"/>
            </a:endParaRPr>
          </a:p>
        </p:txBody>
      </p:sp>
      <p:sp>
        <p:nvSpPr>
          <p:cNvPr id="3" name="副标题 2"/>
          <p:cNvSpPr>
            <a:spLocks noGrp="1"/>
          </p:cNvSpPr>
          <p:nvPr>
            <p:ph type="subTitle" idx="1"/>
          </p:nvPr>
        </p:nvSpPr>
        <p:spPr/>
        <p:txBody>
          <a:bodyPr>
            <a:normAutofit lnSpcReduction="10000"/>
          </a:bodyPr>
          <a:lstStyle/>
          <a:p>
            <a:r>
              <a:rPr lang="en-US" altLang="zh-CN" b="1" dirty="0" err="1" smtClean="0">
                <a:latin typeface="微软雅黑" pitchFamily="34" charset="-122"/>
                <a:ea typeface="微软雅黑" pitchFamily="34" charset="-122"/>
              </a:rPr>
              <a:t>Renzong</a:t>
            </a:r>
            <a:r>
              <a:rPr lang="en-US" altLang="zh-CN" b="1"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Qiu</a:t>
            </a:r>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Professor of Bioethics &amp; Philosophy of Science</a:t>
            </a:r>
          </a:p>
          <a:p>
            <a:r>
              <a:rPr lang="en-US" altLang="zh-CN" b="1" dirty="0" smtClean="0">
                <a:latin typeface="微软雅黑" pitchFamily="34" charset="-122"/>
                <a:ea typeface="微软雅黑" pitchFamily="34" charset="-122"/>
              </a:rPr>
              <a:t>Institute of Philosophy/Center for Applied Ethics</a:t>
            </a:r>
          </a:p>
          <a:p>
            <a:r>
              <a:rPr lang="en-US" altLang="zh-CN" b="1" dirty="0" smtClean="0">
                <a:latin typeface="微软雅黑" pitchFamily="34" charset="-122"/>
                <a:ea typeface="微软雅黑" pitchFamily="34" charset="-122"/>
              </a:rPr>
              <a:t>Chinese Academy of Social Sciences</a:t>
            </a:r>
            <a:endParaRPr lang="zh-CN" b="1" dirty="0">
              <a:latin typeface="微软雅黑" pitchFamily="34" charset="-122"/>
              <a:ea typeface="微软雅黑" pitchFamily="34" charset="-122"/>
            </a:endParaRPr>
          </a:p>
        </p:txBody>
      </p:sp>
      <p:sp>
        <p:nvSpPr>
          <p:cNvPr id="4" name="文本框 3"/>
          <p:cNvSpPr txBox="1"/>
          <p:nvPr/>
        </p:nvSpPr>
        <p:spPr>
          <a:xfrm>
            <a:off x="477788" y="476672"/>
            <a:ext cx="10225136" cy="1089529"/>
          </a:xfrm>
          <a:prstGeom prst="rect">
            <a:avLst/>
          </a:prstGeom>
          <a:noFill/>
        </p:spPr>
        <p:txBody>
          <a:bodyPr wrap="square" rtlCol="0">
            <a:spAutoFit/>
          </a:bodyPr>
          <a:lstStyle/>
          <a:p>
            <a:pPr>
              <a:lnSpc>
                <a:spcPct val="90000"/>
              </a:lnSpc>
            </a:pPr>
            <a:r>
              <a:rPr lang="en-US" altLang="zh-CN" sz="2400" b="1" dirty="0" smtClean="0"/>
              <a:t>Second International Summit on Human Genome Editing</a:t>
            </a:r>
          </a:p>
          <a:p>
            <a:pPr>
              <a:lnSpc>
                <a:spcPct val="90000"/>
              </a:lnSpc>
            </a:pPr>
            <a:r>
              <a:rPr lang="en-US" altLang="zh-CN" sz="2400" b="1" dirty="0" smtClean="0"/>
              <a:t>November 27-29, 2018</a:t>
            </a:r>
          </a:p>
          <a:p>
            <a:pPr>
              <a:lnSpc>
                <a:spcPct val="90000"/>
              </a:lnSpc>
            </a:pPr>
            <a:r>
              <a:rPr lang="en-US" altLang="zh-CN" sz="2400" b="1" dirty="0" smtClean="0"/>
              <a:t>Hong Kong, China </a:t>
            </a:r>
            <a:endParaRPr lang="zh-CN" altLang="en-US" sz="2400" b="1"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t>EF1: Preconditions for applying genome editing in </a:t>
            </a:r>
            <a:r>
              <a:rPr lang="en-US" altLang="zh-CN" sz="3200" b="1" dirty="0" err="1" smtClean="0"/>
              <a:t>germline</a:t>
            </a:r>
            <a:r>
              <a:rPr lang="en-US" altLang="zh-CN" sz="3200" b="1" dirty="0" smtClean="0"/>
              <a:t> genome modification</a:t>
            </a:r>
            <a:endParaRPr lang="zh-CN" altLang="en-US" sz="3200" b="1" dirty="0"/>
          </a:p>
        </p:txBody>
      </p:sp>
      <p:sp>
        <p:nvSpPr>
          <p:cNvPr id="3" name="内容占位符 2"/>
          <p:cNvSpPr>
            <a:spLocks noGrp="1"/>
          </p:cNvSpPr>
          <p:nvPr>
            <p:ph idx="1"/>
          </p:nvPr>
        </p:nvSpPr>
        <p:spPr/>
        <p:txBody>
          <a:bodyPr>
            <a:normAutofit/>
          </a:bodyPr>
          <a:lstStyle/>
          <a:p>
            <a:r>
              <a:rPr lang="en-US" altLang="zh-CN" sz="2800" b="1" dirty="0" smtClean="0"/>
              <a:t>Preconditions:</a:t>
            </a:r>
          </a:p>
          <a:p>
            <a:pPr lvl="1"/>
            <a:r>
              <a:rPr lang="en-US" altLang="zh-CN" sz="2800" b="1" dirty="0" smtClean="0"/>
              <a:t>Clinical trials before clinical practices</a:t>
            </a:r>
          </a:p>
          <a:p>
            <a:pPr lvl="1"/>
            <a:r>
              <a:rPr lang="en-US" altLang="zh-CN" sz="2800" b="1" dirty="0" smtClean="0"/>
              <a:t>Preclinical research before clinical trials, non-human animal research in particular</a:t>
            </a:r>
          </a:p>
          <a:p>
            <a:pPr lvl="1"/>
            <a:r>
              <a:rPr lang="en-US" altLang="zh-CN" sz="2800" b="1" dirty="0" smtClean="0"/>
              <a:t>Basic research to improve genome editing techniques</a:t>
            </a:r>
          </a:p>
          <a:p>
            <a:r>
              <a:rPr lang="en-US" altLang="zh-CN" sz="2800" b="1" dirty="0" smtClean="0"/>
              <a:t>All these efforts are to ensure a favorable risk-benefit ratio to protect </a:t>
            </a:r>
            <a:r>
              <a:rPr lang="en-US" altLang="zh-CN" sz="2800" b="1" dirty="0" smtClean="0"/>
              <a:t>the future </a:t>
            </a:r>
            <a:r>
              <a:rPr lang="en-US" altLang="zh-CN" sz="2800" b="1" dirty="0" smtClean="0"/>
              <a:t>child.</a:t>
            </a:r>
            <a:endParaRPr lang="zh-CN" altLang="en-US" sz="2800" b="1" dirty="0"/>
          </a:p>
        </p:txBody>
      </p:sp>
    </p:spTree>
    <p:extLst>
      <p:ext uri="{BB962C8B-B14F-4D97-AF65-F5344CB8AC3E}">
        <p14:creationId xmlns:p14="http://schemas.microsoft.com/office/powerpoint/2010/main" val="410175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EF2</a:t>
            </a:r>
            <a:r>
              <a:rPr lang="zh-CN" altLang="en-US" b="1" dirty="0" smtClean="0"/>
              <a:t>：</a:t>
            </a:r>
            <a:r>
              <a:rPr lang="en-US" altLang="zh-CN" b="1" dirty="0" smtClean="0"/>
              <a:t>protecting the interests of future parent</a:t>
            </a:r>
            <a:endParaRPr lang="zh-CN" altLang="en-US" b="1" dirty="0"/>
          </a:p>
        </p:txBody>
      </p:sp>
      <p:sp>
        <p:nvSpPr>
          <p:cNvPr id="3" name="内容占位符 2"/>
          <p:cNvSpPr>
            <a:spLocks noGrp="1"/>
          </p:cNvSpPr>
          <p:nvPr>
            <p:ph idx="1"/>
          </p:nvPr>
        </p:nvSpPr>
        <p:spPr/>
        <p:txBody>
          <a:bodyPr>
            <a:normAutofit/>
          </a:bodyPr>
          <a:lstStyle/>
          <a:p>
            <a:r>
              <a:rPr lang="en-US" altLang="zh-CN" sz="2800" b="1" dirty="0" smtClean="0"/>
              <a:t>The purpose of </a:t>
            </a:r>
            <a:r>
              <a:rPr lang="en-US" altLang="zh-CN" sz="2800" b="1" dirty="0" err="1" smtClean="0"/>
              <a:t>germline</a:t>
            </a:r>
            <a:r>
              <a:rPr lang="en-US" altLang="zh-CN" sz="2800" b="1" dirty="0" smtClean="0"/>
              <a:t> genome modification is to give birth to a child without the genetic condition the future parent suffers. It is our moral imperative to protect the interests of the future parent, including:</a:t>
            </a:r>
          </a:p>
          <a:p>
            <a:pPr lvl="1"/>
            <a:r>
              <a:rPr lang="en-US" altLang="zh-CN" sz="2800" b="1" dirty="0" smtClean="0"/>
              <a:t>Seriously implementing ethical requirement of informed consent;</a:t>
            </a:r>
          </a:p>
          <a:p>
            <a:pPr lvl="1"/>
            <a:r>
              <a:rPr lang="en-US" altLang="zh-CN" sz="2800" b="1" dirty="0" smtClean="0"/>
              <a:t>Whatever </a:t>
            </a:r>
            <a:r>
              <a:rPr lang="en-US" altLang="zh-CN" sz="2800" b="1" dirty="0" smtClean="0"/>
              <a:t>the result is, we must provide counseling to them;</a:t>
            </a:r>
          </a:p>
          <a:p>
            <a:pPr lvl="1"/>
            <a:r>
              <a:rPr lang="en-US" altLang="zh-CN" sz="2800" b="1" dirty="0" smtClean="0"/>
              <a:t>Incompetent should be exclude in the list of future parents.</a:t>
            </a:r>
          </a:p>
        </p:txBody>
      </p:sp>
    </p:spTree>
    <p:extLst>
      <p:ext uri="{BB962C8B-B14F-4D97-AF65-F5344CB8AC3E}">
        <p14:creationId xmlns:p14="http://schemas.microsoft.com/office/powerpoint/2010/main" val="419552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EF3</a:t>
            </a:r>
            <a:r>
              <a:rPr lang="zh-CN" altLang="en-US" b="1" dirty="0" smtClean="0"/>
              <a:t>：</a:t>
            </a:r>
            <a:r>
              <a:rPr lang="en-US" altLang="zh-CN" b="1" dirty="0" smtClean="0"/>
              <a:t>Protecting the interests of the future child</a:t>
            </a:r>
            <a:endParaRPr lang="zh-CN" altLang="en-US" b="1" dirty="0"/>
          </a:p>
        </p:txBody>
      </p:sp>
      <p:sp>
        <p:nvSpPr>
          <p:cNvPr id="3" name="内容占位符 2"/>
          <p:cNvSpPr>
            <a:spLocks noGrp="1"/>
          </p:cNvSpPr>
          <p:nvPr>
            <p:ph idx="1"/>
          </p:nvPr>
        </p:nvSpPr>
        <p:spPr/>
        <p:txBody>
          <a:bodyPr>
            <a:normAutofit/>
          </a:bodyPr>
          <a:lstStyle/>
          <a:p>
            <a:r>
              <a:rPr lang="en-US" altLang="zh-CN" b="1" dirty="0" smtClean="0"/>
              <a:t>The purpose of </a:t>
            </a:r>
            <a:r>
              <a:rPr lang="en-US" altLang="zh-CN" b="1" dirty="0" err="1" smtClean="0"/>
              <a:t>germline</a:t>
            </a:r>
            <a:r>
              <a:rPr lang="en-US" altLang="zh-CN" b="1" dirty="0" smtClean="0"/>
              <a:t> genome modification is to give birth a child who will not suffer the genetic condition her/his parent has. </a:t>
            </a:r>
          </a:p>
          <a:p>
            <a:r>
              <a:rPr lang="en-US" altLang="zh-CN" b="1" dirty="0" smtClean="0"/>
              <a:t>Our purpose is not making money, though it may be a result </a:t>
            </a:r>
            <a:r>
              <a:rPr lang="en-US" altLang="zh-CN" b="1" dirty="0"/>
              <a:t>collateral </a:t>
            </a:r>
            <a:r>
              <a:rPr lang="en-US" altLang="zh-CN" b="1" dirty="0" smtClean="0"/>
              <a:t>with the purpose above and </a:t>
            </a:r>
            <a:r>
              <a:rPr lang="en-US" altLang="zh-CN" b="1" dirty="0" smtClean="0"/>
              <a:t>also we </a:t>
            </a:r>
            <a:r>
              <a:rPr lang="en-US" altLang="zh-CN" b="1" dirty="0" smtClean="0"/>
              <a:t>have to do cost accounting.</a:t>
            </a:r>
          </a:p>
          <a:p>
            <a:r>
              <a:rPr lang="en-US" altLang="zh-CN" b="1" dirty="0" smtClean="0"/>
              <a:t>Our purpose is not implementing eugenics which puts so-called “superior” (individual, family, ethnic group, race) on the priority of reproduction, and limits or even prohibits the reproduction of so-called “inferior”</a:t>
            </a:r>
            <a:r>
              <a:rPr lang="zh-CN" altLang="en-US" b="1" dirty="0" smtClean="0"/>
              <a:t>。</a:t>
            </a:r>
            <a:endParaRPr lang="zh-CN" altLang="en-US" b="1" dirty="0"/>
          </a:p>
        </p:txBody>
      </p:sp>
    </p:spTree>
    <p:extLst>
      <p:ext uri="{BB962C8B-B14F-4D97-AF65-F5344CB8AC3E}">
        <p14:creationId xmlns:p14="http://schemas.microsoft.com/office/powerpoint/2010/main" val="241176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EF4</a:t>
            </a:r>
            <a:r>
              <a:rPr lang="zh-CN" altLang="en-US" b="1" dirty="0" smtClean="0"/>
              <a:t>：</a:t>
            </a:r>
            <a:r>
              <a:rPr lang="en-US" altLang="zh-CN" b="1" dirty="0" smtClean="0"/>
              <a:t>Protecting social interests</a:t>
            </a:r>
            <a:endParaRPr lang="zh-CN" altLang="en-US" b="1" dirty="0"/>
          </a:p>
        </p:txBody>
      </p:sp>
      <p:sp>
        <p:nvSpPr>
          <p:cNvPr id="3" name="内容占位符 2"/>
          <p:cNvSpPr>
            <a:spLocks noGrp="1"/>
          </p:cNvSpPr>
          <p:nvPr>
            <p:ph idx="1"/>
          </p:nvPr>
        </p:nvSpPr>
        <p:spPr/>
        <p:txBody>
          <a:bodyPr>
            <a:normAutofit fontScale="85000" lnSpcReduction="20000"/>
          </a:bodyPr>
          <a:lstStyle/>
          <a:p>
            <a:r>
              <a:rPr lang="en-US" altLang="zh-CN" sz="2800" b="1" dirty="0" smtClean="0"/>
              <a:t>Inheritable genome intervention may affect other people in </a:t>
            </a:r>
            <a:r>
              <a:rPr lang="en-US" altLang="zh-CN" sz="2800" b="1" dirty="0" smtClean="0"/>
              <a:t>the </a:t>
            </a:r>
            <a:r>
              <a:rPr lang="en-US" altLang="zh-CN" sz="2800" b="1" dirty="0" smtClean="0"/>
              <a:t>society, such as the moral status of </a:t>
            </a:r>
            <a:r>
              <a:rPr lang="en-US" altLang="zh-CN" sz="2800" b="1" dirty="0" smtClean="0"/>
              <a:t>these </a:t>
            </a:r>
            <a:r>
              <a:rPr lang="en-US" altLang="zh-CN" sz="2800" b="1" dirty="0" smtClean="0"/>
              <a:t>people </a:t>
            </a:r>
            <a:r>
              <a:rPr lang="en-US" altLang="zh-CN" sz="2800" b="1" dirty="0" smtClean="0"/>
              <a:t>is </a:t>
            </a:r>
            <a:r>
              <a:rPr lang="en-US" altLang="zh-CN" sz="2800" b="1" dirty="0"/>
              <a:t>possibly </a:t>
            </a:r>
            <a:r>
              <a:rPr lang="en-US" altLang="zh-CN" sz="2800" b="1" dirty="0" smtClean="0"/>
              <a:t>threatened, and </a:t>
            </a:r>
            <a:r>
              <a:rPr lang="en-US" altLang="zh-CN" sz="2800" b="1" dirty="0"/>
              <a:t>they would be stigmatized and </a:t>
            </a:r>
            <a:r>
              <a:rPr lang="en-US" altLang="zh-CN" sz="2800" b="1" dirty="0" smtClean="0"/>
              <a:t>discriminated:</a:t>
            </a:r>
            <a:endParaRPr lang="en-US" altLang="zh-CN" sz="2800" b="1" dirty="0" smtClean="0"/>
          </a:p>
          <a:p>
            <a:pPr lvl="1"/>
            <a:r>
              <a:rPr lang="en-US" altLang="zh-CN" sz="2800" b="1" dirty="0" smtClean="0"/>
              <a:t>Those w</a:t>
            </a:r>
            <a:r>
              <a:rPr lang="en-US" altLang="zh-CN" sz="2800" b="1" dirty="0" smtClean="0"/>
              <a:t>ho </a:t>
            </a:r>
            <a:r>
              <a:rPr lang="en-US" altLang="zh-CN" sz="2800" b="1" dirty="0" smtClean="0"/>
              <a:t>suffer genetics </a:t>
            </a:r>
            <a:r>
              <a:rPr lang="en-US" altLang="zh-CN" sz="2800" b="1" dirty="0" smtClean="0"/>
              <a:t>disease do </a:t>
            </a:r>
            <a:r>
              <a:rPr lang="en-US" altLang="zh-CN" sz="2800" b="1" dirty="0" smtClean="0"/>
              <a:t>not undergo genome </a:t>
            </a:r>
            <a:r>
              <a:rPr lang="en-US" altLang="zh-CN" sz="2800" b="1" dirty="0" smtClean="0"/>
              <a:t>editing; and</a:t>
            </a:r>
          </a:p>
          <a:p>
            <a:pPr lvl="1"/>
            <a:r>
              <a:rPr lang="en-US" altLang="zh-CN" sz="2800" b="1" dirty="0" smtClean="0"/>
              <a:t>Their </a:t>
            </a:r>
            <a:r>
              <a:rPr lang="en-US" altLang="zh-CN" sz="2800" b="1" dirty="0" smtClean="0"/>
              <a:t>children </a:t>
            </a:r>
            <a:r>
              <a:rPr lang="en-US" altLang="zh-CN" sz="2800" b="1" dirty="0" smtClean="0"/>
              <a:t>who inherit genetic condition from their </a:t>
            </a:r>
            <a:r>
              <a:rPr lang="en-US" altLang="zh-CN" sz="2800" b="1" dirty="0" smtClean="0"/>
              <a:t>parent. </a:t>
            </a:r>
            <a:endParaRPr lang="en-US" altLang="zh-CN" sz="2800" b="1" dirty="0" smtClean="0"/>
          </a:p>
          <a:p>
            <a:r>
              <a:rPr lang="en-US" altLang="zh-CN" sz="2600" b="1" dirty="0"/>
              <a:t>P</a:t>
            </a:r>
            <a:r>
              <a:rPr lang="en-US" altLang="zh-CN" sz="2600" b="1" dirty="0" smtClean="0"/>
              <a:t>hysicians </a:t>
            </a:r>
            <a:r>
              <a:rPr lang="en-US" altLang="zh-CN" sz="2600" b="1" dirty="0" smtClean="0"/>
              <a:t>and scientists </a:t>
            </a:r>
            <a:r>
              <a:rPr lang="en-US" altLang="zh-CN" sz="2600" b="1" dirty="0" smtClean="0"/>
              <a:t>have </a:t>
            </a:r>
            <a:r>
              <a:rPr lang="en-US" altLang="zh-CN" sz="2600" b="1" dirty="0" smtClean="0"/>
              <a:t>the moral responsibility for reaffirming that </a:t>
            </a:r>
          </a:p>
          <a:p>
            <a:pPr lvl="1"/>
            <a:r>
              <a:rPr lang="en-US" altLang="zh-CN" sz="2600" b="1" dirty="0"/>
              <a:t>O</a:t>
            </a:r>
            <a:r>
              <a:rPr lang="en-US" altLang="zh-CN" sz="2600" b="1" dirty="0" smtClean="0"/>
              <a:t>ur work is to give birth a child without inheriting genetic </a:t>
            </a:r>
            <a:r>
              <a:rPr lang="en-US" altLang="zh-CN" sz="2600" b="1" dirty="0" smtClean="0"/>
              <a:t>condition;</a:t>
            </a:r>
            <a:endParaRPr lang="en-US" altLang="zh-CN" sz="2600" b="1" dirty="0"/>
          </a:p>
          <a:p>
            <a:pPr lvl="1"/>
            <a:r>
              <a:rPr lang="en-US" altLang="zh-CN" sz="2600" b="1" dirty="0"/>
              <a:t>W</a:t>
            </a:r>
            <a:r>
              <a:rPr lang="en-US" altLang="zh-CN" sz="2600" b="1" dirty="0" smtClean="0"/>
              <a:t>e never ever stigmatize and discriminate against any people who suffer any genetic disease; and </a:t>
            </a:r>
          </a:p>
          <a:p>
            <a:pPr lvl="1"/>
            <a:r>
              <a:rPr lang="en-US" altLang="zh-CN" sz="2600" b="1" dirty="0" smtClean="0"/>
              <a:t>They have same intrinsic value and human dignity with us as a human being/person, and put it into action. </a:t>
            </a:r>
            <a:endParaRPr lang="zh-CN" altLang="en-US" sz="2600" b="1" dirty="0"/>
          </a:p>
        </p:txBody>
      </p:sp>
    </p:spTree>
    <p:extLst>
      <p:ext uri="{BB962C8B-B14F-4D97-AF65-F5344CB8AC3E}">
        <p14:creationId xmlns:p14="http://schemas.microsoft.com/office/powerpoint/2010/main" val="346788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GA1</a:t>
            </a:r>
            <a:r>
              <a:rPr lang="zh-CN" altLang="en-US" b="1" dirty="0" smtClean="0"/>
              <a:t>：</a:t>
            </a:r>
            <a:r>
              <a:rPr lang="en-US" altLang="zh-CN" b="1" dirty="0" smtClean="0"/>
              <a:t>Professional governance</a:t>
            </a:r>
            <a:endParaRPr lang="zh-CN" altLang="en-US" b="1" dirty="0"/>
          </a:p>
        </p:txBody>
      </p:sp>
      <p:sp>
        <p:nvSpPr>
          <p:cNvPr id="3" name="内容占位符 2"/>
          <p:cNvSpPr>
            <a:spLocks noGrp="1"/>
          </p:cNvSpPr>
          <p:nvPr>
            <p:ph idx="1"/>
          </p:nvPr>
        </p:nvSpPr>
        <p:spPr/>
        <p:txBody>
          <a:bodyPr>
            <a:normAutofit/>
          </a:bodyPr>
          <a:lstStyle/>
          <a:p>
            <a:r>
              <a:rPr lang="en-US" altLang="zh-CN" b="1" dirty="0" smtClean="0"/>
              <a:t>Relevant society such as Chinese Medical Association (CMA) and Chinese Society for Genetics and Medical Genetics should </a:t>
            </a:r>
            <a:r>
              <a:rPr lang="en-US" altLang="zh-CN" b="1" dirty="0" smtClean="0">
                <a:solidFill>
                  <a:srgbClr val="FF0000"/>
                </a:solidFill>
              </a:rPr>
              <a:t>develop the ethical guidelines </a:t>
            </a:r>
            <a:r>
              <a:rPr lang="en-US" altLang="zh-CN" b="1" dirty="0" smtClean="0"/>
              <a:t>on genome modification by genome editing.</a:t>
            </a:r>
          </a:p>
          <a:p>
            <a:r>
              <a:rPr lang="en-US" altLang="zh-CN" b="1" dirty="0" smtClean="0"/>
              <a:t>Unfortunately. During the period of so-called “stem cell therapy” unruly situation, only Chinese Society for </a:t>
            </a:r>
            <a:r>
              <a:rPr lang="en-US" altLang="zh-CN" b="1" dirty="0" err="1" smtClean="0"/>
              <a:t>Diabetology</a:t>
            </a:r>
            <a:r>
              <a:rPr lang="en-US" altLang="zh-CN" b="1" dirty="0" smtClean="0"/>
              <a:t> affiliated with   CMA published a declaration to require its members to conduct clinical trials before they use any stem cell therapy in clinical practices. The society is the only one which published such a declaration, all others kept in silence. </a:t>
            </a:r>
          </a:p>
        </p:txBody>
      </p:sp>
    </p:spTree>
    <p:extLst>
      <p:ext uri="{BB962C8B-B14F-4D97-AF65-F5344CB8AC3E}">
        <p14:creationId xmlns:p14="http://schemas.microsoft.com/office/powerpoint/2010/main" val="41733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GA2</a:t>
            </a:r>
            <a:r>
              <a:rPr lang="zh-CN" altLang="en-US" b="1" dirty="0" smtClean="0"/>
              <a:t>：</a:t>
            </a:r>
            <a:r>
              <a:rPr lang="en-US" altLang="zh-CN" b="1" dirty="0" smtClean="0"/>
              <a:t>Institutional governance </a:t>
            </a:r>
            <a:endParaRPr lang="zh-CN" altLang="en-US" b="1" dirty="0"/>
          </a:p>
        </p:txBody>
      </p:sp>
      <p:sp>
        <p:nvSpPr>
          <p:cNvPr id="3" name="内容占位符 2"/>
          <p:cNvSpPr>
            <a:spLocks noGrp="1"/>
          </p:cNvSpPr>
          <p:nvPr>
            <p:ph idx="1"/>
          </p:nvPr>
        </p:nvSpPr>
        <p:spPr/>
        <p:txBody>
          <a:bodyPr>
            <a:noAutofit/>
          </a:bodyPr>
          <a:lstStyle/>
          <a:p>
            <a:r>
              <a:rPr lang="en-US" altLang="zh-CN" sz="2800" b="1" dirty="0" smtClean="0">
                <a:solidFill>
                  <a:srgbClr val="FF0000"/>
                </a:solidFill>
              </a:rPr>
              <a:t>Capacity building </a:t>
            </a:r>
            <a:r>
              <a:rPr lang="en-US" altLang="zh-CN" sz="2800" b="1" dirty="0" smtClean="0"/>
              <a:t>must be strengthened for IRB being competent to do ethics review on the protocols of genome editing, </a:t>
            </a:r>
            <a:r>
              <a:rPr lang="en-US" altLang="zh-CN" sz="2800" b="1" dirty="0" err="1" smtClean="0"/>
              <a:t>germline</a:t>
            </a:r>
            <a:r>
              <a:rPr lang="en-US" altLang="zh-CN" sz="2800" b="1" dirty="0" smtClean="0"/>
              <a:t> genome modification in particular. As an external review body IRB may be not quite competent to review the protocols of genome modification by genome editing, because the members of IRB do not have sufficient knowledge of genomics, genome editing techniques, and ethical issues they may raise, as well as the capability of analyzing and assessing the risks-benefits ratio.</a:t>
            </a:r>
          </a:p>
        </p:txBody>
      </p:sp>
    </p:spTree>
    <p:extLst>
      <p:ext uri="{BB962C8B-B14F-4D97-AF65-F5344CB8AC3E}">
        <p14:creationId xmlns:p14="http://schemas.microsoft.com/office/powerpoint/2010/main" val="94520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GA3</a:t>
            </a:r>
            <a:r>
              <a:rPr lang="zh-CN" altLang="en-US" b="1" dirty="0" smtClean="0"/>
              <a:t>：</a:t>
            </a:r>
            <a:r>
              <a:rPr lang="en-US" altLang="zh-CN" b="1" dirty="0" smtClean="0"/>
              <a:t>Regulatory governance </a:t>
            </a:r>
            <a:endParaRPr lang="zh-CN" altLang="en-US" b="1" dirty="0"/>
          </a:p>
        </p:txBody>
      </p:sp>
      <p:sp>
        <p:nvSpPr>
          <p:cNvPr id="3" name="内容占位符 2"/>
          <p:cNvSpPr>
            <a:spLocks noGrp="1"/>
          </p:cNvSpPr>
          <p:nvPr>
            <p:ph idx="1"/>
          </p:nvPr>
        </p:nvSpPr>
        <p:spPr/>
        <p:txBody>
          <a:bodyPr>
            <a:normAutofit/>
          </a:bodyPr>
          <a:lstStyle/>
          <a:p>
            <a:r>
              <a:rPr lang="en-US" altLang="zh-CN" sz="2600" b="1" dirty="0" smtClean="0"/>
              <a:t>For National Health Commission (MOH) :</a:t>
            </a:r>
          </a:p>
          <a:p>
            <a:pPr lvl="1"/>
            <a:r>
              <a:rPr lang="en-US" altLang="zh-CN" sz="2600" b="1" dirty="0" smtClean="0"/>
              <a:t>Developing </a:t>
            </a:r>
            <a:r>
              <a:rPr lang="en-US" altLang="zh-CN" sz="2600" b="1" dirty="0" smtClean="0">
                <a:solidFill>
                  <a:srgbClr val="FF0000"/>
                </a:solidFill>
              </a:rPr>
              <a:t>special regulations </a:t>
            </a:r>
            <a:r>
              <a:rPr lang="en-US" altLang="zh-CN" sz="2600" b="1" dirty="0" smtClean="0"/>
              <a:t>on applying genome editing in human reproduction;</a:t>
            </a:r>
          </a:p>
          <a:p>
            <a:pPr lvl="1"/>
            <a:r>
              <a:rPr lang="en-US" altLang="zh-CN" sz="2600" b="1" dirty="0" smtClean="0"/>
              <a:t>the </a:t>
            </a:r>
            <a:r>
              <a:rPr lang="en-US" altLang="zh-CN" sz="2600" b="1" dirty="0" smtClean="0">
                <a:solidFill>
                  <a:srgbClr val="FF0000"/>
                </a:solidFill>
              </a:rPr>
              <a:t>licensing system </a:t>
            </a:r>
            <a:r>
              <a:rPr lang="en-US" altLang="zh-CN" sz="2600" b="1" dirty="0" smtClean="0"/>
              <a:t>should be established;</a:t>
            </a:r>
          </a:p>
          <a:p>
            <a:pPr lvl="1"/>
            <a:r>
              <a:rPr lang="en-US" altLang="zh-CN" sz="2600" b="1" dirty="0"/>
              <a:t>T</a:t>
            </a:r>
            <a:r>
              <a:rPr lang="en-US" altLang="zh-CN" sz="2600" b="1" dirty="0" smtClean="0"/>
              <a:t>he protocol </a:t>
            </a:r>
            <a:r>
              <a:rPr lang="en-US" altLang="zh-CN" sz="2600" b="1" dirty="0"/>
              <a:t>of </a:t>
            </a:r>
            <a:r>
              <a:rPr lang="en-US" altLang="zh-CN" sz="2600" b="1" dirty="0" err="1"/>
              <a:t>germline</a:t>
            </a:r>
            <a:r>
              <a:rPr lang="en-US" altLang="zh-CN" sz="2600" b="1" dirty="0"/>
              <a:t> genome </a:t>
            </a:r>
            <a:r>
              <a:rPr lang="en-US" altLang="zh-CN" sz="2600" b="1" dirty="0" smtClean="0"/>
              <a:t>modification needs </a:t>
            </a:r>
            <a:r>
              <a:rPr lang="en-US" altLang="zh-CN" sz="2600" b="1" dirty="0" smtClean="0">
                <a:solidFill>
                  <a:srgbClr val="FF0000"/>
                </a:solidFill>
              </a:rPr>
              <a:t>double ethics review</a:t>
            </a:r>
            <a:r>
              <a:rPr lang="en-US" altLang="zh-CN" sz="2600" b="1" dirty="0" smtClean="0"/>
              <a:t>: Institutional and Expert review.</a:t>
            </a:r>
          </a:p>
          <a:p>
            <a:pPr lvl="1"/>
            <a:r>
              <a:rPr lang="en-US" altLang="zh-CN" sz="2600" b="1" dirty="0" smtClean="0"/>
              <a:t>The </a:t>
            </a:r>
            <a:r>
              <a:rPr lang="en-US" altLang="zh-CN" sz="2600" b="1" dirty="0" smtClean="0">
                <a:solidFill>
                  <a:srgbClr val="FF0000"/>
                </a:solidFill>
              </a:rPr>
              <a:t>system of the examination and assessment of IRB’s </a:t>
            </a:r>
            <a:r>
              <a:rPr lang="en-US" altLang="zh-CN" sz="2600" b="1" dirty="0" smtClean="0"/>
              <a:t>review </a:t>
            </a:r>
            <a:r>
              <a:rPr lang="en-US" altLang="zh-CN" sz="2600" b="1" dirty="0"/>
              <a:t>of the protocol of </a:t>
            </a:r>
            <a:r>
              <a:rPr lang="en-US" altLang="zh-CN" sz="2600" b="1" dirty="0" err="1"/>
              <a:t>germline</a:t>
            </a:r>
            <a:r>
              <a:rPr lang="en-US" altLang="zh-CN" sz="2600" b="1" dirty="0"/>
              <a:t> genome modification </a:t>
            </a:r>
            <a:r>
              <a:rPr lang="en-US" altLang="zh-CN" sz="2600" b="1" dirty="0" smtClean="0"/>
              <a:t>should be established. </a:t>
            </a:r>
            <a:endParaRPr lang="en-US" altLang="zh-CN" sz="2600" b="1" dirty="0"/>
          </a:p>
          <a:p>
            <a:pPr lvl="1"/>
            <a:endParaRPr lang="zh-CN" altLang="en-US" sz="2799" dirty="0"/>
          </a:p>
        </p:txBody>
      </p:sp>
    </p:spTree>
    <p:extLst>
      <p:ext uri="{BB962C8B-B14F-4D97-AF65-F5344CB8AC3E}">
        <p14:creationId xmlns:p14="http://schemas.microsoft.com/office/powerpoint/2010/main" val="422520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GA4</a:t>
            </a:r>
            <a:r>
              <a:rPr lang="zh-CN" altLang="en-US" b="1" dirty="0" smtClean="0"/>
              <a:t>：</a:t>
            </a:r>
            <a:r>
              <a:rPr lang="en-US" altLang="zh-CN" b="1" dirty="0" smtClean="0"/>
              <a:t>Legal governance </a:t>
            </a:r>
            <a:endParaRPr lang="zh-CN" altLang="en-US" b="1" dirty="0"/>
          </a:p>
        </p:txBody>
      </p:sp>
      <p:sp>
        <p:nvSpPr>
          <p:cNvPr id="3" name="内容占位符 2"/>
          <p:cNvSpPr>
            <a:spLocks noGrp="1"/>
          </p:cNvSpPr>
          <p:nvPr>
            <p:ph idx="1"/>
          </p:nvPr>
        </p:nvSpPr>
        <p:spPr/>
        <p:txBody>
          <a:bodyPr>
            <a:normAutofit/>
          </a:bodyPr>
          <a:lstStyle/>
          <a:p>
            <a:r>
              <a:rPr lang="en-US" altLang="zh-CN" sz="2800" b="1" dirty="0" smtClean="0"/>
              <a:t>The existing regulations which prohibit the implantation of modified gamete or embryo into human reproductive tract be revised.</a:t>
            </a:r>
          </a:p>
          <a:p>
            <a:r>
              <a:rPr lang="en-US" altLang="zh-CN" sz="2800" b="1" dirty="0" smtClean="0"/>
              <a:t>The legislature will play critical role in the consensus reached by citizens and keeps communications with other countries. </a:t>
            </a:r>
            <a:endParaRPr lang="zh-CN" altLang="en-US" sz="2800" b="1" dirty="0"/>
          </a:p>
        </p:txBody>
      </p:sp>
    </p:spTree>
    <p:extLst>
      <p:ext uri="{BB962C8B-B14F-4D97-AF65-F5344CB8AC3E}">
        <p14:creationId xmlns:p14="http://schemas.microsoft.com/office/powerpoint/2010/main" val="293084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GA 5: International governance</a:t>
            </a:r>
            <a:endParaRPr kumimoji="1" lang="zh-CN" altLang="en-US" b="1" dirty="0"/>
          </a:p>
        </p:txBody>
      </p:sp>
      <p:sp>
        <p:nvSpPr>
          <p:cNvPr id="3" name="内容占位符 2"/>
          <p:cNvSpPr>
            <a:spLocks noGrp="1"/>
          </p:cNvSpPr>
          <p:nvPr>
            <p:ph idx="1"/>
          </p:nvPr>
        </p:nvSpPr>
        <p:spPr/>
        <p:txBody>
          <a:bodyPr>
            <a:normAutofit/>
          </a:bodyPr>
          <a:lstStyle/>
          <a:p>
            <a:r>
              <a:rPr lang="en-US" altLang="zh-CN" sz="2800" b="1" dirty="0"/>
              <a:t>T</a:t>
            </a:r>
            <a:r>
              <a:rPr lang="en-US" altLang="zh-CN" sz="2800" b="1" dirty="0" smtClean="0"/>
              <a:t>he </a:t>
            </a:r>
            <a:r>
              <a:rPr lang="en-US" altLang="zh-CN" sz="2800" b="1" dirty="0"/>
              <a:t>United Nations should convene a meeting among member states to discuss the genome editing in human reproduction for </a:t>
            </a:r>
            <a:r>
              <a:rPr lang="en-US" altLang="zh-CN" sz="2800" b="1" dirty="0" err="1"/>
              <a:t>germline</a:t>
            </a:r>
            <a:r>
              <a:rPr lang="en-US" altLang="zh-CN" sz="2800" b="1" dirty="0"/>
              <a:t> genome modification will change the gene pool of the mankind</a:t>
            </a:r>
            <a:r>
              <a:rPr lang="en-US" altLang="zh-CN" sz="2800" b="1" dirty="0" smtClean="0"/>
              <a:t>. Member states should reach a consensus .</a:t>
            </a:r>
            <a:endParaRPr lang="zh-CN" altLang="en-US" sz="2800" b="1" dirty="0"/>
          </a:p>
          <a:p>
            <a:endParaRPr kumimoji="1" lang="zh-CN" altLang="en-US" sz="2800" dirty="0"/>
          </a:p>
        </p:txBody>
      </p:sp>
    </p:spTree>
    <p:extLst>
      <p:ext uri="{BB962C8B-B14F-4D97-AF65-F5344CB8AC3E}">
        <p14:creationId xmlns:p14="http://schemas.microsoft.com/office/powerpoint/2010/main" val="6414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5980" y="1412776"/>
            <a:ext cx="7632848" cy="1421928"/>
          </a:xfrm>
          <a:prstGeom prst="rect">
            <a:avLst/>
          </a:prstGeom>
          <a:noFill/>
        </p:spPr>
        <p:txBody>
          <a:bodyPr wrap="square" rtlCol="0">
            <a:spAutoFit/>
          </a:bodyPr>
          <a:lstStyle/>
          <a:p>
            <a:pPr>
              <a:lnSpc>
                <a:spcPct val="90000"/>
              </a:lnSpc>
            </a:pPr>
            <a:r>
              <a:rPr lang="en-US" altLang="zh-CN" sz="4800" b="1" dirty="0" smtClean="0"/>
              <a:t>Thank you very much for your attention</a:t>
            </a:r>
            <a:endParaRPr lang="zh-CN" altLang="en-US" sz="4800" b="1" dirty="0"/>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Responses to the report on </a:t>
            </a:r>
            <a:r>
              <a:rPr lang="en-US" altLang="zh-CN" b="1" dirty="0" err="1" smtClean="0"/>
              <a:t>germline</a:t>
            </a:r>
            <a:r>
              <a:rPr lang="en-US" altLang="zh-CN" b="1" dirty="0" smtClean="0"/>
              <a:t> genome modification for preventing HIV</a:t>
            </a:r>
            <a:endParaRPr lang="zh-CN" altLang="en-US" b="1" dirty="0"/>
          </a:p>
        </p:txBody>
      </p:sp>
      <p:sp>
        <p:nvSpPr>
          <p:cNvPr id="3" name="内容占位符 2"/>
          <p:cNvSpPr>
            <a:spLocks noGrp="1"/>
          </p:cNvSpPr>
          <p:nvPr>
            <p:ph idx="1"/>
          </p:nvPr>
        </p:nvSpPr>
        <p:spPr/>
        <p:txBody>
          <a:bodyPr>
            <a:normAutofit fontScale="92500" lnSpcReduction="20000"/>
          </a:bodyPr>
          <a:lstStyle/>
          <a:p>
            <a:r>
              <a:rPr lang="en-US" altLang="zh-CN" sz="2800" b="1" dirty="0"/>
              <a:t>If the report in the web is true, what Dr. He did is not just somatic nor </a:t>
            </a:r>
            <a:r>
              <a:rPr lang="en-US" altLang="zh-CN" sz="2800" b="1" dirty="0" err="1"/>
              <a:t>germline</a:t>
            </a:r>
            <a:r>
              <a:rPr lang="en-US" altLang="zh-CN" sz="2800" b="1" dirty="0"/>
              <a:t> genome modification, but </a:t>
            </a:r>
            <a:r>
              <a:rPr lang="en-US" altLang="zh-CN" sz="2800" b="1" dirty="0" err="1"/>
              <a:t>germline</a:t>
            </a:r>
            <a:r>
              <a:rPr lang="en-US" altLang="zh-CN" sz="2800" b="1" dirty="0"/>
              <a:t> genome modification for enhancement. This is a practice with the least degree of ethical justifiability and acceptability.</a:t>
            </a:r>
          </a:p>
          <a:p>
            <a:r>
              <a:rPr lang="en-US" altLang="zh-CN" sz="2800" b="1" dirty="0"/>
              <a:t>It is the most difficult to assess the risk-benefit ratio in enhancement even for medical purpose. So it is very difficult for us to protect the future child. It should not be our priority, and it should not be on our agenda now.</a:t>
            </a:r>
          </a:p>
          <a:p>
            <a:r>
              <a:rPr kumimoji="1" lang="en-US" altLang="zh-CN" sz="2800" b="1" dirty="0"/>
              <a:t>There is a convenient and practical method to prevent HIV infection, to use genome editing is </a:t>
            </a:r>
            <a:r>
              <a:rPr kumimoji="1" lang="en-US" altLang="zh-CN" sz="2800" b="1" dirty="0" smtClean="0"/>
              <a:t>something like </a:t>
            </a:r>
            <a:r>
              <a:rPr kumimoji="1" lang="en-US" altLang="zh-CN" sz="2800" b="1" dirty="0"/>
              <a:t>“to shot bird with cannon”.  </a:t>
            </a:r>
            <a:endParaRPr kumimoji="1" lang="zh-CN" altLang="en-US" sz="2800" dirty="0"/>
          </a:p>
          <a:p>
            <a:endParaRPr lang="en-US" altLang="zh-CN" sz="2800" b="1" dirty="0" smtClean="0"/>
          </a:p>
        </p:txBody>
      </p:sp>
    </p:spTree>
    <p:extLst>
      <p:ext uri="{BB962C8B-B14F-4D97-AF65-F5344CB8AC3E}">
        <p14:creationId xmlns:p14="http://schemas.microsoft.com/office/powerpoint/2010/main" val="355117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My responses </a:t>
            </a:r>
            <a:endParaRPr kumimoji="1" lang="zh-CN" altLang="en-US" b="1" dirty="0"/>
          </a:p>
        </p:txBody>
      </p:sp>
      <p:sp>
        <p:nvSpPr>
          <p:cNvPr id="3" name="内容占位符 2"/>
          <p:cNvSpPr>
            <a:spLocks noGrp="1"/>
          </p:cNvSpPr>
          <p:nvPr>
            <p:ph idx="1"/>
          </p:nvPr>
        </p:nvSpPr>
        <p:spPr/>
        <p:txBody>
          <a:bodyPr>
            <a:normAutofit fontScale="92500" lnSpcReduction="10000"/>
          </a:bodyPr>
          <a:lstStyle/>
          <a:p>
            <a:r>
              <a:rPr kumimoji="1" lang="en-US" altLang="zh-CN" b="1" dirty="0" smtClean="0"/>
              <a:t>According to our regulations the protocol of clinical trials should be reviewed and approved by IRB. If the report in web is true the IRB of Shenzhen </a:t>
            </a:r>
            <a:r>
              <a:rPr kumimoji="1" lang="en-US" altLang="zh-CN" b="1" dirty="0" err="1" smtClean="0"/>
              <a:t>Meihe</a:t>
            </a:r>
            <a:r>
              <a:rPr kumimoji="1" lang="en-US" altLang="zh-CN" b="1" dirty="0" smtClean="0"/>
              <a:t> Hospital is not the institutional review board of South University of Science and Technology nor the institution Dr. He did his genome editing. So the review is invalid.</a:t>
            </a:r>
          </a:p>
          <a:p>
            <a:r>
              <a:rPr kumimoji="1" lang="en-US" altLang="zh-CN" b="1" dirty="0" smtClean="0"/>
              <a:t>According to MOH and MOST regulations on assisted reproduction and embryonic stem cell research, the genetically modified embryo is prohibited to be implanted into human or animal reproductive tract. So what Dr. He did violates the relevant regulations.</a:t>
            </a:r>
          </a:p>
          <a:p>
            <a:r>
              <a:rPr kumimoji="1" lang="en-US" altLang="zh-CN" b="1" dirty="0" err="1" smtClean="0"/>
              <a:t>Germline</a:t>
            </a:r>
            <a:r>
              <a:rPr kumimoji="1" lang="en-US" altLang="zh-CN" b="1" dirty="0" smtClean="0"/>
              <a:t> genome modification by genome editing for prevention or enhancement both will change the gene pool of human species (</a:t>
            </a:r>
            <a:r>
              <a:rPr kumimoji="1" lang="en-US" altLang="zh-CN" b="1" i="1" dirty="0" smtClean="0"/>
              <a:t>homo sapiens</a:t>
            </a:r>
            <a:r>
              <a:rPr kumimoji="1" lang="en-US" altLang="zh-CN" b="1" dirty="0" smtClean="0"/>
              <a:t>). How could Dr. He and your team change the gene pool of human species without considering the need to consult other part of human species?   </a:t>
            </a:r>
            <a:endParaRPr kumimoji="1" lang="zh-CN" altLang="en-US" b="1" dirty="0"/>
          </a:p>
        </p:txBody>
      </p:sp>
    </p:spTree>
    <p:extLst>
      <p:ext uri="{BB962C8B-B14F-4D97-AF65-F5344CB8AC3E}">
        <p14:creationId xmlns:p14="http://schemas.microsoft.com/office/powerpoint/2010/main" val="233279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Concerns of genome modification by genome editing</a:t>
            </a:r>
            <a:endParaRPr kumimoji="1" lang="zh-CN" altLang="en-US" sz="3100" dirty="0"/>
          </a:p>
        </p:txBody>
      </p:sp>
      <p:sp>
        <p:nvSpPr>
          <p:cNvPr id="3" name="内容占位符 2"/>
          <p:cNvSpPr>
            <a:spLocks noGrp="1"/>
          </p:cNvSpPr>
          <p:nvPr>
            <p:ph idx="1"/>
          </p:nvPr>
        </p:nvSpPr>
        <p:spPr/>
        <p:txBody>
          <a:bodyPr>
            <a:normAutofit/>
          </a:bodyPr>
          <a:lstStyle/>
          <a:p>
            <a:r>
              <a:rPr lang="en-US" altLang="zh-CN" sz="3200" b="1" dirty="0" smtClean="0"/>
              <a:t>During </a:t>
            </a:r>
            <a:r>
              <a:rPr lang="en-US" altLang="zh-CN" sz="3200" b="1" dirty="0"/>
              <a:t>the 8</a:t>
            </a:r>
            <a:r>
              <a:rPr lang="en-US" altLang="zh-CN" sz="3200" b="1" baseline="30000" dirty="0"/>
              <a:t>th</a:t>
            </a:r>
            <a:r>
              <a:rPr lang="en-US" altLang="zh-CN" sz="3200" b="1" dirty="0"/>
              <a:t> National Conference on Bioethics held in Shanghai on November 16-18, </a:t>
            </a:r>
            <a:r>
              <a:rPr lang="en-US" altLang="zh-CN" sz="3200" b="1" dirty="0" smtClean="0"/>
              <a:t>there was a </a:t>
            </a:r>
            <a:r>
              <a:rPr lang="en-US" altLang="zh-CN" sz="3200" b="1" dirty="0"/>
              <a:t>panel discussion on </a:t>
            </a:r>
            <a:r>
              <a:rPr lang="en-US" altLang="zh-CN" sz="3200" b="1" dirty="0" smtClean="0"/>
              <a:t>“Will </a:t>
            </a:r>
            <a:r>
              <a:rPr lang="en-US" altLang="zh-CN" sz="3200" b="1" dirty="0"/>
              <a:t>unruly situation of genome editing </a:t>
            </a:r>
            <a:r>
              <a:rPr lang="en-US" altLang="zh-CN" sz="3200" b="1" dirty="0" smtClean="0"/>
              <a:t>occur in mainland China?”</a:t>
            </a:r>
            <a:endParaRPr kumimoji="1" lang="zh-CN" altLang="en-US" sz="3200" dirty="0"/>
          </a:p>
        </p:txBody>
      </p:sp>
    </p:spTree>
    <p:extLst>
      <p:ext uri="{BB962C8B-B14F-4D97-AF65-F5344CB8AC3E}">
        <p14:creationId xmlns:p14="http://schemas.microsoft.com/office/powerpoint/2010/main" val="227768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800" b="1" dirty="0" smtClean="0"/>
              <a:t>Concern 1:</a:t>
            </a:r>
            <a:endParaRPr kumimoji="1" lang="zh-CN" altLang="en-US" sz="4800" b="1" dirty="0"/>
          </a:p>
        </p:txBody>
      </p:sp>
      <p:sp>
        <p:nvSpPr>
          <p:cNvPr id="3" name="内容占位符 2"/>
          <p:cNvSpPr>
            <a:spLocks noGrp="1"/>
          </p:cNvSpPr>
          <p:nvPr>
            <p:ph idx="1"/>
          </p:nvPr>
        </p:nvSpPr>
        <p:spPr/>
        <p:txBody>
          <a:bodyPr>
            <a:normAutofit/>
          </a:bodyPr>
          <a:lstStyle/>
          <a:p>
            <a:r>
              <a:rPr lang="en-US" altLang="zh-CN" b="1" dirty="0" smtClean="0"/>
              <a:t>The unruly situation of gene editing will occur such like the unruly situation of unproven and unregulated “stem cell therapy” </a:t>
            </a:r>
            <a:r>
              <a:rPr lang="en-US" altLang="zh-CN" b="1" dirty="0"/>
              <a:t>d</a:t>
            </a:r>
            <a:r>
              <a:rPr lang="en-US" altLang="zh-CN" b="1" dirty="0" smtClean="0"/>
              <a:t>uring </a:t>
            </a:r>
            <a:r>
              <a:rPr lang="en-US" altLang="zh-CN" b="1" dirty="0"/>
              <a:t>the period of 2005-</a:t>
            </a:r>
            <a:r>
              <a:rPr lang="en-US" altLang="zh-CN" b="1" dirty="0" smtClean="0"/>
              <a:t>2012:</a:t>
            </a:r>
          </a:p>
          <a:p>
            <a:pPr lvl="1"/>
            <a:r>
              <a:rPr lang="en-US" altLang="zh-CN" sz="2400" b="1" dirty="0" smtClean="0"/>
              <a:t>Hundreds of </a:t>
            </a:r>
            <a:r>
              <a:rPr lang="en-US" altLang="zh-CN" sz="2400" b="1" dirty="0"/>
              <a:t>hospitals in collusion with biotech </a:t>
            </a:r>
            <a:r>
              <a:rPr lang="en-US" altLang="zh-CN" sz="2400" b="1" dirty="0" smtClean="0"/>
              <a:t>companies;</a:t>
            </a:r>
          </a:p>
          <a:p>
            <a:pPr lvl="1"/>
            <a:r>
              <a:rPr lang="en-US" altLang="zh-CN" sz="2400" b="1" dirty="0" smtClean="0"/>
              <a:t>Direct </a:t>
            </a:r>
            <a:r>
              <a:rPr lang="en-US" altLang="zh-CN" sz="2400" b="1" dirty="0"/>
              <a:t>injection of </a:t>
            </a:r>
            <a:r>
              <a:rPr lang="en-US" altLang="zh-CN" sz="2400" b="1" dirty="0" err="1"/>
              <a:t>undifferenciated</a:t>
            </a:r>
            <a:r>
              <a:rPr lang="en-US" altLang="zh-CN" sz="2400" b="1" dirty="0"/>
              <a:t> adult stem cells or umbilical stem </a:t>
            </a:r>
            <a:r>
              <a:rPr lang="en-US" altLang="zh-CN" sz="2400" b="1" dirty="0" smtClean="0"/>
              <a:t>cells; </a:t>
            </a:r>
          </a:p>
          <a:p>
            <a:pPr lvl="1"/>
            <a:r>
              <a:rPr lang="en-US" altLang="zh-CN" sz="2400" b="1" dirty="0"/>
              <a:t>T</a:t>
            </a:r>
            <a:r>
              <a:rPr lang="en-US" altLang="zh-CN" sz="2400" b="1" dirty="0" smtClean="0"/>
              <a:t>ens </a:t>
            </a:r>
            <a:r>
              <a:rPr lang="en-US" altLang="zh-CN" sz="2400" b="1" dirty="0"/>
              <a:t>or even hundreds thousands of </a:t>
            </a:r>
            <a:r>
              <a:rPr lang="en-US" altLang="zh-CN" sz="2400" b="1" dirty="0" smtClean="0"/>
              <a:t>patients </a:t>
            </a:r>
            <a:r>
              <a:rPr lang="en-US" altLang="zh-CN" sz="2400" b="1" dirty="0"/>
              <a:t>taken into </a:t>
            </a:r>
            <a:r>
              <a:rPr lang="en-US" altLang="zh-CN" sz="2400" b="1" dirty="0" smtClean="0"/>
              <a:t>trap;</a:t>
            </a:r>
            <a:endParaRPr lang="en-US" altLang="zh-CN" sz="2400" b="1" dirty="0"/>
          </a:p>
          <a:p>
            <a:pPr lvl="1"/>
            <a:r>
              <a:rPr lang="en-US" altLang="zh-CN" sz="2400" b="1" dirty="0"/>
              <a:t>The fake stem cell therapy might cost patients CNY tens or even hundreds </a:t>
            </a:r>
            <a:r>
              <a:rPr lang="en-US" altLang="zh-CN" sz="2400" b="1" dirty="0" smtClean="0"/>
              <a:t>millions </a:t>
            </a:r>
            <a:r>
              <a:rPr lang="en-US" altLang="zh-CN" sz="2400" b="1" i="1" dirty="0" err="1" smtClean="0"/>
              <a:t>yuan</a:t>
            </a:r>
            <a:r>
              <a:rPr lang="en-US" altLang="zh-CN" sz="2400" b="1" dirty="0" smtClean="0"/>
              <a:t> </a:t>
            </a:r>
            <a:r>
              <a:rPr lang="en-US" altLang="zh-CN" sz="2400" b="1" dirty="0"/>
              <a:t>out of their own pocket which became fat profits for doctors, hospitals and biotech companies. </a:t>
            </a:r>
            <a:endParaRPr kumimoji="1" lang="zh-CN" altLang="en-US" sz="2400" dirty="0"/>
          </a:p>
        </p:txBody>
      </p:sp>
    </p:spTree>
    <p:extLst>
      <p:ext uri="{BB962C8B-B14F-4D97-AF65-F5344CB8AC3E}">
        <p14:creationId xmlns:p14="http://schemas.microsoft.com/office/powerpoint/2010/main" val="205109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800" b="1" dirty="0" smtClean="0"/>
              <a:t/>
            </a:r>
            <a:br>
              <a:rPr lang="en-US" altLang="zh-CN" sz="4800" b="1" dirty="0" smtClean="0"/>
            </a:br>
            <a:r>
              <a:rPr lang="en-US" altLang="zh-CN" sz="4800" b="1" dirty="0"/>
              <a:t/>
            </a:r>
            <a:br>
              <a:rPr lang="en-US" altLang="zh-CN" sz="4800" b="1" dirty="0"/>
            </a:br>
            <a:r>
              <a:rPr lang="en-US" altLang="zh-CN" sz="4800" b="1" dirty="0" smtClean="0"/>
              <a:t/>
            </a:r>
            <a:br>
              <a:rPr lang="en-US" altLang="zh-CN" sz="4800" b="1" dirty="0" smtClean="0"/>
            </a:br>
            <a:r>
              <a:rPr lang="en-US" altLang="zh-CN" sz="4800" b="1" dirty="0"/>
              <a:t/>
            </a:r>
            <a:br>
              <a:rPr lang="en-US" altLang="zh-CN" sz="4800" b="1" dirty="0"/>
            </a:br>
            <a:r>
              <a:rPr lang="en-US" altLang="zh-CN" sz="4800" b="1" dirty="0" smtClean="0"/>
              <a:t/>
            </a:r>
            <a:br>
              <a:rPr lang="en-US" altLang="zh-CN" sz="4800" b="1" dirty="0" smtClean="0"/>
            </a:br>
            <a:r>
              <a:rPr lang="en-US" altLang="zh-CN" sz="4800" b="1" dirty="0"/>
              <a:t/>
            </a:r>
            <a:br>
              <a:rPr lang="en-US" altLang="zh-CN" sz="4800" b="1" dirty="0"/>
            </a:br>
            <a:r>
              <a:rPr lang="en-US" altLang="zh-CN" sz="4800" b="1" dirty="0" smtClean="0"/>
              <a:t/>
            </a:r>
            <a:br>
              <a:rPr lang="en-US" altLang="zh-CN" sz="4800" b="1" dirty="0" smtClean="0"/>
            </a:br>
            <a:r>
              <a:rPr lang="en-US" altLang="zh-CN" sz="4800" b="1" dirty="0" smtClean="0"/>
              <a:t>Concern II:</a:t>
            </a:r>
            <a:endParaRPr lang="zh-CN" altLang="en-US" sz="4800" b="1" dirty="0"/>
          </a:p>
        </p:txBody>
      </p:sp>
      <p:sp>
        <p:nvSpPr>
          <p:cNvPr id="3" name="内容占位符 2"/>
          <p:cNvSpPr>
            <a:spLocks noGrp="1"/>
          </p:cNvSpPr>
          <p:nvPr>
            <p:ph idx="1"/>
          </p:nvPr>
        </p:nvSpPr>
        <p:spPr/>
        <p:txBody>
          <a:bodyPr>
            <a:normAutofit/>
          </a:bodyPr>
          <a:lstStyle/>
          <a:p>
            <a:r>
              <a:rPr lang="en-US" altLang="zh-CN" b="1" dirty="0" smtClean="0"/>
              <a:t>During the period of 2010-2015 a dozen of the books for teaching medical ethics were published in which the authors claimed that:</a:t>
            </a:r>
          </a:p>
          <a:p>
            <a:r>
              <a:rPr lang="en-US" altLang="zh-CN" b="1" dirty="0"/>
              <a:t>P</a:t>
            </a:r>
            <a:r>
              <a:rPr lang="en-US" altLang="zh-CN" b="1" dirty="0" smtClean="0"/>
              <a:t>eople with genetic defects or the disabled physically or mentally are  </a:t>
            </a:r>
            <a:r>
              <a:rPr lang="zh-CN" altLang="en-US" b="1" dirty="0" smtClean="0"/>
              <a:t>“劣生” </a:t>
            </a:r>
            <a:r>
              <a:rPr lang="en-US" altLang="zh-CN" b="1" dirty="0" smtClean="0"/>
              <a:t>(</a:t>
            </a:r>
            <a:r>
              <a:rPr lang="en-US" altLang="zh-CN" b="1" i="1" dirty="0" err="1" smtClean="0"/>
              <a:t>liesheng</a:t>
            </a:r>
            <a:r>
              <a:rPr lang="en-US" altLang="zh-CN" b="1" dirty="0" smtClean="0"/>
              <a:t>. inferior), have no value for reproduction, are burdens to the society, their life has no value, so they should be subject to compulsory sterilization. </a:t>
            </a:r>
          </a:p>
          <a:p>
            <a:r>
              <a:rPr lang="en-US" altLang="zh-CN" b="1" dirty="0" smtClean="0"/>
              <a:t>If their suggestion would be accepted by the government, there would have been tens millions of people undergoing compulsory sterilization.</a:t>
            </a:r>
          </a:p>
        </p:txBody>
      </p:sp>
    </p:spTree>
    <p:extLst>
      <p:ext uri="{BB962C8B-B14F-4D97-AF65-F5344CB8AC3E}">
        <p14:creationId xmlns:p14="http://schemas.microsoft.com/office/powerpoint/2010/main" val="131907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100" b="1" dirty="0" smtClean="0"/>
              <a:t>How </a:t>
            </a:r>
            <a:r>
              <a:rPr lang="en-US" altLang="zh-CN" sz="3100" b="1" dirty="0"/>
              <a:t>will the patients and their offspring with unedited genome be treated?</a:t>
            </a:r>
            <a:endParaRPr lang="zh-CN" altLang="en-US" sz="3100" dirty="0"/>
          </a:p>
        </p:txBody>
      </p:sp>
      <p:sp>
        <p:nvSpPr>
          <p:cNvPr id="3" name="内容占位符 2"/>
          <p:cNvSpPr>
            <a:spLocks noGrp="1"/>
          </p:cNvSpPr>
          <p:nvPr>
            <p:ph idx="1"/>
          </p:nvPr>
        </p:nvSpPr>
        <p:spPr/>
        <p:txBody>
          <a:bodyPr>
            <a:normAutofit/>
          </a:bodyPr>
          <a:lstStyle/>
          <a:p>
            <a:r>
              <a:rPr lang="en-US" altLang="zh-CN" b="1" dirty="0"/>
              <a:t>If future doctors or scientists were trained in this way, how can they treat  patients with genetic diseases and the disabled physically and mentally?  </a:t>
            </a:r>
            <a:endParaRPr lang="en-US" altLang="zh-CN" b="1" dirty="0" smtClean="0"/>
          </a:p>
          <a:p>
            <a:r>
              <a:rPr lang="en-US" altLang="zh-CN" b="1" dirty="0" smtClean="0"/>
              <a:t>If </a:t>
            </a:r>
            <a:r>
              <a:rPr lang="en-US" altLang="zh-CN" b="1" dirty="0"/>
              <a:t>genome editing for treating and preventing diseases would be widely practiced, part of the people with genetic disease or their gamete/embryo would undergo genome editing, they and their offspring would get rid of genetic condition, the other part of the people won’t. Would this latter part of the people and their offspring be probably treated as “inferior”, having no value as a human </a:t>
            </a:r>
            <a:r>
              <a:rPr lang="en-US" altLang="zh-CN" b="1" dirty="0" smtClean="0"/>
              <a:t>being</a:t>
            </a:r>
            <a:endParaRPr lang="en-US" altLang="zh-CN" b="1" dirty="0"/>
          </a:p>
        </p:txBody>
      </p:sp>
    </p:spTree>
    <p:extLst>
      <p:ext uri="{BB962C8B-B14F-4D97-AF65-F5344CB8AC3E}">
        <p14:creationId xmlns:p14="http://schemas.microsoft.com/office/powerpoint/2010/main" val="29786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The policy that the </a:t>
            </a:r>
            <a:r>
              <a:rPr lang="en-US" altLang="zh-CN" b="1" dirty="0" err="1" smtClean="0"/>
              <a:t>chinese</a:t>
            </a:r>
            <a:r>
              <a:rPr lang="en-US" altLang="zh-CN" b="1" dirty="0" smtClean="0"/>
              <a:t> government openly announced</a:t>
            </a:r>
            <a:endParaRPr lang="zh-CN" altLang="en-US" b="1" dirty="0"/>
          </a:p>
        </p:txBody>
      </p:sp>
      <p:sp>
        <p:nvSpPr>
          <p:cNvPr id="3" name="内容占位符 2"/>
          <p:cNvSpPr>
            <a:spLocks noGrp="1"/>
          </p:cNvSpPr>
          <p:nvPr>
            <p:ph idx="1"/>
          </p:nvPr>
        </p:nvSpPr>
        <p:spPr/>
        <p:txBody>
          <a:bodyPr>
            <a:normAutofit/>
          </a:bodyPr>
          <a:lstStyle/>
          <a:p>
            <a:r>
              <a:rPr lang="en-US" altLang="zh-CN" b="1" dirty="0" smtClean="0"/>
              <a:t>In </a:t>
            </a:r>
            <a:r>
              <a:rPr lang="en-US" altLang="zh-CN" b="1" dirty="0"/>
              <a:t>1998, </a:t>
            </a:r>
            <a:r>
              <a:rPr lang="en-US" altLang="zh-CN" b="1" dirty="0" smtClean="0"/>
              <a:t>then President Jiang Zemin </a:t>
            </a:r>
            <a:r>
              <a:rPr lang="en-US" altLang="zh-CN" b="1" dirty="0"/>
              <a:t>pointed out in his congratulatory speech to the 11th </a:t>
            </a:r>
            <a:r>
              <a:rPr lang="en-US" altLang="zh-CN" b="1" dirty="0" smtClean="0"/>
              <a:t>Asia-Pacific Conference </a:t>
            </a:r>
            <a:r>
              <a:rPr lang="en-US" altLang="zh-CN" b="1" dirty="0"/>
              <a:t>of </a:t>
            </a:r>
            <a:r>
              <a:rPr lang="en-US" altLang="zh-CN" b="1" dirty="0" smtClean="0"/>
              <a:t>Rehabilitation </a:t>
            </a:r>
            <a:r>
              <a:rPr lang="en-US" altLang="zh-CN" b="1" dirty="0"/>
              <a:t>I</a:t>
            </a:r>
            <a:r>
              <a:rPr lang="en-US" altLang="zh-CN" b="1" dirty="0" smtClean="0"/>
              <a:t>nternational </a:t>
            </a:r>
            <a:r>
              <a:rPr lang="en-US" altLang="zh-CN" b="1" dirty="0"/>
              <a:t>that:</a:t>
            </a:r>
          </a:p>
          <a:p>
            <a:r>
              <a:rPr lang="en-US" altLang="zh-CN" b="1" dirty="0"/>
              <a:t>"There have been people with disabilities since the dawn of time</a:t>
            </a:r>
            <a:r>
              <a:rPr lang="en-US" altLang="zh-CN" b="1" dirty="0" smtClean="0"/>
              <a:t>. They </a:t>
            </a:r>
            <a:r>
              <a:rPr lang="en-US" altLang="zh-CN" b="1" dirty="0"/>
              <a:t>have the desire and ability to participate in social life, and </a:t>
            </a:r>
            <a:r>
              <a:rPr lang="en-US" altLang="zh-CN" b="1" dirty="0">
                <a:solidFill>
                  <a:srgbClr val="FF0000"/>
                </a:solidFill>
              </a:rPr>
              <a:t>they are the creators of social wealth, and they pay much more efforts than healthy people</a:t>
            </a:r>
            <a:r>
              <a:rPr lang="en-US" altLang="zh-CN" b="1" dirty="0" smtClean="0">
                <a:solidFill>
                  <a:srgbClr val="FF0000"/>
                </a:solidFill>
              </a:rPr>
              <a:t>. They </a:t>
            </a:r>
            <a:r>
              <a:rPr lang="en-US" altLang="zh-CN" b="1" dirty="0">
                <a:solidFill>
                  <a:srgbClr val="FF0000"/>
                </a:solidFill>
              </a:rPr>
              <a:t>should enjoy all human dignity and rights as able-bodied people</a:t>
            </a:r>
            <a:r>
              <a:rPr lang="en-US" altLang="zh-CN" b="1" dirty="0" smtClean="0">
                <a:solidFill>
                  <a:srgbClr val="FF0000"/>
                </a:solidFill>
              </a:rPr>
              <a:t>. The </a:t>
            </a:r>
            <a:r>
              <a:rPr lang="en-US" altLang="zh-CN" b="1" dirty="0">
                <a:solidFill>
                  <a:srgbClr val="FF0000"/>
                </a:solidFill>
              </a:rPr>
              <a:t>liberation of the disabled, the </a:t>
            </a:r>
            <a:r>
              <a:rPr lang="en-US" altLang="zh-CN" b="1" dirty="0" smtClean="0">
                <a:solidFill>
                  <a:srgbClr val="FF0000"/>
                </a:solidFill>
              </a:rPr>
              <a:t>group in the most difficulties in the society</a:t>
            </a:r>
            <a:r>
              <a:rPr lang="en-US" altLang="zh-CN" b="1" dirty="0">
                <a:solidFill>
                  <a:srgbClr val="FF0000"/>
                </a:solidFill>
              </a:rPr>
              <a:t>, is a major symbol of the development of human civilization and social progress</a:t>
            </a:r>
            <a:r>
              <a:rPr lang="en-US" altLang="zh-CN" b="1" dirty="0" smtClean="0">
                <a:solidFill>
                  <a:srgbClr val="FF0000"/>
                </a:solidFill>
              </a:rPr>
              <a:t>.</a:t>
            </a:r>
            <a:r>
              <a:rPr lang="en-US" altLang="zh-CN" b="1" dirty="0" smtClean="0"/>
              <a:t>”</a:t>
            </a:r>
            <a:endParaRPr lang="en-US" altLang="zh-CN" b="1" dirty="0"/>
          </a:p>
          <a:p>
            <a:endParaRPr lang="en-US" altLang="zh-CN" dirty="0" smtClean="0">
              <a:solidFill>
                <a:srgbClr val="FF0000"/>
              </a:solidFill>
            </a:endParaRPr>
          </a:p>
        </p:txBody>
      </p:sp>
    </p:spTree>
    <p:extLst>
      <p:ext uri="{BB962C8B-B14F-4D97-AF65-F5344CB8AC3E}">
        <p14:creationId xmlns:p14="http://schemas.microsoft.com/office/powerpoint/2010/main" val="104018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b="1" dirty="0" smtClean="0"/>
              <a:t>two things we have to do</a:t>
            </a:r>
            <a:endParaRPr lang="zh-CN" altLang="en-US" sz="4400" b="1" dirty="0"/>
          </a:p>
        </p:txBody>
      </p:sp>
      <p:sp>
        <p:nvSpPr>
          <p:cNvPr id="3" name="内容占位符 2"/>
          <p:cNvSpPr>
            <a:spLocks noGrp="1"/>
          </p:cNvSpPr>
          <p:nvPr>
            <p:ph idx="1"/>
          </p:nvPr>
        </p:nvSpPr>
        <p:spPr/>
        <p:txBody>
          <a:bodyPr>
            <a:normAutofit fontScale="85000" lnSpcReduction="10000"/>
          </a:bodyPr>
          <a:lstStyle/>
          <a:p>
            <a:r>
              <a:rPr lang="en-US" altLang="zh-CN" sz="3199" b="1" dirty="0" smtClean="0"/>
              <a:t>Somatic genome modification by </a:t>
            </a:r>
            <a:r>
              <a:rPr lang="en-US" altLang="zh-CN" sz="3199" b="1" dirty="0" smtClean="0"/>
              <a:t>genome editing is proved to be </a:t>
            </a:r>
            <a:r>
              <a:rPr lang="en-US" altLang="zh-CN" sz="3199" b="1" dirty="0"/>
              <a:t>s</a:t>
            </a:r>
            <a:r>
              <a:rPr lang="en-US" altLang="zh-CN" sz="3199" b="1" dirty="0" smtClean="0"/>
              <a:t>afe and efficacious. Next step: Is </a:t>
            </a:r>
            <a:r>
              <a:rPr lang="en-US" altLang="zh-CN" sz="3199" b="1" dirty="0"/>
              <a:t>t</a:t>
            </a:r>
            <a:r>
              <a:rPr lang="en-US" altLang="zh-CN" sz="3199" b="1" dirty="0" smtClean="0"/>
              <a:t>o prevent offspring from suffering genetic condition a goal worth to pursue for? </a:t>
            </a:r>
            <a:r>
              <a:rPr lang="en-US" altLang="zh-CN" sz="3200" b="1" dirty="0"/>
              <a:t>The estimated number of thalassemia carriers is around 47.48 </a:t>
            </a:r>
            <a:r>
              <a:rPr lang="en-US" altLang="zh-CN" sz="3200" b="1" dirty="0" smtClean="0"/>
              <a:t>million in China. </a:t>
            </a:r>
          </a:p>
          <a:p>
            <a:r>
              <a:rPr lang="en-US" altLang="zh-CN" sz="3200" b="1" dirty="0" smtClean="0"/>
              <a:t>However, w</a:t>
            </a:r>
            <a:r>
              <a:rPr lang="en-US" altLang="zh-CN" sz="3199" b="1" dirty="0" smtClean="0"/>
              <a:t>e </a:t>
            </a:r>
            <a:r>
              <a:rPr lang="en-US" altLang="zh-CN" sz="3199" b="1" dirty="0" smtClean="0"/>
              <a:t>have to do two things before we reach the stage of clinical trials of </a:t>
            </a:r>
            <a:r>
              <a:rPr lang="en-US" altLang="zh-CN" sz="3199" b="1" dirty="0" err="1" smtClean="0"/>
              <a:t>germline</a:t>
            </a:r>
            <a:r>
              <a:rPr lang="en-US" altLang="zh-CN" sz="3199" b="1" dirty="0" smtClean="0"/>
              <a:t> genome modification editing in human gamete or embryo:</a:t>
            </a:r>
            <a:endParaRPr lang="en-US" altLang="zh-CN" sz="3199" b="1" dirty="0"/>
          </a:p>
          <a:p>
            <a:pPr lvl="1"/>
            <a:r>
              <a:rPr lang="en-US" altLang="zh-CN" sz="2799" b="1" dirty="0" smtClean="0"/>
              <a:t>Building an </a:t>
            </a:r>
            <a:r>
              <a:rPr lang="en-US" altLang="zh-CN" sz="2799" b="1" dirty="0"/>
              <a:t>ethical </a:t>
            </a:r>
            <a:r>
              <a:rPr lang="en-US" altLang="zh-CN" sz="2799" b="1" dirty="0" smtClean="0"/>
              <a:t>framework (EF) to evaluate the decision-making scientists, physicians and regulators made; </a:t>
            </a:r>
          </a:p>
          <a:p>
            <a:pPr lvl="1"/>
            <a:r>
              <a:rPr lang="en-US" altLang="zh-CN" sz="2799" b="1" dirty="0" smtClean="0"/>
              <a:t>Making governance arrangements (GA) for applying genome editing in </a:t>
            </a:r>
            <a:r>
              <a:rPr lang="en-US" altLang="zh-CN" sz="2799" b="1" dirty="0" err="1" smtClean="0"/>
              <a:t>germline</a:t>
            </a:r>
            <a:r>
              <a:rPr lang="en-US" altLang="zh-CN" sz="2799" b="1" dirty="0" smtClean="0"/>
              <a:t> genome modification</a:t>
            </a:r>
            <a:r>
              <a:rPr lang="en-US" altLang="zh-CN" sz="2799" dirty="0" smtClean="0"/>
              <a:t>.</a:t>
            </a:r>
            <a:endParaRPr lang="zh-CN" altLang="en-US" sz="2799" dirty="0"/>
          </a:p>
        </p:txBody>
      </p:sp>
    </p:spTree>
    <p:extLst>
      <p:ext uri="{BB962C8B-B14F-4D97-AF65-F5344CB8AC3E}">
        <p14:creationId xmlns:p14="http://schemas.microsoft.com/office/powerpoint/2010/main" val="415264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1624</Words>
  <Application>Microsoft Macintosh PowerPoint</Application>
  <PresentationFormat>自定义</PresentationFormat>
  <Paragraphs>80</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Continental_Asia_16x9</vt:lpstr>
      <vt:lpstr>ethical and Governance challenges raised by human genome editing</vt:lpstr>
      <vt:lpstr>Responses to the report on germline genome modification for preventing HIV</vt:lpstr>
      <vt:lpstr>My responses </vt:lpstr>
      <vt:lpstr>Concerns of genome modification by genome editing</vt:lpstr>
      <vt:lpstr>Concern 1:</vt:lpstr>
      <vt:lpstr>       Concern II:</vt:lpstr>
      <vt:lpstr>How will the patients and their offspring with unedited genome be treated?</vt:lpstr>
      <vt:lpstr>The policy that the chinese government openly announced</vt:lpstr>
      <vt:lpstr>two things we have to do</vt:lpstr>
      <vt:lpstr>EF1: Preconditions for applying genome editing in germline genome modification</vt:lpstr>
      <vt:lpstr>EF2：protecting the interests of future parent</vt:lpstr>
      <vt:lpstr>EF3：Protecting the interests of the future child</vt:lpstr>
      <vt:lpstr>EF4：Protecting social interests</vt:lpstr>
      <vt:lpstr>GA1：Professional governance</vt:lpstr>
      <vt:lpstr>GA2：Institutional governance </vt:lpstr>
      <vt:lpstr>GA3：Regulatory governance </vt:lpstr>
      <vt:lpstr>GA4：Legal governance </vt:lpstr>
      <vt:lpstr>GA 5: International governance</vt:lpstr>
      <vt:lpstr>PowerPoint 演示文稿</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2018-11-23T04:21:04Z</dcterms:created>
  <dcterms:modified xsi:type="dcterms:W3CDTF">2018-11-26T21:48:11Z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