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328" r:id="rId4"/>
    <p:sldId id="272" r:id="rId5"/>
    <p:sldId id="320" r:id="rId6"/>
    <p:sldId id="321" r:id="rId7"/>
    <p:sldId id="319" r:id="rId8"/>
    <p:sldId id="322" r:id="rId9"/>
    <p:sldId id="297" r:id="rId10"/>
    <p:sldId id="323" r:id="rId11"/>
    <p:sldId id="324" r:id="rId12"/>
    <p:sldId id="316" r:id="rId13"/>
    <p:sldId id="315" r:id="rId14"/>
    <p:sldId id="314" r:id="rId15"/>
    <p:sldId id="273" r:id="rId16"/>
    <p:sldId id="312" r:id="rId17"/>
    <p:sldId id="311" r:id="rId18"/>
    <p:sldId id="310" r:id="rId19"/>
    <p:sldId id="309" r:id="rId20"/>
    <p:sldId id="308" r:id="rId21"/>
    <p:sldId id="307" r:id="rId22"/>
    <p:sldId id="325" r:id="rId23"/>
    <p:sldId id="306" r:id="rId24"/>
    <p:sldId id="326" r:id="rId25"/>
    <p:sldId id="305" r:id="rId26"/>
    <p:sldId id="304" r:id="rId27"/>
    <p:sldId id="303" r:id="rId28"/>
    <p:sldId id="302" r:id="rId29"/>
    <p:sldId id="301" r:id="rId30"/>
    <p:sldId id="300" r:id="rId31"/>
    <p:sldId id="299" r:id="rId32"/>
    <p:sldId id="327" r:id="rId33"/>
    <p:sldId id="298" r:id="rId34"/>
    <p:sldId id="294" r:id="rId35"/>
  </p:sldIdLst>
  <p:sldSz cx="12192000"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istrerimaur@gmail.com" initials="b" lastIdx="0" clrIdx="0">
    <p:extLst>
      <p:ext uri="{19B8F6BF-5375-455C-9EA6-DF929625EA0E}">
        <p15:presenceInfo xmlns:p15="http://schemas.microsoft.com/office/powerpoint/2012/main" userId="ca7c7e2a5af544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62" d="100"/>
          <a:sy n="62" d="100"/>
        </p:scale>
        <p:origin x="81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AB81E58-427C-A543-9B05-7763E3CFAD8D}" type="datetimeFigureOut">
              <a:rPr lang="it-IT" smtClean="0"/>
              <a:t>26/11/2018</a:t>
            </a:fld>
            <a:endParaRPr lang="it-IT"/>
          </a:p>
        </p:txBody>
      </p:sp>
      <p:sp>
        <p:nvSpPr>
          <p:cNvPr id="4" name="Segnaposto immagine diapositiva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755650" y="5145088"/>
            <a:ext cx="6048375" cy="42100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1FE9AC7-75E5-2E4B-89D4-709C7EFA3395}" type="slidenum">
              <a:rPr lang="it-IT" smtClean="0"/>
              <a:t>‹#›</a:t>
            </a:fld>
            <a:endParaRPr lang="it-IT"/>
          </a:p>
        </p:txBody>
      </p:sp>
    </p:spTree>
    <p:extLst>
      <p:ext uri="{BB962C8B-B14F-4D97-AF65-F5344CB8AC3E}">
        <p14:creationId xmlns:p14="http://schemas.microsoft.com/office/powerpoint/2010/main" val="236232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1FE9AC7-75E5-2E4B-89D4-709C7EFA3395}" type="slidenum">
              <a:rPr lang="it-IT" smtClean="0"/>
              <a:t>5</a:t>
            </a:fld>
            <a:endParaRPr lang="it-IT"/>
          </a:p>
        </p:txBody>
      </p:sp>
    </p:spTree>
    <p:extLst>
      <p:ext uri="{BB962C8B-B14F-4D97-AF65-F5344CB8AC3E}">
        <p14:creationId xmlns:p14="http://schemas.microsoft.com/office/powerpoint/2010/main" val="113728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38" name="PlaceHolder 5"/>
          <p:cNvSpPr>
            <a:spLocks noGrp="1"/>
          </p:cNvSpPr>
          <p:nvPr>
            <p:ph type="body"/>
          </p:nvPr>
        </p:nvSpPr>
        <p:spPr>
          <a:xfrm>
            <a:off x="7949160" y="409824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40" name="PlaceHolder 7"/>
          <p:cNvSpPr>
            <a:spLocks noGrp="1"/>
          </p:cNvSpPr>
          <p:nvPr>
            <p:ph type="body"/>
          </p:nvPr>
        </p:nvSpPr>
        <p:spPr>
          <a:xfrm>
            <a:off x="838080" y="409824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57" name="PlaceHolder 3"/>
          <p:cNvSpPr>
            <a:spLocks noGrp="1"/>
          </p:cNvSpPr>
          <p:nvPr>
            <p:ph type="body"/>
          </p:nvPr>
        </p:nvSpPr>
        <p:spPr>
          <a:xfrm>
            <a:off x="83808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58" name="PlaceHolder 4"/>
          <p:cNvSpPr>
            <a:spLocks noGrp="1"/>
          </p:cNvSpPr>
          <p:nvPr>
            <p:ph type="body"/>
          </p:nvPr>
        </p:nvSpPr>
        <p:spPr>
          <a:xfrm>
            <a:off x="622620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73"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74" name="PlaceHolder 5"/>
          <p:cNvSpPr>
            <a:spLocks noGrp="1"/>
          </p:cNvSpPr>
          <p:nvPr>
            <p:ph type="body"/>
          </p:nvPr>
        </p:nvSpPr>
        <p:spPr>
          <a:xfrm>
            <a:off x="83808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79" name="PlaceHolder 5"/>
          <p:cNvSpPr>
            <a:spLocks noGrp="1"/>
          </p:cNvSpPr>
          <p:nvPr>
            <p:ph type="body"/>
          </p:nvPr>
        </p:nvSpPr>
        <p:spPr>
          <a:xfrm>
            <a:off x="7949160" y="409824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81" name="PlaceHolder 7"/>
          <p:cNvSpPr>
            <a:spLocks noGrp="1"/>
          </p:cNvSpPr>
          <p:nvPr>
            <p:ph type="body"/>
          </p:nvPr>
        </p:nvSpPr>
        <p:spPr>
          <a:xfrm>
            <a:off x="838080" y="4098240"/>
            <a:ext cx="338580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it-IT"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it-IT"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it-IT"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it-IT" sz="6000" b="0" strike="noStrike" spc="-1">
                <a:solidFill>
                  <a:srgbClr val="000000"/>
                </a:solidFill>
                <a:latin typeface="Calibri Light"/>
              </a:rPr>
              <a:t>Fare clic per modificare lo stile del titolo</a:t>
            </a:r>
            <a:endParaRPr lang="it-IT"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D63DD17B-3D14-4958-B90D-21E486375045}" type="datetime">
              <a:rPr lang="it-IT" sz="1200" b="0" strike="noStrike" spc="-1">
                <a:solidFill>
                  <a:srgbClr val="8B8B8B"/>
                </a:solidFill>
                <a:latin typeface="Calibri"/>
              </a:rPr>
              <a:t>26/11/2018</a:t>
            </a:fld>
            <a:endParaRPr lang="it-IT"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it-IT"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E5724EBC-F85B-41F8-8D3D-ACE3D7A1C65A}" type="slidenum">
              <a:rPr lang="it-IT" sz="1200" b="0" strike="noStrike" spc="-1">
                <a:solidFill>
                  <a:srgbClr val="8B8B8B"/>
                </a:solidFill>
                <a:latin typeface="Calibri"/>
              </a:rPr>
              <a:t>‹#›</a:t>
            </a:fld>
            <a:endParaRPr lang="it-IT"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800" b="0" strike="noStrike" spc="-1">
                <a:solidFill>
                  <a:srgbClr val="000000"/>
                </a:solidFill>
                <a:latin typeface="Calibri"/>
              </a:rPr>
              <a:t>Fai clic per modificare il formato del testo della struttura</a:t>
            </a:r>
          </a:p>
          <a:p>
            <a:pPr marL="864000" lvl="1" indent="-324000">
              <a:spcBef>
                <a:spcPts val="1134"/>
              </a:spcBef>
              <a:buClr>
                <a:srgbClr val="000000"/>
              </a:buClr>
              <a:buSzPct val="75000"/>
              <a:buFont typeface="Symbol" charset="2"/>
              <a:buChar char=""/>
            </a:pPr>
            <a:r>
              <a:rPr lang="it-IT" sz="2000" b="0" strike="noStrike" spc="-1">
                <a:solidFill>
                  <a:srgbClr val="000000"/>
                </a:solidFill>
                <a:latin typeface="Calibri"/>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Calibri"/>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Calibri"/>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Calibri"/>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Calibri"/>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Calibri"/>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it-IT" sz="4400" b="0" strike="noStrike" spc="-1">
                <a:solidFill>
                  <a:srgbClr val="000000"/>
                </a:solidFill>
                <a:latin typeface="Calibri Light"/>
              </a:rPr>
              <a:t>Fare clic per modificare lo stile del titolo</a:t>
            </a:r>
            <a:endParaRPr lang="it-IT"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100000"/>
              </a:lnSpc>
              <a:spcBef>
                <a:spcPts val="1001"/>
              </a:spcBef>
              <a:buClr>
                <a:srgbClr val="000000"/>
              </a:buClr>
              <a:buFont typeface="Arial"/>
              <a:buChar char="•"/>
            </a:pPr>
            <a:r>
              <a:rPr lang="it-IT" sz="2800" b="0" strike="noStrike" spc="-1">
                <a:solidFill>
                  <a:srgbClr val="000000"/>
                </a:solidFill>
                <a:latin typeface="Calibri"/>
              </a:rPr>
              <a:t>Fare clic per modificare stili del testo dello schema</a:t>
            </a:r>
          </a:p>
          <a:p>
            <a:pPr marL="685800" lvl="1" indent="-228240">
              <a:lnSpc>
                <a:spcPct val="100000"/>
              </a:lnSpc>
              <a:spcBef>
                <a:spcPts val="499"/>
              </a:spcBef>
              <a:buClr>
                <a:srgbClr val="000000"/>
              </a:buClr>
              <a:buFont typeface="Arial"/>
              <a:buChar char="•"/>
            </a:pPr>
            <a:r>
              <a:rPr lang="it-IT" sz="2400" b="0" strike="noStrike" spc="-1">
                <a:solidFill>
                  <a:srgbClr val="000000"/>
                </a:solidFill>
                <a:latin typeface="Calibri"/>
              </a:rPr>
              <a:t>Secondo livello</a:t>
            </a:r>
          </a:p>
          <a:p>
            <a:pPr marL="1143000" lvl="2" indent="-228240">
              <a:lnSpc>
                <a:spcPct val="100000"/>
              </a:lnSpc>
              <a:spcBef>
                <a:spcPts val="499"/>
              </a:spcBef>
              <a:buClr>
                <a:srgbClr val="000000"/>
              </a:buClr>
              <a:buFont typeface="Arial"/>
              <a:buChar char="•"/>
            </a:pPr>
            <a:r>
              <a:rPr lang="it-IT" sz="2000" b="0" strike="noStrike" spc="-1">
                <a:solidFill>
                  <a:srgbClr val="000000"/>
                </a:solidFill>
                <a:latin typeface="Calibri"/>
              </a:rPr>
              <a:t>Terzo livello</a:t>
            </a:r>
          </a:p>
          <a:p>
            <a:pPr marL="1600200" lvl="3" indent="-228240">
              <a:lnSpc>
                <a:spcPct val="100000"/>
              </a:lnSpc>
              <a:spcBef>
                <a:spcPts val="499"/>
              </a:spcBef>
              <a:buClr>
                <a:srgbClr val="000000"/>
              </a:buClr>
              <a:buFont typeface="Arial"/>
              <a:buChar char="•"/>
            </a:pPr>
            <a:r>
              <a:rPr lang="it-IT" sz="1800" b="0" strike="noStrike" spc="-1">
                <a:solidFill>
                  <a:srgbClr val="000000"/>
                </a:solidFill>
                <a:latin typeface="Calibri"/>
              </a:rPr>
              <a:t>Quarto livello</a:t>
            </a:r>
          </a:p>
          <a:p>
            <a:pPr marL="2057400" lvl="4" indent="-228240">
              <a:lnSpc>
                <a:spcPct val="100000"/>
              </a:lnSpc>
              <a:spcBef>
                <a:spcPts val="499"/>
              </a:spcBef>
              <a:buClr>
                <a:srgbClr val="000000"/>
              </a:buClr>
              <a:buFont typeface="Arial"/>
              <a:buChar char="•"/>
            </a:pPr>
            <a:r>
              <a:rPr lang="it-IT" sz="1800" b="0" strike="noStrike" spc="-1">
                <a:solidFill>
                  <a:srgbClr val="000000"/>
                </a:solidFill>
                <a:latin typeface="Calibri"/>
              </a:rPr>
              <a:t>Quinto livello</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9F2C22B9-006D-4CD2-AABC-AA648AFD7A5D}" type="datetime">
              <a:rPr lang="it-IT" sz="1200" b="0" strike="noStrike" spc="-1">
                <a:solidFill>
                  <a:srgbClr val="8B8B8B"/>
                </a:solidFill>
                <a:latin typeface="Calibri"/>
              </a:rPr>
              <a:t>26/11/2018</a:t>
            </a:fld>
            <a:endParaRPr lang="it-IT"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it-IT"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8F5D63CF-F514-4D1D-BD00-0291C544C86B}" type="slidenum">
              <a:rPr lang="it-IT" sz="1200" b="0" strike="noStrike" spc="-1">
                <a:solidFill>
                  <a:srgbClr val="8B8B8B"/>
                </a:solidFill>
                <a:latin typeface="Calibri"/>
              </a:rPr>
              <a:t>‹#›</a:t>
            </a:fld>
            <a:endParaRPr lang="it-IT"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lstStyle/>
          <a:p>
            <a:pPr algn="ctr">
              <a:lnSpc>
                <a:spcPct val="100000"/>
              </a:lnSpc>
            </a:pPr>
            <a:r>
              <a:rPr lang="it-IT" sz="6000" spc="-1" dirty="0" err="1">
                <a:solidFill>
                  <a:srgbClr val="000000"/>
                </a:solidFill>
                <a:latin typeface="Calibri Light"/>
              </a:rPr>
              <a:t>Genome</a:t>
            </a:r>
            <a:r>
              <a:rPr lang="it-IT" sz="6000" spc="-1" dirty="0">
                <a:solidFill>
                  <a:srgbClr val="000000"/>
                </a:solidFill>
                <a:latin typeface="Calibri Light"/>
              </a:rPr>
              <a:t> editing, </a:t>
            </a:r>
            <a:r>
              <a:rPr lang="it-IT" sz="6000" spc="-1" dirty="0" err="1">
                <a:solidFill>
                  <a:srgbClr val="000000"/>
                </a:solidFill>
                <a:latin typeface="Calibri Light"/>
              </a:rPr>
              <a:t>Justice</a:t>
            </a:r>
            <a:r>
              <a:rPr lang="it-IT" sz="6000" spc="-1" dirty="0">
                <a:solidFill>
                  <a:srgbClr val="000000"/>
                </a:solidFill>
                <a:latin typeface="Calibri Light"/>
              </a:rPr>
              <a:t> </a:t>
            </a:r>
          </a:p>
          <a:p>
            <a:pPr algn="ctr">
              <a:lnSpc>
                <a:spcPct val="100000"/>
              </a:lnSpc>
            </a:pPr>
            <a:r>
              <a:rPr lang="it-IT" sz="6000" spc="-1" dirty="0">
                <a:solidFill>
                  <a:srgbClr val="000000"/>
                </a:solidFill>
                <a:latin typeface="Calibri Light"/>
              </a:rPr>
              <a:t>and </a:t>
            </a:r>
            <a:r>
              <a:rPr lang="it-IT" sz="6000" spc="-1" dirty="0" err="1">
                <a:solidFill>
                  <a:srgbClr val="000000"/>
                </a:solidFill>
                <a:latin typeface="Calibri Light"/>
              </a:rPr>
              <a:t>Autonomy</a:t>
            </a:r>
            <a:endParaRPr lang="it-IT" sz="6000" b="0" strike="noStrike" spc="-1" dirty="0">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rmAutofit fontScale="92500" lnSpcReduction="10000"/>
          </a:bodyPr>
          <a:lstStyle/>
          <a:p>
            <a:pPr algn="ctr">
              <a:lnSpc>
                <a:spcPct val="100000"/>
              </a:lnSpc>
              <a:spcBef>
                <a:spcPts val="1001"/>
              </a:spcBef>
            </a:pPr>
            <a:r>
              <a:rPr lang="it-IT" sz="3600" b="0" strike="noStrike" spc="-1" dirty="0">
                <a:solidFill>
                  <a:srgbClr val="000000"/>
                </a:solidFill>
                <a:latin typeface="Calibri"/>
              </a:rPr>
              <a:t>Maurizio </a:t>
            </a:r>
            <a:r>
              <a:rPr lang="it-IT" sz="3600" b="0" strike="noStrike" spc="-1" dirty="0" err="1">
                <a:solidFill>
                  <a:srgbClr val="000000"/>
                </a:solidFill>
                <a:latin typeface="Calibri"/>
              </a:rPr>
              <a:t>Balistreri</a:t>
            </a:r>
            <a:endParaRPr lang="it-IT" sz="3600" b="0" strike="noStrike" spc="-1" dirty="0">
              <a:latin typeface="Arial"/>
            </a:endParaRPr>
          </a:p>
          <a:p>
            <a:pPr algn="ctr">
              <a:lnSpc>
                <a:spcPct val="100000"/>
              </a:lnSpc>
              <a:spcBef>
                <a:spcPts val="1001"/>
              </a:spcBef>
            </a:pPr>
            <a:r>
              <a:rPr lang="it-IT" sz="3600" b="0" strike="noStrike" spc="-1" dirty="0">
                <a:solidFill>
                  <a:srgbClr val="000000"/>
                </a:solidFill>
                <a:latin typeface="Calibri"/>
              </a:rPr>
              <a:t>(</a:t>
            </a:r>
            <a:r>
              <a:rPr lang="it-IT" sz="3600" b="0" strike="noStrike" spc="-1" dirty="0" err="1">
                <a:solidFill>
                  <a:srgbClr val="000000"/>
                </a:solidFill>
                <a:latin typeface="Calibri"/>
              </a:rPr>
              <a:t>Department</a:t>
            </a:r>
            <a:r>
              <a:rPr lang="it-IT" sz="3600" b="0" strike="noStrike" spc="-1" dirty="0">
                <a:solidFill>
                  <a:srgbClr val="000000"/>
                </a:solidFill>
                <a:latin typeface="Calibri"/>
              </a:rPr>
              <a:t> of </a:t>
            </a:r>
            <a:r>
              <a:rPr lang="it-IT" sz="3600" b="0" strike="noStrike" spc="-1" dirty="0" err="1">
                <a:solidFill>
                  <a:srgbClr val="000000"/>
                </a:solidFill>
                <a:latin typeface="Calibri"/>
              </a:rPr>
              <a:t>Philosophy</a:t>
            </a:r>
            <a:r>
              <a:rPr lang="it-IT" sz="3600" b="0" strike="noStrike" spc="-1" dirty="0">
                <a:solidFill>
                  <a:srgbClr val="000000"/>
                </a:solidFill>
                <a:latin typeface="Calibri"/>
              </a:rPr>
              <a:t> and Educational Science; </a:t>
            </a:r>
            <a:r>
              <a:rPr lang="it-IT" sz="3600" b="0" strike="noStrike" spc="-1" dirty="0" err="1">
                <a:solidFill>
                  <a:srgbClr val="000000"/>
                </a:solidFill>
                <a:latin typeface="Calibri"/>
              </a:rPr>
              <a:t>University</a:t>
            </a:r>
            <a:r>
              <a:rPr lang="it-IT" sz="3600" b="0" strike="noStrike" spc="-1" dirty="0">
                <a:solidFill>
                  <a:srgbClr val="000000"/>
                </a:solidFill>
                <a:latin typeface="Calibri"/>
              </a:rPr>
              <a:t> of </a:t>
            </a:r>
            <a:r>
              <a:rPr lang="it-IT" sz="3600" b="0" strike="noStrike" spc="-1" dirty="0" err="1">
                <a:solidFill>
                  <a:srgbClr val="000000"/>
                </a:solidFill>
                <a:latin typeface="Calibri"/>
              </a:rPr>
              <a:t>Turin</a:t>
            </a:r>
            <a:r>
              <a:rPr lang="it-IT" sz="3600" b="0" strike="noStrike" spc="-1" dirty="0">
                <a:solidFill>
                  <a:srgbClr val="000000"/>
                </a:solidFill>
                <a:latin typeface="Calibri"/>
              </a:rPr>
              <a:t>)</a:t>
            </a:r>
            <a:endParaRPr lang="it-IT" sz="3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431BDA-C21A-874A-953E-2B0437671C12}"/>
              </a:ext>
            </a:extLst>
          </p:cNvPr>
          <p:cNvSpPr>
            <a:spLocks noGrp="1"/>
          </p:cNvSpPr>
          <p:nvPr>
            <p:ph type="title"/>
          </p:nvPr>
        </p:nvSpPr>
        <p:spPr/>
        <p:txBody>
          <a:bodyPr/>
          <a:lstStyle/>
          <a:p>
            <a:pPr algn="ctr"/>
            <a:r>
              <a:rPr lang="it-IT" dirty="0" err="1"/>
              <a:t>Intrusion</a:t>
            </a:r>
            <a:r>
              <a:rPr lang="it-IT" dirty="0"/>
              <a:t> by </a:t>
            </a:r>
            <a:r>
              <a:rPr lang="it-IT" dirty="0" err="1"/>
              <a:t>Ken</a:t>
            </a:r>
            <a:r>
              <a:rPr lang="it-IT" dirty="0"/>
              <a:t> </a:t>
            </a:r>
            <a:r>
              <a:rPr lang="it-IT" dirty="0" err="1"/>
              <a:t>Macleod</a:t>
            </a:r>
            <a:endParaRPr lang="it-IT" dirty="0"/>
          </a:p>
        </p:txBody>
      </p:sp>
      <p:sp>
        <p:nvSpPr>
          <p:cNvPr id="3" name="Sottotitolo 2">
            <a:extLst>
              <a:ext uri="{FF2B5EF4-FFF2-40B4-BE49-F238E27FC236}">
                <a16:creationId xmlns:a16="http://schemas.microsoft.com/office/drawing/2014/main" id="{298FD3F1-9D28-894A-945F-ACB6669B82D2}"/>
              </a:ext>
            </a:extLst>
          </p:cNvPr>
          <p:cNvSpPr>
            <a:spLocks noGrp="1"/>
          </p:cNvSpPr>
          <p:nvPr>
            <p:ph type="subTitle"/>
          </p:nvPr>
        </p:nvSpPr>
        <p:spPr/>
        <p:txBody>
          <a:bodyPr>
            <a:noAutofit/>
          </a:bodyPr>
          <a:lstStyle/>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r>
              <a:rPr lang="it-IT" sz="4000" dirty="0" err="1"/>
              <a:t>Hope</a:t>
            </a:r>
            <a:r>
              <a:rPr lang="it-IT" sz="4000" dirty="0"/>
              <a:t> </a:t>
            </a:r>
            <a:r>
              <a:rPr lang="it-IT" sz="4000" dirty="0" err="1"/>
              <a:t>won't</a:t>
            </a:r>
            <a:r>
              <a:rPr lang="it-IT" sz="4000" dirty="0"/>
              <a:t> take "the </a:t>
            </a:r>
            <a:r>
              <a:rPr lang="it-IT" sz="4000" dirty="0" err="1"/>
              <a:t>fix</a:t>
            </a:r>
            <a:r>
              <a:rPr lang="it-IT" sz="4000" dirty="0"/>
              <a:t>", a </a:t>
            </a:r>
            <a:r>
              <a:rPr lang="it-IT" sz="4000" dirty="0" err="1"/>
              <a:t>pill</a:t>
            </a:r>
            <a:r>
              <a:rPr lang="it-IT" sz="4000" dirty="0"/>
              <a:t> </a:t>
            </a:r>
            <a:r>
              <a:rPr lang="it-IT" sz="4000" dirty="0" err="1"/>
              <a:t>that</a:t>
            </a:r>
            <a:r>
              <a:rPr lang="it-IT" sz="4000" dirty="0"/>
              <a:t> </a:t>
            </a:r>
            <a:r>
              <a:rPr lang="it-IT" sz="4000" dirty="0" err="1"/>
              <a:t>cures</a:t>
            </a:r>
            <a:r>
              <a:rPr lang="it-IT" sz="4000" dirty="0"/>
              <a:t> </a:t>
            </a:r>
            <a:r>
              <a:rPr lang="it-IT" sz="4000" dirty="0" err="1"/>
              <a:t>genetic</a:t>
            </a:r>
            <a:r>
              <a:rPr lang="it-IT" sz="4000" dirty="0"/>
              <a:t> </a:t>
            </a:r>
            <a:r>
              <a:rPr lang="it-IT" sz="4000" dirty="0" err="1"/>
              <a:t>disease</a:t>
            </a:r>
            <a:r>
              <a:rPr lang="it-IT" sz="4000" dirty="0"/>
              <a:t>, and </a:t>
            </a:r>
            <a:r>
              <a:rPr lang="it-IT" sz="4000" dirty="0" err="1"/>
              <a:t>corrects</a:t>
            </a:r>
            <a:r>
              <a:rPr lang="it-IT" sz="4000" dirty="0"/>
              <a:t> </a:t>
            </a:r>
            <a:r>
              <a:rPr lang="it-IT" sz="4000" dirty="0" err="1"/>
              <a:t>all</a:t>
            </a:r>
            <a:r>
              <a:rPr lang="it-IT" sz="4000" dirty="0"/>
              <a:t> the </a:t>
            </a:r>
            <a:r>
              <a:rPr lang="it-IT" sz="4000" dirty="0" err="1"/>
              <a:t>errors</a:t>
            </a:r>
            <a:r>
              <a:rPr lang="it-IT" sz="4000" dirty="0"/>
              <a:t> in a </a:t>
            </a:r>
            <a:r>
              <a:rPr lang="it-IT" sz="4000" dirty="0" err="1"/>
              <a:t>foetus's</a:t>
            </a:r>
            <a:r>
              <a:rPr lang="it-IT" sz="4000" dirty="0"/>
              <a:t> </a:t>
            </a:r>
            <a:r>
              <a:rPr lang="it-IT" sz="4000" dirty="0" err="1"/>
              <a:t>genome</a:t>
            </a:r>
            <a:r>
              <a:rPr lang="it-IT" sz="4000" dirty="0"/>
              <a:t>. </a:t>
            </a:r>
            <a:r>
              <a:rPr lang="it-IT" sz="4000" dirty="0" err="1"/>
              <a:t>She's</a:t>
            </a:r>
            <a:r>
              <a:rPr lang="it-IT" sz="4000" dirty="0"/>
              <a:t> </a:t>
            </a:r>
            <a:r>
              <a:rPr lang="it-IT" sz="4000" dirty="0" err="1"/>
              <a:t>refused</a:t>
            </a:r>
            <a:r>
              <a:rPr lang="it-IT" sz="4000" dirty="0"/>
              <a:t> once, </a:t>
            </a:r>
            <a:r>
              <a:rPr lang="it-IT" sz="4000" dirty="0" err="1"/>
              <a:t>but</a:t>
            </a:r>
            <a:r>
              <a:rPr lang="it-IT" sz="4000" dirty="0"/>
              <a:t> pressure to </a:t>
            </a:r>
            <a:r>
              <a:rPr lang="it-IT" sz="4000" dirty="0" err="1"/>
              <a:t>comply</a:t>
            </a:r>
            <a:r>
              <a:rPr lang="it-IT" sz="4000" dirty="0"/>
              <a:t> </a:t>
            </a:r>
            <a:r>
              <a:rPr lang="it-IT" sz="4000" dirty="0" err="1"/>
              <a:t>is</a:t>
            </a:r>
            <a:r>
              <a:rPr lang="it-IT" sz="4000" dirty="0"/>
              <a:t> </a:t>
            </a:r>
            <a:r>
              <a:rPr lang="it-IT" sz="4000" dirty="0" err="1"/>
              <a:t>mounting</a:t>
            </a:r>
            <a:r>
              <a:rPr lang="it-IT" sz="4000" dirty="0"/>
              <a:t> and </a:t>
            </a:r>
            <a:r>
              <a:rPr lang="it-IT" sz="4000" dirty="0" err="1"/>
              <a:t>she</a:t>
            </a:r>
            <a:r>
              <a:rPr lang="it-IT" sz="4000" dirty="0"/>
              <a:t> </a:t>
            </a:r>
            <a:r>
              <a:rPr lang="it-IT" sz="4000" dirty="0" err="1"/>
              <a:t>won't</a:t>
            </a:r>
            <a:r>
              <a:rPr lang="it-IT" sz="4000" dirty="0"/>
              <a:t> </a:t>
            </a:r>
            <a:r>
              <a:rPr lang="it-IT" sz="4000" dirty="0" err="1"/>
              <a:t>get</a:t>
            </a:r>
            <a:r>
              <a:rPr lang="it-IT" sz="4000" dirty="0"/>
              <a:t> </a:t>
            </a:r>
            <a:r>
              <a:rPr lang="it-IT" sz="4000" dirty="0" err="1"/>
              <a:t>away</a:t>
            </a:r>
            <a:r>
              <a:rPr lang="it-IT" sz="4000" dirty="0"/>
              <a:t> with </a:t>
            </a:r>
            <a:r>
              <a:rPr lang="it-IT" sz="4000" dirty="0" err="1"/>
              <a:t>it</a:t>
            </a:r>
            <a:r>
              <a:rPr lang="it-IT" sz="4000" dirty="0"/>
              <a:t> </a:t>
            </a:r>
            <a:r>
              <a:rPr lang="it-IT" sz="4000" dirty="0" err="1"/>
              <a:t>again</a:t>
            </a:r>
            <a:r>
              <a:rPr lang="it-IT" sz="4000" dirty="0"/>
              <a:t>. </a:t>
            </a:r>
            <a:r>
              <a:rPr lang="it-IT" sz="4000" dirty="0" err="1"/>
              <a:t>She</a:t>
            </a:r>
            <a:r>
              <a:rPr lang="it-IT" sz="4000" dirty="0"/>
              <a:t> </a:t>
            </a:r>
            <a:r>
              <a:rPr lang="it-IT" sz="4000" dirty="0" err="1"/>
              <a:t>could</a:t>
            </a:r>
            <a:r>
              <a:rPr lang="it-IT" sz="4000" dirty="0"/>
              <a:t> </a:t>
            </a:r>
            <a:r>
              <a:rPr lang="it-IT" sz="4000" dirty="0" err="1"/>
              <a:t>easily</a:t>
            </a:r>
            <a:r>
              <a:rPr lang="it-IT" sz="4000" dirty="0"/>
              <a:t> </a:t>
            </a:r>
            <a:r>
              <a:rPr lang="it-IT" sz="4000" dirty="0" err="1"/>
              <a:t>claim</a:t>
            </a:r>
            <a:r>
              <a:rPr lang="it-IT" sz="4000" dirty="0"/>
              <a:t> </a:t>
            </a:r>
            <a:r>
              <a:rPr lang="it-IT" sz="4000" dirty="0" err="1"/>
              <a:t>faith</a:t>
            </a:r>
            <a:r>
              <a:rPr lang="it-IT" sz="4000" dirty="0"/>
              <a:t> </a:t>
            </a:r>
            <a:r>
              <a:rPr lang="it-IT" sz="4000" dirty="0" err="1"/>
              <a:t>group</a:t>
            </a:r>
            <a:r>
              <a:rPr lang="it-IT" sz="4000" dirty="0"/>
              <a:t> </a:t>
            </a:r>
            <a:r>
              <a:rPr lang="it-IT" sz="4000" dirty="0" err="1"/>
              <a:t>exemption</a:t>
            </a:r>
            <a:r>
              <a:rPr lang="it-IT" sz="4000" dirty="0"/>
              <a:t>, </a:t>
            </a:r>
            <a:r>
              <a:rPr lang="it-IT" sz="4000" dirty="0" err="1"/>
              <a:t>but</a:t>
            </a:r>
            <a:r>
              <a:rPr lang="it-IT" sz="4000" dirty="0"/>
              <a:t> </a:t>
            </a:r>
            <a:r>
              <a:rPr lang="it-IT" sz="4000" dirty="0" err="1"/>
              <a:t>she</a:t>
            </a:r>
            <a:r>
              <a:rPr lang="it-IT" sz="4000" dirty="0"/>
              <a:t> </a:t>
            </a:r>
            <a:r>
              <a:rPr lang="it-IT" sz="4000" dirty="0" err="1"/>
              <a:t>won't</a:t>
            </a:r>
            <a:r>
              <a:rPr lang="it-IT" sz="4000" dirty="0"/>
              <a:t>. </a:t>
            </a:r>
            <a:r>
              <a:rPr lang="it-IT" sz="4000" dirty="0" err="1"/>
              <a:t>She</a:t>
            </a:r>
            <a:r>
              <a:rPr lang="it-IT" sz="4000" dirty="0"/>
              <a:t> </a:t>
            </a:r>
            <a:r>
              <a:rPr lang="it-IT" sz="4000" dirty="0" err="1"/>
              <a:t>won't</a:t>
            </a:r>
            <a:r>
              <a:rPr lang="it-IT" sz="4000" dirty="0"/>
              <a:t> </a:t>
            </a:r>
            <a:r>
              <a:rPr lang="it-IT" sz="4000" dirty="0" err="1"/>
              <a:t>give</a:t>
            </a:r>
            <a:r>
              <a:rPr lang="it-IT" sz="4000" dirty="0"/>
              <a:t> </a:t>
            </a:r>
            <a:r>
              <a:rPr lang="it-IT" sz="4000" dirty="0" err="1"/>
              <a:t>reasons</a:t>
            </a:r>
            <a:r>
              <a:rPr lang="it-IT" sz="4000" dirty="0"/>
              <a:t>; </a:t>
            </a:r>
            <a:r>
              <a:rPr lang="it-IT" sz="4000" dirty="0" err="1"/>
              <a:t>she</a:t>
            </a:r>
            <a:r>
              <a:rPr lang="it-IT" sz="4000" dirty="0"/>
              <a:t> </a:t>
            </a:r>
            <a:r>
              <a:rPr lang="it-IT" sz="4000" dirty="0" err="1"/>
              <a:t>insists</a:t>
            </a:r>
            <a:r>
              <a:rPr lang="it-IT" sz="4000" dirty="0"/>
              <a:t> </a:t>
            </a:r>
            <a:r>
              <a:rPr lang="it-IT" sz="4000" dirty="0" err="1"/>
              <a:t>it's</a:t>
            </a:r>
            <a:r>
              <a:rPr lang="it-IT" sz="4000" dirty="0"/>
              <a:t> </a:t>
            </a:r>
            <a:r>
              <a:rPr lang="it-IT" sz="4000" dirty="0" err="1"/>
              <a:t>simply</a:t>
            </a:r>
            <a:r>
              <a:rPr lang="it-IT" sz="4000" dirty="0"/>
              <a:t> </a:t>
            </a:r>
            <a:r>
              <a:rPr lang="it-IT" sz="4000" dirty="0" err="1"/>
              <a:t>her</a:t>
            </a:r>
            <a:r>
              <a:rPr lang="it-IT" sz="4000" dirty="0"/>
              <a:t> </a:t>
            </a:r>
            <a:r>
              <a:rPr lang="it-IT" sz="4000" dirty="0" err="1"/>
              <a:t>decision</a:t>
            </a:r>
            <a:r>
              <a:rPr lang="it-IT" sz="4000" dirty="0"/>
              <a:t>.</a:t>
            </a:r>
          </a:p>
        </p:txBody>
      </p:sp>
    </p:spTree>
    <p:extLst>
      <p:ext uri="{BB962C8B-B14F-4D97-AF65-F5344CB8AC3E}">
        <p14:creationId xmlns:p14="http://schemas.microsoft.com/office/powerpoint/2010/main" val="262575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1D3AD9-EC49-3D4E-9FF7-5B672B26649F}"/>
              </a:ext>
            </a:extLst>
          </p:cNvPr>
          <p:cNvSpPr>
            <a:spLocks noGrp="1"/>
          </p:cNvSpPr>
          <p:nvPr>
            <p:ph type="title"/>
          </p:nvPr>
        </p:nvSpPr>
        <p:spPr/>
        <p:txBody>
          <a:bodyPr/>
          <a:lstStyle/>
          <a:p>
            <a:pPr algn="ctr"/>
            <a:r>
              <a:rPr lang="it-IT" dirty="0" err="1"/>
              <a:t>About</a:t>
            </a:r>
            <a:r>
              <a:rPr lang="it-IT" dirty="0"/>
              <a:t> </a:t>
            </a:r>
            <a:r>
              <a:rPr lang="it-IT" dirty="0" err="1"/>
              <a:t>reproductive</a:t>
            </a:r>
            <a:r>
              <a:rPr lang="it-IT" dirty="0"/>
              <a:t> </a:t>
            </a:r>
            <a:r>
              <a:rPr lang="it-IT" dirty="0" err="1"/>
              <a:t>freedom</a:t>
            </a:r>
            <a:endParaRPr lang="it-IT" dirty="0"/>
          </a:p>
        </p:txBody>
      </p:sp>
      <p:sp>
        <p:nvSpPr>
          <p:cNvPr id="3" name="Sottotitolo 2">
            <a:extLst>
              <a:ext uri="{FF2B5EF4-FFF2-40B4-BE49-F238E27FC236}">
                <a16:creationId xmlns:a16="http://schemas.microsoft.com/office/drawing/2014/main" id="{D20D9DD3-6C34-B64E-B594-410E3369C266}"/>
              </a:ext>
            </a:extLst>
          </p:cNvPr>
          <p:cNvSpPr>
            <a:spLocks noGrp="1"/>
          </p:cNvSpPr>
          <p:nvPr>
            <p:ph type="subTitle"/>
          </p:nvPr>
        </p:nvSpPr>
        <p:spPr>
          <a:xfrm>
            <a:off x="838080" y="295765"/>
            <a:ext cx="10515240" cy="1325160"/>
          </a:xfrm>
        </p:spPr>
        <p:txBody>
          <a:bodyPr/>
          <a:lstStyle/>
          <a:p>
            <a:pPr marL="0" indent="0">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r>
              <a:rPr lang="en-GB" sz="4000" dirty="0"/>
              <a:t>New eugenics start from the idea that the parents’ freedom of choice constitutes the best antidote against the danger of coercive state policies.</a:t>
            </a:r>
            <a:r>
              <a:rPr lang="it-IT" sz="4000" dirty="0"/>
              <a:t> </a:t>
            </a:r>
          </a:p>
          <a:p>
            <a:endParaRPr lang="it-IT" dirty="0"/>
          </a:p>
        </p:txBody>
      </p:sp>
    </p:spTree>
    <p:extLst>
      <p:ext uri="{BB962C8B-B14F-4D97-AF65-F5344CB8AC3E}">
        <p14:creationId xmlns:p14="http://schemas.microsoft.com/office/powerpoint/2010/main" val="3450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8C8252-951E-234B-87AE-6950C8654CE8}"/>
              </a:ext>
            </a:extLst>
          </p:cNvPr>
          <p:cNvSpPr>
            <a:spLocks noGrp="1"/>
          </p:cNvSpPr>
          <p:nvPr>
            <p:ph type="title"/>
          </p:nvPr>
        </p:nvSpPr>
        <p:spPr/>
        <p:txBody>
          <a:bodyPr/>
          <a:lstStyle/>
          <a:p>
            <a:r>
              <a:rPr lang="it-IT" sz="4200" dirty="0" err="1"/>
              <a:t>Reproduction</a:t>
            </a:r>
            <a:r>
              <a:rPr lang="it-IT" sz="4200" dirty="0"/>
              <a:t> </a:t>
            </a:r>
            <a:r>
              <a:rPr lang="it-IT" sz="4200" dirty="0" err="1"/>
              <a:t>at</a:t>
            </a:r>
            <a:r>
              <a:rPr lang="it-IT" sz="4200" dirty="0"/>
              <a:t> the </a:t>
            </a:r>
            <a:r>
              <a:rPr lang="it-IT" sz="4200" dirty="0" err="1"/>
              <a:t>age</a:t>
            </a:r>
            <a:r>
              <a:rPr lang="it-IT" sz="4200" dirty="0"/>
              <a:t> of </a:t>
            </a:r>
            <a:r>
              <a:rPr lang="it-IT" sz="4200" dirty="0" err="1"/>
              <a:t>genome</a:t>
            </a:r>
            <a:r>
              <a:rPr lang="it-IT" sz="4200" dirty="0"/>
              <a:t> editing</a:t>
            </a:r>
          </a:p>
        </p:txBody>
      </p:sp>
      <p:sp>
        <p:nvSpPr>
          <p:cNvPr id="3" name="Sottotitolo 2">
            <a:extLst>
              <a:ext uri="{FF2B5EF4-FFF2-40B4-BE49-F238E27FC236}">
                <a16:creationId xmlns:a16="http://schemas.microsoft.com/office/drawing/2014/main" id="{EEAD65DF-7463-A04B-9748-36B0B9609577}"/>
              </a:ext>
            </a:extLst>
          </p:cNvPr>
          <p:cNvSpPr>
            <a:spLocks noGrp="1"/>
          </p:cNvSpPr>
          <p:nvPr>
            <p:ph type="subTitle"/>
          </p:nvPr>
        </p:nvSpPr>
        <p:spPr>
          <a:xfrm>
            <a:off x="824225" y="1825560"/>
            <a:ext cx="10515240" cy="4350960"/>
          </a:xfrm>
        </p:spPr>
        <p:txBody>
          <a:bodyPr/>
          <a:lstStyle/>
          <a:p>
            <a:pPr marL="0" indent="0" algn="just">
              <a:buNone/>
            </a:pPr>
            <a:endParaRPr lang="en-GB" sz="3400" dirty="0"/>
          </a:p>
          <a:p>
            <a:pPr marL="0" indent="0" algn="just">
              <a:buNone/>
            </a:pPr>
            <a:r>
              <a:rPr lang="en-GB" sz="4000" dirty="0"/>
              <a:t>However, with the arrival of genome editing, correcting the unborn child’s DNA may seem the most reasonable and moral thing for a ‘future’ parent to do. Indeed, correcting the genetic code could be relatively simple: and the result would of course be that the embryo would come into the world without genetic anomalies. </a:t>
            </a:r>
            <a:endParaRPr lang="it-IT" sz="4000" dirty="0"/>
          </a:p>
          <a:p>
            <a:endParaRPr lang="it-IT" dirty="0"/>
          </a:p>
        </p:txBody>
      </p:sp>
    </p:spTree>
    <p:extLst>
      <p:ext uri="{BB962C8B-B14F-4D97-AF65-F5344CB8AC3E}">
        <p14:creationId xmlns:p14="http://schemas.microsoft.com/office/powerpoint/2010/main" val="334252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EAC00-430F-DC44-8B14-C7DAA6DFBE38}"/>
              </a:ext>
            </a:extLst>
          </p:cNvPr>
          <p:cNvSpPr>
            <a:spLocks noGrp="1"/>
          </p:cNvSpPr>
          <p:nvPr>
            <p:ph type="title"/>
          </p:nvPr>
        </p:nvSpPr>
        <p:spPr/>
        <p:txBody>
          <a:bodyPr/>
          <a:lstStyle/>
          <a:p>
            <a:r>
              <a:rPr lang="it-IT" sz="4200" dirty="0" err="1"/>
              <a:t>Reproduction</a:t>
            </a:r>
            <a:r>
              <a:rPr lang="it-IT" sz="4200" dirty="0"/>
              <a:t> </a:t>
            </a:r>
            <a:r>
              <a:rPr lang="it-IT" sz="4200" dirty="0" err="1"/>
              <a:t>at</a:t>
            </a:r>
            <a:r>
              <a:rPr lang="it-IT" sz="4200" dirty="0"/>
              <a:t> the </a:t>
            </a:r>
            <a:r>
              <a:rPr lang="it-IT" sz="4200" dirty="0" err="1"/>
              <a:t>age</a:t>
            </a:r>
            <a:r>
              <a:rPr lang="it-IT" sz="4200" dirty="0"/>
              <a:t> of </a:t>
            </a:r>
            <a:r>
              <a:rPr lang="it-IT" sz="4200" dirty="0" err="1"/>
              <a:t>genome</a:t>
            </a:r>
            <a:r>
              <a:rPr lang="it-IT" sz="4200" dirty="0"/>
              <a:t> editing</a:t>
            </a:r>
          </a:p>
        </p:txBody>
      </p:sp>
      <p:sp>
        <p:nvSpPr>
          <p:cNvPr id="3" name="Sottotitolo 2">
            <a:extLst>
              <a:ext uri="{FF2B5EF4-FFF2-40B4-BE49-F238E27FC236}">
                <a16:creationId xmlns:a16="http://schemas.microsoft.com/office/drawing/2014/main" id="{D8C597B5-7A9D-B248-AE3E-92E66DEB830E}"/>
              </a:ext>
            </a:extLst>
          </p:cNvPr>
          <p:cNvSpPr>
            <a:spLocks noGrp="1"/>
          </p:cNvSpPr>
          <p:nvPr>
            <p:ph type="subTitle"/>
          </p:nvPr>
        </p:nvSpPr>
        <p:spPr/>
        <p:txBody>
          <a:bodyPr>
            <a:noAutofit/>
          </a:bodyPr>
          <a:lstStyle/>
          <a:p>
            <a:pPr marL="0" indent="0" algn="just">
              <a:buNone/>
            </a:pPr>
            <a:endParaRPr lang="en-GB" sz="4400" dirty="0"/>
          </a:p>
          <a:p>
            <a:pPr marL="0" indent="0" algn="just">
              <a:buNone/>
            </a:pPr>
            <a:endParaRPr lang="en-GB" dirty="0"/>
          </a:p>
          <a:p>
            <a:pPr marL="0" indent="0" algn="just">
              <a:buNone/>
            </a:pPr>
            <a:endParaRPr lang="en-GB" sz="4400" dirty="0"/>
          </a:p>
          <a:p>
            <a:pPr marL="0" indent="0" algn="just">
              <a:buNone/>
            </a:pPr>
            <a:endParaRPr lang="en-GB" dirty="0"/>
          </a:p>
          <a:p>
            <a:pPr marL="0" indent="0" algn="just">
              <a:buNone/>
            </a:pPr>
            <a:endParaRPr lang="en-GB" sz="4400" dirty="0"/>
          </a:p>
          <a:p>
            <a:pPr marL="0" indent="0" algn="just">
              <a:buNone/>
            </a:pPr>
            <a:endParaRPr lang="en-GB" dirty="0"/>
          </a:p>
          <a:p>
            <a:pPr marL="0" indent="0" algn="just">
              <a:buNone/>
            </a:pPr>
            <a:endParaRPr lang="en-GB" sz="4400" dirty="0"/>
          </a:p>
          <a:p>
            <a:pPr marL="0" indent="0" algn="just">
              <a:buNone/>
            </a:pPr>
            <a:endParaRPr lang="en-GB" dirty="0"/>
          </a:p>
          <a:p>
            <a:pPr marL="0" indent="0" algn="just">
              <a:buNone/>
            </a:pPr>
            <a:endParaRPr lang="en-GB" sz="4400" dirty="0"/>
          </a:p>
          <a:p>
            <a:pPr marL="0" indent="0" algn="just">
              <a:buNone/>
            </a:pPr>
            <a:r>
              <a:rPr lang="en-GB" sz="4400" dirty="0"/>
              <a:t>If we assume that upbringing and genetic changes are analogous processes, why should a ‘liberal’ state consider upbringing obligatory but leave the gene therapies or enhancement completely to their parents?</a:t>
            </a:r>
            <a:r>
              <a:rPr lang="it-IT" sz="4400" dirty="0"/>
              <a:t> </a:t>
            </a:r>
          </a:p>
          <a:p>
            <a:endParaRPr lang="it-IT" dirty="0"/>
          </a:p>
        </p:txBody>
      </p:sp>
    </p:spTree>
    <p:extLst>
      <p:ext uri="{BB962C8B-B14F-4D97-AF65-F5344CB8AC3E}">
        <p14:creationId xmlns:p14="http://schemas.microsoft.com/office/powerpoint/2010/main" val="291551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lIns="0" tIns="0" rIns="0" bIns="0" anchor="ctr"/>
          <a:lstStyle/>
          <a:p>
            <a:pPr algn="ctr"/>
            <a:r>
              <a:rPr lang="it-IT" sz="4000" dirty="0" err="1"/>
              <a:t>Reproduction</a:t>
            </a:r>
            <a:r>
              <a:rPr lang="it-IT" sz="4000" dirty="0"/>
              <a:t> </a:t>
            </a:r>
            <a:r>
              <a:rPr lang="it-IT" sz="4000" dirty="0" err="1"/>
              <a:t>at</a:t>
            </a:r>
            <a:r>
              <a:rPr lang="it-IT" sz="4000" dirty="0"/>
              <a:t> the </a:t>
            </a:r>
            <a:r>
              <a:rPr lang="it-IT" sz="4000" dirty="0" err="1"/>
              <a:t>age</a:t>
            </a:r>
            <a:r>
              <a:rPr lang="it-IT" sz="4000" dirty="0"/>
              <a:t> of </a:t>
            </a:r>
            <a:r>
              <a:rPr lang="it-IT" sz="4000" dirty="0" err="1"/>
              <a:t>genome</a:t>
            </a:r>
            <a:r>
              <a:rPr lang="it-IT" sz="4000" dirty="0"/>
              <a:t> editing</a:t>
            </a:r>
            <a:endParaRPr lang="it-IT" sz="4000" b="0" strike="noStrike" spc="-1" dirty="0">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lIns="0" tIns="0" rIns="0" bIns="0" anchor="ctr"/>
          <a:lstStyle/>
          <a:p>
            <a:pPr algn="just">
              <a:lnSpc>
                <a:spcPct val="100000"/>
              </a:lnSpc>
              <a:spcBef>
                <a:spcPts val="1001"/>
              </a:spcBef>
            </a:pPr>
            <a:r>
              <a:rPr lang="en-GB" sz="4000" dirty="0"/>
              <a:t>Nevertheless, if germline genome editing became (legally) binding, women might be ‘forced’ to reproduce with ART and take responsibility and care about the genome of ‘future generations’. </a:t>
            </a:r>
            <a:endParaRPr lang="it-IT" sz="4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28F51A-5FA3-1845-A0E0-B27FC283B776}"/>
              </a:ext>
            </a:extLst>
          </p:cNvPr>
          <p:cNvSpPr>
            <a:spLocks noGrp="1"/>
          </p:cNvSpPr>
          <p:nvPr>
            <p:ph type="title"/>
          </p:nvPr>
        </p:nvSpPr>
        <p:spPr/>
        <p:txBody>
          <a:bodyPr/>
          <a:lstStyle/>
          <a:p>
            <a:r>
              <a:rPr lang="it-IT" sz="4200" dirty="0" err="1"/>
              <a:t>Reproduction</a:t>
            </a:r>
            <a:r>
              <a:rPr lang="it-IT" sz="4200" dirty="0"/>
              <a:t> </a:t>
            </a:r>
            <a:r>
              <a:rPr lang="it-IT" sz="4200" dirty="0" err="1"/>
              <a:t>at</a:t>
            </a:r>
            <a:r>
              <a:rPr lang="it-IT" sz="4200" dirty="0"/>
              <a:t> the </a:t>
            </a:r>
            <a:r>
              <a:rPr lang="it-IT" sz="4200" dirty="0" err="1"/>
              <a:t>age</a:t>
            </a:r>
            <a:r>
              <a:rPr lang="it-IT" sz="4200" dirty="0"/>
              <a:t> of </a:t>
            </a:r>
            <a:r>
              <a:rPr lang="it-IT" sz="4200" dirty="0" err="1"/>
              <a:t>genome</a:t>
            </a:r>
            <a:r>
              <a:rPr lang="it-IT" sz="4200" dirty="0"/>
              <a:t> editing</a:t>
            </a:r>
          </a:p>
        </p:txBody>
      </p:sp>
      <p:sp>
        <p:nvSpPr>
          <p:cNvPr id="3" name="Sottotitolo 2">
            <a:extLst>
              <a:ext uri="{FF2B5EF4-FFF2-40B4-BE49-F238E27FC236}">
                <a16:creationId xmlns:a16="http://schemas.microsoft.com/office/drawing/2014/main" id="{0792EA75-DA5D-784D-BBA7-B0C68479176D}"/>
              </a:ext>
            </a:extLst>
          </p:cNvPr>
          <p:cNvSpPr>
            <a:spLocks noGrp="1"/>
          </p:cNvSpPr>
          <p:nvPr>
            <p:ph type="subTitle"/>
          </p:nvPr>
        </p:nvSpPr>
        <p:spPr/>
        <p:txBody>
          <a:bodyPr/>
          <a:lstStyle/>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endParaRPr lang="en-GB" sz="3600" dirty="0"/>
          </a:p>
          <a:p>
            <a:pPr marL="0" indent="0" algn="just">
              <a:buNone/>
            </a:pPr>
            <a:r>
              <a:rPr lang="en-GB" sz="3600" dirty="0"/>
              <a:t>Indeed, if the embryo were produced in vitro, diagnostic and later therapeutic intervention could be practised at once, at the moment of conception or immediately after. But if the embryo were produced sexually, genetic editing could only be performed in an advanced phase of embryo development, because many days could go by before the pregnancy is discovered by the woman. </a:t>
            </a:r>
            <a:endParaRPr lang="it-IT" sz="3600" spc="-1" dirty="0">
              <a:solidFill>
                <a:srgbClr val="000000"/>
              </a:solidFill>
              <a:latin typeface="Calibri"/>
            </a:endParaRPr>
          </a:p>
          <a:p>
            <a:endParaRPr lang="it-IT" dirty="0"/>
          </a:p>
        </p:txBody>
      </p:sp>
    </p:spTree>
    <p:extLst>
      <p:ext uri="{BB962C8B-B14F-4D97-AF65-F5344CB8AC3E}">
        <p14:creationId xmlns:p14="http://schemas.microsoft.com/office/powerpoint/2010/main" val="15196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FFB97C-68CB-5141-8969-6E8E16034F84}"/>
              </a:ext>
            </a:extLst>
          </p:cNvPr>
          <p:cNvSpPr>
            <a:spLocks noGrp="1"/>
          </p:cNvSpPr>
          <p:nvPr>
            <p:ph type="title"/>
          </p:nvPr>
        </p:nvSpPr>
        <p:spPr/>
        <p:txBody>
          <a:bodyPr/>
          <a:lstStyle/>
          <a:p>
            <a:r>
              <a:rPr lang="it-IT" sz="4200" dirty="0" err="1"/>
              <a:t>Reproduction</a:t>
            </a:r>
            <a:r>
              <a:rPr lang="it-IT" sz="4200" dirty="0"/>
              <a:t> </a:t>
            </a:r>
            <a:r>
              <a:rPr lang="it-IT" sz="4200" dirty="0" err="1"/>
              <a:t>at</a:t>
            </a:r>
            <a:r>
              <a:rPr lang="it-IT" sz="4200" dirty="0"/>
              <a:t> the </a:t>
            </a:r>
            <a:r>
              <a:rPr lang="it-IT" sz="4200" dirty="0" err="1"/>
              <a:t>age</a:t>
            </a:r>
            <a:r>
              <a:rPr lang="it-IT" sz="4200" dirty="0"/>
              <a:t> of </a:t>
            </a:r>
            <a:r>
              <a:rPr lang="it-IT" sz="4200" dirty="0" err="1"/>
              <a:t>genome</a:t>
            </a:r>
            <a:r>
              <a:rPr lang="it-IT" sz="4200" dirty="0"/>
              <a:t> editing</a:t>
            </a:r>
          </a:p>
        </p:txBody>
      </p:sp>
      <p:sp>
        <p:nvSpPr>
          <p:cNvPr id="3" name="Sottotitolo 2">
            <a:extLst>
              <a:ext uri="{FF2B5EF4-FFF2-40B4-BE49-F238E27FC236}">
                <a16:creationId xmlns:a16="http://schemas.microsoft.com/office/drawing/2014/main" id="{F9062211-3295-B64C-91D8-E4F8F44CEB45}"/>
              </a:ext>
            </a:extLst>
          </p:cNvPr>
          <p:cNvSpPr>
            <a:spLocks noGrp="1"/>
          </p:cNvSpPr>
          <p:nvPr>
            <p:ph type="subTitle"/>
          </p:nvPr>
        </p:nvSpPr>
        <p:spPr>
          <a:xfrm>
            <a:off x="838080" y="365040"/>
            <a:ext cx="10515240" cy="1092699"/>
          </a:xfrm>
        </p:spPr>
        <p:txBody>
          <a:bodyPr/>
          <a:lstStyle/>
          <a:p>
            <a:pPr marL="0" indent="0">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400" dirty="0"/>
          </a:p>
          <a:p>
            <a:pPr marL="0" indent="0" algn="just">
              <a:buNone/>
            </a:pPr>
            <a:endParaRPr lang="en-GB" sz="3800" dirty="0"/>
          </a:p>
          <a:p>
            <a:pPr marL="0" indent="0" algn="just">
              <a:buNone/>
            </a:pPr>
            <a:r>
              <a:rPr lang="en-GB" sz="3800" dirty="0"/>
              <a:t>If fertilisation occurred with assisted reproduction, genome editing may be practised on the zygote or on blastomeres. In contrast, if reproduction goes through sex, the germline genome editing would have to be practised on an multicell embryo: the risk of error would, then, be greater, as would the probability that some cells of the embryo do not receive the desired modification.</a:t>
            </a:r>
            <a:r>
              <a:rPr lang="it-IT" sz="3800" dirty="0"/>
              <a:t> </a:t>
            </a:r>
          </a:p>
          <a:p>
            <a:endParaRPr lang="it-IT" dirty="0"/>
          </a:p>
        </p:txBody>
      </p:sp>
    </p:spTree>
    <p:extLst>
      <p:ext uri="{BB962C8B-B14F-4D97-AF65-F5344CB8AC3E}">
        <p14:creationId xmlns:p14="http://schemas.microsoft.com/office/powerpoint/2010/main" val="221626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41D8CF-5B28-194D-8D8A-C5C5485DA834}"/>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35742B55-6BFB-B94D-AE21-DE39111943E3}"/>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Given that if genome editing becomes feasible, it will be a “gender project”, there is the risk that women who do not agree to let their embryo undergo genome editing intervention are considered morally irresponsible. </a:t>
            </a:r>
            <a:endParaRPr lang="it-IT" sz="4000" dirty="0"/>
          </a:p>
          <a:p>
            <a:endParaRPr lang="it-IT" dirty="0"/>
          </a:p>
        </p:txBody>
      </p:sp>
    </p:spTree>
    <p:extLst>
      <p:ext uri="{BB962C8B-B14F-4D97-AF65-F5344CB8AC3E}">
        <p14:creationId xmlns:p14="http://schemas.microsoft.com/office/powerpoint/2010/main" val="119121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9B1755-6B47-A543-A934-4DAE6120C4DA}"/>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DCA9D10F-17D3-7E4B-A4A2-304B7AD9AE45}"/>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It is not necessary for genome editing to become legally binding; women could be penalized and discriminated against simply on a moral level. </a:t>
            </a:r>
            <a:endParaRPr lang="it-IT" sz="4000" dirty="0"/>
          </a:p>
          <a:p>
            <a:endParaRPr lang="it-IT" dirty="0"/>
          </a:p>
        </p:txBody>
      </p:sp>
    </p:spTree>
    <p:extLst>
      <p:ext uri="{BB962C8B-B14F-4D97-AF65-F5344CB8AC3E}">
        <p14:creationId xmlns:p14="http://schemas.microsoft.com/office/powerpoint/2010/main" val="391796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55ACB-9A02-824B-B613-23020FFCE355}"/>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EBE6BDB2-AEFD-4F40-AC2C-A2CF85125BE5}"/>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Today, women who choose to have a child are often criticised if at the moment of conception, pregnancy and birth they also think of their own interests. Many people expect the pregnant woman to undergo invasive interventions to allow the condition of the embryo’s health to be monitored regularly. </a:t>
            </a:r>
            <a:endParaRPr lang="it-IT" sz="4000" dirty="0"/>
          </a:p>
          <a:p>
            <a:endParaRPr lang="it-IT" dirty="0"/>
          </a:p>
        </p:txBody>
      </p:sp>
    </p:spTree>
    <p:extLst>
      <p:ext uri="{BB962C8B-B14F-4D97-AF65-F5344CB8AC3E}">
        <p14:creationId xmlns:p14="http://schemas.microsoft.com/office/powerpoint/2010/main" val="353720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50C7F6-EEDB-EB43-953D-D3CC2C19219C}"/>
              </a:ext>
            </a:extLst>
          </p:cNvPr>
          <p:cNvSpPr>
            <a:spLocks noGrp="1"/>
          </p:cNvSpPr>
          <p:nvPr>
            <p:ph type="title"/>
          </p:nvPr>
        </p:nvSpPr>
        <p:spPr/>
        <p:txBody>
          <a:bodyPr/>
          <a:lstStyle/>
          <a:p>
            <a:pPr algn="ctr"/>
            <a:r>
              <a:rPr lang="it-IT" dirty="0" err="1"/>
              <a:t>Genome</a:t>
            </a:r>
            <a:r>
              <a:rPr lang="it-IT" dirty="0"/>
              <a:t> Editing, Social </a:t>
            </a:r>
            <a:r>
              <a:rPr lang="it-IT" dirty="0" err="1"/>
              <a:t>Justice</a:t>
            </a:r>
            <a:r>
              <a:rPr lang="it-IT" dirty="0"/>
              <a:t> </a:t>
            </a:r>
            <a:br>
              <a:rPr lang="it-IT" dirty="0"/>
            </a:br>
            <a:r>
              <a:rPr lang="it-IT" dirty="0"/>
              <a:t>and </a:t>
            </a:r>
            <a:r>
              <a:rPr lang="it-IT" dirty="0" err="1"/>
              <a:t>Equity</a:t>
            </a:r>
            <a:endParaRPr lang="it-IT" dirty="0"/>
          </a:p>
        </p:txBody>
      </p:sp>
      <p:sp>
        <p:nvSpPr>
          <p:cNvPr id="3" name="Sottotitolo 2">
            <a:extLst>
              <a:ext uri="{FF2B5EF4-FFF2-40B4-BE49-F238E27FC236}">
                <a16:creationId xmlns:a16="http://schemas.microsoft.com/office/drawing/2014/main" id="{DD0B0F1A-EE0E-E84C-8456-A4941121761B}"/>
              </a:ext>
            </a:extLst>
          </p:cNvPr>
          <p:cNvSpPr>
            <a:spLocks noGrp="1"/>
          </p:cNvSpPr>
          <p:nvPr>
            <p:ph type="subTitle"/>
          </p:nvPr>
        </p:nvSpPr>
        <p:spPr>
          <a:xfrm>
            <a:off x="838080" y="365039"/>
            <a:ext cx="10515240" cy="6717685"/>
          </a:xfrm>
        </p:spPr>
        <p:txBody>
          <a:bodyPr>
            <a:normAutofit/>
          </a:bodyPr>
          <a:lstStyle/>
          <a:p>
            <a:pPr algn="just"/>
            <a:endParaRPr lang="it-IT" sz="4000" dirty="0"/>
          </a:p>
          <a:p>
            <a:pPr algn="just"/>
            <a:endParaRPr lang="it-IT" sz="4000" dirty="0"/>
          </a:p>
          <a:p>
            <a:pPr algn="just"/>
            <a:r>
              <a:rPr lang="it-IT" sz="4000" dirty="0" err="1"/>
              <a:t>Genome</a:t>
            </a:r>
            <a:r>
              <a:rPr lang="it-IT" sz="4000" dirty="0"/>
              <a:t> editing </a:t>
            </a:r>
            <a:r>
              <a:rPr lang="it-IT" sz="4000" dirty="0" err="1"/>
              <a:t>as</a:t>
            </a:r>
            <a:r>
              <a:rPr lang="it-IT" sz="4000" dirty="0"/>
              <a:t> a ‘</a:t>
            </a:r>
            <a:r>
              <a:rPr lang="it-IT" sz="4000" dirty="0" err="1"/>
              <a:t>class</a:t>
            </a:r>
            <a:r>
              <a:rPr lang="it-IT" sz="4000" dirty="0"/>
              <a:t>’ </a:t>
            </a:r>
            <a:r>
              <a:rPr lang="it-IT" sz="4000" dirty="0" err="1"/>
              <a:t>project</a:t>
            </a:r>
            <a:r>
              <a:rPr lang="it-IT" sz="4000" dirty="0"/>
              <a:t>?</a:t>
            </a:r>
          </a:p>
          <a:p>
            <a:pPr marL="0" indent="0" algn="just">
              <a:buNone/>
            </a:pPr>
            <a:endParaRPr lang="it-IT" sz="4000" dirty="0"/>
          </a:p>
          <a:p>
            <a:pPr algn="just"/>
            <a:r>
              <a:rPr lang="it-IT" sz="4000" dirty="0" err="1"/>
              <a:t>Genome</a:t>
            </a:r>
            <a:r>
              <a:rPr lang="it-IT" sz="4000" dirty="0"/>
              <a:t> editing </a:t>
            </a:r>
            <a:r>
              <a:rPr lang="it-IT" sz="4000" dirty="0" err="1"/>
              <a:t>as</a:t>
            </a:r>
            <a:r>
              <a:rPr lang="it-IT" sz="4000" dirty="0"/>
              <a:t> an </a:t>
            </a:r>
            <a:r>
              <a:rPr lang="it-IT" sz="4000" dirty="0" err="1"/>
              <a:t>enhancement</a:t>
            </a:r>
            <a:r>
              <a:rPr lang="it-IT" sz="4000" dirty="0"/>
              <a:t> </a:t>
            </a:r>
            <a:r>
              <a:rPr lang="it-IT" sz="4000" dirty="0" err="1"/>
              <a:t>rat</a:t>
            </a:r>
            <a:r>
              <a:rPr lang="it-IT" sz="4000" dirty="0"/>
              <a:t> race?</a:t>
            </a:r>
          </a:p>
          <a:p>
            <a:pPr algn="just"/>
            <a:endParaRPr lang="it-IT" sz="4000" dirty="0"/>
          </a:p>
          <a:p>
            <a:pPr algn="just"/>
            <a:r>
              <a:rPr lang="it-IT" sz="4000" dirty="0" err="1"/>
              <a:t>Genome</a:t>
            </a:r>
            <a:r>
              <a:rPr lang="it-IT" sz="4000" dirty="0"/>
              <a:t> editing </a:t>
            </a:r>
            <a:r>
              <a:rPr lang="it-IT" sz="4000" dirty="0" err="1"/>
              <a:t>as</a:t>
            </a:r>
            <a:r>
              <a:rPr lang="it-IT" sz="4000" dirty="0"/>
              <a:t> a gender </a:t>
            </a:r>
            <a:r>
              <a:rPr lang="it-IT" sz="4000" dirty="0" err="1"/>
              <a:t>project</a:t>
            </a:r>
            <a:r>
              <a:rPr lang="it-IT" sz="4000" dirty="0"/>
              <a:t>?</a:t>
            </a:r>
          </a:p>
          <a:p>
            <a:endParaRPr lang="it-IT" dirty="0"/>
          </a:p>
          <a:p>
            <a:endParaRPr lang="it-IT" dirty="0"/>
          </a:p>
        </p:txBody>
      </p:sp>
    </p:spTree>
    <p:extLst>
      <p:ext uri="{BB962C8B-B14F-4D97-AF65-F5344CB8AC3E}">
        <p14:creationId xmlns:p14="http://schemas.microsoft.com/office/powerpoint/2010/main" val="169950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5AE8F-2980-2749-B648-A846F8F8D369}"/>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E3C41A66-6715-6C4A-A703-9F3930871B64}"/>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Further, it is often maintained that birth should always occur in hospital and women who choose labour and birth at home or in a maternity home put their own interests before the unborn child’s: so they are bad mothers. </a:t>
            </a:r>
            <a:endParaRPr lang="it-IT" sz="4000" dirty="0"/>
          </a:p>
          <a:p>
            <a:endParaRPr lang="it-IT" dirty="0"/>
          </a:p>
        </p:txBody>
      </p:sp>
    </p:spTree>
    <p:extLst>
      <p:ext uri="{BB962C8B-B14F-4D97-AF65-F5344CB8AC3E}">
        <p14:creationId xmlns:p14="http://schemas.microsoft.com/office/powerpoint/2010/main" val="185780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DA158-B211-8D42-BDA6-DC0F73CAF20F}"/>
              </a:ext>
            </a:extLst>
          </p:cNvPr>
          <p:cNvSpPr>
            <a:spLocks noGrp="1"/>
          </p:cNvSpPr>
          <p:nvPr>
            <p:ph type="title"/>
          </p:nvPr>
        </p:nvSpPr>
        <p:spPr/>
        <p:txBody>
          <a:bodyPr/>
          <a:lstStyle/>
          <a:p>
            <a:endParaRPr lang="it-IT"/>
          </a:p>
        </p:txBody>
      </p:sp>
      <p:sp>
        <p:nvSpPr>
          <p:cNvPr id="3" name="Sottotitolo 2">
            <a:extLst>
              <a:ext uri="{FF2B5EF4-FFF2-40B4-BE49-F238E27FC236}">
                <a16:creationId xmlns:a16="http://schemas.microsoft.com/office/drawing/2014/main" id="{0B2C888F-DFC6-5848-AF99-A2D9092A6E79}"/>
              </a:ext>
            </a:extLst>
          </p:cNvPr>
          <p:cNvSpPr>
            <a:spLocks noGrp="1"/>
          </p:cNvSpPr>
          <p:nvPr>
            <p:ph type="subTitle"/>
          </p:nvPr>
        </p:nvSpPr>
        <p:spPr/>
        <p:txBody>
          <a:bodyPr/>
          <a:lstStyle/>
          <a:p>
            <a:pPr marL="0" indent="0">
              <a:buNone/>
            </a:pPr>
            <a:endParaRPr lang="it-IT" dirty="0"/>
          </a:p>
        </p:txBody>
      </p:sp>
      <p:pic>
        <p:nvPicPr>
          <p:cNvPr id="5" name="Immagine 4">
            <a:extLst>
              <a:ext uri="{FF2B5EF4-FFF2-40B4-BE49-F238E27FC236}">
                <a16:creationId xmlns:a16="http://schemas.microsoft.com/office/drawing/2014/main" id="{BE844422-8215-FF4E-A10C-926097229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45"/>
            <a:ext cx="12192000" cy="6622473"/>
          </a:xfrm>
          <a:prstGeom prst="rect">
            <a:avLst/>
          </a:prstGeom>
        </p:spPr>
      </p:pic>
    </p:spTree>
    <p:extLst>
      <p:ext uri="{BB962C8B-B14F-4D97-AF65-F5344CB8AC3E}">
        <p14:creationId xmlns:p14="http://schemas.microsoft.com/office/powerpoint/2010/main" val="1266418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76EC76-0644-3E4B-91BC-8A54F1F3EC11}"/>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FE2CCD4A-7B06-014F-97F5-74F9E42743EB}"/>
              </a:ext>
            </a:extLst>
          </p:cNvPr>
          <p:cNvSpPr>
            <a:spLocks noGrp="1"/>
          </p:cNvSpPr>
          <p:nvPr>
            <p:ph type="subTitle"/>
          </p:nvPr>
        </p:nvSpPr>
        <p:spPr/>
        <p:txBody>
          <a:bodyPr>
            <a:noAutofit/>
          </a:bodyPr>
          <a:lstStyle/>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endParaRPr lang="it-IT" sz="3600" dirty="0"/>
          </a:p>
          <a:p>
            <a:pPr marL="0" indent="0" algn="just">
              <a:buNone/>
            </a:pPr>
            <a:r>
              <a:rPr lang="it-IT" sz="3600" dirty="0" err="1"/>
              <a:t>Widespread</a:t>
            </a:r>
            <a:r>
              <a:rPr lang="it-IT" sz="3600" dirty="0"/>
              <a:t>, </a:t>
            </a:r>
            <a:r>
              <a:rPr lang="it-IT" sz="3600" dirty="0" err="1"/>
              <a:t>vocal</a:t>
            </a:r>
            <a:r>
              <a:rPr lang="it-IT" sz="3600" dirty="0"/>
              <a:t> </a:t>
            </a:r>
            <a:r>
              <a:rPr lang="it-IT" sz="3600" dirty="0" err="1"/>
              <a:t>disapproval</a:t>
            </a:r>
            <a:r>
              <a:rPr lang="it-IT" sz="3600" dirty="0"/>
              <a:t> of public </a:t>
            </a:r>
            <a:r>
              <a:rPr lang="it-IT" sz="3600" dirty="0" err="1"/>
              <a:t>breastfeeding</a:t>
            </a:r>
            <a:r>
              <a:rPr lang="it-IT" sz="3600" dirty="0"/>
              <a:t> </a:t>
            </a:r>
            <a:r>
              <a:rPr lang="it-IT" sz="3600" dirty="0" err="1"/>
              <a:t>is</a:t>
            </a:r>
            <a:r>
              <a:rPr lang="it-IT" sz="3600" dirty="0"/>
              <a:t> </a:t>
            </a:r>
            <a:r>
              <a:rPr lang="it-IT" sz="3600" dirty="0" err="1"/>
              <a:t>well</a:t>
            </a:r>
            <a:r>
              <a:rPr lang="it-IT" sz="3600" dirty="0"/>
              <a:t> </a:t>
            </a:r>
            <a:r>
              <a:rPr lang="it-IT" sz="3600" dirty="0" err="1"/>
              <a:t>documented</a:t>
            </a:r>
            <a:r>
              <a:rPr lang="it-IT" sz="3600" dirty="0"/>
              <a:t>, </a:t>
            </a:r>
            <a:r>
              <a:rPr lang="it-IT" sz="3600" dirty="0" err="1"/>
              <a:t>but</a:t>
            </a:r>
            <a:r>
              <a:rPr lang="it-IT" sz="3600" dirty="0"/>
              <a:t> </a:t>
            </a:r>
            <a:r>
              <a:rPr lang="it-IT" sz="3600" dirty="0" err="1"/>
              <a:t>women</a:t>
            </a:r>
            <a:r>
              <a:rPr lang="it-IT" sz="3600" dirty="0"/>
              <a:t> </a:t>
            </a:r>
            <a:r>
              <a:rPr lang="it-IT" sz="3600" dirty="0" err="1"/>
              <a:t>also</a:t>
            </a:r>
            <a:r>
              <a:rPr lang="it-IT" sz="3600" dirty="0"/>
              <a:t> face pressure </a:t>
            </a:r>
            <a:r>
              <a:rPr lang="it-IT" sz="3600" dirty="0" err="1"/>
              <a:t>when</a:t>
            </a:r>
            <a:r>
              <a:rPr lang="it-IT" sz="3600" dirty="0"/>
              <a:t> </a:t>
            </a:r>
            <a:r>
              <a:rPr lang="it-IT" sz="3600" dirty="0" err="1"/>
              <a:t>they</a:t>
            </a:r>
            <a:r>
              <a:rPr lang="it-IT" sz="3600" dirty="0"/>
              <a:t> decide </a:t>
            </a:r>
            <a:r>
              <a:rPr lang="it-IT" sz="3600" dirty="0" err="1"/>
              <a:t>not</a:t>
            </a:r>
            <a:r>
              <a:rPr lang="it-IT" sz="3600" dirty="0"/>
              <a:t> to </a:t>
            </a:r>
            <a:r>
              <a:rPr lang="it-IT" sz="3600" dirty="0" err="1"/>
              <a:t>breastfeed</a:t>
            </a:r>
            <a:r>
              <a:rPr lang="it-IT" sz="3600" dirty="0"/>
              <a:t>: “For </a:t>
            </a:r>
            <a:r>
              <a:rPr lang="it-IT" sz="3600" dirty="0" err="1"/>
              <a:t>many</a:t>
            </a:r>
            <a:r>
              <a:rPr lang="it-IT" sz="3600" dirty="0"/>
              <a:t> – </a:t>
            </a:r>
            <a:r>
              <a:rPr lang="it-IT" sz="3600" dirty="0" err="1"/>
              <a:t>as</a:t>
            </a:r>
            <a:r>
              <a:rPr lang="it-IT" sz="3600" dirty="0"/>
              <a:t> Fiona </a:t>
            </a:r>
            <a:r>
              <a:rPr lang="it-IT" sz="3600" dirty="0" err="1"/>
              <a:t>Wolland</a:t>
            </a:r>
            <a:r>
              <a:rPr lang="it-IT" sz="3600" dirty="0"/>
              <a:t> and </a:t>
            </a:r>
            <a:r>
              <a:rPr lang="it-IT" sz="3600" dirty="0" err="1"/>
              <a:t>Lindsey</a:t>
            </a:r>
            <a:r>
              <a:rPr lang="it-IT" sz="3600" dirty="0"/>
              <a:t> Porter </a:t>
            </a:r>
            <a:r>
              <a:rPr lang="it-IT" sz="3600" dirty="0" err="1"/>
              <a:t>argue</a:t>
            </a:r>
            <a:r>
              <a:rPr lang="it-IT" sz="3600" dirty="0"/>
              <a:t> – the </a:t>
            </a:r>
            <a:r>
              <a:rPr lang="it-IT" sz="3600" dirty="0" err="1"/>
              <a:t>messagge</a:t>
            </a:r>
            <a:r>
              <a:rPr lang="it-IT" sz="3600" dirty="0"/>
              <a:t> </a:t>
            </a:r>
            <a:r>
              <a:rPr lang="it-IT" sz="3600" dirty="0" err="1"/>
              <a:t>they</a:t>
            </a:r>
            <a:r>
              <a:rPr lang="it-IT" sz="3600" dirty="0"/>
              <a:t> </a:t>
            </a:r>
            <a:r>
              <a:rPr lang="it-IT" sz="3600" dirty="0" err="1"/>
              <a:t>receive</a:t>
            </a:r>
            <a:r>
              <a:rPr lang="it-IT" sz="3600" dirty="0"/>
              <a:t> </a:t>
            </a:r>
            <a:r>
              <a:rPr lang="it-IT" sz="3600" dirty="0" err="1"/>
              <a:t>is</a:t>
            </a:r>
            <a:r>
              <a:rPr lang="it-IT" sz="3600" dirty="0"/>
              <a:t> </a:t>
            </a:r>
            <a:r>
              <a:rPr lang="it-IT" sz="3600" dirty="0" err="1"/>
              <a:t>clear</a:t>
            </a:r>
            <a:r>
              <a:rPr lang="it-IT" sz="3600" dirty="0"/>
              <a:t>: </a:t>
            </a:r>
            <a:r>
              <a:rPr lang="it-IT" sz="3600" dirty="0" err="1"/>
              <a:t>mothers</a:t>
            </a:r>
            <a:r>
              <a:rPr lang="it-IT" sz="3600" dirty="0"/>
              <a:t> </a:t>
            </a:r>
            <a:r>
              <a:rPr lang="it-IT" sz="3600" dirty="0" err="1"/>
              <a:t>who</a:t>
            </a:r>
            <a:r>
              <a:rPr lang="it-IT" sz="3600" dirty="0"/>
              <a:t> do </a:t>
            </a:r>
            <a:r>
              <a:rPr lang="it-IT" sz="3600" dirty="0" err="1"/>
              <a:t>not</a:t>
            </a:r>
            <a:r>
              <a:rPr lang="it-IT" sz="3600" dirty="0"/>
              <a:t> </a:t>
            </a:r>
            <a:r>
              <a:rPr lang="it-IT" sz="3600" dirty="0" err="1"/>
              <a:t>breastfeed</a:t>
            </a:r>
            <a:r>
              <a:rPr lang="it-IT" sz="3600" dirty="0"/>
              <a:t> </a:t>
            </a:r>
            <a:r>
              <a:rPr lang="it-IT" sz="3600" dirty="0" err="1"/>
              <a:t>ought</a:t>
            </a:r>
            <a:r>
              <a:rPr lang="it-IT" sz="3600" dirty="0"/>
              <a:t> to </a:t>
            </a:r>
            <a:r>
              <a:rPr lang="it-IT" sz="3600" dirty="0" err="1"/>
              <a:t>have</a:t>
            </a:r>
            <a:r>
              <a:rPr lang="it-IT" sz="3600" dirty="0"/>
              <a:t> a </a:t>
            </a:r>
            <a:r>
              <a:rPr lang="it-IT" sz="3600" dirty="0" err="1"/>
              <a:t>darned</a:t>
            </a:r>
            <a:r>
              <a:rPr lang="it-IT" sz="3600" dirty="0"/>
              <a:t> </a:t>
            </a:r>
            <a:r>
              <a:rPr lang="it-IT" sz="3600" dirty="0" err="1"/>
              <a:t>good</a:t>
            </a:r>
            <a:r>
              <a:rPr lang="it-IT" sz="3600" dirty="0"/>
              <a:t> </a:t>
            </a:r>
            <a:r>
              <a:rPr lang="it-IT" sz="3600" dirty="0" err="1"/>
              <a:t>reason</a:t>
            </a:r>
            <a:r>
              <a:rPr lang="it-IT" sz="3600" dirty="0"/>
              <a:t> </a:t>
            </a:r>
            <a:r>
              <a:rPr lang="it-IT" sz="3600" dirty="0" err="1"/>
              <a:t>not</a:t>
            </a:r>
            <a:r>
              <a:rPr lang="it-IT" sz="3600" dirty="0"/>
              <a:t> to; </a:t>
            </a:r>
            <a:r>
              <a:rPr lang="it-IT" sz="3600" dirty="0" err="1"/>
              <a:t>bottlefeeding</a:t>
            </a:r>
            <a:r>
              <a:rPr lang="it-IT" sz="3600" dirty="0"/>
              <a:t> by </a:t>
            </a:r>
            <a:r>
              <a:rPr lang="it-IT" sz="3600" dirty="0" err="1"/>
              <a:t>choice</a:t>
            </a:r>
            <a:r>
              <a:rPr lang="it-IT" sz="3600" dirty="0"/>
              <a:t> </a:t>
            </a:r>
            <a:r>
              <a:rPr lang="it-IT" sz="3600" dirty="0" err="1"/>
              <a:t>is</a:t>
            </a:r>
            <a:r>
              <a:rPr lang="it-IT" sz="3600" dirty="0"/>
              <a:t> a </a:t>
            </a:r>
            <a:r>
              <a:rPr lang="it-IT" sz="3600" dirty="0" err="1"/>
              <a:t>failure</a:t>
            </a:r>
            <a:r>
              <a:rPr lang="it-IT" sz="3600" dirty="0"/>
              <a:t> of </a:t>
            </a:r>
            <a:r>
              <a:rPr lang="it-IT" sz="3600" dirty="0" err="1"/>
              <a:t>maternal</a:t>
            </a:r>
            <a:r>
              <a:rPr lang="it-IT" sz="3600" dirty="0"/>
              <a:t> duty” (p. 515).</a:t>
            </a:r>
          </a:p>
        </p:txBody>
      </p:sp>
    </p:spTree>
    <p:extLst>
      <p:ext uri="{BB962C8B-B14F-4D97-AF65-F5344CB8AC3E}">
        <p14:creationId xmlns:p14="http://schemas.microsoft.com/office/powerpoint/2010/main" val="209138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E672A0-6585-A14A-8510-9602953F5B54}"/>
              </a:ext>
            </a:extLst>
          </p:cNvPr>
          <p:cNvSpPr>
            <a:spLocks noGrp="1"/>
          </p:cNvSpPr>
          <p:nvPr>
            <p:ph type="title"/>
          </p:nvPr>
        </p:nvSpPr>
        <p:spPr/>
        <p:txBody>
          <a:bodyPr/>
          <a:lstStyle/>
          <a:p>
            <a:endParaRPr lang="it-IT" dirty="0"/>
          </a:p>
        </p:txBody>
      </p:sp>
      <p:sp>
        <p:nvSpPr>
          <p:cNvPr id="3" name="Sottotitolo 2">
            <a:extLst>
              <a:ext uri="{FF2B5EF4-FFF2-40B4-BE49-F238E27FC236}">
                <a16:creationId xmlns:a16="http://schemas.microsoft.com/office/drawing/2014/main" id="{07C2EEB5-59AC-8945-A59F-A62421084948}"/>
              </a:ext>
            </a:extLst>
          </p:cNvPr>
          <p:cNvSpPr>
            <a:spLocks noGrp="1"/>
          </p:cNvSpPr>
          <p:nvPr>
            <p:ph type="subTitle"/>
          </p:nvPr>
        </p:nvSpPr>
        <p:spPr>
          <a:xfrm>
            <a:off x="838080" y="1825560"/>
            <a:ext cx="10515240" cy="4350960"/>
          </a:xfrm>
        </p:spPr>
        <p:txBody>
          <a:bodyPr/>
          <a:lstStyle/>
          <a:p>
            <a:endParaRPr lang="it-IT"/>
          </a:p>
        </p:txBody>
      </p:sp>
      <p:pic>
        <p:nvPicPr>
          <p:cNvPr id="7" name="Immagine 6">
            <a:extLst>
              <a:ext uri="{FF2B5EF4-FFF2-40B4-BE49-F238E27FC236}">
                <a16:creationId xmlns:a16="http://schemas.microsoft.com/office/drawing/2014/main" id="{B2F5CAB6-ECC3-3342-ABC2-F67EF8ABD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79" y="365040"/>
            <a:ext cx="10515241" cy="5559510"/>
          </a:xfrm>
          <a:prstGeom prst="rect">
            <a:avLst/>
          </a:prstGeom>
        </p:spPr>
      </p:pic>
    </p:spTree>
    <p:extLst>
      <p:ext uri="{BB962C8B-B14F-4D97-AF65-F5344CB8AC3E}">
        <p14:creationId xmlns:p14="http://schemas.microsoft.com/office/powerpoint/2010/main" val="3035999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DB927-9DBC-8D4A-BA66-13DC35AE6FC6}"/>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7444D38D-8EC5-C74E-8994-B336AE7B687D}"/>
              </a:ext>
            </a:extLst>
          </p:cNvPr>
          <p:cNvSpPr>
            <a:spLocks noGrp="1"/>
          </p:cNvSpPr>
          <p:nvPr>
            <p:ph type="subTitle"/>
          </p:nvPr>
        </p:nvSpPr>
        <p:spPr/>
        <p:txBody>
          <a:bodyPr>
            <a:noAutofit/>
          </a:bodyPr>
          <a:lstStyle/>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endParaRPr lang="it-IT" sz="4000" dirty="0"/>
          </a:p>
          <a:p>
            <a:pPr marL="0" indent="0" algn="just">
              <a:buNone/>
            </a:pPr>
            <a:r>
              <a:rPr lang="it-IT" sz="4000" dirty="0" err="1"/>
              <a:t>Also</a:t>
            </a:r>
            <a:r>
              <a:rPr lang="it-IT" sz="4000" dirty="0"/>
              <a:t> in </a:t>
            </a:r>
            <a:r>
              <a:rPr lang="it-IT" sz="4000" dirty="0" err="1"/>
              <a:t>this</a:t>
            </a:r>
            <a:r>
              <a:rPr lang="it-IT" sz="4000" dirty="0"/>
              <a:t> case the pressure </a:t>
            </a:r>
            <a:r>
              <a:rPr lang="it-IT" sz="4000" dirty="0" err="1"/>
              <a:t>arises</a:t>
            </a:r>
            <a:r>
              <a:rPr lang="it-IT" sz="4000" dirty="0"/>
              <a:t> in part from a </a:t>
            </a:r>
            <a:r>
              <a:rPr lang="it-IT" sz="4000" dirty="0" err="1"/>
              <a:t>misconception</a:t>
            </a:r>
            <a:r>
              <a:rPr lang="it-IT" sz="4000" dirty="0"/>
              <a:t> </a:t>
            </a:r>
            <a:r>
              <a:rPr lang="it-IT" sz="4000" dirty="0" err="1"/>
              <a:t>about</a:t>
            </a:r>
            <a:r>
              <a:rPr lang="it-IT" sz="4000" dirty="0"/>
              <a:t> </a:t>
            </a:r>
            <a:r>
              <a:rPr lang="it-IT" sz="4000" dirty="0" err="1"/>
              <a:t>maternal</a:t>
            </a:r>
            <a:r>
              <a:rPr lang="it-IT" sz="4000" dirty="0"/>
              <a:t> duty: “the </a:t>
            </a:r>
            <a:r>
              <a:rPr lang="it-IT" sz="4000" dirty="0" err="1"/>
              <a:t>assumption</a:t>
            </a:r>
            <a:r>
              <a:rPr lang="it-IT" sz="4000" dirty="0"/>
              <a:t> </a:t>
            </a:r>
            <a:r>
              <a:rPr lang="it-IT" sz="4000" dirty="0" err="1"/>
              <a:t>arises</a:t>
            </a:r>
            <a:r>
              <a:rPr lang="it-IT" sz="4000" dirty="0"/>
              <a:t> from the </a:t>
            </a:r>
            <a:r>
              <a:rPr lang="it-IT" sz="4000" dirty="0" err="1"/>
              <a:t>fairly</a:t>
            </a:r>
            <a:r>
              <a:rPr lang="it-IT" sz="4000" dirty="0"/>
              <a:t> </a:t>
            </a:r>
            <a:r>
              <a:rPr lang="it-IT" sz="4000" dirty="0" err="1"/>
              <a:t>uncontroversial</a:t>
            </a:r>
            <a:r>
              <a:rPr lang="it-IT" sz="4000" dirty="0"/>
              <a:t> </a:t>
            </a:r>
            <a:r>
              <a:rPr lang="it-IT" sz="4000" dirty="0" err="1"/>
              <a:t>belief</a:t>
            </a:r>
            <a:r>
              <a:rPr lang="it-IT" sz="4000" dirty="0"/>
              <a:t> </a:t>
            </a:r>
            <a:r>
              <a:rPr lang="it-IT" sz="4000" dirty="0" err="1"/>
              <a:t>that</a:t>
            </a:r>
            <a:r>
              <a:rPr lang="it-IT" sz="4000" dirty="0"/>
              <a:t> </a:t>
            </a:r>
            <a:r>
              <a:rPr lang="it-IT" sz="4000" dirty="0" err="1"/>
              <a:t>mothers</a:t>
            </a:r>
            <a:r>
              <a:rPr lang="it-IT" sz="4000" dirty="0"/>
              <a:t> </a:t>
            </a:r>
            <a:r>
              <a:rPr lang="it-IT" sz="4000" dirty="0" err="1"/>
              <a:t>have</a:t>
            </a:r>
            <a:r>
              <a:rPr lang="it-IT" sz="4000" dirty="0"/>
              <a:t> a general </a:t>
            </a:r>
            <a:r>
              <a:rPr lang="it-IT" sz="4000" dirty="0" err="1"/>
              <a:t>beneficient</a:t>
            </a:r>
            <a:r>
              <a:rPr lang="it-IT" sz="4000" dirty="0"/>
              <a:t> duty </a:t>
            </a:r>
            <a:r>
              <a:rPr lang="it-IT" sz="4000" dirty="0" err="1"/>
              <a:t>towards</a:t>
            </a:r>
            <a:r>
              <a:rPr lang="it-IT" sz="4000" dirty="0"/>
              <a:t> </a:t>
            </a:r>
            <a:r>
              <a:rPr lang="it-IT" sz="4000" dirty="0" err="1"/>
              <a:t>their</a:t>
            </a:r>
            <a:r>
              <a:rPr lang="it-IT" sz="4000" dirty="0"/>
              <a:t> </a:t>
            </a:r>
            <a:r>
              <a:rPr lang="it-IT" sz="4000" dirty="0" err="1"/>
              <a:t>offspring</a:t>
            </a:r>
            <a:r>
              <a:rPr lang="it-IT" sz="4000" dirty="0"/>
              <a:t> and </a:t>
            </a:r>
            <a:r>
              <a:rPr lang="it-IT" sz="4000" dirty="0" err="1"/>
              <a:t>that</a:t>
            </a:r>
            <a:r>
              <a:rPr lang="it-IT" sz="4000" dirty="0"/>
              <a:t> </a:t>
            </a:r>
            <a:r>
              <a:rPr lang="it-IT" sz="4000" dirty="0" err="1"/>
              <a:t>if</a:t>
            </a:r>
            <a:r>
              <a:rPr lang="it-IT" sz="4000" dirty="0"/>
              <a:t> a </a:t>
            </a:r>
            <a:r>
              <a:rPr lang="it-IT" sz="4000" dirty="0" err="1"/>
              <a:t>given</a:t>
            </a:r>
            <a:r>
              <a:rPr lang="it-IT" sz="4000" dirty="0"/>
              <a:t> </a:t>
            </a:r>
            <a:r>
              <a:rPr lang="it-IT" sz="4000" dirty="0" err="1"/>
              <a:t>act</a:t>
            </a:r>
            <a:r>
              <a:rPr lang="it-IT" sz="4000" dirty="0"/>
              <a:t> benefits </a:t>
            </a:r>
            <a:r>
              <a:rPr lang="it-IT" sz="4000" dirty="0" err="1"/>
              <a:t>their</a:t>
            </a:r>
            <a:r>
              <a:rPr lang="it-IT" sz="4000" dirty="0"/>
              <a:t> </a:t>
            </a:r>
            <a:r>
              <a:rPr lang="it-IT" sz="4000" dirty="0" err="1"/>
              <a:t>children</a:t>
            </a:r>
            <a:r>
              <a:rPr lang="it-IT" sz="4000" dirty="0"/>
              <a:t>, </a:t>
            </a:r>
            <a:r>
              <a:rPr lang="it-IT" sz="4000" dirty="0" err="1"/>
              <a:t>they</a:t>
            </a:r>
            <a:r>
              <a:rPr lang="it-IT" sz="4000" dirty="0"/>
              <a:t> </a:t>
            </a:r>
            <a:r>
              <a:rPr lang="it-IT" sz="4000" dirty="0" err="1"/>
              <a:t>always</a:t>
            </a:r>
            <a:r>
              <a:rPr lang="it-IT" sz="4000" dirty="0"/>
              <a:t> </a:t>
            </a:r>
            <a:r>
              <a:rPr lang="it-IT" sz="4000" dirty="0" err="1"/>
              <a:t>have</a:t>
            </a:r>
            <a:r>
              <a:rPr lang="it-IT" sz="4000" dirty="0"/>
              <a:t> a duty to </a:t>
            </a:r>
            <a:r>
              <a:rPr lang="it-IT" sz="4000" dirty="0" err="1"/>
              <a:t>perform</a:t>
            </a:r>
            <a:r>
              <a:rPr lang="it-IT" sz="4000" dirty="0"/>
              <a:t> </a:t>
            </a:r>
            <a:r>
              <a:rPr lang="it-IT" sz="4000" dirty="0" err="1"/>
              <a:t>it</a:t>
            </a:r>
            <a:r>
              <a:rPr lang="it-IT" sz="4000" dirty="0"/>
              <a:t>” (p. 516). </a:t>
            </a:r>
          </a:p>
          <a:p>
            <a:endParaRPr lang="it-IT" dirty="0"/>
          </a:p>
        </p:txBody>
      </p:sp>
    </p:spTree>
    <p:extLst>
      <p:ext uri="{BB962C8B-B14F-4D97-AF65-F5344CB8AC3E}">
        <p14:creationId xmlns:p14="http://schemas.microsoft.com/office/powerpoint/2010/main" val="2477637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FB7BE-B321-AD4D-B625-457EC5E19946}"/>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35F48A8E-49F9-194F-A71E-EC37B87B0468}"/>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Why should we think that this attitude to women will change at the very moment when we use such technologies as germline genome editing? We cannot write off this problem as something not so important: in fact, secular and religious bioethics largely converge on women’s moral responsibility. </a:t>
            </a:r>
            <a:endParaRPr lang="it-IT" sz="4000" dirty="0"/>
          </a:p>
          <a:p>
            <a:endParaRPr lang="it-IT" dirty="0"/>
          </a:p>
        </p:txBody>
      </p:sp>
    </p:spTree>
    <p:extLst>
      <p:ext uri="{BB962C8B-B14F-4D97-AF65-F5344CB8AC3E}">
        <p14:creationId xmlns:p14="http://schemas.microsoft.com/office/powerpoint/2010/main" val="86324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D8FD2A-10F8-3045-B8BA-C11FE1B72F5C}"/>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9CE4CE3B-4F0B-484F-92B5-7059E5EB474B}"/>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Mothers clearly have a general duty to benefit their offspring: but this does not imply a duty to carry out each particular beneficial act. “Mothers do not have a moral duty to carry out each and every act that would benefit their baby” (p. 515).</a:t>
            </a:r>
            <a:endParaRPr lang="it-IT" sz="4000" dirty="0"/>
          </a:p>
          <a:p>
            <a:endParaRPr lang="it-IT" dirty="0"/>
          </a:p>
        </p:txBody>
      </p:sp>
    </p:spTree>
    <p:extLst>
      <p:ext uri="{BB962C8B-B14F-4D97-AF65-F5344CB8AC3E}">
        <p14:creationId xmlns:p14="http://schemas.microsoft.com/office/powerpoint/2010/main" val="104188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ACF36B-A9B3-C24E-B7C7-6082E3002EBF}"/>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58EB48F9-BCF9-5D41-AC98-C3E70D380DD1}"/>
              </a:ext>
            </a:extLst>
          </p:cNvPr>
          <p:cNvSpPr>
            <a:spLocks noGrp="1"/>
          </p:cNvSpPr>
          <p:nvPr>
            <p:ph type="subTitle"/>
          </p:nvPr>
        </p:nvSpPr>
        <p:spPr/>
        <p:txBody>
          <a:bodyPr>
            <a:noAutofit/>
          </a:bodyPr>
          <a:lstStyle/>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endParaRPr lang="en-US" sz="4000" dirty="0"/>
          </a:p>
          <a:p>
            <a:pPr marL="0" indent="0" algn="just">
              <a:buNone/>
            </a:pPr>
            <a:r>
              <a:rPr lang="en-US" sz="4000" dirty="0"/>
              <a:t>An assessment that does not take into consideration the interests of everyone concerned is only partial, and not entirely rational. The future child’s best interests are important, but the mother’s are just as important and worthy of attention. </a:t>
            </a:r>
            <a:endParaRPr lang="it-IT" sz="4000" dirty="0"/>
          </a:p>
          <a:p>
            <a:endParaRPr lang="it-IT" dirty="0"/>
          </a:p>
        </p:txBody>
      </p:sp>
    </p:spTree>
    <p:extLst>
      <p:ext uri="{BB962C8B-B14F-4D97-AF65-F5344CB8AC3E}">
        <p14:creationId xmlns:p14="http://schemas.microsoft.com/office/powerpoint/2010/main" val="977171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8E591E-A307-CC49-96A3-C4FB90AB5631}"/>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B8163F18-1CBE-164F-BB23-AC6B5AA6C211}"/>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I agree that genome editing could be used to solve issues related to health care, resulting, by and large, in a substantial improvement of public life.</a:t>
            </a:r>
            <a:r>
              <a:rPr lang="en-US" sz="4000" dirty="0"/>
              <a:t> But women should not be required to justify their reproduction decision and be subject to blame if they do not have a baby by assisted reproduction. </a:t>
            </a:r>
            <a:endParaRPr lang="it-IT" sz="4000" dirty="0"/>
          </a:p>
          <a:p>
            <a:endParaRPr lang="it-IT" dirty="0"/>
          </a:p>
        </p:txBody>
      </p:sp>
    </p:spTree>
    <p:extLst>
      <p:ext uri="{BB962C8B-B14F-4D97-AF65-F5344CB8AC3E}">
        <p14:creationId xmlns:p14="http://schemas.microsoft.com/office/powerpoint/2010/main" val="277287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49A300-E06B-C341-96D7-4EC7551F5A73}"/>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E8926AE6-CE9E-4749-B36A-246AB4AB792E}"/>
              </a:ext>
            </a:extLst>
          </p:cNvPr>
          <p:cNvSpPr>
            <a:spLocks noGrp="1"/>
          </p:cNvSpPr>
          <p:nvPr>
            <p:ph type="subTitle"/>
          </p:nvPr>
        </p:nvSpPr>
        <p:spPr/>
        <p:txBody>
          <a:bodyPr>
            <a:noAutofit/>
          </a:bodyPr>
          <a:lstStyle/>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a:p>
            <a:pPr marL="0" indent="0">
              <a:buNone/>
            </a:pPr>
            <a:endParaRPr lang="en-US" sz="4000" dirty="0"/>
          </a:p>
          <a:p>
            <a:pPr marL="0" indent="0">
              <a:buNone/>
            </a:pPr>
            <a:r>
              <a:rPr lang="en-US" sz="4000" dirty="0"/>
              <a:t>Reproductive risks have always been a part of woman’s life: assisted reproduction would add new and important risks to motherhood.</a:t>
            </a:r>
            <a:endParaRPr lang="it-IT" sz="4000" dirty="0"/>
          </a:p>
          <a:p>
            <a:endParaRPr lang="it-IT" dirty="0"/>
          </a:p>
        </p:txBody>
      </p:sp>
    </p:spTree>
    <p:extLst>
      <p:ext uri="{BB962C8B-B14F-4D97-AF65-F5344CB8AC3E}">
        <p14:creationId xmlns:p14="http://schemas.microsoft.com/office/powerpoint/2010/main" val="47385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lstStyle/>
          <a:p>
            <a:pPr algn="ctr">
              <a:lnSpc>
                <a:spcPct val="90000"/>
              </a:lnSpc>
            </a:pPr>
            <a:r>
              <a:rPr lang="it-IT" sz="4400" b="1" spc="-1" dirty="0" err="1">
                <a:solidFill>
                  <a:srgbClr val="000000"/>
                </a:solidFill>
                <a:latin typeface="Calibri Light"/>
              </a:rPr>
              <a:t>Justice</a:t>
            </a:r>
            <a:r>
              <a:rPr lang="it-IT" sz="4400" b="1" spc="-1" dirty="0">
                <a:solidFill>
                  <a:srgbClr val="000000"/>
                </a:solidFill>
                <a:latin typeface="Calibri Light"/>
              </a:rPr>
              <a:t> and </a:t>
            </a:r>
            <a:r>
              <a:rPr lang="it-IT" sz="4400" b="1" spc="-1" dirty="0" err="1">
                <a:solidFill>
                  <a:srgbClr val="000000"/>
                </a:solidFill>
                <a:latin typeface="Calibri Light"/>
              </a:rPr>
              <a:t>Genome</a:t>
            </a:r>
            <a:r>
              <a:rPr lang="it-IT" sz="4400" b="1" spc="-1" dirty="0">
                <a:solidFill>
                  <a:srgbClr val="000000"/>
                </a:solidFill>
                <a:latin typeface="Calibri Light"/>
              </a:rPr>
              <a:t> Editing Technologies</a:t>
            </a:r>
            <a:endParaRPr lang="it-IT" sz="4400" b="0" strike="noStrike" spc="-1" dirty="0">
              <a:solidFill>
                <a:srgbClr val="000000"/>
              </a:solidFill>
              <a:latin typeface="Calibri"/>
            </a:endParaRPr>
          </a:p>
        </p:txBody>
      </p:sp>
      <p:sp>
        <p:nvSpPr>
          <p:cNvPr id="115" name="TextShape 2"/>
          <p:cNvSpPr txBox="1"/>
          <p:nvPr/>
        </p:nvSpPr>
        <p:spPr>
          <a:xfrm>
            <a:off x="838080" y="1825560"/>
            <a:ext cx="10515240" cy="4350960"/>
          </a:xfrm>
          <a:prstGeom prst="rect">
            <a:avLst/>
          </a:prstGeom>
          <a:noFill/>
          <a:ln>
            <a:noFill/>
          </a:ln>
        </p:spPr>
        <p:txBody>
          <a:bodyPr>
            <a:normAutofit/>
          </a:bodyPr>
          <a:lstStyle/>
          <a:p>
            <a:pPr algn="just">
              <a:lnSpc>
                <a:spcPct val="100000"/>
              </a:lnSpc>
              <a:spcBef>
                <a:spcPts val="1001"/>
              </a:spcBef>
            </a:pPr>
            <a:endParaRPr lang="it-IT" sz="4400" b="0" strike="noStrike" spc="-1" dirty="0">
              <a:solidFill>
                <a:srgbClr val="000000"/>
              </a:solidFill>
              <a:latin typeface="Calibri"/>
            </a:endParaRPr>
          </a:p>
          <a:p>
            <a:pPr algn="just">
              <a:lnSpc>
                <a:spcPct val="100000"/>
              </a:lnSpc>
              <a:spcBef>
                <a:spcPts val="1001"/>
              </a:spcBef>
            </a:pPr>
            <a:r>
              <a:rPr lang="it-IT" sz="4400" b="0" strike="noStrike" spc="-1" dirty="0" err="1">
                <a:solidFill>
                  <a:srgbClr val="000000"/>
                </a:solidFill>
                <a:latin typeface="+mj-lt"/>
              </a:rPr>
              <a:t>Genetic</a:t>
            </a:r>
            <a:r>
              <a:rPr lang="it-IT" sz="4400" b="0" strike="noStrike" spc="-1" dirty="0">
                <a:solidFill>
                  <a:srgbClr val="000000"/>
                </a:solidFill>
                <a:latin typeface="+mj-lt"/>
              </a:rPr>
              <a:t> </a:t>
            </a:r>
            <a:r>
              <a:rPr lang="it-IT" sz="4400" b="0" strike="noStrike" spc="-1" dirty="0" err="1">
                <a:solidFill>
                  <a:srgbClr val="000000"/>
                </a:solidFill>
                <a:latin typeface="+mj-lt"/>
              </a:rPr>
              <a:t>correction</a:t>
            </a:r>
            <a:r>
              <a:rPr lang="it-IT" sz="4400" b="0" strike="noStrike" spc="-1" dirty="0">
                <a:solidFill>
                  <a:srgbClr val="000000"/>
                </a:solidFill>
                <a:latin typeface="+mj-lt"/>
              </a:rPr>
              <a:t> and </a:t>
            </a:r>
            <a:r>
              <a:rPr lang="it-IT" sz="4400" b="0" strike="noStrike" spc="-1" dirty="0" err="1">
                <a:solidFill>
                  <a:srgbClr val="000000"/>
                </a:solidFill>
                <a:latin typeface="+mj-lt"/>
              </a:rPr>
              <a:t>enhancement</a:t>
            </a:r>
            <a:r>
              <a:rPr lang="it-IT" sz="4400" b="0" strike="noStrike" spc="-1" dirty="0">
                <a:solidFill>
                  <a:srgbClr val="000000"/>
                </a:solidFill>
                <a:latin typeface="+mj-lt"/>
              </a:rPr>
              <a:t> </a:t>
            </a:r>
            <a:r>
              <a:rPr lang="it-IT" sz="4400" b="0" strike="noStrike" spc="-1" dirty="0" err="1">
                <a:solidFill>
                  <a:srgbClr val="000000"/>
                </a:solidFill>
                <a:latin typeface="+mj-lt"/>
              </a:rPr>
              <a:t>procedures</a:t>
            </a:r>
            <a:r>
              <a:rPr lang="it-IT" sz="4400" b="0" strike="noStrike" spc="-1" dirty="0">
                <a:solidFill>
                  <a:srgbClr val="000000"/>
                </a:solidFill>
                <a:latin typeface="+mj-lt"/>
              </a:rPr>
              <a:t> </a:t>
            </a:r>
            <a:r>
              <a:rPr lang="it-IT" sz="4400" b="0" strike="noStrike" spc="-1" dirty="0" err="1">
                <a:solidFill>
                  <a:srgbClr val="000000"/>
                </a:solidFill>
                <a:latin typeface="+mj-lt"/>
              </a:rPr>
              <a:t>could</a:t>
            </a:r>
            <a:r>
              <a:rPr lang="it-IT" sz="4400" b="0" strike="noStrike" spc="-1" dirty="0">
                <a:solidFill>
                  <a:srgbClr val="000000"/>
                </a:solidFill>
                <a:latin typeface="+mj-lt"/>
              </a:rPr>
              <a:t> </a:t>
            </a:r>
            <a:r>
              <a:rPr lang="it-IT" sz="4400" b="0" strike="noStrike" spc="-1" dirty="0" err="1">
                <a:solidFill>
                  <a:srgbClr val="000000"/>
                </a:solidFill>
                <a:latin typeface="+mj-lt"/>
              </a:rPr>
              <a:t>have</a:t>
            </a:r>
            <a:r>
              <a:rPr lang="it-IT" sz="4400" b="0" strike="noStrike" spc="-1" dirty="0">
                <a:solidFill>
                  <a:srgbClr val="000000"/>
                </a:solidFill>
                <a:latin typeface="+mj-lt"/>
              </a:rPr>
              <a:t> a high or </a:t>
            </a:r>
            <a:r>
              <a:rPr lang="it-IT" sz="4400" b="0" strike="noStrike" spc="-1" dirty="0" err="1">
                <a:solidFill>
                  <a:srgbClr val="000000"/>
                </a:solidFill>
                <a:latin typeface="+mj-lt"/>
              </a:rPr>
              <a:t>even</a:t>
            </a:r>
            <a:r>
              <a:rPr lang="it-IT" sz="4400" b="0" strike="noStrike" spc="-1" dirty="0">
                <a:solidFill>
                  <a:srgbClr val="000000"/>
                </a:solidFill>
                <a:latin typeface="+mj-lt"/>
              </a:rPr>
              <a:t> </a:t>
            </a:r>
            <a:r>
              <a:rPr lang="it-IT" sz="4400" b="0" strike="noStrike" spc="-1" dirty="0" err="1">
                <a:solidFill>
                  <a:srgbClr val="000000"/>
                </a:solidFill>
                <a:latin typeface="+mj-lt"/>
              </a:rPr>
              <a:t>prohibitive</a:t>
            </a:r>
            <a:r>
              <a:rPr lang="it-IT" sz="4400" b="0" strike="noStrike" spc="-1" dirty="0">
                <a:solidFill>
                  <a:srgbClr val="000000"/>
                </a:solidFill>
                <a:latin typeface="+mj-lt"/>
              </a:rPr>
              <a:t> </a:t>
            </a:r>
            <a:r>
              <a:rPr lang="it-IT" sz="4400" b="0" strike="noStrike" spc="-1" dirty="0" err="1">
                <a:solidFill>
                  <a:srgbClr val="000000"/>
                </a:solidFill>
                <a:latin typeface="+mj-lt"/>
              </a:rPr>
              <a:t>cost</a:t>
            </a:r>
            <a:r>
              <a:rPr lang="it-IT" sz="4400" b="0" strike="noStrike" spc="-1" dirty="0">
                <a:solidFill>
                  <a:srgbClr val="000000"/>
                </a:solidFill>
                <a:latin typeface="+mj-lt"/>
              </a:rPr>
              <a:t>: </a:t>
            </a:r>
            <a:r>
              <a:rPr lang="it-IT" sz="4400" b="0" strike="noStrike" spc="-1" dirty="0" err="1">
                <a:solidFill>
                  <a:srgbClr val="000000"/>
                </a:solidFill>
                <a:latin typeface="+mj-lt"/>
              </a:rPr>
              <a:t>maybe</a:t>
            </a:r>
            <a:r>
              <a:rPr lang="it-IT" sz="4400" b="0" strike="noStrike" spc="-1" dirty="0">
                <a:solidFill>
                  <a:srgbClr val="000000"/>
                </a:solidFill>
                <a:latin typeface="+mj-lt"/>
              </a:rPr>
              <a:t> </a:t>
            </a:r>
            <a:r>
              <a:rPr lang="it-IT" sz="4400" b="0" strike="noStrike" spc="-1" dirty="0" err="1">
                <a:solidFill>
                  <a:srgbClr val="000000"/>
                </a:solidFill>
                <a:latin typeface="+mj-lt"/>
              </a:rPr>
              <a:t>only</a:t>
            </a:r>
            <a:r>
              <a:rPr lang="it-IT" sz="4400" b="0" strike="noStrike" spc="-1" dirty="0">
                <a:solidFill>
                  <a:srgbClr val="000000"/>
                </a:solidFill>
                <a:latin typeface="+mj-lt"/>
              </a:rPr>
              <a:t> the </a:t>
            </a:r>
            <a:r>
              <a:rPr lang="it-IT" sz="4400" spc="-1" dirty="0">
                <a:solidFill>
                  <a:srgbClr val="000000"/>
                </a:solidFill>
                <a:latin typeface="+mj-lt"/>
              </a:rPr>
              <a:t>best</a:t>
            </a:r>
            <a:r>
              <a:rPr lang="it-IT" sz="4400" b="0" strike="noStrike" spc="-1" dirty="0">
                <a:solidFill>
                  <a:srgbClr val="000000"/>
                </a:solidFill>
                <a:latin typeface="+mj-lt"/>
              </a:rPr>
              <a:t>-off </a:t>
            </a:r>
            <a:r>
              <a:rPr lang="it-IT" sz="4400" b="0" strike="noStrike" spc="-1" dirty="0" err="1">
                <a:solidFill>
                  <a:srgbClr val="000000"/>
                </a:solidFill>
                <a:latin typeface="+mj-lt"/>
              </a:rPr>
              <a:t>people</a:t>
            </a:r>
            <a:r>
              <a:rPr lang="it-IT" sz="4400" b="0" strike="noStrike" spc="-1" dirty="0">
                <a:solidFill>
                  <a:srgbClr val="000000"/>
                </a:solidFill>
                <a:latin typeface="+mj-lt"/>
              </a:rPr>
              <a:t> </a:t>
            </a:r>
            <a:r>
              <a:rPr lang="it-IT" sz="4400" b="0" strike="noStrike" spc="-1" dirty="0" err="1">
                <a:solidFill>
                  <a:srgbClr val="000000"/>
                </a:solidFill>
                <a:latin typeface="+mj-lt"/>
              </a:rPr>
              <a:t>will</a:t>
            </a:r>
            <a:r>
              <a:rPr lang="it-IT" sz="4400" b="0" strike="noStrike" spc="-1" dirty="0">
                <a:solidFill>
                  <a:srgbClr val="000000"/>
                </a:solidFill>
                <a:latin typeface="+mj-lt"/>
              </a:rPr>
              <a:t> be </a:t>
            </a:r>
            <a:r>
              <a:rPr lang="it-IT" sz="4400" b="0" strike="noStrike" spc="-1" dirty="0" err="1">
                <a:solidFill>
                  <a:srgbClr val="000000"/>
                </a:solidFill>
                <a:latin typeface="+mj-lt"/>
              </a:rPr>
              <a:t>able</a:t>
            </a:r>
            <a:r>
              <a:rPr lang="it-IT" sz="4400" b="0" strike="noStrike" spc="-1" dirty="0">
                <a:solidFill>
                  <a:srgbClr val="000000"/>
                </a:solidFill>
                <a:latin typeface="+mj-lt"/>
              </a:rPr>
              <a:t> to </a:t>
            </a:r>
            <a:r>
              <a:rPr lang="it-IT" sz="4400" b="0" strike="noStrike" spc="-1" dirty="0" err="1">
                <a:solidFill>
                  <a:srgbClr val="000000"/>
                </a:solidFill>
                <a:latin typeface="+mj-lt"/>
              </a:rPr>
              <a:t>afford</a:t>
            </a:r>
            <a:r>
              <a:rPr lang="it-IT" sz="4400" b="0" strike="noStrike" spc="-1" dirty="0">
                <a:solidFill>
                  <a:srgbClr val="000000"/>
                </a:solidFill>
                <a:latin typeface="+mj-lt"/>
              </a:rPr>
              <a:t> </a:t>
            </a:r>
            <a:r>
              <a:rPr lang="it-IT" sz="4400" b="0" strike="noStrike" spc="-1" dirty="0" err="1">
                <a:solidFill>
                  <a:srgbClr val="000000"/>
                </a:solidFill>
                <a:latin typeface="+mj-lt"/>
              </a:rPr>
              <a:t>them</a:t>
            </a:r>
            <a:r>
              <a:rPr lang="it-IT" sz="4400" b="0" strike="noStrike" spc="-1" dirty="0">
                <a:solidFill>
                  <a:srgbClr val="000000"/>
                </a:solidFill>
                <a:latin typeface="+mj-lt"/>
              </a:rPr>
              <a:t>.</a:t>
            </a:r>
          </a:p>
          <a:p>
            <a:pPr algn="ctr">
              <a:lnSpc>
                <a:spcPct val="100000"/>
              </a:lnSpc>
              <a:spcBef>
                <a:spcPts val="1001"/>
              </a:spcBef>
            </a:pPr>
            <a:endParaRPr lang="it-IT" sz="3600" b="0" strike="noStrike" spc="-1" dirty="0">
              <a:solidFill>
                <a:srgbClr val="000000"/>
              </a:solidFill>
              <a:latin typeface="Calibri"/>
            </a:endParaRPr>
          </a:p>
          <a:p>
            <a:pPr algn="ctr">
              <a:lnSpc>
                <a:spcPct val="100000"/>
              </a:lnSpc>
              <a:spcBef>
                <a:spcPts val="1001"/>
              </a:spcBef>
            </a:pPr>
            <a:endParaRPr lang="it-IT" sz="36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4EEF1-E22C-6A45-92B9-49A65114F614}"/>
              </a:ext>
            </a:extLst>
          </p:cNvPr>
          <p:cNvSpPr>
            <a:spLocks noGrp="1"/>
          </p:cNvSpPr>
          <p:nvPr>
            <p:ph type="title"/>
          </p:nvPr>
        </p:nvSpPr>
        <p:spPr/>
        <p:txBody>
          <a:bodyPr/>
          <a:lstStyle/>
          <a:p>
            <a:pPr algn="ctr"/>
            <a:r>
              <a:rPr lang="it-IT" dirty="0" err="1"/>
              <a:t>Genome</a:t>
            </a:r>
            <a:r>
              <a:rPr lang="it-IT" dirty="0"/>
              <a:t> editing </a:t>
            </a:r>
            <a:r>
              <a:rPr lang="it-IT" dirty="0" err="1"/>
              <a:t>as</a:t>
            </a:r>
            <a:r>
              <a:rPr lang="it-IT" dirty="0"/>
              <a:t> Gender Project?</a:t>
            </a:r>
          </a:p>
        </p:txBody>
      </p:sp>
      <p:sp>
        <p:nvSpPr>
          <p:cNvPr id="3" name="Sottotitolo 2">
            <a:extLst>
              <a:ext uri="{FF2B5EF4-FFF2-40B4-BE49-F238E27FC236}">
                <a16:creationId xmlns:a16="http://schemas.microsoft.com/office/drawing/2014/main" id="{B37B9D9C-C700-2544-92A2-224DE3076C0A}"/>
              </a:ext>
            </a:extLst>
          </p:cNvPr>
          <p:cNvSpPr>
            <a:spLocks noGrp="1"/>
          </p:cNvSpPr>
          <p:nvPr>
            <p:ph type="subTitle"/>
          </p:nvPr>
        </p:nvSpPr>
        <p:spPr/>
        <p:txBody>
          <a:bodyPr>
            <a:noAutofit/>
          </a:bodyPr>
          <a:lstStyle/>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algn="just"/>
            <a:r>
              <a:rPr lang="en-US" sz="3600" dirty="0"/>
              <a:t>As Frida </a:t>
            </a:r>
            <a:r>
              <a:rPr lang="en-US" sz="3600" dirty="0" err="1"/>
              <a:t>Simonstein</a:t>
            </a:r>
            <a:r>
              <a:rPr lang="en-US" sz="3600" dirty="0"/>
              <a:t> explains, “IVF requires the use of drugs to stimulate the production of multiple ova, following which the ova are removed from the woman’s body, fertilized and inserted into her uterus”. (p. 5). “Would it be fair – </a:t>
            </a:r>
            <a:r>
              <a:rPr lang="en-US" sz="3600" dirty="0" err="1"/>
              <a:t>Simonstein</a:t>
            </a:r>
            <a:r>
              <a:rPr lang="en-US" sz="3600" dirty="0"/>
              <a:t> wonders – to add the pain and the risks involved in IVF to women’s challenging reproductive tasks?”</a:t>
            </a:r>
            <a:endParaRPr lang="it-IT" sz="3600" dirty="0"/>
          </a:p>
          <a:p>
            <a:endParaRPr lang="it-IT" dirty="0"/>
          </a:p>
        </p:txBody>
      </p:sp>
    </p:spTree>
    <p:extLst>
      <p:ext uri="{BB962C8B-B14F-4D97-AF65-F5344CB8AC3E}">
        <p14:creationId xmlns:p14="http://schemas.microsoft.com/office/powerpoint/2010/main" val="292076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1651E-26BD-6746-BF23-BA2152644C26}"/>
              </a:ext>
            </a:extLst>
          </p:cNvPr>
          <p:cNvSpPr>
            <a:spLocks noGrp="1"/>
          </p:cNvSpPr>
          <p:nvPr>
            <p:ph type="title"/>
          </p:nvPr>
        </p:nvSpPr>
        <p:spPr/>
        <p:txBody>
          <a:bodyPr/>
          <a:lstStyle/>
          <a:p>
            <a:endParaRPr lang="it-IT"/>
          </a:p>
        </p:txBody>
      </p:sp>
      <p:sp>
        <p:nvSpPr>
          <p:cNvPr id="3" name="Sottotitolo 2">
            <a:extLst>
              <a:ext uri="{FF2B5EF4-FFF2-40B4-BE49-F238E27FC236}">
                <a16:creationId xmlns:a16="http://schemas.microsoft.com/office/drawing/2014/main" id="{15F4B87D-75C6-8F4D-A66C-D73139C82CB1}"/>
              </a:ext>
            </a:extLst>
          </p:cNvPr>
          <p:cNvSpPr>
            <a:spLocks noGrp="1"/>
          </p:cNvSpPr>
          <p:nvPr>
            <p:ph type="subTitle"/>
          </p:nvPr>
        </p:nvSpPr>
        <p:spPr/>
        <p:txBody>
          <a:bodyPr/>
          <a:lstStyle/>
          <a:p>
            <a:endParaRPr lang="it-IT"/>
          </a:p>
        </p:txBody>
      </p:sp>
      <p:pic>
        <p:nvPicPr>
          <p:cNvPr id="5" name="Immagine 4">
            <a:extLst>
              <a:ext uri="{FF2B5EF4-FFF2-40B4-BE49-F238E27FC236}">
                <a16:creationId xmlns:a16="http://schemas.microsoft.com/office/drawing/2014/main" id="{A53872CA-20C1-B14B-ABC9-F51586F5E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11950"/>
          </a:xfrm>
          <a:prstGeom prst="rect">
            <a:avLst/>
          </a:prstGeom>
        </p:spPr>
      </p:pic>
    </p:spTree>
    <p:extLst>
      <p:ext uri="{BB962C8B-B14F-4D97-AF65-F5344CB8AC3E}">
        <p14:creationId xmlns:p14="http://schemas.microsoft.com/office/powerpoint/2010/main" val="2580129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9417A0-8B69-A546-8918-A90F4260C630}"/>
              </a:ext>
            </a:extLst>
          </p:cNvPr>
          <p:cNvSpPr>
            <a:spLocks noGrp="1"/>
          </p:cNvSpPr>
          <p:nvPr>
            <p:ph type="title"/>
          </p:nvPr>
        </p:nvSpPr>
        <p:spPr/>
        <p:txBody>
          <a:bodyPr/>
          <a:lstStyle/>
          <a:p>
            <a:pPr algn="ctr"/>
            <a:r>
              <a:rPr lang="it-IT" dirty="0"/>
              <a:t>The future of </a:t>
            </a:r>
            <a:r>
              <a:rPr lang="it-IT" dirty="0" err="1"/>
              <a:t>genome</a:t>
            </a:r>
            <a:r>
              <a:rPr lang="it-IT" dirty="0"/>
              <a:t> editing</a:t>
            </a:r>
          </a:p>
        </p:txBody>
      </p:sp>
      <p:sp>
        <p:nvSpPr>
          <p:cNvPr id="3" name="Sottotitolo 2">
            <a:extLst>
              <a:ext uri="{FF2B5EF4-FFF2-40B4-BE49-F238E27FC236}">
                <a16:creationId xmlns:a16="http://schemas.microsoft.com/office/drawing/2014/main" id="{207DA93C-856F-E748-8D97-86BB9484585F}"/>
              </a:ext>
            </a:extLst>
          </p:cNvPr>
          <p:cNvSpPr>
            <a:spLocks noGrp="1"/>
          </p:cNvSpPr>
          <p:nvPr>
            <p:ph type="subTitle"/>
          </p:nvPr>
        </p:nvSpPr>
        <p:spPr/>
        <p:txBody>
          <a:bodyPr>
            <a:noAutofit/>
          </a:bodyPr>
          <a:lstStyle/>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endParaRPr lang="it-IT" sz="4200" dirty="0"/>
          </a:p>
          <a:p>
            <a:pPr marL="0" indent="0" algn="just">
              <a:buNone/>
            </a:pPr>
            <a:r>
              <a:rPr lang="it-IT" sz="4200" dirty="0" err="1"/>
              <a:t>Imagine</a:t>
            </a:r>
            <a:r>
              <a:rPr lang="it-IT" sz="4200" dirty="0"/>
              <a:t> </a:t>
            </a:r>
            <a:r>
              <a:rPr lang="it-IT" sz="4200" dirty="0" err="1"/>
              <a:t>that</a:t>
            </a:r>
            <a:r>
              <a:rPr lang="it-IT" sz="4200" dirty="0"/>
              <a:t> </a:t>
            </a:r>
            <a:r>
              <a:rPr lang="it-IT" sz="4200" dirty="0" err="1"/>
              <a:t>you</a:t>
            </a:r>
            <a:r>
              <a:rPr lang="it-IT" sz="4200" dirty="0"/>
              <a:t> can take a </a:t>
            </a:r>
            <a:r>
              <a:rPr lang="it-IT" sz="4200" dirty="0" err="1"/>
              <a:t>pill</a:t>
            </a:r>
            <a:r>
              <a:rPr lang="it-IT" sz="4200" dirty="0"/>
              <a:t> </a:t>
            </a:r>
            <a:r>
              <a:rPr lang="it-IT" sz="4200" dirty="0" err="1"/>
              <a:t>that</a:t>
            </a:r>
            <a:r>
              <a:rPr lang="it-IT" sz="4200" dirty="0"/>
              <a:t> </a:t>
            </a:r>
            <a:r>
              <a:rPr lang="it-IT" sz="4200" dirty="0" err="1"/>
              <a:t>cures</a:t>
            </a:r>
            <a:r>
              <a:rPr lang="it-IT" sz="4200" dirty="0"/>
              <a:t> </a:t>
            </a:r>
            <a:r>
              <a:rPr lang="it-IT" sz="4200" dirty="0" err="1"/>
              <a:t>genetic</a:t>
            </a:r>
            <a:r>
              <a:rPr lang="it-IT" sz="4200" dirty="0"/>
              <a:t> </a:t>
            </a:r>
            <a:r>
              <a:rPr lang="it-IT" sz="4200" dirty="0" err="1"/>
              <a:t>disease</a:t>
            </a:r>
            <a:r>
              <a:rPr lang="it-IT" sz="4200" dirty="0"/>
              <a:t>, and </a:t>
            </a:r>
            <a:r>
              <a:rPr lang="it-IT" sz="4200" dirty="0" err="1"/>
              <a:t>corrects</a:t>
            </a:r>
            <a:r>
              <a:rPr lang="it-IT" sz="4200" dirty="0"/>
              <a:t> </a:t>
            </a:r>
            <a:r>
              <a:rPr lang="it-IT" sz="4200" dirty="0" err="1"/>
              <a:t>all</a:t>
            </a:r>
            <a:r>
              <a:rPr lang="it-IT" sz="4200" dirty="0"/>
              <a:t> the </a:t>
            </a:r>
            <a:r>
              <a:rPr lang="it-IT" sz="4200" dirty="0" err="1"/>
              <a:t>errors</a:t>
            </a:r>
            <a:r>
              <a:rPr lang="it-IT" sz="4200" dirty="0"/>
              <a:t> in a </a:t>
            </a:r>
            <a:r>
              <a:rPr lang="it-IT" sz="4200" dirty="0" err="1"/>
              <a:t>foetus's</a:t>
            </a:r>
            <a:r>
              <a:rPr lang="it-IT" sz="4200" dirty="0"/>
              <a:t> </a:t>
            </a:r>
            <a:r>
              <a:rPr lang="it-IT" sz="4200" dirty="0" err="1"/>
              <a:t>genome</a:t>
            </a:r>
            <a:r>
              <a:rPr lang="it-IT" sz="4200" dirty="0"/>
              <a:t>. Or </a:t>
            </a:r>
            <a:r>
              <a:rPr lang="it-IT" sz="4200" dirty="0" err="1"/>
              <a:t>imagine</a:t>
            </a:r>
            <a:r>
              <a:rPr lang="it-IT" sz="4200" dirty="0"/>
              <a:t> </a:t>
            </a:r>
            <a:r>
              <a:rPr lang="it-IT" sz="4200" dirty="0" err="1"/>
              <a:t>that</a:t>
            </a:r>
            <a:r>
              <a:rPr lang="it-IT" sz="4200" dirty="0"/>
              <a:t> </a:t>
            </a:r>
            <a:r>
              <a:rPr lang="it-IT" sz="4200" dirty="0" err="1"/>
              <a:t>you</a:t>
            </a:r>
            <a:r>
              <a:rPr lang="it-IT" sz="4200" dirty="0"/>
              <a:t> can </a:t>
            </a:r>
            <a:r>
              <a:rPr lang="it-IT" sz="4200" dirty="0" err="1"/>
              <a:t>have</a:t>
            </a:r>
            <a:r>
              <a:rPr lang="it-IT" sz="4200" dirty="0"/>
              <a:t> in vitro </a:t>
            </a:r>
            <a:r>
              <a:rPr lang="it-IT" sz="4200" dirty="0" err="1"/>
              <a:t>gametes</a:t>
            </a:r>
            <a:r>
              <a:rPr lang="it-IT" sz="4200" dirty="0"/>
              <a:t> and use an </a:t>
            </a:r>
            <a:r>
              <a:rPr lang="it-IT" sz="4200" dirty="0" err="1"/>
              <a:t>artificial</a:t>
            </a:r>
            <a:r>
              <a:rPr lang="it-IT" sz="4200" dirty="0"/>
              <a:t> </a:t>
            </a:r>
            <a:r>
              <a:rPr lang="it-IT" sz="4200" dirty="0" err="1"/>
              <a:t>womb</a:t>
            </a:r>
            <a:r>
              <a:rPr lang="it-IT" sz="4200" dirty="0"/>
              <a:t>: in </a:t>
            </a:r>
            <a:r>
              <a:rPr lang="it-IT" sz="4200" dirty="0" err="1"/>
              <a:t>this</a:t>
            </a:r>
            <a:r>
              <a:rPr lang="it-IT" sz="4200" dirty="0"/>
              <a:t> case </a:t>
            </a:r>
            <a:r>
              <a:rPr lang="it-IT" sz="4200" dirty="0" err="1"/>
              <a:t>what</a:t>
            </a:r>
            <a:r>
              <a:rPr lang="it-IT" sz="4200" dirty="0"/>
              <a:t> are the </a:t>
            </a:r>
            <a:r>
              <a:rPr lang="it-IT" sz="4200" dirty="0" err="1"/>
              <a:t>woman’s</a:t>
            </a:r>
            <a:r>
              <a:rPr lang="it-IT" sz="4200" dirty="0"/>
              <a:t> moral </a:t>
            </a:r>
            <a:r>
              <a:rPr lang="it-IT" sz="4200" dirty="0" err="1"/>
              <a:t>responsibilities</a:t>
            </a:r>
            <a:r>
              <a:rPr lang="it-IT" sz="4200" dirty="0"/>
              <a:t>?</a:t>
            </a:r>
          </a:p>
          <a:p>
            <a:pPr marL="0" indent="0" algn="just">
              <a:buNone/>
            </a:pPr>
            <a:endParaRPr lang="it-IT" sz="4200" dirty="0"/>
          </a:p>
          <a:p>
            <a:endParaRPr lang="it-IT" dirty="0"/>
          </a:p>
        </p:txBody>
      </p:sp>
    </p:spTree>
    <p:extLst>
      <p:ext uri="{BB962C8B-B14F-4D97-AF65-F5344CB8AC3E}">
        <p14:creationId xmlns:p14="http://schemas.microsoft.com/office/powerpoint/2010/main" val="1761122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3AFC97-05E5-8443-A91B-07F98E250F8B}"/>
              </a:ext>
            </a:extLst>
          </p:cNvPr>
          <p:cNvSpPr>
            <a:spLocks noGrp="1"/>
          </p:cNvSpPr>
          <p:nvPr>
            <p:ph type="title"/>
          </p:nvPr>
        </p:nvSpPr>
        <p:spPr/>
        <p:txBody>
          <a:bodyPr/>
          <a:lstStyle/>
          <a:p>
            <a:pPr algn="ctr"/>
            <a:r>
              <a:rPr lang="it-IT" dirty="0" err="1"/>
              <a:t>Conclusion</a:t>
            </a:r>
            <a:endParaRPr lang="it-IT" dirty="0"/>
          </a:p>
        </p:txBody>
      </p:sp>
      <p:sp>
        <p:nvSpPr>
          <p:cNvPr id="3" name="Sottotitolo 2">
            <a:extLst>
              <a:ext uri="{FF2B5EF4-FFF2-40B4-BE49-F238E27FC236}">
                <a16:creationId xmlns:a16="http://schemas.microsoft.com/office/drawing/2014/main" id="{4143DCDF-C329-9840-BE2C-03887FEF97C0}"/>
              </a:ext>
            </a:extLst>
          </p:cNvPr>
          <p:cNvSpPr>
            <a:spLocks noGrp="1"/>
          </p:cNvSpPr>
          <p:nvPr>
            <p:ph type="subTitle"/>
          </p:nvPr>
        </p:nvSpPr>
        <p:spPr>
          <a:xfrm>
            <a:off x="838080" y="1825560"/>
            <a:ext cx="10515240" cy="4350960"/>
          </a:xfrm>
        </p:spPr>
        <p:txBody>
          <a:bodyPr/>
          <a:lstStyle/>
          <a:p>
            <a:pPr marL="0" indent="0" algn="just">
              <a:buNone/>
            </a:pPr>
            <a:r>
              <a:rPr lang="en-GB" sz="3600" dirty="0"/>
              <a:t>The conclusion is that we must think about the responsibilities we have towards future generations and how fair it is to balance their interests with our own. Demanding that once pregnancy has been chosen, the woman sacrifice all her interests and well-being for the unborn child’s well-being is unfair. </a:t>
            </a:r>
            <a:endParaRPr lang="it-IT" sz="3600" dirty="0"/>
          </a:p>
        </p:txBody>
      </p:sp>
    </p:spTree>
    <p:extLst>
      <p:ext uri="{BB962C8B-B14F-4D97-AF65-F5344CB8AC3E}">
        <p14:creationId xmlns:p14="http://schemas.microsoft.com/office/powerpoint/2010/main" val="144503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C12175-4C46-884E-B6FC-9FC5C5B372C6}"/>
              </a:ext>
            </a:extLst>
          </p:cNvPr>
          <p:cNvSpPr>
            <a:spLocks noGrp="1"/>
          </p:cNvSpPr>
          <p:nvPr>
            <p:ph type="title"/>
          </p:nvPr>
        </p:nvSpPr>
        <p:spPr/>
        <p:txBody>
          <a:bodyPr/>
          <a:lstStyle/>
          <a:p>
            <a:endParaRPr lang="it-IT"/>
          </a:p>
        </p:txBody>
      </p:sp>
      <p:sp>
        <p:nvSpPr>
          <p:cNvPr id="3" name="Sottotitolo 2">
            <a:extLst>
              <a:ext uri="{FF2B5EF4-FFF2-40B4-BE49-F238E27FC236}">
                <a16:creationId xmlns:a16="http://schemas.microsoft.com/office/drawing/2014/main" id="{58F025F9-6A2F-1441-BDE0-E49F2FF8687D}"/>
              </a:ext>
            </a:extLst>
          </p:cNvPr>
          <p:cNvSpPr>
            <a:spLocks noGrp="1"/>
          </p:cNvSpPr>
          <p:nvPr>
            <p:ph type="subTitle"/>
          </p:nvPr>
        </p:nvSpPr>
        <p:spPr>
          <a:xfrm>
            <a:off x="838080" y="1825560"/>
            <a:ext cx="10515240" cy="4350960"/>
          </a:xfrm>
        </p:spPr>
        <p:txBody>
          <a:bodyPr/>
          <a:lstStyle/>
          <a:p>
            <a:endParaRPr lang="it-IT" dirty="0"/>
          </a:p>
        </p:txBody>
      </p:sp>
      <p:pic>
        <p:nvPicPr>
          <p:cNvPr id="5" name="Immagine 4">
            <a:extLst>
              <a:ext uri="{FF2B5EF4-FFF2-40B4-BE49-F238E27FC236}">
                <a16:creationId xmlns:a16="http://schemas.microsoft.com/office/drawing/2014/main" id="{9A93BBDD-ADF8-F140-BA70-C13D2528F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511413"/>
          </a:xfrm>
          <a:prstGeom prst="rect">
            <a:avLst/>
          </a:prstGeom>
        </p:spPr>
      </p:pic>
    </p:spTree>
    <p:extLst>
      <p:ext uri="{BB962C8B-B14F-4D97-AF65-F5344CB8AC3E}">
        <p14:creationId xmlns:p14="http://schemas.microsoft.com/office/powerpoint/2010/main" val="78171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159F39-4461-1A4A-B118-643D4E56799D}"/>
              </a:ext>
            </a:extLst>
          </p:cNvPr>
          <p:cNvSpPr>
            <a:spLocks noGrp="1"/>
          </p:cNvSpPr>
          <p:nvPr>
            <p:ph type="title"/>
          </p:nvPr>
        </p:nvSpPr>
        <p:spPr/>
        <p:txBody>
          <a:bodyPr/>
          <a:lstStyle/>
          <a:p>
            <a:br>
              <a:rPr lang="it-IT" dirty="0"/>
            </a:br>
            <a:endParaRPr lang="it-IT" dirty="0"/>
          </a:p>
        </p:txBody>
      </p:sp>
      <p:sp>
        <p:nvSpPr>
          <p:cNvPr id="3" name="Sottotitolo 2">
            <a:extLst>
              <a:ext uri="{FF2B5EF4-FFF2-40B4-BE49-F238E27FC236}">
                <a16:creationId xmlns:a16="http://schemas.microsoft.com/office/drawing/2014/main" id="{91642954-B2B6-B244-AC04-F9F71CC08A43}"/>
              </a:ext>
            </a:extLst>
          </p:cNvPr>
          <p:cNvSpPr>
            <a:spLocks noGrp="1"/>
          </p:cNvSpPr>
          <p:nvPr>
            <p:ph type="subTitle"/>
          </p:nvPr>
        </p:nvSpPr>
        <p:spPr/>
        <p:txBody>
          <a:bodyPr/>
          <a:lstStyle/>
          <a:p>
            <a:endParaRPr lang="it-IT"/>
          </a:p>
        </p:txBody>
      </p:sp>
      <p:pic>
        <p:nvPicPr>
          <p:cNvPr id="5" name="Immagine 4">
            <a:extLst>
              <a:ext uri="{FF2B5EF4-FFF2-40B4-BE49-F238E27FC236}">
                <a16:creationId xmlns:a16="http://schemas.microsoft.com/office/drawing/2014/main" id="{80F3F816-4D09-C343-B267-65A27BFF7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186"/>
            <a:ext cx="12385964" cy="7008185"/>
          </a:xfrm>
          <a:prstGeom prst="rect">
            <a:avLst/>
          </a:prstGeom>
        </p:spPr>
      </p:pic>
    </p:spTree>
    <p:extLst>
      <p:ext uri="{BB962C8B-B14F-4D97-AF65-F5344CB8AC3E}">
        <p14:creationId xmlns:p14="http://schemas.microsoft.com/office/powerpoint/2010/main" val="268630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C6541-342F-EB41-807B-918B3EAB1A3F}"/>
              </a:ext>
            </a:extLst>
          </p:cNvPr>
          <p:cNvSpPr>
            <a:spLocks noGrp="1"/>
          </p:cNvSpPr>
          <p:nvPr>
            <p:ph type="title"/>
          </p:nvPr>
        </p:nvSpPr>
        <p:spPr/>
        <p:txBody>
          <a:bodyPr/>
          <a:lstStyle/>
          <a:p>
            <a:pPr algn="ctr"/>
            <a:r>
              <a:rPr lang="it-IT" b="1" spc="-1" dirty="0" err="1">
                <a:solidFill>
                  <a:srgbClr val="000000"/>
                </a:solidFill>
                <a:latin typeface="Calibri Light"/>
              </a:rPr>
              <a:t>Justice</a:t>
            </a:r>
            <a:r>
              <a:rPr lang="it-IT" b="1" spc="-1" dirty="0">
                <a:solidFill>
                  <a:srgbClr val="000000"/>
                </a:solidFill>
                <a:latin typeface="Calibri Light"/>
              </a:rPr>
              <a:t> and </a:t>
            </a:r>
            <a:r>
              <a:rPr lang="it-IT" b="1" spc="-1" dirty="0" err="1">
                <a:solidFill>
                  <a:srgbClr val="000000"/>
                </a:solidFill>
                <a:latin typeface="Calibri Light"/>
              </a:rPr>
              <a:t>Genome</a:t>
            </a:r>
            <a:r>
              <a:rPr lang="it-IT" b="1" spc="-1" dirty="0">
                <a:solidFill>
                  <a:srgbClr val="000000"/>
                </a:solidFill>
                <a:latin typeface="Calibri Light"/>
              </a:rPr>
              <a:t> Editing Technologies</a:t>
            </a:r>
            <a:endParaRPr lang="it-IT" dirty="0"/>
          </a:p>
        </p:txBody>
      </p:sp>
      <p:sp>
        <p:nvSpPr>
          <p:cNvPr id="3" name="Sottotitolo 2">
            <a:extLst>
              <a:ext uri="{FF2B5EF4-FFF2-40B4-BE49-F238E27FC236}">
                <a16:creationId xmlns:a16="http://schemas.microsoft.com/office/drawing/2014/main" id="{923DB665-E089-194E-B040-44747B5F5E2D}"/>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Moreover, we could even imagine ‘universal’ access to genome editing. The point is that the last generation could always have more advantages than the previous ones, because it could have access to better and original interventions. </a:t>
            </a:r>
            <a:endParaRPr lang="it-IT" sz="4000" dirty="0"/>
          </a:p>
        </p:txBody>
      </p:sp>
    </p:spTree>
    <p:extLst>
      <p:ext uri="{BB962C8B-B14F-4D97-AF65-F5344CB8AC3E}">
        <p14:creationId xmlns:p14="http://schemas.microsoft.com/office/powerpoint/2010/main" val="142200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F87A47-C3BE-A747-B905-57A90ED3F42A}"/>
              </a:ext>
            </a:extLst>
          </p:cNvPr>
          <p:cNvSpPr>
            <a:spLocks noGrp="1"/>
          </p:cNvSpPr>
          <p:nvPr>
            <p:ph type="title"/>
          </p:nvPr>
        </p:nvSpPr>
        <p:spPr/>
        <p:txBody>
          <a:bodyPr/>
          <a:lstStyle/>
          <a:p>
            <a:endParaRPr lang="it-IT"/>
          </a:p>
        </p:txBody>
      </p:sp>
      <p:sp>
        <p:nvSpPr>
          <p:cNvPr id="3" name="Sottotitolo 2">
            <a:extLst>
              <a:ext uri="{FF2B5EF4-FFF2-40B4-BE49-F238E27FC236}">
                <a16:creationId xmlns:a16="http://schemas.microsoft.com/office/drawing/2014/main" id="{8FD5DACB-ACE4-3B4D-B00A-5444D83DD67A}"/>
              </a:ext>
            </a:extLst>
          </p:cNvPr>
          <p:cNvSpPr>
            <a:spLocks noGrp="1"/>
          </p:cNvSpPr>
          <p:nvPr>
            <p:ph type="subTitle"/>
          </p:nvPr>
        </p:nvSpPr>
        <p:spPr/>
        <p:txBody>
          <a:bodyPr/>
          <a:lstStyle/>
          <a:p>
            <a:endParaRPr lang="it-IT"/>
          </a:p>
        </p:txBody>
      </p:sp>
      <p:pic>
        <p:nvPicPr>
          <p:cNvPr id="5" name="Immagine 4">
            <a:extLst>
              <a:ext uri="{FF2B5EF4-FFF2-40B4-BE49-F238E27FC236}">
                <a16:creationId xmlns:a16="http://schemas.microsoft.com/office/drawing/2014/main" id="{5A3A5939-33B4-164F-BA81-863784B7D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587"/>
            <a:ext cx="12192000" cy="6164826"/>
          </a:xfrm>
          <a:prstGeom prst="rect">
            <a:avLst/>
          </a:prstGeom>
        </p:spPr>
      </p:pic>
    </p:spTree>
    <p:extLst>
      <p:ext uri="{BB962C8B-B14F-4D97-AF65-F5344CB8AC3E}">
        <p14:creationId xmlns:p14="http://schemas.microsoft.com/office/powerpoint/2010/main" val="395743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93179C-6705-FA48-AF42-D41A2AEF3230}"/>
              </a:ext>
            </a:extLst>
          </p:cNvPr>
          <p:cNvSpPr>
            <a:spLocks noGrp="1"/>
          </p:cNvSpPr>
          <p:nvPr>
            <p:ph type="title"/>
          </p:nvPr>
        </p:nvSpPr>
        <p:spPr/>
        <p:txBody>
          <a:bodyPr/>
          <a:lstStyle/>
          <a:p>
            <a:pPr algn="ctr"/>
            <a:r>
              <a:rPr lang="it-IT" dirty="0" err="1"/>
              <a:t>Risks</a:t>
            </a:r>
            <a:r>
              <a:rPr lang="it-IT" dirty="0"/>
              <a:t> for </a:t>
            </a:r>
            <a:r>
              <a:rPr lang="it-IT" dirty="0" err="1"/>
              <a:t>reproductive</a:t>
            </a:r>
            <a:r>
              <a:rPr lang="it-IT" dirty="0"/>
              <a:t> </a:t>
            </a:r>
            <a:r>
              <a:rPr lang="it-IT" dirty="0" err="1"/>
              <a:t>freedom</a:t>
            </a:r>
            <a:endParaRPr lang="it-IT" dirty="0"/>
          </a:p>
        </p:txBody>
      </p:sp>
      <p:sp>
        <p:nvSpPr>
          <p:cNvPr id="3" name="Sottotitolo 2">
            <a:extLst>
              <a:ext uri="{FF2B5EF4-FFF2-40B4-BE49-F238E27FC236}">
                <a16:creationId xmlns:a16="http://schemas.microsoft.com/office/drawing/2014/main" id="{32019EDC-2006-E645-ACB3-3F7FE2474621}"/>
              </a:ext>
            </a:extLst>
          </p:cNvPr>
          <p:cNvSpPr>
            <a:spLocks noGrp="1"/>
          </p:cNvSpPr>
          <p:nvPr>
            <p:ph type="subTitle"/>
          </p:nvPr>
        </p:nvSpPr>
        <p:spPr/>
        <p:txBody>
          <a:bodyPr>
            <a:noAutofit/>
          </a:bodyPr>
          <a:lstStyle/>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endParaRPr lang="en-GB" sz="4000" dirty="0"/>
          </a:p>
          <a:p>
            <a:pPr marL="0" indent="0" algn="just">
              <a:buNone/>
            </a:pPr>
            <a:r>
              <a:rPr lang="en-GB" sz="4000" dirty="0"/>
              <a:t>Then, we must also be aware that introducing new reproductive technologies may negatively affect our ‘reproductive freedom’. There is the risk that genome editing in the embryo (in both therapeutic and enhancing versions) becomes mandatory for people who wish to have a baby. </a:t>
            </a:r>
            <a:endParaRPr lang="it-IT" sz="4000" dirty="0"/>
          </a:p>
          <a:p>
            <a:endParaRPr lang="it-IT" dirty="0"/>
          </a:p>
        </p:txBody>
      </p:sp>
    </p:spTree>
    <p:extLst>
      <p:ext uri="{BB962C8B-B14F-4D97-AF65-F5344CB8AC3E}">
        <p14:creationId xmlns:p14="http://schemas.microsoft.com/office/powerpoint/2010/main" val="38360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D875F2-B027-1840-8C64-F2350B8C4870}"/>
              </a:ext>
            </a:extLst>
          </p:cNvPr>
          <p:cNvSpPr>
            <a:spLocks noGrp="1"/>
          </p:cNvSpPr>
          <p:nvPr>
            <p:ph type="title"/>
          </p:nvPr>
        </p:nvSpPr>
        <p:spPr/>
        <p:txBody>
          <a:bodyPr/>
          <a:lstStyle/>
          <a:p>
            <a:endParaRPr lang="it-IT"/>
          </a:p>
        </p:txBody>
      </p:sp>
      <p:sp>
        <p:nvSpPr>
          <p:cNvPr id="3" name="Sottotitolo 2">
            <a:extLst>
              <a:ext uri="{FF2B5EF4-FFF2-40B4-BE49-F238E27FC236}">
                <a16:creationId xmlns:a16="http://schemas.microsoft.com/office/drawing/2014/main" id="{381D4C49-15E2-2E46-A613-F97A4258565C}"/>
              </a:ext>
            </a:extLst>
          </p:cNvPr>
          <p:cNvSpPr>
            <a:spLocks noGrp="1"/>
          </p:cNvSpPr>
          <p:nvPr>
            <p:ph type="subTitle"/>
          </p:nvPr>
        </p:nvSpPr>
        <p:spPr/>
        <p:txBody>
          <a:bodyPr/>
          <a:lstStyle/>
          <a:p>
            <a:endParaRPr lang="it-IT"/>
          </a:p>
        </p:txBody>
      </p:sp>
      <p:pic>
        <p:nvPicPr>
          <p:cNvPr id="5" name="Immagine 4">
            <a:extLst>
              <a:ext uri="{FF2B5EF4-FFF2-40B4-BE49-F238E27FC236}">
                <a16:creationId xmlns:a16="http://schemas.microsoft.com/office/drawing/2014/main" id="{D374EC3E-3544-FC4D-833F-002853280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1" y="365040"/>
            <a:ext cx="10751127" cy="5654760"/>
          </a:xfrm>
          <a:prstGeom prst="rect">
            <a:avLst/>
          </a:prstGeom>
        </p:spPr>
      </p:pic>
    </p:spTree>
    <p:extLst>
      <p:ext uri="{BB962C8B-B14F-4D97-AF65-F5344CB8AC3E}">
        <p14:creationId xmlns:p14="http://schemas.microsoft.com/office/powerpoint/2010/main" val="307630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1979</TotalTime>
  <Words>1341</Words>
  <Application>Microsoft Office PowerPoint</Application>
  <PresentationFormat>Widescreen</PresentationFormat>
  <Paragraphs>294</Paragraphs>
  <Slides>33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DejaVu Sans</vt:lpstr>
      <vt:lpstr>Arial</vt:lpstr>
      <vt:lpstr>Calibri</vt:lpstr>
      <vt:lpstr>Calibri Light</vt:lpstr>
      <vt:lpstr>Symbol</vt:lpstr>
      <vt:lpstr>Times New Roman</vt:lpstr>
      <vt:lpstr>Wingdings</vt:lpstr>
      <vt:lpstr>Office Theme</vt:lpstr>
      <vt:lpstr>Office Theme</vt:lpstr>
      <vt:lpstr>PowerPoint Presentation</vt:lpstr>
      <vt:lpstr>Genome Editing, Social Justice  and Equity</vt:lpstr>
      <vt:lpstr>PowerPoint Presentation</vt:lpstr>
      <vt:lpstr>PowerPoint Presentation</vt:lpstr>
      <vt:lpstr> </vt:lpstr>
      <vt:lpstr>Justice and Genome Editing Technologies</vt:lpstr>
      <vt:lpstr>PowerPoint Presentation</vt:lpstr>
      <vt:lpstr>Risks for reproductive freedom</vt:lpstr>
      <vt:lpstr>PowerPoint Presentation</vt:lpstr>
      <vt:lpstr>Intrusion by Ken Macleod</vt:lpstr>
      <vt:lpstr>About reproductive freedom</vt:lpstr>
      <vt:lpstr>Reproduction at the age of genome editing</vt:lpstr>
      <vt:lpstr>Reproduction at the age of genome editing</vt:lpstr>
      <vt:lpstr>PowerPoint Presentation</vt:lpstr>
      <vt:lpstr>Reproduction at the age of genome editing</vt:lpstr>
      <vt:lpstr>Reproduction at the age of genome editing</vt:lpstr>
      <vt:lpstr>Genome editing as Gender Project?</vt:lpstr>
      <vt:lpstr>Genome editing as Gender Project?</vt:lpstr>
      <vt:lpstr>Genome editing as Gender Project?</vt:lpstr>
      <vt:lpstr>Genome editing as Gender Project?</vt:lpstr>
      <vt:lpstr>PowerPoint Presentation</vt:lpstr>
      <vt:lpstr>Genome editing as Gender Project?</vt:lpstr>
      <vt:lpstr>PowerPoint Presentation</vt:lpstr>
      <vt:lpstr>Genome editing as Gender Project?</vt:lpstr>
      <vt:lpstr>Genome editing as Gender Project?</vt:lpstr>
      <vt:lpstr>Genome editing as Gender Project?</vt:lpstr>
      <vt:lpstr>Genome editing as Gender Project?</vt:lpstr>
      <vt:lpstr>Genome editing as Gender Project?</vt:lpstr>
      <vt:lpstr>Genome editing as Gender Project?</vt:lpstr>
      <vt:lpstr>Genome editing as Gender Project?</vt:lpstr>
      <vt:lpstr>PowerPoint Presentation</vt:lpstr>
      <vt:lpstr>The future of genome editing</vt:lpstr>
      <vt:lpstr>Conclusion</vt:lpstr>
    </vt:vector>
  </TitlesOfParts>
  <Company>Università degli Studi di Torino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Maurizio Balistreri</dc:creator>
  <dc:description/>
  <cp:lastModifiedBy>ckywan</cp:lastModifiedBy>
  <cp:revision>50</cp:revision>
  <dcterms:created xsi:type="dcterms:W3CDTF">2018-06-29T10:19:22Z</dcterms:created>
  <dcterms:modified xsi:type="dcterms:W3CDTF">2018-11-26T10:34:21Z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Università degli Studi di Torino</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