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8" r:id="rId8"/>
    <p:sldId id="261" r:id="rId9"/>
    <p:sldId id="263" r:id="rId10"/>
    <p:sldId id="264" r:id="rId11"/>
    <p:sldId id="266" r:id="rId12"/>
    <p:sldId id="262" r:id="rId13"/>
    <p:sldId id="267" r:id="rId14"/>
    <p:sldId id="272" r:id="rId15"/>
    <p:sldId id="274" r:id="rId16"/>
    <p:sldId id="273" r:id="rId17"/>
    <p:sldId id="269" r:id="rId18"/>
    <p:sldId id="265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4648"/>
  </p:normalViewPr>
  <p:slideViewPr>
    <p:cSldViewPr snapToGrid="0" snapToObjects="1">
      <p:cViewPr>
        <p:scale>
          <a:sx n="118" d="100"/>
          <a:sy n="118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2951C-02E3-2940-A17C-BD32B3E8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A16F87-624A-E246-A3C9-99FA88BE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75B1E-30C0-7D40-8FE5-D0D1B300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A8A2D-06E1-3D4D-B6C2-C547FA7B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4BB51-E39E-B34E-8BB5-48EBE79C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776F-5C70-4248-A241-3B41EDEE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84FE65-7CBE-E545-9A3C-25D0E2CF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4F6FDC-61D2-2D47-B8EC-89E37B10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4522C-1243-3E40-90E1-B492EC4A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4CC33-0507-5140-87B3-45AF5A8A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6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22793B-D45B-CD43-AFDF-26D907997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7BE847-205A-D248-A32B-8D9B8A7D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68BFC-DA99-4240-A8B3-1E4D7944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8724A-403C-B540-9DE8-1E2B9A20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50DF1B-BB69-B84A-9C4A-25ACECFD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47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6BC75-1161-9449-A2DE-3B7CE9C4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C02C0F-33C9-BB4E-9105-38A5E939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822AD-0C93-DE42-9228-F33C37D1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EF85B-B90C-3B43-A409-A924147C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32C3C-825A-0346-A81D-AB0AEA35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83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C908C-19C4-B945-B50D-C4956A30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CD936D-2265-1141-9216-59CCE5502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D3B92-BC92-9442-9291-A51A0187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EFC7E-1A54-5D4B-A3FF-467CAD3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E22A1-699E-904F-99F3-08E460A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9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B2C62-66AB-EE46-BFC7-D7C82300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A0EDA9-D1F8-9647-BF91-D35E16565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886F55-AE48-BF48-86DC-824BDF97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5B3EB-9ABE-AA4D-99A8-82F39EAD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E37E50-B9EE-9640-83A6-049499B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A21BAE-2330-FA44-A38C-1DBCAC8E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36AED-C3C9-3049-86EB-695F53D5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9E090C-98CB-5C4A-9C28-0F5C517C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479B93-FF9F-A64B-8A22-D474BE3EC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9BF2BD-4D4B-2A49-9A76-515BB15F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4B2568-5A2D-B44F-A8C0-240FD6B4F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0A42D3-49BF-9147-82C4-0E71B32A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C61E9C-942B-AF44-80AD-738B55D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57D6B5-EDDA-3548-9CE0-397CA99D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E5E38-02E1-BB4F-BA57-AFF991A1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2E768E-BA05-8E46-87D0-B075EBD6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E89F78-2883-EB4C-85DF-66075551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E3BCE0-F444-8C4E-B2BA-E6231C2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201268-EFA1-5B4E-9621-195D7A5A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A13F86-000E-C449-BF64-55A1A5F9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CE4533-4FEF-F54E-89A4-47CB712B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7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1FBF8-BBA4-C843-A42C-57F82D94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9B594-3855-3442-AA36-9952CA07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A404AC-D897-5A4B-83F4-8E74C85C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E5C5BE-AF63-4D4F-9964-557AE4B4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992BFA-B0F5-8A4F-A16B-437343F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46837F-2EDB-EB4A-A990-9B2633C2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C28B4-8F96-9C48-AA83-1D8B80FA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CE5313-3458-BE4E-B87E-ECFABBDCA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3184A4-BD60-764B-9D4B-CAE98D62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96354-7FE1-3E4C-A505-8BFBFBB9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F30DC-2359-8144-B076-CFD3139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76C60-05F2-3B40-AD24-B49AD241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8A54AA-8EDC-EC40-8393-78BE6479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15B99-9611-6C41-8223-E00BB096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32B0C-AD43-D145-A6D1-EDE5AC57D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D43D-F9B2-7140-A6A5-0ED146E8325A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AB2B0-E38E-FE43-A6AB-0A6CB193A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FADD7-F5F2-8A4E-B2B5-5367AD01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7429-A88B-BF4E-8F0C-5803F23D0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0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8FF1D-CD82-4742-B99B-A0485E38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Genome Editing in Japan: </a:t>
            </a:r>
            <a:r>
              <a:rPr lang="en-US" altLang="ja-JP" dirty="0"/>
              <a:t>A</a:t>
            </a:r>
            <a:r>
              <a:rPr lang="ja-JP" altLang="en-US"/>
              <a:t> </a:t>
            </a:r>
            <a:r>
              <a:rPr lang="en" altLang="ja-JP" dirty="0"/>
              <a:t>Bioethical Perspective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16089B-4BB3-C94B-8941-B51ABA76A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81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Satoshi Kodama</a:t>
            </a:r>
          </a:p>
          <a:p>
            <a:r>
              <a:rPr lang="en-US" altLang="ja-JP" sz="3600" dirty="0"/>
              <a:t>Kyoto University,</a:t>
            </a:r>
            <a:r>
              <a:rPr lang="ja-JP" altLang="en-US" sz="3600"/>
              <a:t> </a:t>
            </a:r>
            <a:r>
              <a:rPr lang="en-US" altLang="ja-JP" sz="3600" dirty="0"/>
              <a:t>Japan</a:t>
            </a:r>
            <a:endParaRPr kumimoji="1" lang="ja-JP" altLang="en-US" sz="36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019B61-13A6-9748-AE08-BC74EDD8C4C0}"/>
              </a:ext>
            </a:extLst>
          </p:cNvPr>
          <p:cNvSpPr/>
          <p:nvPr/>
        </p:nvSpPr>
        <p:spPr>
          <a:xfrm>
            <a:off x="1802526" y="104122"/>
            <a:ext cx="849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/>
              <a:t>Second International Summit on Human Genome Editing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78E587-B930-EA4C-BFCA-A71E6727B343}"/>
              </a:ext>
            </a:extLst>
          </p:cNvPr>
          <p:cNvSpPr/>
          <p:nvPr/>
        </p:nvSpPr>
        <p:spPr>
          <a:xfrm>
            <a:off x="1707929" y="522328"/>
            <a:ext cx="8681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Session: Social and Philosophical Reflections on Manipulating Genetic Variation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BC958C-07AA-B94F-AB6F-805A8902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1" y="4756050"/>
            <a:ext cx="1978572" cy="19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6DB9E-9FB0-AC4A-B1CC-4749D15B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2. 2016 Expert Panel’s Interim Report on Using GETs in Human Embryos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42A47-5771-7140-87AD-715072B5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ja-JP" sz="3200" dirty="0">
                <a:solidFill>
                  <a:schemeClr val="dk1"/>
                </a:solidFill>
              </a:rPr>
              <a:t>Basic Research</a:t>
            </a:r>
            <a:r>
              <a:rPr lang="ja-JP" altLang="en-US" sz="3200">
                <a:solidFill>
                  <a:schemeClr val="dk1"/>
                </a:solidFill>
              </a:rPr>
              <a:t> </a:t>
            </a:r>
            <a:r>
              <a:rPr lang="en-US" altLang="ja-JP" sz="3200" dirty="0">
                <a:solidFill>
                  <a:schemeClr val="dk1"/>
                </a:solidFill>
              </a:rPr>
              <a:t>using</a:t>
            </a:r>
            <a:r>
              <a:rPr lang="ja-JP" altLang="en-US" sz="3200">
                <a:solidFill>
                  <a:schemeClr val="dk1"/>
                </a:solidFill>
              </a:rPr>
              <a:t> </a:t>
            </a:r>
            <a:r>
              <a:rPr lang="en-US" altLang="ja-JP" sz="3200" dirty="0">
                <a:solidFill>
                  <a:schemeClr val="dk1"/>
                </a:solidFill>
              </a:rPr>
              <a:t>GETs</a:t>
            </a:r>
            <a:r>
              <a:rPr lang="en" altLang="ja-JP" sz="3200" dirty="0">
                <a:solidFill>
                  <a:schemeClr val="dk1"/>
                </a:solidFill>
              </a:rPr>
              <a:t>: Conditionally OK</a:t>
            </a:r>
          </a:p>
          <a:p>
            <a:pPr lvl="1">
              <a:lnSpc>
                <a:spcPct val="150000"/>
              </a:lnSpc>
            </a:pPr>
            <a:r>
              <a:rPr lang="en" altLang="ja-JP" sz="2800" dirty="0"/>
              <a:t>Applied the Basic Principles</a:t>
            </a:r>
          </a:p>
          <a:p>
            <a:pPr lvl="1">
              <a:lnSpc>
                <a:spcPct val="150000"/>
              </a:lnSpc>
            </a:pPr>
            <a:r>
              <a:rPr lang="en-US" altLang="ja-JP" sz="2800" u="sng" dirty="0"/>
              <a:t>Approved</a:t>
            </a:r>
            <a:r>
              <a:rPr lang="en" altLang="ja-JP" sz="2800" dirty="0"/>
              <a:t> research </a:t>
            </a:r>
            <a:r>
              <a:rPr lang="en-US" altLang="ja-JP" sz="2800" dirty="0"/>
              <a:t>of</a:t>
            </a:r>
            <a:r>
              <a:rPr lang="en" altLang="ja-JP" sz="2800" dirty="0"/>
              <a:t> development and differentiation of embryos</a:t>
            </a:r>
          </a:p>
          <a:p>
            <a:pPr lvl="1">
              <a:lnSpc>
                <a:spcPct val="150000"/>
              </a:lnSpc>
            </a:pPr>
            <a:r>
              <a:rPr lang="en" altLang="ja-JP" sz="2800" dirty="0"/>
              <a:t>But </a:t>
            </a:r>
            <a:r>
              <a:rPr lang="en" altLang="ja-JP" sz="2800" u="sng" dirty="0"/>
              <a:t>not </a:t>
            </a:r>
            <a:r>
              <a:rPr lang="en" altLang="ja-JP" sz="2800" dirty="0"/>
              <a:t>other types of research</a:t>
            </a:r>
          </a:p>
          <a:p>
            <a:pPr lvl="1">
              <a:lnSpc>
                <a:spcPct val="150000"/>
              </a:lnSpc>
            </a:pPr>
            <a:r>
              <a:rPr lang="en" altLang="ja-JP" sz="2800" u="sng" dirty="0"/>
              <a:t>No</a:t>
            </a:r>
            <a:r>
              <a:rPr lang="en" altLang="ja-JP" sz="2800" dirty="0"/>
              <a:t> new creation of human embryos for research</a:t>
            </a:r>
          </a:p>
        </p:txBody>
      </p:sp>
    </p:spTree>
    <p:extLst>
      <p:ext uri="{BB962C8B-B14F-4D97-AF65-F5344CB8AC3E}">
        <p14:creationId xmlns:p14="http://schemas.microsoft.com/office/powerpoint/2010/main" val="14300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6DB9E-9FB0-AC4A-B1CC-4749D15B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3. </a:t>
            </a:r>
            <a:r>
              <a:rPr lang="en" altLang="ja-JP" dirty="0">
                <a:solidFill>
                  <a:schemeClr val="dk1"/>
                </a:solidFill>
              </a:rPr>
              <a:t>2017 Task Force’s First Report to Review the Basic Principles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42A47-5771-7140-87AD-715072B5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altLang="ja-JP" sz="3200" dirty="0"/>
          </a:p>
          <a:p>
            <a:r>
              <a:rPr lang="en" altLang="ja-JP" sz="3200" dirty="0"/>
              <a:t>No revision of the principles</a:t>
            </a:r>
          </a:p>
          <a:p>
            <a:endParaRPr lang="en" altLang="ja-JP" sz="3200" dirty="0"/>
          </a:p>
          <a:p>
            <a:r>
              <a:rPr lang="en-US" altLang="ja-JP" sz="3200" dirty="0"/>
              <a:t>Recommendation</a:t>
            </a:r>
            <a:r>
              <a:rPr lang="ja-JP" altLang="en-US" sz="3200"/>
              <a:t> </a:t>
            </a:r>
            <a:r>
              <a:rPr lang="en-US" altLang="ja-JP" sz="3200" dirty="0"/>
              <a:t>to</a:t>
            </a:r>
            <a:r>
              <a:rPr lang="ja-JP" altLang="en-US" sz="3200"/>
              <a:t> </a:t>
            </a:r>
            <a:r>
              <a:rPr lang="en-US" altLang="ja-JP" sz="3200" dirty="0"/>
              <a:t>create</a:t>
            </a:r>
            <a:r>
              <a:rPr lang="en" altLang="ja-JP" sz="3200" dirty="0"/>
              <a:t> the guidelines on research involving </a:t>
            </a:r>
            <a:r>
              <a:rPr lang="en-US" altLang="ja-JP" sz="3200" dirty="0"/>
              <a:t>the</a:t>
            </a:r>
            <a:r>
              <a:rPr lang="ja-JP" altLang="en-US" sz="3200"/>
              <a:t> </a:t>
            </a:r>
            <a:r>
              <a:rPr lang="en-US" altLang="ja-JP" sz="3200" dirty="0"/>
              <a:t>use</a:t>
            </a:r>
            <a:r>
              <a:rPr lang="ja-JP" altLang="en-US" sz="3200"/>
              <a:t> </a:t>
            </a:r>
            <a:r>
              <a:rPr lang="en-US" altLang="ja-JP" sz="3200" dirty="0"/>
              <a:t>of</a:t>
            </a:r>
            <a:r>
              <a:rPr lang="ja-JP" altLang="en-US" sz="3200"/>
              <a:t> </a:t>
            </a:r>
            <a:r>
              <a:rPr lang="en-US" altLang="ja-JP" sz="3200" dirty="0"/>
              <a:t>GETs</a:t>
            </a:r>
            <a:r>
              <a:rPr lang="en" altLang="ja-JP" sz="3200" dirty="0"/>
              <a:t> in human embryos</a:t>
            </a:r>
          </a:p>
          <a:p>
            <a:endParaRPr lang="en" altLang="ja-JP" sz="3200" dirty="0"/>
          </a:p>
          <a:p>
            <a:r>
              <a:rPr lang="ja-JP" altLang="en-US" sz="3200"/>
              <a:t>⇒</a:t>
            </a:r>
            <a:r>
              <a:rPr lang="en-US" altLang="ja-JP" sz="3200" dirty="0"/>
              <a:t>The</a:t>
            </a:r>
            <a:r>
              <a:rPr lang="ja-JP" altLang="en-US" sz="3200"/>
              <a:t> </a:t>
            </a:r>
            <a:r>
              <a:rPr lang="en-US" altLang="ja-JP" sz="3200" dirty="0"/>
              <a:t>2018</a:t>
            </a:r>
            <a:r>
              <a:rPr lang="ja-JP" altLang="en-US" sz="3200"/>
              <a:t> </a:t>
            </a:r>
            <a:r>
              <a:rPr lang="en-US" altLang="ja-JP" sz="3200" dirty="0"/>
              <a:t>draft</a:t>
            </a:r>
            <a:r>
              <a:rPr lang="ja-JP" altLang="en-US" sz="3200"/>
              <a:t> </a:t>
            </a:r>
            <a:r>
              <a:rPr lang="en-US" altLang="ja-JP" sz="3200" dirty="0"/>
              <a:t>guidelines</a:t>
            </a:r>
            <a:endParaRPr lang="en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92617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DB883-2A30-E046-A60D-95579C56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The Discussion of the Expert Panel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022C61-0FC7-0548-AF70-3DE0DF2E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02380"/>
              </p:ext>
            </p:extLst>
          </p:nvPr>
        </p:nvGraphicFramePr>
        <p:xfrm>
          <a:off x="578068" y="1690688"/>
          <a:ext cx="10775731" cy="43129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40231">
                  <a:extLst>
                    <a:ext uri="{9D8B030D-6E8A-4147-A177-3AD203B41FA5}">
                      <a16:colId xmlns:a16="http://schemas.microsoft.com/office/drawing/2014/main" val="1583619388"/>
                    </a:ext>
                  </a:extLst>
                </a:gridCol>
                <a:gridCol w="6735500">
                  <a:extLst>
                    <a:ext uri="{9D8B030D-6E8A-4147-A177-3AD203B41FA5}">
                      <a16:colId xmlns:a16="http://schemas.microsoft.com/office/drawing/2014/main" val="156886478"/>
                    </a:ext>
                  </a:extLst>
                </a:gridCol>
              </a:tblGrid>
              <a:tr h="983672">
                <a:tc>
                  <a:txBody>
                    <a:bodyPr/>
                    <a:lstStyle/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2004 Basic Principles on</a:t>
                      </a:r>
                    </a:p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Handling of Human Embryos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 = Sprout of Human Life</a:t>
                      </a:r>
                    </a:p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Use is Exceptional but allowed on conditions of 1)scientific validity, 2)safety, 3)social validity</a:t>
                      </a:r>
                      <a:endParaRPr kumimoji="1" lang="ja-JP" altLang="en-US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8356"/>
                  </a:ext>
                </a:extLst>
              </a:tr>
              <a:tr h="1102373">
                <a:tc>
                  <a:txBody>
                    <a:bodyPr/>
                    <a:lstStyle/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Expert Panel’s Interim Report on Using GETs on Human Embryos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Research: Conditionally OK</a:t>
                      </a:r>
                    </a:p>
                    <a:p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Application: Impermissible</a:t>
                      </a:r>
                      <a:endParaRPr kumimoji="1" lang="ja-JP" altLang="en-US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53254"/>
                  </a:ext>
                </a:extLst>
              </a:tr>
              <a:tr h="1102373">
                <a:tc>
                  <a:txBody>
                    <a:bodyPr/>
                    <a:lstStyle/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Task Force’s First Report to Review the Basic 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revision of the Basic Principles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Mandated Creation of the Guidelines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91111"/>
                  </a:ext>
                </a:extLst>
              </a:tr>
              <a:tr h="1102373">
                <a:tc>
                  <a:txBody>
                    <a:bodyPr/>
                    <a:lstStyle/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Draft Guidelines on</a:t>
                      </a:r>
                    </a:p>
                    <a:p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involving </a:t>
                      </a:r>
                      <a:r>
                        <a:rPr kumimoji="1" lang="en-US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kumimoji="1" lang="en-US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" altLang="ja-JP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Embryos</a:t>
                      </a:r>
                      <a:endParaRPr kumimoji="1" lang="ja-JP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to BASIC Research</a:t>
                      </a:r>
                    </a:p>
                    <a:p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Improvement of ART</a:t>
                      </a:r>
                    </a:p>
                    <a:p>
                      <a:r>
                        <a:rPr kumimoji="1" lang="en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SPARE Embryos</a:t>
                      </a:r>
                      <a:endParaRPr kumimoji="1" lang="ja-JP" altLang="en-US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6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5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0EF01-D238-664C-9371-BD1C6C2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Discussion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BD5327-1553-E049-A845-43FDC507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0465C-EC5A-4B41-94FB-7108194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1.</a:t>
            </a:r>
            <a:r>
              <a:rPr lang="ja-JP" altLang="en-US" b="1"/>
              <a:t> </a:t>
            </a:r>
            <a:r>
              <a:rPr lang="en-US" altLang="ja-JP" b="1" dirty="0"/>
              <a:t>The Basic Principles Approach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AED68-053A-C14A-8937-59B2C3C5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/>
              <a:t>Applying</a:t>
            </a:r>
            <a:r>
              <a:rPr lang="ja-JP" altLang="en-US" sz="3600"/>
              <a:t> </a:t>
            </a:r>
            <a:r>
              <a:rPr lang="en-US" altLang="ja-JP" sz="3600" dirty="0"/>
              <a:t>the</a:t>
            </a:r>
            <a:r>
              <a:rPr lang="ja-JP" altLang="en-US" sz="3600"/>
              <a:t> </a:t>
            </a:r>
            <a:r>
              <a:rPr lang="en-US" altLang="ja-JP" sz="3600" dirty="0"/>
              <a:t>principles</a:t>
            </a:r>
            <a:r>
              <a:rPr lang="ja-JP" altLang="en-US" sz="3600"/>
              <a:t> </a:t>
            </a:r>
            <a:r>
              <a:rPr lang="en-US" altLang="ja-JP" sz="3600" dirty="0"/>
              <a:t>to</a:t>
            </a:r>
            <a:r>
              <a:rPr lang="ja-JP" altLang="en-US" sz="3600"/>
              <a:t> </a:t>
            </a:r>
            <a:r>
              <a:rPr lang="en-US" altLang="ja-JP" sz="3600" dirty="0"/>
              <a:t>the</a:t>
            </a:r>
            <a:r>
              <a:rPr lang="ja-JP" altLang="en-US" sz="3600"/>
              <a:t> </a:t>
            </a:r>
            <a:r>
              <a:rPr lang="en-US" altLang="ja-JP" sz="3600" dirty="0"/>
              <a:t>types</a:t>
            </a:r>
            <a:r>
              <a:rPr lang="ja-JP" altLang="en-US" sz="3600"/>
              <a:t> </a:t>
            </a:r>
            <a:r>
              <a:rPr lang="en-US" altLang="ja-JP" sz="3600" dirty="0"/>
              <a:t>of</a:t>
            </a:r>
            <a:r>
              <a:rPr lang="ja-JP" altLang="en-US" sz="3600"/>
              <a:t> </a:t>
            </a:r>
            <a:r>
              <a:rPr lang="en-US" altLang="ja-JP" sz="3600" dirty="0"/>
              <a:t>research</a:t>
            </a:r>
          </a:p>
          <a:p>
            <a:pPr lvl="1">
              <a:lnSpc>
                <a:spcPct val="150000"/>
              </a:lnSpc>
            </a:pPr>
            <a:r>
              <a:rPr lang="en-US" altLang="ja-JP" sz="3200" dirty="0"/>
              <a:t>Piecemeal</a:t>
            </a:r>
          </a:p>
          <a:p>
            <a:pPr lvl="1">
              <a:lnSpc>
                <a:spcPct val="150000"/>
              </a:lnSpc>
            </a:pPr>
            <a:r>
              <a:rPr lang="en-US" altLang="ja-JP" sz="3200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8482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0465C-EC5A-4B41-94FB-7108194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1.</a:t>
            </a:r>
            <a:r>
              <a:rPr lang="ja-JP" altLang="en-US" b="1"/>
              <a:t> </a:t>
            </a:r>
            <a:r>
              <a:rPr lang="en-US" altLang="ja-JP" b="1" dirty="0"/>
              <a:t>The Basic Principles Approach</a:t>
            </a:r>
            <a:r>
              <a:rPr lang="ja-JP" altLang="en-US" b="1"/>
              <a:t> </a:t>
            </a:r>
            <a:r>
              <a:rPr lang="en-US" altLang="ja-JP" b="1" dirty="0"/>
              <a:t>(Cont.)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AED68-053A-C14A-8937-59B2C3C5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/>
              <a:t>Limitation</a:t>
            </a:r>
            <a:r>
              <a:rPr lang="ja-JP" altLang="en-US" sz="3200"/>
              <a:t> </a:t>
            </a:r>
            <a:r>
              <a:rPr lang="en-US" altLang="ja-JP" sz="3200" dirty="0"/>
              <a:t>of</a:t>
            </a:r>
            <a:r>
              <a:rPr lang="ja-JP" altLang="en-US" sz="3200"/>
              <a:t> </a:t>
            </a:r>
            <a:r>
              <a:rPr lang="en-US" altLang="ja-JP" sz="3200" dirty="0"/>
              <a:t>Scope</a:t>
            </a:r>
          </a:p>
          <a:p>
            <a:pPr lvl="1">
              <a:lnSpc>
                <a:spcPct val="150000"/>
              </a:lnSpc>
            </a:pPr>
            <a:r>
              <a:rPr lang="en-US" altLang="ja-JP" sz="2800" dirty="0"/>
              <a:t>Silent on germline cells such as sperm and eggs</a:t>
            </a:r>
          </a:p>
          <a:p>
            <a:pPr lvl="2">
              <a:lnSpc>
                <a:spcPct val="150000"/>
              </a:lnSpc>
            </a:pPr>
            <a:r>
              <a:rPr lang="en-US" altLang="ja-JP" sz="2400" dirty="0"/>
              <a:t>Not</a:t>
            </a:r>
            <a:r>
              <a:rPr lang="ja-JP" altLang="en-US" sz="2400"/>
              <a:t> </a:t>
            </a:r>
            <a:r>
              <a:rPr lang="en-US" altLang="ja-JP" sz="2400" dirty="0"/>
              <a:t>clear</a:t>
            </a:r>
            <a:r>
              <a:rPr lang="ja-JP" altLang="en-US" sz="2400"/>
              <a:t> </a:t>
            </a:r>
            <a:r>
              <a:rPr lang="en" altLang="ja-JP" sz="2400" dirty="0"/>
              <a:t>whether such research would undermine human dignity</a:t>
            </a:r>
            <a:endParaRPr lang="en-US" altLang="ja-JP" sz="2400" dirty="0"/>
          </a:p>
          <a:p>
            <a:pPr lvl="1">
              <a:lnSpc>
                <a:spcPct val="150000"/>
              </a:lnSpc>
            </a:pPr>
            <a:r>
              <a:rPr lang="en-US" altLang="ja-JP" sz="2800" dirty="0"/>
              <a:t>Silent on the</a:t>
            </a:r>
            <a:r>
              <a:rPr lang="ja-JP" altLang="en-US" sz="2800"/>
              <a:t> </a:t>
            </a:r>
            <a:r>
              <a:rPr lang="en-US" altLang="ja-JP" sz="2800" dirty="0"/>
              <a:t>Clinical Application</a:t>
            </a:r>
          </a:p>
          <a:p>
            <a:pPr lvl="2">
              <a:lnSpc>
                <a:spcPct val="150000"/>
              </a:lnSpc>
            </a:pPr>
            <a:r>
              <a:rPr lang="en" altLang="ja-JP" sz="2400" dirty="0"/>
              <a:t>The interim report </a:t>
            </a:r>
            <a:r>
              <a:rPr lang="en-US" altLang="ja-JP" sz="2400" dirty="0"/>
              <a:t>is</a:t>
            </a:r>
            <a:r>
              <a:rPr lang="ja-JP" altLang="en-US" sz="2400"/>
              <a:t> </a:t>
            </a:r>
            <a:r>
              <a:rPr lang="en-US" altLang="ja-JP" sz="2400" dirty="0"/>
              <a:t>against</a:t>
            </a:r>
            <a:r>
              <a:rPr lang="ja-JP" altLang="en-US" sz="2400"/>
              <a:t> </a:t>
            </a:r>
            <a:r>
              <a:rPr lang="en-US" altLang="ja-JP" sz="2400" dirty="0"/>
              <a:t>the</a:t>
            </a:r>
            <a:r>
              <a:rPr lang="ja-JP" altLang="en-US" sz="2400"/>
              <a:t> </a:t>
            </a:r>
            <a:r>
              <a:rPr lang="en-US" altLang="ja-JP" sz="2400" dirty="0"/>
              <a:t>clinical</a:t>
            </a:r>
            <a:r>
              <a:rPr lang="ja-JP" altLang="en-US" sz="2400"/>
              <a:t> </a:t>
            </a:r>
            <a:r>
              <a:rPr lang="en-US" altLang="ja-JP" sz="2400" dirty="0"/>
              <a:t>application,</a:t>
            </a:r>
            <a:r>
              <a:rPr lang="ja-JP" altLang="en-US" sz="2400"/>
              <a:t> </a:t>
            </a:r>
            <a:r>
              <a:rPr lang="en-US" altLang="ja-JP" sz="2400" dirty="0"/>
              <a:t>but</a:t>
            </a:r>
            <a:r>
              <a:rPr lang="ja-JP" altLang="en-US" sz="2400"/>
              <a:t> </a:t>
            </a:r>
            <a:r>
              <a:rPr lang="en-US" altLang="ja-JP" sz="2400" dirty="0"/>
              <a:t>the</a:t>
            </a:r>
            <a:r>
              <a:rPr lang="ja-JP" altLang="en-US" sz="2400"/>
              <a:t> </a:t>
            </a:r>
            <a:r>
              <a:rPr lang="en-US" altLang="ja-JP" sz="2400" dirty="0"/>
              <a:t>reasons</a:t>
            </a:r>
            <a:r>
              <a:rPr lang="ja-JP" altLang="en-US" sz="2400"/>
              <a:t> </a:t>
            </a:r>
            <a:r>
              <a:rPr lang="en-US" altLang="ja-JP" sz="2400" dirty="0"/>
              <a:t>were</a:t>
            </a:r>
            <a:r>
              <a:rPr lang="ja-JP" altLang="en-US" sz="2400"/>
              <a:t> </a:t>
            </a:r>
            <a:r>
              <a:rPr lang="en-US" altLang="ja-JP" sz="2400" dirty="0"/>
              <a:t>not</a:t>
            </a:r>
            <a:r>
              <a:rPr lang="ja-JP" altLang="en-US" sz="2400"/>
              <a:t> </a:t>
            </a:r>
            <a:r>
              <a:rPr lang="en-US" altLang="ja-JP" sz="2400" dirty="0"/>
              <a:t>derived</a:t>
            </a:r>
            <a:r>
              <a:rPr lang="ja-JP" altLang="en-US" sz="2400"/>
              <a:t> </a:t>
            </a:r>
            <a:r>
              <a:rPr lang="en-US" altLang="ja-JP" sz="2400" dirty="0"/>
              <a:t>from</a:t>
            </a:r>
            <a:r>
              <a:rPr lang="ja-JP" altLang="en-US" sz="2400"/>
              <a:t> </a:t>
            </a:r>
            <a:r>
              <a:rPr lang="en-US" altLang="ja-JP" sz="2400" dirty="0"/>
              <a:t>the</a:t>
            </a:r>
            <a:r>
              <a:rPr lang="ja-JP" altLang="en-US" sz="2400"/>
              <a:t> </a:t>
            </a:r>
            <a:r>
              <a:rPr lang="en-US" altLang="ja-JP" sz="2400" dirty="0"/>
              <a:t>Basic</a:t>
            </a:r>
            <a:r>
              <a:rPr lang="ja-JP" altLang="en-US" sz="2400"/>
              <a:t> </a:t>
            </a:r>
            <a:r>
              <a:rPr lang="en-US" altLang="ja-JP" sz="2400" dirty="0"/>
              <a:t>Principles</a:t>
            </a:r>
          </a:p>
          <a:p>
            <a:pPr lvl="1">
              <a:lnSpc>
                <a:spcPct val="150000"/>
              </a:lnSpc>
            </a:pPr>
            <a:r>
              <a:rPr lang="ja-JP" altLang="en-US" sz="2800"/>
              <a:t>⇒</a:t>
            </a:r>
            <a:r>
              <a:rPr lang="en-US" altLang="ja-JP" sz="2800" dirty="0"/>
              <a:t>Needs</a:t>
            </a:r>
            <a:r>
              <a:rPr lang="ja-JP" altLang="en-US" sz="2800"/>
              <a:t> </a:t>
            </a:r>
            <a:r>
              <a:rPr lang="en-US" altLang="ja-JP" sz="2800" dirty="0"/>
              <a:t>a</a:t>
            </a:r>
            <a:r>
              <a:rPr lang="ja-JP" altLang="en-US" sz="2800"/>
              <a:t> </a:t>
            </a:r>
            <a:r>
              <a:rPr lang="en-US" altLang="ja-JP" sz="2800" dirty="0"/>
              <a:t>major</a:t>
            </a:r>
            <a:r>
              <a:rPr lang="ja-JP" altLang="en-US" sz="2800"/>
              <a:t> </a:t>
            </a:r>
            <a:r>
              <a:rPr lang="en-US" altLang="ja-JP" sz="2800" dirty="0"/>
              <a:t>revamp</a:t>
            </a:r>
            <a:endParaRPr lang="en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8678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0465C-EC5A-4B41-94FB-7108194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/>
              <a:t>2.</a:t>
            </a:r>
            <a:r>
              <a:rPr lang="ja-JP" altLang="en-US" sz="4000" b="1"/>
              <a:t> </a:t>
            </a:r>
            <a:r>
              <a:rPr lang="en-US" altLang="ja-JP" sz="4000" b="1" dirty="0"/>
              <a:t>Need</a:t>
            </a:r>
            <a:r>
              <a:rPr lang="ja-JP" altLang="en-US" sz="4000" b="1"/>
              <a:t> </a:t>
            </a:r>
            <a:r>
              <a:rPr lang="en-US" altLang="ja-JP" sz="4000" b="1" dirty="0"/>
              <a:t>for</a:t>
            </a:r>
            <a:r>
              <a:rPr lang="ja-JP" altLang="en-US" sz="4000" b="1"/>
              <a:t> </a:t>
            </a:r>
            <a:r>
              <a:rPr lang="en-US" altLang="ja-JP" sz="4000" b="1" dirty="0"/>
              <a:t>more</a:t>
            </a:r>
            <a:r>
              <a:rPr lang="ja-JP" altLang="en-US" sz="4000" b="1"/>
              <a:t> </a:t>
            </a:r>
            <a:r>
              <a:rPr lang="en-US" altLang="ja-JP" sz="4000" b="1" dirty="0"/>
              <a:t>democracy</a:t>
            </a:r>
            <a:r>
              <a:rPr lang="ja-JP" altLang="en-US" sz="4000" b="1"/>
              <a:t> </a:t>
            </a:r>
            <a:r>
              <a:rPr lang="en-US" altLang="ja-JP" sz="4000" b="1" dirty="0"/>
              <a:t>in</a:t>
            </a:r>
            <a:r>
              <a:rPr lang="ja-JP" altLang="en-US" sz="4000" b="1"/>
              <a:t> </a:t>
            </a:r>
            <a:r>
              <a:rPr lang="en-US" altLang="ja-JP" sz="4000" b="1" dirty="0"/>
              <a:t>policymaking</a:t>
            </a:r>
            <a:endParaRPr kumimoji="1" lang="ja-JP" altLang="en-US" sz="4000" b="1" i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AED68-053A-C14A-8937-59B2C3C5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Tendency</a:t>
            </a:r>
            <a:r>
              <a:rPr kumimoji="1" lang="ja-JP" altLang="en-US"/>
              <a:t> </a:t>
            </a:r>
            <a:r>
              <a:rPr kumimoji="1" lang="en-US" altLang="ja-JP" dirty="0"/>
              <a:t>to</a:t>
            </a:r>
            <a:r>
              <a:rPr kumimoji="1" lang="ja-JP" altLang="en-US"/>
              <a:t> </a:t>
            </a:r>
            <a:r>
              <a:rPr lang="en-US" altLang="ja-JP" dirty="0"/>
              <a:t>avoid</a:t>
            </a:r>
            <a:r>
              <a:rPr lang="ja-JP" altLang="en-US"/>
              <a:t> </a:t>
            </a:r>
            <a:r>
              <a:rPr lang="en-US" altLang="ja-JP" dirty="0"/>
              <a:t>legislation</a:t>
            </a:r>
          </a:p>
          <a:p>
            <a:endParaRPr kumimoji="1" lang="en-US" altLang="ja-JP" dirty="0"/>
          </a:p>
          <a:p>
            <a:r>
              <a:rPr lang="en-US" altLang="ja-JP" dirty="0"/>
              <a:t>Legislation is desirable for</a:t>
            </a:r>
            <a:r>
              <a:rPr lang="ja-JP" altLang="en-US"/>
              <a:t> </a:t>
            </a:r>
            <a:r>
              <a:rPr lang="en-US" altLang="ja-JP" dirty="0"/>
              <a:t>more</a:t>
            </a:r>
            <a:r>
              <a:rPr lang="ja-JP" altLang="en-US"/>
              <a:t> </a:t>
            </a:r>
            <a:r>
              <a:rPr lang="en-US" altLang="ja-JP" dirty="0"/>
              <a:t>public</a:t>
            </a:r>
            <a:r>
              <a:rPr lang="ja-JP" altLang="en-US"/>
              <a:t> </a:t>
            </a:r>
            <a:r>
              <a:rPr lang="en-US" altLang="ja-JP" dirty="0"/>
              <a:t>discussion</a:t>
            </a:r>
          </a:p>
          <a:p>
            <a:endParaRPr lang="en-US" altLang="ja-JP" dirty="0"/>
          </a:p>
          <a:p>
            <a:r>
              <a:rPr lang="en-US" altLang="ja-JP" dirty="0"/>
              <a:t>Not doing bioethics </a:t>
            </a:r>
            <a:r>
              <a:rPr lang="en-US" altLang="ja-JP" i="1" dirty="0"/>
              <a:t>incognito</a:t>
            </a:r>
          </a:p>
        </p:txBody>
      </p:sp>
    </p:spTree>
    <p:extLst>
      <p:ext uri="{BB962C8B-B14F-4D97-AF65-F5344CB8AC3E}">
        <p14:creationId xmlns:p14="http://schemas.microsoft.com/office/powerpoint/2010/main" val="90791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0465C-EC5A-4B41-94FB-7108194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3.</a:t>
            </a:r>
            <a:r>
              <a:rPr lang="ja-JP" altLang="en-US" b="1"/>
              <a:t> </a:t>
            </a:r>
            <a:r>
              <a:rPr lang="en-US" altLang="ja-JP" b="1"/>
              <a:t>Apparent </a:t>
            </a:r>
            <a:r>
              <a:rPr lang="en-US" altLang="ja-JP" b="1" dirty="0"/>
              <a:t>absence of religion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AED68-053A-C14A-8937-59B2C3C5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/>
              <a:t>No</a:t>
            </a:r>
            <a:r>
              <a:rPr lang="ja-JP" altLang="en-US"/>
              <a:t> </a:t>
            </a:r>
            <a:r>
              <a:rPr lang="en-US" altLang="ja-JP" dirty="0"/>
              <a:t>mention</a:t>
            </a:r>
            <a:r>
              <a:rPr lang="ja-JP" altLang="en-US"/>
              <a:t> </a:t>
            </a:r>
            <a:r>
              <a:rPr lang="en-US" altLang="ja-JP" dirty="0"/>
              <a:t>of</a:t>
            </a:r>
            <a:r>
              <a:rPr lang="ja-JP" altLang="en-US"/>
              <a:t> </a:t>
            </a:r>
            <a:r>
              <a:rPr lang="en-US" altLang="ja-JP" dirty="0"/>
              <a:t>Buddhism</a:t>
            </a:r>
            <a:r>
              <a:rPr lang="ja-JP" altLang="en-US"/>
              <a:t> </a:t>
            </a:r>
            <a:r>
              <a:rPr lang="en-US" altLang="ja-JP" dirty="0"/>
              <a:t>or</a:t>
            </a:r>
            <a:r>
              <a:rPr lang="ja-JP" altLang="en-US"/>
              <a:t> </a:t>
            </a:r>
            <a:r>
              <a:rPr lang="en-US" altLang="ja-JP" dirty="0"/>
              <a:t>Confucianism</a:t>
            </a:r>
          </a:p>
          <a:p>
            <a:endParaRPr lang="en-US" altLang="ja-JP" dirty="0"/>
          </a:p>
          <a:p>
            <a:r>
              <a:rPr lang="en-US" altLang="ja-JP" dirty="0"/>
              <a:t>Human</a:t>
            </a:r>
            <a:r>
              <a:rPr lang="ja-JP" altLang="en-US"/>
              <a:t> </a:t>
            </a:r>
            <a:r>
              <a:rPr lang="en-US" altLang="ja-JP" dirty="0"/>
              <a:t>dignity</a:t>
            </a:r>
            <a:r>
              <a:rPr lang="ja-JP" altLang="en-US"/>
              <a:t> </a:t>
            </a:r>
            <a:r>
              <a:rPr lang="en-US" altLang="ja-JP" dirty="0"/>
              <a:t>not</a:t>
            </a:r>
            <a:r>
              <a:rPr lang="ja-JP" altLang="en-US"/>
              <a:t> </a:t>
            </a:r>
            <a:r>
              <a:rPr lang="en-US" altLang="ja-JP" dirty="0"/>
              <a:t>associated</a:t>
            </a:r>
            <a:r>
              <a:rPr lang="ja-JP" altLang="en-US"/>
              <a:t> </a:t>
            </a:r>
            <a:r>
              <a:rPr lang="en-US" altLang="ja-JP" dirty="0"/>
              <a:t>with</a:t>
            </a:r>
            <a:r>
              <a:rPr lang="ja-JP" altLang="en-US"/>
              <a:t> </a:t>
            </a:r>
            <a:r>
              <a:rPr lang="en-US" altLang="ja-JP" dirty="0"/>
              <a:t>Christianity</a:t>
            </a:r>
          </a:p>
          <a:p>
            <a:endParaRPr lang="en-US" altLang="ja-JP" dirty="0"/>
          </a:p>
          <a:p>
            <a:r>
              <a:rPr lang="en-US" altLang="ja-JP" dirty="0"/>
              <a:t>More</a:t>
            </a:r>
            <a:r>
              <a:rPr lang="ja-JP" altLang="en-US"/>
              <a:t> </a:t>
            </a:r>
            <a:r>
              <a:rPr lang="en-US" altLang="ja-JP" dirty="0"/>
              <a:t>democratic</a:t>
            </a:r>
            <a:r>
              <a:rPr lang="ja-JP" altLang="en-US"/>
              <a:t> </a:t>
            </a:r>
            <a:r>
              <a:rPr lang="en-US" altLang="ja-JP" dirty="0"/>
              <a:t>discussion</a:t>
            </a:r>
            <a:r>
              <a:rPr lang="ja-JP" altLang="en-US"/>
              <a:t> </a:t>
            </a:r>
            <a:r>
              <a:rPr lang="en-US" altLang="ja-JP" dirty="0"/>
              <a:t>may</a:t>
            </a:r>
            <a:r>
              <a:rPr lang="ja-JP" altLang="en-US"/>
              <a:t> </a:t>
            </a:r>
            <a:r>
              <a:rPr lang="en-US" altLang="ja-JP" dirty="0"/>
              <a:t>bring</a:t>
            </a:r>
            <a:r>
              <a:rPr lang="ja-JP" altLang="en-US"/>
              <a:t> </a:t>
            </a:r>
            <a:r>
              <a:rPr lang="en-US" altLang="ja-JP" dirty="0"/>
              <a:t>forth</a:t>
            </a:r>
            <a:r>
              <a:rPr lang="ja-JP" altLang="en-US"/>
              <a:t> </a:t>
            </a:r>
            <a:r>
              <a:rPr lang="en-US" altLang="ja-JP" dirty="0"/>
              <a:t>diverse</a:t>
            </a:r>
            <a:r>
              <a:rPr lang="ja-JP" altLang="en-US"/>
              <a:t> </a:t>
            </a:r>
            <a:r>
              <a:rPr lang="en-US" altLang="ja-JP" dirty="0"/>
              <a:t>perspectives</a:t>
            </a:r>
            <a:r>
              <a:rPr lang="ja-JP" altLang="en-US"/>
              <a:t> </a:t>
            </a:r>
            <a:r>
              <a:rPr lang="en-US" altLang="ja-JP" dirty="0"/>
              <a:t>including</a:t>
            </a:r>
            <a:r>
              <a:rPr lang="ja-JP" altLang="en-US"/>
              <a:t> </a:t>
            </a:r>
            <a:r>
              <a:rPr lang="en-US" altLang="ja-JP" dirty="0"/>
              <a:t>religion</a:t>
            </a:r>
          </a:p>
        </p:txBody>
      </p:sp>
    </p:spTree>
    <p:extLst>
      <p:ext uri="{BB962C8B-B14F-4D97-AF65-F5344CB8AC3E}">
        <p14:creationId xmlns:p14="http://schemas.microsoft.com/office/powerpoint/2010/main" val="9773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6DB9E-9FB0-AC4A-B1CC-4749D15B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2. 2016 Experts Panel’s Interim Report on Using GETs in Human Embryos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42A47-5771-7140-87AD-715072B5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dk1"/>
                </a:solidFill>
              </a:rPr>
              <a:t>Clinical Application: Impermissible</a:t>
            </a:r>
          </a:p>
          <a:p>
            <a:pPr lvl="1"/>
            <a:r>
              <a:rPr lang="en" altLang="ja-JP" dirty="0"/>
              <a:t>1) the risks of off-target mutations and mosaicism</a:t>
            </a:r>
          </a:p>
          <a:p>
            <a:pPr lvl="1"/>
            <a:r>
              <a:rPr lang="en" altLang="ja-JP" dirty="0"/>
              <a:t>2) unpredictability of the effects of genetic modification on other genes</a:t>
            </a:r>
          </a:p>
          <a:p>
            <a:pPr lvl="1"/>
            <a:r>
              <a:rPr lang="en" altLang="ja-JP" dirty="0"/>
              <a:t>3) the risk of harmful effects of genetic modification on off-springs</a:t>
            </a:r>
          </a:p>
          <a:p>
            <a:pPr lvl="1"/>
            <a:r>
              <a:rPr lang="en" altLang="ja-JP" dirty="0"/>
              <a:t>4) the totality of human gene pool is a precious inheritance from past generations; rather than decreasing that totality by genetically modifying the human embryos with genetic diseases, society should be more accommodating to these vulnerable people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5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E8509-EE3B-3F49-ABE3-26F18E84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listening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4FA94-DA66-8544-9F9E-B010C71AA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Email: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kodama.satoshi.4v@kyoto-u.ac.jp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DEC9-3951-6745-8149-A4A2D34F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Aim of the talk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6958-6641-114B-877D-BC6921F9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3600" dirty="0"/>
              <a:t>Explain Japan’s regulatory framework concerning genome editing in human embryos</a:t>
            </a:r>
          </a:p>
          <a:p>
            <a:endParaRPr lang="en" altLang="ja-JP" sz="3600" dirty="0"/>
          </a:p>
          <a:p>
            <a:r>
              <a:rPr lang="en" altLang="ja-JP" sz="3600" dirty="0"/>
              <a:t>Discuss the important considerations for future discussions in Japan and </a:t>
            </a:r>
            <a:r>
              <a:rPr lang="en-US" altLang="ja-JP" sz="3600" dirty="0"/>
              <a:t>beyond</a:t>
            </a:r>
            <a:endParaRPr lang="en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752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4915D-2048-3F47-9891-BDC5A81B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Outline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D1DCF-E0E6-1145-A388-A08B1963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ja-JP" sz="3200" dirty="0"/>
              <a:t>The Draft Guidelines on Research involving </a:t>
            </a:r>
            <a:r>
              <a:rPr lang="en-US" altLang="ja-JP" sz="3200" dirty="0"/>
              <a:t>the</a:t>
            </a:r>
            <a:r>
              <a:rPr lang="ja-JP" altLang="en-US" sz="3200"/>
              <a:t> </a:t>
            </a:r>
            <a:r>
              <a:rPr lang="en-US" altLang="ja-JP" sz="3200" dirty="0"/>
              <a:t>Use</a:t>
            </a:r>
            <a:r>
              <a:rPr lang="ja-JP" altLang="en-US" sz="3200"/>
              <a:t> </a:t>
            </a:r>
            <a:r>
              <a:rPr lang="en-US" altLang="ja-JP" sz="3200" dirty="0"/>
              <a:t>of</a:t>
            </a:r>
            <a:r>
              <a:rPr lang="ja-JP" altLang="en-US" sz="3200"/>
              <a:t> </a:t>
            </a:r>
            <a:r>
              <a:rPr lang="en" altLang="ja-JP" sz="3200" dirty="0"/>
              <a:t>Gene Editing T</a:t>
            </a:r>
            <a:r>
              <a:rPr lang="en-US" altLang="ja-JP" sz="3200" dirty="0" err="1"/>
              <a:t>ool</a:t>
            </a:r>
            <a:r>
              <a:rPr lang="en" altLang="ja-JP" sz="3200" dirty="0"/>
              <a:t>s in Human Embryos</a:t>
            </a:r>
          </a:p>
          <a:p>
            <a:pPr marL="514350" indent="-514350">
              <a:buFont typeface="+mj-lt"/>
              <a:buAutoNum type="arabicPeriod"/>
            </a:pPr>
            <a:endParaRPr lang="en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The</a:t>
            </a:r>
            <a:r>
              <a:rPr lang="ja-JP" altLang="en-US" sz="3200"/>
              <a:t> </a:t>
            </a:r>
            <a:r>
              <a:rPr lang="en" altLang="ja-JP" sz="3200" dirty="0"/>
              <a:t>Experts Panel on Bioethics and </a:t>
            </a:r>
            <a:r>
              <a:rPr lang="en-US" altLang="ja-JP" sz="3200" dirty="0"/>
              <a:t>research</a:t>
            </a:r>
            <a:r>
              <a:rPr lang="ja-JP" altLang="en-US" sz="3200"/>
              <a:t> </a:t>
            </a:r>
            <a:r>
              <a:rPr lang="en" altLang="ja-JP" sz="3200" dirty="0"/>
              <a:t>using </a:t>
            </a:r>
            <a:r>
              <a:rPr lang="en-US" altLang="ja-JP" sz="3200" dirty="0"/>
              <a:t>h</a:t>
            </a:r>
            <a:r>
              <a:rPr lang="en" altLang="ja-JP" sz="3200" dirty="0" err="1"/>
              <a:t>uman</a:t>
            </a:r>
            <a:r>
              <a:rPr lang="en" altLang="ja-JP" sz="3200" dirty="0"/>
              <a:t> </a:t>
            </a:r>
            <a:r>
              <a:rPr lang="en-US" altLang="ja-JP" sz="3200" dirty="0"/>
              <a:t>e</a:t>
            </a:r>
            <a:r>
              <a:rPr lang="en" altLang="ja-JP" sz="3200" dirty="0" err="1"/>
              <a:t>mbryos</a:t>
            </a:r>
            <a:endParaRPr lang="en" altLang="ja-JP" sz="3200" dirty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Discussion</a:t>
            </a:r>
            <a:endParaRPr lang="en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500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50727-0D7D-AC47-8679-5474715F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Word of caution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31B91-324D-6D43-8659-80F1AA18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3600" dirty="0"/>
              <a:t>Not representing Japan nor any </a:t>
            </a:r>
            <a:r>
              <a:rPr lang="en" altLang="ja-JP" sz="3600" dirty="0" err="1"/>
              <a:t>organisation</a:t>
            </a:r>
            <a:endParaRPr lang="ja-JP" altLang="en-US" sz="360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D88EBA2-E690-7246-AAF0-2AAAF12C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1</a:t>
            </a:r>
            <a:r>
              <a:rPr lang="en-US" altLang="ja-JP" dirty="0"/>
              <a:t>.</a:t>
            </a:r>
            <a:r>
              <a:rPr lang="ja-JP" altLang="en-US"/>
              <a:t> </a:t>
            </a:r>
            <a:r>
              <a:rPr lang="en" altLang="ja-JP" dirty="0"/>
              <a:t>The Draft Guidelines on Research involving </a:t>
            </a:r>
            <a:r>
              <a:rPr lang="en-US" altLang="ja-JP" dirty="0"/>
              <a:t>the</a:t>
            </a:r>
            <a:r>
              <a:rPr lang="ja-JP" altLang="en-US"/>
              <a:t> </a:t>
            </a:r>
            <a:r>
              <a:rPr lang="en-US" altLang="ja-JP" dirty="0"/>
              <a:t>Use</a:t>
            </a:r>
            <a:r>
              <a:rPr lang="ja-JP" altLang="en-US"/>
              <a:t> </a:t>
            </a:r>
            <a:r>
              <a:rPr lang="en-US" altLang="ja-JP" dirty="0"/>
              <a:t>of</a:t>
            </a:r>
            <a:r>
              <a:rPr lang="ja-JP" altLang="en-US"/>
              <a:t> </a:t>
            </a:r>
            <a:r>
              <a:rPr lang="en" altLang="ja-JP" dirty="0"/>
              <a:t>GET</a:t>
            </a:r>
            <a:r>
              <a:rPr lang="en-US" altLang="ja-JP" dirty="0"/>
              <a:t>s</a:t>
            </a:r>
            <a:r>
              <a:rPr lang="en" altLang="ja-JP" dirty="0"/>
              <a:t> in Human Embryos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471C6C-7196-774A-8FC2-15DCB8785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38F5FB-3FCA-8A4A-A9F3-23D32877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6110" cy="687729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7151D7-2632-224D-91DF-1AE3BDCEA314}"/>
              </a:ext>
            </a:extLst>
          </p:cNvPr>
          <p:cNvSpPr/>
          <p:nvPr/>
        </p:nvSpPr>
        <p:spPr>
          <a:xfrm>
            <a:off x="5801709" y="783771"/>
            <a:ext cx="6295697" cy="590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The</a:t>
            </a:r>
            <a:r>
              <a:rPr lang="ja-JP" altLang="en-US" sz="2400"/>
              <a:t> </a:t>
            </a:r>
            <a:r>
              <a:rPr lang="en-US" altLang="ja-JP" sz="2400" dirty="0"/>
              <a:t>guidelines</a:t>
            </a:r>
            <a:r>
              <a:rPr lang="ja-JP" altLang="en-US" sz="2400"/>
              <a:t> </a:t>
            </a:r>
            <a:r>
              <a:rPr lang="en-US" altLang="ja-JP" sz="2400" dirty="0"/>
              <a:t>will</a:t>
            </a:r>
            <a:r>
              <a:rPr lang="ja-JP" altLang="en-US" sz="2400"/>
              <a:t> </a:t>
            </a:r>
            <a:r>
              <a:rPr lang="en-US" altLang="ja-JP" sz="2400" u="sng" dirty="0"/>
              <a:t>ALLOW</a:t>
            </a:r>
            <a:r>
              <a:rPr lang="en-US" altLang="ja-JP" sz="2400" dirty="0"/>
              <a:t>:</a:t>
            </a:r>
          </a:p>
          <a:p>
            <a:endParaRPr lang="en" altLang="ja-JP" sz="2400" dirty="0"/>
          </a:p>
          <a:p>
            <a:r>
              <a:rPr lang="en-US" altLang="ja-JP" sz="2400" dirty="0"/>
              <a:t>-</a:t>
            </a:r>
            <a:r>
              <a:rPr lang="ja-JP" altLang="en-US" sz="2400"/>
              <a:t> </a:t>
            </a:r>
            <a:r>
              <a:rPr lang="en" altLang="ja-JP" sz="2400" dirty="0"/>
              <a:t>BASIC research </a:t>
            </a:r>
            <a:r>
              <a:rPr lang="en-US" altLang="ja-JP" sz="2400" dirty="0"/>
              <a:t>using</a:t>
            </a:r>
            <a:r>
              <a:rPr lang="ja-JP" altLang="en-US" sz="2400"/>
              <a:t> </a:t>
            </a:r>
            <a:r>
              <a:rPr lang="en-US" altLang="ja-JP" sz="2400" dirty="0"/>
              <a:t>GETs</a:t>
            </a:r>
            <a:r>
              <a:rPr lang="en" altLang="ja-JP" sz="2400" dirty="0"/>
              <a:t>, </a:t>
            </a:r>
          </a:p>
          <a:p>
            <a:endParaRPr lang="en" altLang="ja-JP" sz="2400" dirty="0"/>
          </a:p>
          <a:p>
            <a:r>
              <a:rPr lang="en-US" altLang="ja-JP" sz="2400" dirty="0"/>
              <a:t>-</a:t>
            </a:r>
            <a:r>
              <a:rPr lang="ja-JP" altLang="en-US" sz="2400"/>
              <a:t> </a:t>
            </a:r>
            <a:r>
              <a:rPr lang="en" altLang="ja-JP" sz="2400" dirty="0"/>
              <a:t>using SPARE embryos, </a:t>
            </a:r>
          </a:p>
          <a:p>
            <a:endParaRPr lang="en" altLang="ja-JP" sz="2400" dirty="0"/>
          </a:p>
          <a:p>
            <a:r>
              <a:rPr lang="en-US" altLang="ja-JP" sz="2400" dirty="0"/>
              <a:t>-</a:t>
            </a:r>
            <a:r>
              <a:rPr lang="ja-JP" altLang="en-US" sz="2400"/>
              <a:t> </a:t>
            </a:r>
            <a:r>
              <a:rPr lang="en" altLang="ja-JP" sz="2400" dirty="0"/>
              <a:t>for improvement of ART</a:t>
            </a:r>
          </a:p>
          <a:p>
            <a:endParaRPr lang="en" altLang="ja-JP" sz="2400" dirty="0"/>
          </a:p>
          <a:p>
            <a:r>
              <a:rPr lang="en-US" altLang="ja-JP" sz="2400" dirty="0"/>
              <a:t>It</a:t>
            </a:r>
            <a:r>
              <a:rPr lang="ja-JP" altLang="en-US" sz="2400"/>
              <a:t> </a:t>
            </a:r>
            <a:r>
              <a:rPr lang="en-US" altLang="ja-JP" sz="2400" dirty="0"/>
              <a:t>will</a:t>
            </a:r>
            <a:r>
              <a:rPr lang="ja-JP" altLang="en-US" sz="2400"/>
              <a:t> </a:t>
            </a:r>
            <a:r>
              <a:rPr lang="en-US" altLang="ja-JP" sz="2400" u="sng" dirty="0"/>
              <a:t>NOT</a:t>
            </a:r>
            <a:r>
              <a:rPr lang="ja-JP" altLang="en-US" sz="2400" u="sng"/>
              <a:t> </a:t>
            </a:r>
            <a:r>
              <a:rPr lang="en-US" altLang="ja-JP" sz="2400" u="sng" dirty="0"/>
              <a:t>ALLOW</a:t>
            </a:r>
            <a:r>
              <a:rPr lang="en-US" altLang="ja-JP" sz="2400" dirty="0"/>
              <a:t>:</a:t>
            </a:r>
          </a:p>
          <a:p>
            <a:endParaRPr lang="en-US" altLang="ja-JP" sz="2400" dirty="0"/>
          </a:p>
          <a:p>
            <a:r>
              <a:rPr lang="en-US" altLang="ja-JP" sz="2400" dirty="0"/>
              <a:t>-</a:t>
            </a:r>
            <a:r>
              <a:rPr lang="ja-JP" altLang="en-US" sz="2400"/>
              <a:t> </a:t>
            </a:r>
            <a:r>
              <a:rPr lang="en" altLang="ja-JP" sz="2400" dirty="0"/>
              <a:t>basic research </a:t>
            </a:r>
            <a:r>
              <a:rPr lang="en-US" altLang="ja-JP" sz="2400" dirty="0"/>
              <a:t>for</a:t>
            </a:r>
            <a:r>
              <a:rPr lang="ja-JP" altLang="en-US" sz="2400"/>
              <a:t> </a:t>
            </a:r>
            <a:r>
              <a:rPr lang="en-US" altLang="ja-JP" sz="2400" dirty="0"/>
              <a:t>the</a:t>
            </a:r>
            <a:r>
              <a:rPr lang="en" altLang="ja-JP" sz="2400" dirty="0"/>
              <a:t> treatment of genetic </a:t>
            </a:r>
            <a:r>
              <a:rPr lang="en-US" altLang="ja-JP" sz="2400" dirty="0"/>
              <a:t>and</a:t>
            </a:r>
            <a:r>
              <a:rPr lang="ja-JP" altLang="en-US" sz="2400"/>
              <a:t> </a:t>
            </a:r>
            <a:r>
              <a:rPr lang="en-US" altLang="ja-JP" sz="2400" dirty="0"/>
              <a:t>other</a:t>
            </a:r>
            <a:r>
              <a:rPr lang="ja-JP" altLang="en-US" sz="2400"/>
              <a:t> </a:t>
            </a:r>
            <a:r>
              <a:rPr lang="en" altLang="ja-JP" sz="2400" dirty="0"/>
              <a:t>diseases</a:t>
            </a:r>
          </a:p>
          <a:p>
            <a:endParaRPr lang="en" altLang="ja-JP" sz="2400" dirty="0"/>
          </a:p>
          <a:p>
            <a:r>
              <a:rPr lang="en-US" altLang="ja-JP" sz="2400" dirty="0"/>
              <a:t>-</a:t>
            </a:r>
            <a:r>
              <a:rPr lang="ja-JP" altLang="en-US" sz="2400"/>
              <a:t> </a:t>
            </a:r>
            <a:r>
              <a:rPr lang="en" altLang="ja-JP" sz="2400" dirty="0"/>
              <a:t>CLINICAL application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DBA8CF-9B51-3247-B2D4-CBF2C7CD058F}"/>
              </a:ext>
            </a:extLst>
          </p:cNvPr>
          <p:cNvSpPr txBox="1"/>
          <p:nvPr/>
        </p:nvSpPr>
        <p:spPr>
          <a:xfrm>
            <a:off x="2301765" y="143392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Nature, 03 Oct 2018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E246C-CD9F-6642-AC6A-53408D53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2. </a:t>
            </a:r>
            <a:r>
              <a:rPr lang="en-US" altLang="ja-JP" dirty="0"/>
              <a:t>T</a:t>
            </a:r>
            <a:r>
              <a:rPr lang="en" altLang="ja-JP" dirty="0"/>
              <a:t>he Expert Panel on Bioethics and research using human embryos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1D7BD-31C6-E14E-892D-7347985FD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29C3DA32-7A9D-E742-8868-FD9C259C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68" y="608581"/>
            <a:ext cx="9024432" cy="624942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E8E7B3-9547-EE42-BD13-2DC1A66A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35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ja-JP" sz="4800" b="1" dirty="0"/>
              <a:t>The Expert Panel on Bioethics</a:t>
            </a:r>
            <a:endParaRPr kumimoji="1" lang="en-US" altLang="ja-JP" sz="4800" b="1" kern="1200" dirty="0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856C794-BA4A-DE4F-8106-2FA420B2FE18}"/>
              </a:ext>
            </a:extLst>
          </p:cNvPr>
          <p:cNvSpPr/>
          <p:nvPr/>
        </p:nvSpPr>
        <p:spPr>
          <a:xfrm>
            <a:off x="7434944" y="3428999"/>
            <a:ext cx="1785256" cy="292825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6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7993CB-5211-704C-8C65-1A5C3BB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2330474"/>
            <a:ext cx="2841172" cy="3815680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9D5BF60-5B54-5647-BB17-BE1F12AD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1. Basic Principles concerning the </a:t>
            </a:r>
            <a:r>
              <a:rPr lang="en-US" altLang="ja-JP" dirty="0"/>
              <a:t>H</a:t>
            </a:r>
            <a:r>
              <a:rPr lang="en" altLang="ja-JP" dirty="0" err="1"/>
              <a:t>andling</a:t>
            </a:r>
            <a:r>
              <a:rPr lang="en" altLang="ja-JP" dirty="0"/>
              <a:t> of </a:t>
            </a:r>
            <a:r>
              <a:rPr lang="en-US" altLang="ja-JP" dirty="0"/>
              <a:t>H</a:t>
            </a:r>
            <a:r>
              <a:rPr lang="en" altLang="ja-JP" dirty="0" err="1"/>
              <a:t>uman</a:t>
            </a:r>
            <a:r>
              <a:rPr lang="en" altLang="ja-JP" dirty="0"/>
              <a:t> </a:t>
            </a:r>
            <a:r>
              <a:rPr lang="en-US" altLang="ja-JP" dirty="0"/>
              <a:t>E</a:t>
            </a:r>
            <a:r>
              <a:rPr lang="en" altLang="ja-JP" dirty="0" err="1"/>
              <a:t>mbryos</a:t>
            </a:r>
            <a:r>
              <a:rPr lang="en" altLang="ja-JP" dirty="0"/>
              <a:t> 2004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A91DD5-6A61-A042-AFD1-6028F671E4D0}"/>
              </a:ext>
            </a:extLst>
          </p:cNvPr>
          <p:cNvSpPr/>
          <p:nvPr/>
        </p:nvSpPr>
        <p:spPr>
          <a:xfrm>
            <a:off x="3562494" y="1983753"/>
            <a:ext cx="8292049" cy="450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" altLang="ja-JP" sz="2800" dirty="0"/>
              <a:t>human embryos = “sprouts of human life”</a:t>
            </a:r>
          </a:p>
          <a:p>
            <a:endParaRPr lang="en" altLang="ja-JP" sz="2800" dirty="0"/>
          </a:p>
          <a:p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" altLang="ja-JP" sz="2800" dirty="0"/>
              <a:t>need protect</a:t>
            </a:r>
            <a:r>
              <a:rPr lang="en-US" altLang="ja-JP" sz="2800" dirty="0"/>
              <a:t>ion</a:t>
            </a:r>
            <a:r>
              <a:rPr lang="ja-JP" altLang="en-US" sz="2800"/>
              <a:t> </a:t>
            </a:r>
            <a:r>
              <a:rPr lang="en" altLang="ja-JP" sz="2800" dirty="0"/>
              <a:t>to maintain human dignity</a:t>
            </a:r>
          </a:p>
          <a:p>
            <a:endParaRPr lang="en" altLang="ja-JP" sz="2800" dirty="0"/>
          </a:p>
          <a:p>
            <a:r>
              <a:rPr lang="en-US" altLang="ja-JP" sz="2800" dirty="0"/>
              <a:t>-</a:t>
            </a:r>
            <a:r>
              <a:rPr lang="ja-JP" altLang="en-US" sz="2800"/>
              <a:t> </a:t>
            </a:r>
            <a:r>
              <a:rPr lang="en-US" altLang="ja-JP" sz="2800" dirty="0"/>
              <a:t>r</a:t>
            </a:r>
            <a:r>
              <a:rPr lang="en" altLang="ja-JP" sz="2800" dirty="0" err="1"/>
              <a:t>esearch</a:t>
            </a:r>
            <a:r>
              <a:rPr lang="en" altLang="ja-JP" sz="2800" dirty="0"/>
              <a:t> </a:t>
            </a:r>
            <a:r>
              <a:rPr lang="en-US" altLang="ja-JP" sz="2800" dirty="0"/>
              <a:t>u</a:t>
            </a:r>
            <a:r>
              <a:rPr lang="en" altLang="ja-JP" sz="2800" dirty="0"/>
              <a:t>se is </a:t>
            </a:r>
            <a:r>
              <a:rPr lang="en-US" altLang="ja-JP" sz="2800" u="sng" dirty="0"/>
              <a:t>e</a:t>
            </a:r>
            <a:r>
              <a:rPr lang="en" altLang="ja-JP" sz="2800" u="sng" dirty="0" err="1"/>
              <a:t>xceptional</a:t>
            </a:r>
            <a:r>
              <a:rPr lang="en" altLang="ja-JP" sz="2800" dirty="0"/>
              <a:t> but allowed on conditions of 1)scientific validity, 2)assurance of safety, </a:t>
            </a:r>
            <a:r>
              <a:rPr lang="en-US" altLang="ja-JP" sz="2800" dirty="0"/>
              <a:t>and</a:t>
            </a:r>
            <a:r>
              <a:rPr lang="ja-JP" altLang="en-US" sz="2800"/>
              <a:t> </a:t>
            </a:r>
            <a:r>
              <a:rPr lang="en" altLang="ja-JP" sz="2800" dirty="0"/>
              <a:t>3)social validity</a:t>
            </a:r>
          </a:p>
        </p:txBody>
      </p:sp>
    </p:spTree>
    <p:extLst>
      <p:ext uri="{BB962C8B-B14F-4D97-AF65-F5344CB8AC3E}">
        <p14:creationId xmlns:p14="http://schemas.microsoft.com/office/powerpoint/2010/main" val="249638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663</Words>
  <Application>Microsoft Macintosh PowerPoint</Application>
  <PresentationFormat>ワイド画面</PresentationFormat>
  <Paragraphs>103</Paragraphs>
  <Slides>19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Genome Editing in Japan: A Bioethical Perspective</vt:lpstr>
      <vt:lpstr>Aim of the talk</vt:lpstr>
      <vt:lpstr>Outline</vt:lpstr>
      <vt:lpstr>Word of caution</vt:lpstr>
      <vt:lpstr>1. The Draft Guidelines on Research involving the Use of GETs in Human Embryos</vt:lpstr>
      <vt:lpstr>PowerPoint プレゼンテーション</vt:lpstr>
      <vt:lpstr>2. The Expert Panel on Bioethics and research using human embryos</vt:lpstr>
      <vt:lpstr>The Expert Panel on Bioethics</vt:lpstr>
      <vt:lpstr>1. Basic Principles concerning the Handling of Human Embryos 2004</vt:lpstr>
      <vt:lpstr>2. 2016 Expert Panel’s Interim Report on Using GETs in Human Embryos</vt:lpstr>
      <vt:lpstr>3. 2017 Task Force’s First Report to Review the Basic Principles</vt:lpstr>
      <vt:lpstr>The Discussion of the Expert Panel</vt:lpstr>
      <vt:lpstr>3. Discussion </vt:lpstr>
      <vt:lpstr>1. The Basic Principles Approach</vt:lpstr>
      <vt:lpstr>1. The Basic Principles Approach (Cont.)</vt:lpstr>
      <vt:lpstr>2. Need for more democracy in policymaking</vt:lpstr>
      <vt:lpstr>3. Apparent absence of religion</vt:lpstr>
      <vt:lpstr>2. 2016 Experts Panel’s Interim Report on Using GETs in Human Embryos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Editing in Japan: A Bioethical Perspective</dc:title>
  <dc:creator>児玉聡</dc:creator>
  <cp:lastModifiedBy>児玉聡</cp:lastModifiedBy>
  <cp:revision>9</cp:revision>
  <dcterms:created xsi:type="dcterms:W3CDTF">2018-11-26T13:09:38Z</dcterms:created>
  <dcterms:modified xsi:type="dcterms:W3CDTF">2018-11-26T15:06:27Z</dcterms:modified>
</cp:coreProperties>
</file>