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B9"/>
    <a:srgbClr val="E0F2F2"/>
    <a:srgbClr val="D0F2ED"/>
    <a:srgbClr val="D3F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4"/>
    <p:restoredTop sz="75159"/>
  </p:normalViewPr>
  <p:slideViewPr>
    <p:cSldViewPr snapToGrid="0" snapToObjects="1">
      <p:cViewPr varScale="1">
        <p:scale>
          <a:sx n="75" d="100"/>
          <a:sy n="75" d="100"/>
        </p:scale>
        <p:origin x="984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FE0A8-FED7-C445-9686-B2E6FFA24C9E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26518-637F-1043-9DFB-E8F43B6B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6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26518-637F-1043-9DFB-E8F43B6B0B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5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26518-637F-1043-9DFB-E8F43B6B0B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63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F9CA-A461-E64B-9290-9D03859EF31F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F96D-D277-1D40-BE66-9CB6BB53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F9CA-A461-E64B-9290-9D03859EF31F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F96D-D277-1D40-BE66-9CB6BB53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4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F9CA-A461-E64B-9290-9D03859EF31F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F96D-D277-1D40-BE66-9CB6BB53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0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F9CA-A461-E64B-9290-9D03859EF31F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F96D-D277-1D40-BE66-9CB6BB53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5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F9CA-A461-E64B-9290-9D03859EF31F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F96D-D277-1D40-BE66-9CB6BB53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6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F9CA-A461-E64B-9290-9D03859EF31F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F96D-D277-1D40-BE66-9CB6BB53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5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F9CA-A461-E64B-9290-9D03859EF31F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F96D-D277-1D40-BE66-9CB6BB53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8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F9CA-A461-E64B-9290-9D03859EF31F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F96D-D277-1D40-BE66-9CB6BB53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8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F9CA-A461-E64B-9290-9D03859EF31F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F96D-D277-1D40-BE66-9CB6BB53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2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F9CA-A461-E64B-9290-9D03859EF31F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F96D-D277-1D40-BE66-9CB6BB53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1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F9CA-A461-E64B-9290-9D03859EF31F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FF96D-D277-1D40-BE66-9CB6BB53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8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B8CCE4"/>
            </a:gs>
            <a:gs pos="0">
              <a:srgbClr val="FFFDB9"/>
            </a:gs>
            <a:gs pos="43000">
              <a:srgbClr val="EDF0C2"/>
            </a:gs>
            <a:gs pos="67000">
              <a:srgbClr val="EDF0C2"/>
            </a:gs>
            <a:gs pos="100000">
              <a:srgbClr val="CBD9D4"/>
            </a:gs>
            <a:gs pos="99000">
              <a:schemeClr val="accent6">
                <a:lumMod val="20000"/>
                <a:lumOff val="80000"/>
              </a:schemeClr>
            </a:gs>
            <a:gs pos="15000">
              <a:srgbClr val="F6F6BE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0F9CA-A461-E64B-9290-9D03859EF31F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FF96D-D277-1D40-BE66-9CB6BB532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1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728134"/>
            <a:ext cx="7772400" cy="1744133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solidFill>
                  <a:srgbClr val="008000"/>
                </a:solidFill>
              </a:rPr>
              <a:t/>
            </a:r>
            <a:br>
              <a:rPr lang="en-GB" sz="3600" dirty="0">
                <a:solidFill>
                  <a:srgbClr val="008000"/>
                </a:solidFill>
              </a:rPr>
            </a:br>
            <a:r>
              <a:rPr lang="en-GB" sz="3600" dirty="0">
                <a:solidFill>
                  <a:srgbClr val="008000"/>
                </a:solidFill>
              </a:rPr>
              <a:t/>
            </a:r>
            <a:br>
              <a:rPr lang="en-GB" sz="3600" dirty="0">
                <a:solidFill>
                  <a:srgbClr val="008000"/>
                </a:solidFill>
              </a:rPr>
            </a:br>
            <a:r>
              <a:rPr lang="en-GB" sz="3600" dirty="0">
                <a:solidFill>
                  <a:srgbClr val="008000"/>
                </a:solidFill>
              </a:rPr>
              <a:t/>
            </a:r>
            <a:br>
              <a:rPr lang="en-GB" sz="3600" dirty="0">
                <a:solidFill>
                  <a:srgbClr val="008000"/>
                </a:solidFill>
              </a:rPr>
            </a:br>
            <a:r>
              <a:rPr lang="en-GB" sz="3600" dirty="0">
                <a:solidFill>
                  <a:srgbClr val="008000"/>
                </a:solidFill>
              </a:rPr>
              <a:t/>
            </a:r>
            <a:br>
              <a:rPr lang="en-GB" sz="3600" dirty="0">
                <a:solidFill>
                  <a:srgbClr val="008000"/>
                </a:solidFill>
              </a:rPr>
            </a:br>
            <a:r>
              <a:rPr lang="en-GB" sz="4900" b="1" dirty="0"/>
              <a:t>The Way of the Human Genome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GB" dirty="0">
                <a:solidFill>
                  <a:srgbClr val="800000"/>
                </a:solidFill>
              </a:rPr>
              <a:t/>
            </a:r>
            <a:br>
              <a:rPr lang="en-GB" dirty="0">
                <a:solidFill>
                  <a:srgbClr val="800000"/>
                </a:solidFill>
              </a:rPr>
            </a:b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881188" y="2099734"/>
            <a:ext cx="8643937" cy="387773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Second International Summit on Human Genome Editing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</a:p>
          <a:p>
            <a:r>
              <a:rPr lang="en-US" sz="2400" dirty="0"/>
              <a:t>27-29</a:t>
            </a:r>
            <a:r>
              <a:rPr lang="en-US" sz="2400" baseline="30000" dirty="0"/>
              <a:t>th</a:t>
            </a:r>
            <a:r>
              <a:rPr lang="en-US" sz="2400" dirty="0"/>
              <a:t> November 2018, University of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Hong Kong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Hong Kong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Margaret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Sleeboom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-Faulkner</a:t>
            </a:r>
          </a:p>
          <a:p>
            <a:r>
              <a:rPr lang="en-US" sz="2400" b="1" dirty="0"/>
              <a:t>University of Sussex</a:t>
            </a:r>
            <a:endParaRPr lang="en-US" sz="2400" dirty="0"/>
          </a:p>
          <a:p>
            <a:pPr algn="l"/>
            <a:endParaRPr lang="en-GB" sz="2400" dirty="0">
              <a:solidFill>
                <a:srgbClr val="008000"/>
              </a:solidFill>
            </a:endParaRPr>
          </a:p>
          <a:p>
            <a:pPr algn="l"/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8" y="5562600"/>
            <a:ext cx="1268413" cy="829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187" y="4038600"/>
            <a:ext cx="1151466" cy="10710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5133" y="5439832"/>
            <a:ext cx="18669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2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The Way of Genome Editing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502073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orientation of bioethics and research ethics are too </a:t>
            </a:r>
            <a:r>
              <a:rPr lang="en-US" sz="2800" b="1" dirty="0"/>
              <a:t>narrow</a:t>
            </a:r>
            <a:r>
              <a:rPr lang="en-US" sz="2800" dirty="0"/>
              <a:t> to set regulation</a:t>
            </a:r>
          </a:p>
          <a:p>
            <a:r>
              <a:rPr lang="en-US" sz="2800" b="1" dirty="0"/>
              <a:t>Defining regulation </a:t>
            </a:r>
            <a:r>
              <a:rPr lang="en-US" sz="2800" dirty="0"/>
              <a:t>entails more than setting high standards</a:t>
            </a:r>
          </a:p>
          <a:p>
            <a:r>
              <a:rPr lang="en-US" sz="2800" dirty="0"/>
              <a:t>Standards </a:t>
            </a:r>
            <a:r>
              <a:rPr lang="en-US" sz="2800" b="1" dirty="0"/>
              <a:t>enable new research </a:t>
            </a:r>
            <a:r>
              <a:rPr lang="en-US" sz="2800" dirty="0"/>
              <a:t>and are important in </a:t>
            </a:r>
            <a:r>
              <a:rPr lang="en-US" sz="2800" b="1" dirty="0"/>
              <a:t>international competition</a:t>
            </a:r>
          </a:p>
          <a:p>
            <a:r>
              <a:rPr lang="en-US" sz="2800" dirty="0"/>
              <a:t>At stake are not just health, but </a:t>
            </a:r>
            <a:r>
              <a:rPr lang="en-US" sz="2800" b="1" dirty="0"/>
              <a:t>also investment and GDP</a:t>
            </a:r>
            <a:r>
              <a:rPr lang="en-US" sz="2800" dirty="0"/>
              <a:t>, </a:t>
            </a:r>
            <a:r>
              <a:rPr lang="en-US" sz="2800" dirty="0" smtClean="0"/>
              <a:t>especially </a:t>
            </a:r>
            <a:r>
              <a:rPr lang="en-US" sz="2800" dirty="0"/>
              <a:t>in the field of genome editing</a:t>
            </a:r>
          </a:p>
          <a:p>
            <a:endParaRPr lang="en-US" sz="2800" dirty="0"/>
          </a:p>
          <a:p>
            <a:r>
              <a:rPr lang="en-US" sz="2800" dirty="0"/>
              <a:t>Traditions of valuing health, nature, and embodied knowledge in various parts of the world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3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Human </a:t>
            </a:r>
            <a:r>
              <a:rPr lang="en-US" dirty="0"/>
              <a:t>G</a:t>
            </a:r>
            <a:r>
              <a:rPr lang="en-US" dirty="0" smtClean="0"/>
              <a:t>ermline </a:t>
            </a:r>
            <a:r>
              <a:rPr lang="en-US" dirty="0"/>
              <a:t>I</a:t>
            </a:r>
            <a:r>
              <a:rPr lang="en-US" dirty="0" smtClean="0"/>
              <a:t>ntervention (HGI) </a:t>
            </a:r>
            <a:r>
              <a:rPr lang="mr-IN" dirty="0" smtClean="0"/>
              <a:t>–</a:t>
            </a:r>
            <a:r>
              <a:rPr lang="en-US" dirty="0" smtClean="0"/>
              <a:t>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44134"/>
            <a:ext cx="8229600" cy="4775200"/>
          </a:xfrm>
        </p:spPr>
        <p:txBody>
          <a:bodyPr>
            <a:normAutofit/>
          </a:bodyPr>
          <a:lstStyle/>
          <a:p>
            <a:r>
              <a:rPr lang="en-GB" sz="2800" dirty="0"/>
              <a:t>Use of </a:t>
            </a:r>
            <a:r>
              <a:rPr lang="en-GB" sz="2800" b="1" dirty="0"/>
              <a:t>large numbers of embryos and gametes</a:t>
            </a:r>
            <a:r>
              <a:rPr lang="en-GB" sz="2800" dirty="0"/>
              <a:t>; its experimental nature will seriously </a:t>
            </a:r>
            <a:r>
              <a:rPr lang="en-GB" sz="2800" b="1" dirty="0"/>
              <a:t>complicate pregnancy</a:t>
            </a:r>
            <a:r>
              <a:rPr lang="en-GB" sz="2800" dirty="0"/>
              <a:t> and reproductive decision-making</a:t>
            </a:r>
          </a:p>
          <a:p>
            <a:r>
              <a:rPr lang="en-GB" sz="2800" dirty="0"/>
              <a:t>Forcing prospective parents to reflect in terms of what are ‘healthy’ or </a:t>
            </a:r>
            <a:r>
              <a:rPr lang="en-GB" sz="2800" b="1" dirty="0"/>
              <a:t>‘better’ babies</a:t>
            </a:r>
            <a:endParaRPr lang="en-US" sz="2800" b="1" dirty="0"/>
          </a:p>
          <a:p>
            <a:r>
              <a:rPr lang="en-US" sz="2800" dirty="0"/>
              <a:t>Children as </a:t>
            </a:r>
            <a:r>
              <a:rPr lang="en-US" sz="2800" b="1" dirty="0"/>
              <a:t>designer products </a:t>
            </a:r>
            <a:r>
              <a:rPr lang="en-US" sz="2800" dirty="0"/>
              <a:t>by </a:t>
            </a:r>
            <a:r>
              <a:rPr lang="en-US" sz="2800" b="1" dirty="0"/>
              <a:t>designers© </a:t>
            </a:r>
          </a:p>
          <a:p>
            <a:r>
              <a:rPr lang="en-US" sz="2800" dirty="0"/>
              <a:t>Risk of </a:t>
            </a:r>
            <a:r>
              <a:rPr lang="en-US" sz="2800" b="1" i="1" dirty="0"/>
              <a:t>Genome Pollution</a:t>
            </a:r>
            <a:endParaRPr lang="en-US" sz="2800" b="1" dirty="0"/>
          </a:p>
          <a:p>
            <a:endParaRPr lang="en-US" sz="2800" dirty="0"/>
          </a:p>
          <a:p>
            <a:r>
              <a:rPr lang="en-US" sz="2800" dirty="0"/>
              <a:t>Why and how we exploit ourselves</a:t>
            </a:r>
            <a:r>
              <a:rPr lang="mr-IN" sz="2800" dirty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027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Embodied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1) </a:t>
            </a:r>
            <a:r>
              <a:rPr lang="en-GB" sz="2800" b="1" dirty="0"/>
              <a:t>Skills we learn gradually through tradition and practice</a:t>
            </a:r>
            <a:r>
              <a:rPr lang="en-GB" sz="2800" dirty="0"/>
              <a:t>, e.g., riding a bicycle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2) </a:t>
            </a:r>
            <a:r>
              <a:rPr lang="en-GB" sz="2800" b="1" dirty="0"/>
              <a:t>Problem solving underpinning quick-fix solution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a. pull: solving problems for the good</a:t>
            </a:r>
          </a:p>
          <a:p>
            <a:pPr marL="0" indent="0">
              <a:buNone/>
            </a:pPr>
            <a:r>
              <a:rPr lang="en-GB" sz="2800" dirty="0"/>
              <a:t>b. push: honour, patents, setting the standards, comparative advantage, economic growth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891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The Brain’s Left Hemisphere (LH) </a:t>
            </a:r>
            <a:br>
              <a:rPr lang="en-US" sz="3600" b="1" dirty="0"/>
            </a:br>
            <a:r>
              <a:rPr lang="mr-IN" sz="3600" b="1" dirty="0"/>
              <a:t>…</a:t>
            </a:r>
            <a:r>
              <a:rPr lang="en-GB" sz="3600" b="1" dirty="0"/>
              <a:t>. </a:t>
            </a:r>
            <a:r>
              <a:rPr lang="en-US" sz="3600" b="1" dirty="0"/>
              <a:t>Oh, and the Right One (RH)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Two hemispheres</a:t>
            </a:r>
            <a:r>
              <a:rPr lang="en-US" sz="2800" dirty="0"/>
              <a:t>: </a:t>
            </a:r>
            <a:r>
              <a:rPr lang="en-US" sz="2800" dirty="0" smtClean="0"/>
              <a:t>relate not to function but to </a:t>
            </a:r>
            <a:r>
              <a:rPr lang="en-US" sz="2800" b="1" dirty="0" smtClean="0"/>
              <a:t>different </a:t>
            </a:r>
            <a:r>
              <a:rPr lang="en-US" sz="2800" b="1" dirty="0"/>
              <a:t>modes of attention</a:t>
            </a:r>
            <a:r>
              <a:rPr lang="en-US" sz="2800" i="1" dirty="0"/>
              <a:t> </a:t>
            </a:r>
            <a:r>
              <a:rPr lang="en-US" sz="2800" dirty="0"/>
              <a:t>(</a:t>
            </a:r>
            <a:r>
              <a:rPr lang="en-US" sz="2800" dirty="0" smtClean="0"/>
              <a:t>I </a:t>
            </a:r>
            <a:r>
              <a:rPr lang="en-US" sz="2800" dirty="0" err="1"/>
              <a:t>McGillchrist</a:t>
            </a:r>
            <a:r>
              <a:rPr lang="en-US" sz="2800" dirty="0"/>
              <a:t> </a:t>
            </a:r>
            <a:r>
              <a:rPr lang="mr-IN" sz="2800" dirty="0"/>
              <a:t>–</a:t>
            </a:r>
            <a:r>
              <a:rPr lang="en-US" sz="2800" dirty="0"/>
              <a:t> </a:t>
            </a:r>
            <a:r>
              <a:rPr lang="en-US" sz="2800" i="1" dirty="0"/>
              <a:t>The Master and His </a:t>
            </a:r>
            <a:r>
              <a:rPr lang="en-US" sz="2800" i="1" dirty="0" smtClean="0"/>
              <a:t>Emissary, 2009</a:t>
            </a:r>
            <a:r>
              <a:rPr lang="en-US" sz="2800" dirty="0" smtClean="0"/>
              <a:t>)</a:t>
            </a:r>
            <a:endParaRPr lang="en-US" sz="2800" dirty="0"/>
          </a:p>
          <a:p>
            <a:r>
              <a:rPr lang="en-US" sz="2800" dirty="0"/>
              <a:t>LH: treats things as tools, grasps; </a:t>
            </a:r>
            <a:r>
              <a:rPr lang="en-US" sz="2800" dirty="0" err="1"/>
              <a:t>emphasises</a:t>
            </a:r>
            <a:r>
              <a:rPr lang="en-US" sz="2800" dirty="0"/>
              <a:t> the visual, the conceptual </a:t>
            </a:r>
            <a:r>
              <a:rPr lang="mr-IN" sz="2800" dirty="0"/>
              <a:t>–</a:t>
            </a:r>
            <a:r>
              <a:rPr lang="en-US" sz="2800" dirty="0"/>
              <a:t> has </a:t>
            </a:r>
            <a:r>
              <a:rPr lang="en-US" sz="2800" dirty="0" smtClean="0"/>
              <a:t>a voice</a:t>
            </a:r>
            <a:endParaRPr lang="en-US" sz="2800" dirty="0"/>
          </a:p>
          <a:p>
            <a:r>
              <a:rPr lang="en-US" sz="2800" dirty="0"/>
              <a:t>RH: looks at context and connections</a:t>
            </a:r>
          </a:p>
          <a:p>
            <a:r>
              <a:rPr lang="en-US" sz="2800" dirty="0"/>
              <a:t>LH inhibits RH </a:t>
            </a:r>
            <a:endParaRPr lang="en-GB" sz="2800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“For the RH, we live the body; for the LH, we live in it, rather as we drive a car” </a:t>
            </a:r>
          </a:p>
        </p:txBody>
      </p:sp>
    </p:spTree>
    <p:extLst>
      <p:ext uri="{BB962C8B-B14F-4D97-AF65-F5344CB8AC3E}">
        <p14:creationId xmlns:p14="http://schemas.microsoft.com/office/powerpoint/2010/main" val="142287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Scientific </a:t>
            </a:r>
            <a:r>
              <a:rPr lang="en-GB" b="1" dirty="0" smtClean="0"/>
              <a:t>separation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0"/>
            <a:ext cx="8229600" cy="4724400"/>
          </a:xfrm>
        </p:spPr>
        <p:txBody>
          <a:bodyPr>
            <a:noAutofit/>
          </a:bodyPr>
          <a:lstStyle/>
          <a:p>
            <a:r>
              <a:rPr lang="en-US" sz="2600" b="1" dirty="0"/>
              <a:t>Scientific separation </a:t>
            </a:r>
            <a:r>
              <a:rPr lang="en-US" sz="2600" dirty="0"/>
              <a:t>from the environment of its object of Interest (</a:t>
            </a:r>
            <a:r>
              <a:rPr lang="en-US" sz="2600" dirty="0" smtClean="0"/>
              <a:t>T </a:t>
            </a:r>
            <a:r>
              <a:rPr lang="en-US" sz="2600" dirty="0" err="1"/>
              <a:t>Ingold</a:t>
            </a:r>
            <a:r>
              <a:rPr lang="en-US" sz="2600" dirty="0"/>
              <a:t> </a:t>
            </a:r>
            <a:r>
              <a:rPr lang="en-US" sz="2600" dirty="0" smtClean="0"/>
              <a:t>2000)</a:t>
            </a:r>
            <a:endParaRPr lang="en-US" sz="2600" dirty="0"/>
          </a:p>
          <a:p>
            <a:r>
              <a:rPr lang="en-US" sz="2600" dirty="0"/>
              <a:t>Embryo genome editing </a:t>
            </a:r>
            <a:r>
              <a:rPr lang="en-US" sz="2600" b="1" dirty="0"/>
              <a:t>guided by pre-existing genome </a:t>
            </a:r>
            <a:r>
              <a:rPr lang="en-US" sz="2600" dirty="0"/>
              <a:t>map </a:t>
            </a:r>
            <a:r>
              <a:rPr lang="mr-IN" sz="2600" dirty="0"/>
              <a:t>–</a:t>
            </a:r>
            <a:r>
              <a:rPr lang="en-US" sz="2600" dirty="0"/>
              <a:t> hit or miss?</a:t>
            </a:r>
          </a:p>
          <a:p>
            <a:r>
              <a:rPr lang="en-US" sz="2600" dirty="0"/>
              <a:t>Gene editing defines ability and health in terms of </a:t>
            </a:r>
            <a:r>
              <a:rPr lang="en-US" sz="2600" b="1" dirty="0"/>
              <a:t>genetic endowment</a:t>
            </a:r>
            <a:r>
              <a:rPr lang="en-US" sz="2600" dirty="0"/>
              <a:t>, </a:t>
            </a:r>
            <a:r>
              <a:rPr lang="en-US" sz="2600" b="1" dirty="0"/>
              <a:t>separated from </a:t>
            </a:r>
            <a:r>
              <a:rPr lang="en-US" sz="2600" dirty="0"/>
              <a:t>the human’s development and </a:t>
            </a:r>
            <a:r>
              <a:rPr lang="en-US" sz="2600" b="1" dirty="0"/>
              <a:t>life world</a:t>
            </a:r>
          </a:p>
          <a:p>
            <a:r>
              <a:rPr lang="en-US" sz="2600" dirty="0"/>
              <a:t>Scientific skills are developed in an environment of global competition, industry and trade, but </a:t>
            </a:r>
            <a:r>
              <a:rPr lang="en-US" sz="2600" b="1" dirty="0"/>
              <a:t>fails to include this as a risk</a:t>
            </a:r>
          </a:p>
        </p:txBody>
      </p:sp>
    </p:spTree>
    <p:extLst>
      <p:ext uri="{BB962C8B-B14F-4D97-AF65-F5344CB8AC3E}">
        <p14:creationId xmlns:p14="http://schemas.microsoft.com/office/powerpoint/2010/main" val="376186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 </a:t>
            </a:r>
            <a:r>
              <a:rPr lang="en-GB" b="1" dirty="0" smtClean="0"/>
              <a:t>Nature</a:t>
            </a:r>
            <a:r>
              <a:rPr lang="en-GB" b="1" dirty="0"/>
              <a:t>, Mystery, Morality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766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Relations between </a:t>
            </a:r>
            <a:r>
              <a:rPr lang="en-GB" sz="2800" b="1" dirty="0"/>
              <a:t>nature and morality </a:t>
            </a:r>
            <a:r>
              <a:rPr lang="en-GB" sz="2400" dirty="0"/>
              <a:t>(Eastern &amp; Western traditions, green-spiritualist-environmental movements) (D </a:t>
            </a:r>
            <a:r>
              <a:rPr lang="en-GB" sz="2400" dirty="0" err="1"/>
              <a:t>Soelle</a:t>
            </a:r>
            <a:r>
              <a:rPr lang="en-GB" sz="2400" dirty="0"/>
              <a:t>; J Kidd; D Cooper; W. de Barry; DT Suzuki):</a:t>
            </a:r>
          </a:p>
          <a:p>
            <a:r>
              <a:rPr lang="en-GB" sz="2800" dirty="0"/>
              <a:t>Harmony with the environment/nature</a:t>
            </a:r>
          </a:p>
          <a:p>
            <a:r>
              <a:rPr lang="en-GB" sz="2800" dirty="0"/>
              <a:t>Life as gift, destiny or path, encouraging contentment</a:t>
            </a:r>
            <a:endParaRPr lang="en-US" sz="2800" dirty="0"/>
          </a:p>
          <a:p>
            <a:r>
              <a:rPr lang="en-GB" sz="2800" dirty="0"/>
              <a:t>Risk of overestimation/ over-theorisation of disembodied knowledge</a:t>
            </a:r>
          </a:p>
          <a:p>
            <a:r>
              <a:rPr lang="en-GB" sz="2800" dirty="0"/>
              <a:t>Cultivation of intuitive and spiritual faculties on the basis of experience</a:t>
            </a:r>
          </a:p>
          <a:p>
            <a:r>
              <a:rPr lang="en-GB" sz="2800" dirty="0"/>
              <a:t>Nature as imbued with vitality, mystery, Dao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66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by most of us: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47333"/>
            <a:ext cx="8229600" cy="4178830"/>
          </a:xfrm>
        </p:spPr>
        <p:txBody>
          <a:bodyPr>
            <a:normAutofit/>
          </a:bodyPr>
          <a:lstStyle/>
          <a:p>
            <a:r>
              <a:rPr lang="en-US" sz="2800" dirty="0"/>
              <a:t>Feeling at home in nature; appreciating the natural environment</a:t>
            </a:r>
          </a:p>
          <a:p>
            <a:r>
              <a:rPr lang="en-US" sz="2800" dirty="0"/>
              <a:t>Human diversity is important</a:t>
            </a:r>
          </a:p>
          <a:p>
            <a:r>
              <a:rPr lang="en-US" sz="2800" dirty="0"/>
              <a:t>All humans depend on other humans</a:t>
            </a:r>
          </a:p>
          <a:p>
            <a:r>
              <a:rPr lang="en-US" sz="2800" dirty="0"/>
              <a:t>Worry about experimental medical technology and its iatrogenic consequences</a:t>
            </a:r>
          </a:p>
        </p:txBody>
      </p:sp>
    </p:spTree>
    <p:extLst>
      <p:ext uri="{BB962C8B-B14F-4D97-AF65-F5344CB8AC3E}">
        <p14:creationId xmlns:p14="http://schemas.microsoft.com/office/powerpoint/2010/main" val="87388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17639"/>
            <a:ext cx="8229600" cy="47085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Support science, </a:t>
            </a:r>
            <a:r>
              <a:rPr lang="en-US" sz="2800" dirty="0"/>
              <a:t>but not its narrow material interests and market orientation</a:t>
            </a:r>
          </a:p>
          <a:p>
            <a:r>
              <a:rPr lang="en-US" sz="2800" dirty="0"/>
              <a:t>Not its </a:t>
            </a:r>
            <a:r>
              <a:rPr lang="en-GB" sz="2800" dirty="0"/>
              <a:t>technological fix before human care</a:t>
            </a:r>
            <a:r>
              <a:rPr lang="en-US" sz="2800" dirty="0"/>
              <a:t> </a:t>
            </a:r>
          </a:p>
          <a:p>
            <a:r>
              <a:rPr lang="en-US" sz="2800" dirty="0"/>
              <a:t>GLI can only be justified by sidelining the Right Hemisphere</a:t>
            </a:r>
          </a:p>
          <a:p>
            <a:endParaRPr lang="en-US" sz="2800" dirty="0"/>
          </a:p>
          <a:p>
            <a:r>
              <a:rPr lang="en-GB" sz="2800" dirty="0"/>
              <a:t>The regulatory facilitation of GLI, even </a:t>
            </a:r>
            <a:r>
              <a:rPr lang="en-GB" sz="2800" b="1" i="1" dirty="0"/>
              <a:t>or</a:t>
            </a:r>
            <a:r>
              <a:rPr lang="en-GB" sz="2800" dirty="0"/>
              <a:t> </a:t>
            </a:r>
            <a:r>
              <a:rPr lang="en-GB" sz="2800" b="1" i="1" dirty="0" smtClean="0"/>
              <a:t>perhaps especially </a:t>
            </a:r>
            <a:r>
              <a:rPr lang="en-GB" sz="2800" b="1" i="1" dirty="0"/>
              <a:t>if conditional</a:t>
            </a:r>
            <a:r>
              <a:rPr lang="en-GB" sz="2800" dirty="0"/>
              <a:t>,</a:t>
            </a:r>
            <a:r>
              <a:rPr lang="en-US" sz="2800" dirty="0"/>
              <a:t> will be used to justify the wholesale exploitation of this field</a:t>
            </a:r>
          </a:p>
        </p:txBody>
      </p:sp>
    </p:spTree>
    <p:extLst>
      <p:ext uri="{BB962C8B-B14F-4D97-AF65-F5344CB8AC3E}">
        <p14:creationId xmlns:p14="http://schemas.microsoft.com/office/powerpoint/2010/main" val="112684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3374</TotalTime>
  <Words>531</Words>
  <Application>Microsoft Macintosh PowerPoint</Application>
  <PresentationFormat>Widescreen</PresentationFormat>
  <Paragraphs>59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Mangal</vt:lpstr>
      <vt:lpstr>Arial</vt:lpstr>
      <vt:lpstr>Office Theme</vt:lpstr>
      <vt:lpstr>    The Way of the Human Genome    </vt:lpstr>
      <vt:lpstr>Introduction –  The Way of Genome Editing</vt:lpstr>
      <vt:lpstr>Human Germline Intervention (HGI) – issues</vt:lpstr>
      <vt:lpstr>Embodied Knowledge</vt:lpstr>
      <vt:lpstr>The Brain’s Left Hemisphere (LH)  …. Oh, and the Right One (RH)</vt:lpstr>
      <vt:lpstr>Scientific separation</vt:lpstr>
      <vt:lpstr> Nature, Mystery, Morality</vt:lpstr>
      <vt:lpstr>Shared by most of us:</vt:lpstr>
      <vt:lpstr>Conclusion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Regulatory Brokerage:  The Global Shift in Orientation from Patient to Product in the Field of Regenerative Medicine </dc:title>
  <dc:creator>Faulkner</dc:creator>
  <cp:lastModifiedBy>Microsoft Office User</cp:lastModifiedBy>
  <cp:revision>133</cp:revision>
  <cp:lastPrinted>2017-11-19T15:38:43Z</cp:lastPrinted>
  <dcterms:created xsi:type="dcterms:W3CDTF">2016-06-06T17:34:05Z</dcterms:created>
  <dcterms:modified xsi:type="dcterms:W3CDTF">2018-11-19T16:27:01Z</dcterms:modified>
</cp:coreProperties>
</file>