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-editing CRISPR has set off an intense interest and adoption, mention ZFN and TALENS as other tools</a:t>
            </a:r>
          </a:p>
          <a:p>
            <a:pPr defTabSz="914400">
              <a:lnSpc>
                <a:spcPct val="100000"/>
              </a:lnSpc>
              <a:spcBef>
                <a:spcPts val="7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From a scientific standpoint</a:t>
            </a:r>
          </a:p>
          <a:p>
            <a:pPr lvl="1" indent="457145" defTabSz="914400">
              <a:lnSpc>
                <a:spcPct val="100000"/>
              </a:lnSpc>
              <a:spcBef>
                <a:spcPts val="7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Genome editing is a type of gene therapy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基因编辑技术的发展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2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副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"/>
          <p:cNvSpPr/>
          <p:nvPr/>
        </p:nvSpPr>
        <p:spPr>
          <a:xfrm>
            <a:off x="507999" y="6591300"/>
            <a:ext cx="11999454" cy="0"/>
          </a:xfrm>
          <a:prstGeom prst="line">
            <a:avLst/>
          </a:prstGeom>
          <a:ln w="3175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b="0" sz="11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8" name="Line"/>
          <p:cNvSpPr/>
          <p:nvPr/>
        </p:nvSpPr>
        <p:spPr>
          <a:xfrm>
            <a:off x="507999" y="4089400"/>
            <a:ext cx="12000020" cy="0"/>
          </a:xfrm>
          <a:prstGeom prst="line">
            <a:avLst/>
          </a:prstGeom>
          <a:ln w="3175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b="0" sz="11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9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3175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b="0" sz="11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0" name="Lorem Ipsum Dolor"/>
          <p:cNvSpPr txBox="1"/>
          <p:nvPr>
            <p:ph type="body" sz="quarter" idx="13"/>
          </p:nvPr>
        </p:nvSpPr>
        <p:spPr>
          <a:xfrm>
            <a:off x="507999" y="3505200"/>
            <a:ext cx="7200901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i="1" sz="2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Lorem Ipsum Dolor</a:t>
            </a:r>
          </a:p>
        </p:txBody>
      </p:sp>
      <p:sp>
        <p:nvSpPr>
          <p:cNvPr id="121" name="Title Text"/>
          <p:cNvSpPr txBox="1"/>
          <p:nvPr>
            <p:ph type="title"/>
          </p:nvPr>
        </p:nvSpPr>
        <p:spPr>
          <a:xfrm>
            <a:off x="507999" y="4140200"/>
            <a:ext cx="7200901" cy="24130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spcBef>
                <a:spcPts val="1600"/>
              </a:spcBef>
              <a:defRPr sz="6800">
                <a:solidFill>
                  <a:srgbClr val="D93E2B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indent="228600">
              <a:spcBef>
                <a:spcPts val="0"/>
              </a:spcBef>
              <a:buSzTx/>
              <a:buNone/>
              <a:defRPr sz="2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indent="457200">
              <a:spcBef>
                <a:spcPts val="0"/>
              </a:spcBef>
              <a:buSzTx/>
              <a:buNone/>
              <a:defRPr sz="2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indent="685800">
              <a:spcBef>
                <a:spcPts val="0"/>
              </a:spcBef>
              <a:buSzTx/>
              <a:buNone/>
              <a:defRPr sz="2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indent="914400">
              <a:spcBef>
                <a:spcPts val="0"/>
              </a:spcBef>
              <a:buSzTx/>
              <a:buNone/>
              <a:defRPr sz="2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6337300" y="9258300"/>
            <a:ext cx="317500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1.tif" descr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3277" y="8898011"/>
            <a:ext cx="3999797" cy="519073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Line"/>
          <p:cNvSpPr/>
          <p:nvPr/>
        </p:nvSpPr>
        <p:spPr>
          <a:xfrm>
            <a:off x="-1" y="8561493"/>
            <a:ext cx="12828695" cy="1"/>
          </a:xfrm>
          <a:prstGeom prst="line">
            <a:avLst/>
          </a:prstGeom>
          <a:ln w="25400">
            <a:solidFill>
              <a:srgbClr val="B04700"/>
            </a:solidFill>
          </a:ln>
        </p:spPr>
        <p:txBody>
          <a:bodyPr lIns="65023" tIns="65023" rIns="65023" bIns="65023"/>
          <a:lstStyle/>
          <a:p>
            <a:pPr algn="l" defTabSz="1300480">
              <a:defRPr b="0" sz="4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32" name="image2.jpeg" descr="image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4186" y="8057261"/>
            <a:ext cx="2668694" cy="156087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Body Level One…"/>
          <p:cNvSpPr txBox="1"/>
          <p:nvPr>
            <p:ph type="body" idx="1"/>
          </p:nvPr>
        </p:nvSpPr>
        <p:spPr>
          <a:xfrm>
            <a:off x="188475" y="1830772"/>
            <a:ext cx="12665546" cy="6801401"/>
          </a:xfrm>
          <a:prstGeom prst="rect">
            <a:avLst/>
          </a:prstGeom>
        </p:spPr>
        <p:txBody>
          <a:bodyPr lIns="65015" tIns="65015" rIns="65015" bIns="65015" anchor="t"/>
          <a:lstStyle>
            <a:lvl1pPr marL="465310" indent="-465310" defTabSz="1300327">
              <a:spcBef>
                <a:spcPts val="900"/>
              </a:spcBef>
              <a:buSzPct val="100000"/>
              <a:buFont typeface="Arial"/>
              <a:defRPr sz="3800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09531" indent="-452385" defTabSz="1300327">
              <a:spcBef>
                <a:spcPts val="900"/>
              </a:spcBef>
              <a:buSzPct val="100000"/>
              <a:buFont typeface="Arial"/>
              <a:buChar char="–"/>
              <a:defRPr sz="3800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48582" indent="-434288" defTabSz="1300327">
              <a:spcBef>
                <a:spcPts val="900"/>
              </a:spcBef>
              <a:buSzPct val="100000"/>
              <a:buFont typeface="Arial"/>
              <a:defRPr sz="3800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05728" indent="-434288" defTabSz="1300327">
              <a:spcBef>
                <a:spcPts val="900"/>
              </a:spcBef>
              <a:buSzPct val="100000"/>
              <a:buFont typeface="Arial"/>
              <a:buChar char="–"/>
              <a:defRPr sz="3800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62874" indent="-434288" defTabSz="1300327">
              <a:spcBef>
                <a:spcPts val="900"/>
              </a:spcBef>
              <a:buSzPct val="100000"/>
              <a:buFont typeface="Arial"/>
              <a:buChar char="»"/>
              <a:defRPr sz="38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-1" y="185262"/>
            <a:ext cx="13004801" cy="1625601"/>
          </a:xfrm>
          <a:prstGeom prst="rect">
            <a:avLst/>
          </a:prstGeom>
        </p:spPr>
        <p:txBody>
          <a:bodyPr lIns="65015" tIns="65015" rIns="65015" bIns="65015"/>
          <a:lstStyle>
            <a:lvl1pPr defTabSz="1300327">
              <a:defRPr b="1" sz="68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" y="9272101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1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 lIns="65023" tIns="65023" rIns="65023" bIns="65023"/>
          <a:lstStyle>
            <a:lvl1pPr defTabSz="650240"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650239" y="2275839"/>
            <a:ext cx="11704322" cy="6436927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65024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marL="906235" indent="-449035" defTabSz="65024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SzPct val="100000"/>
              <a:buFont typeface="Arial"/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20" defTabSz="650240">
              <a:spcBef>
                <a:spcPts val="1000"/>
              </a:spcBef>
              <a:buSzPct val="100000"/>
              <a:buFont typeface="Arial"/>
              <a:buChar char="–"/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SzPct val="100000"/>
              <a:buFont typeface="Arial"/>
              <a:buChar char="»"/>
              <a:defRPr sz="4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xfrm>
            <a:off x="11998689" y="9114112"/>
            <a:ext cx="355871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65024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/>
          <p:nvPr>
            <p:ph type="title"/>
          </p:nvPr>
        </p:nvSpPr>
        <p:spPr>
          <a:xfrm>
            <a:off x="1" y="185262"/>
            <a:ext cx="13004801" cy="1625601"/>
          </a:xfrm>
          <a:prstGeom prst="rect">
            <a:avLst/>
          </a:prstGeom>
        </p:spPr>
        <p:txBody>
          <a:bodyPr lIns="65015" tIns="65015" rIns="65015" bIns="65015"/>
          <a:lstStyle>
            <a:lvl1pPr defTabSz="1300327">
              <a:defRPr b="1" sz="6800"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>
                <a:solidFill>
                  <a:srgbClr val="1F497D"/>
                </a:solidFill>
                <a:latin typeface="News Gothic MT"/>
                <a:ea typeface="News Gothic MT"/>
                <a:cs typeface="News Gothic MT"/>
                <a:sym typeface="News Gothic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" y="9272101"/>
            <a:ext cx="262630" cy="3967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The Sciences of Human Genome Edi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092275">
              <a:defRPr spc="-238" sz="5712"/>
            </a:lvl1pPr>
          </a:lstStyle>
          <a:p>
            <a:pPr/>
            <a:r>
              <a:t>The Sciences of Human Genome Editing</a:t>
            </a:r>
          </a:p>
        </p:txBody>
      </p:sp>
      <p:pic>
        <p:nvPicPr>
          <p:cNvPr id="163" name="image15.png" descr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3910" y="2788841"/>
            <a:ext cx="6520874" cy="4781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1" y="9272101"/>
            <a:ext cx="262630" cy="3967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Genome Editing &amp; CRISPR/Cas9"/>
          <p:cNvSpPr txBox="1"/>
          <p:nvPr>
            <p:ph type="title"/>
          </p:nvPr>
        </p:nvSpPr>
        <p:spPr>
          <a:xfrm>
            <a:off x="-1" y="56819"/>
            <a:ext cx="13004801" cy="795799"/>
          </a:xfrm>
          <a:prstGeom prst="rect">
            <a:avLst/>
          </a:prstGeom>
        </p:spPr>
        <p:txBody>
          <a:bodyPr/>
          <a:lstStyle/>
          <a:p>
            <a:pPr defTabSz="1131285">
              <a:defRPr sz="4350"/>
            </a:pPr>
            <a:r>
              <a:t>Genome Editing &amp; </a:t>
            </a:r>
            <a:r>
              <a:rPr spc="-241"/>
              <a:t>CRISPR/Cas9</a:t>
            </a:r>
          </a:p>
        </p:txBody>
      </p:sp>
      <p:grpSp>
        <p:nvGrpSpPr>
          <p:cNvPr id="169" name="Group"/>
          <p:cNvGrpSpPr/>
          <p:nvPr/>
        </p:nvGrpSpPr>
        <p:grpSpPr>
          <a:xfrm>
            <a:off x="5532266" y="983941"/>
            <a:ext cx="7237726" cy="4502165"/>
            <a:chOff x="0" y="0"/>
            <a:chExt cx="7237724" cy="4502163"/>
          </a:xfrm>
        </p:grpSpPr>
        <p:pic>
          <p:nvPicPr>
            <p:cNvPr id="167" name="Screen Shot 2015-10-15 at 10.47.47 AM.png" descr="Screen Shot 2015-10-15 at 10.47.47 A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1452" t="2545" r="11470" b="53286"/>
            <a:stretch>
              <a:fillRect/>
            </a:stretch>
          </p:blipFill>
          <p:spPr>
            <a:xfrm>
              <a:off x="0" y="0"/>
              <a:ext cx="7237725" cy="41653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(Charpentier &amp; Doudna, 2013)"/>
            <p:cNvSpPr txBox="1"/>
            <p:nvPr/>
          </p:nvSpPr>
          <p:spPr>
            <a:xfrm>
              <a:off x="4145667" y="4130815"/>
              <a:ext cx="2965872" cy="371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r" defTabSz="1300480">
                <a:defRPr spc="-133" sz="1600"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(Charpentier &amp; Doudna, 2013)</a:t>
              </a:r>
            </a:p>
          </p:txBody>
        </p:sp>
      </p:grpSp>
      <p:sp>
        <p:nvSpPr>
          <p:cNvPr id="170" name="CRISPR/Cas9"/>
          <p:cNvSpPr txBox="1"/>
          <p:nvPr/>
        </p:nvSpPr>
        <p:spPr>
          <a:xfrm>
            <a:off x="5573549" y="1092314"/>
            <a:ext cx="2781831" cy="59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40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CRISPR/Cas9</a:t>
            </a:r>
          </a:p>
        </p:txBody>
      </p:sp>
      <p:sp>
        <p:nvSpPr>
          <p:cNvPr id="171" name="RNA-guided, rather than protein-guided like the earlier editing tools…"/>
          <p:cNvSpPr txBox="1"/>
          <p:nvPr/>
        </p:nvSpPr>
        <p:spPr>
          <a:xfrm>
            <a:off x="180622" y="5507076"/>
            <a:ext cx="12643557" cy="2202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marL="457146" indent="-457146" algn="l" defTabSz="1300327">
              <a:spcBef>
                <a:spcPts val="1700"/>
              </a:spcBef>
              <a:buSzPct val="100000"/>
              <a:buFont typeface="Arial"/>
              <a:buChar char="•"/>
              <a:defRPr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RNA-guided, rather than protein-guided like the earlier editing tools</a:t>
            </a:r>
            <a:endParaRPr>
              <a:solidFill>
                <a:srgbClr val="1F497D"/>
              </a:solidFill>
              <a:latin typeface="News Gothic MT"/>
              <a:ea typeface="News Gothic MT"/>
              <a:cs typeface="News Gothic MT"/>
              <a:sym typeface="News Gothic MT"/>
            </a:endParaRPr>
          </a:p>
          <a:p>
            <a:pPr marL="457146" indent="-457146" algn="l" defTabSz="1300327">
              <a:spcBef>
                <a:spcPts val="1700"/>
              </a:spcBef>
              <a:buSzPct val="100000"/>
              <a:buFont typeface="Arial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More efficient, less costly, more versatile, guide RNAs easily synthesised</a:t>
            </a:r>
          </a:p>
          <a:p>
            <a:pPr marL="457146" indent="-457146" algn="l" defTabSz="1300327">
              <a:spcBef>
                <a:spcPts val="1700"/>
              </a:spcBef>
              <a:buSzPct val="100000"/>
              <a:buFont typeface="Arial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Can also be used to make single base edits, turn genes on and off, etc.</a:t>
            </a:r>
            <a:endParaRPr>
              <a:solidFill>
                <a:srgbClr val="1F497D"/>
              </a:solidFill>
              <a:latin typeface="News Gothic MT"/>
              <a:ea typeface="News Gothic MT"/>
              <a:cs typeface="News Gothic MT"/>
              <a:sym typeface="News Gothic MT"/>
            </a:endParaRPr>
          </a:p>
          <a:p>
            <a:pPr marL="457146" indent="-457146" algn="l" defTabSz="1300327">
              <a:spcBef>
                <a:spcPts val="1700"/>
              </a:spcBef>
              <a:buSzPct val="100000"/>
              <a:buFont typeface="Arial"/>
              <a:buChar char="•"/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Explosion of use in basic research demonstrates rapid advances possible </a:t>
            </a:r>
          </a:p>
        </p:txBody>
      </p:sp>
      <p:sp>
        <p:nvSpPr>
          <p:cNvPr id="172" name="Genome editing tools can add, delete or inactivate a gene,…"/>
          <p:cNvSpPr txBox="1"/>
          <p:nvPr>
            <p:ph type="body" sz="half" idx="1"/>
          </p:nvPr>
        </p:nvSpPr>
        <p:spPr>
          <a:xfrm>
            <a:off x="236448" y="814521"/>
            <a:ext cx="5392929" cy="588249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457146" indent="-457146">
              <a:spcBef>
                <a:spcPts val="800"/>
              </a:spcBef>
              <a:buChar char="•"/>
              <a:defRPr b="1" sz="2400"/>
            </a:pPr>
            <a:r>
              <a:t>Genome editing tools can add, delete or inactivate a gene, </a:t>
            </a:r>
          </a:p>
          <a:p>
            <a:pPr lvl="1" marL="0" indent="0">
              <a:spcBef>
                <a:spcPts val="800"/>
              </a:spcBef>
              <a:buSzTx/>
              <a:buNone/>
              <a:defRPr b="1" sz="2400"/>
            </a:pPr>
            <a:r>
              <a:t>     or make targeted alterations</a:t>
            </a:r>
            <a:endParaRPr sz="3400"/>
          </a:p>
          <a:p>
            <a:pPr lvl="1" marL="457200" indent="-457200">
              <a:spcBef>
                <a:spcPts val="800"/>
              </a:spcBef>
              <a:buChar char="•"/>
              <a:defRPr b="1" sz="2400"/>
            </a:pPr>
            <a:r>
              <a:t>Not a new concept; in use </a:t>
            </a:r>
            <a:endParaRPr sz="3400"/>
          </a:p>
          <a:p>
            <a:pPr lvl="1" marL="0" indent="0">
              <a:spcBef>
                <a:spcPts val="800"/>
              </a:spcBef>
              <a:buSzTx/>
              <a:buNone/>
              <a:defRPr b="1" sz="2400"/>
            </a:pPr>
            <a:r>
              <a:t>        for a number of years</a:t>
            </a:r>
            <a:endParaRPr sz="3400"/>
          </a:p>
          <a:p>
            <a:pPr marL="457146" indent="-457146">
              <a:spcBef>
                <a:spcPts val="800"/>
              </a:spcBef>
              <a:defRPr b="1" sz="2400"/>
            </a:pPr>
            <a:r>
              <a:t>Specific DNA recognition </a:t>
            </a:r>
          </a:p>
          <a:p>
            <a:pPr marL="0" indent="0">
              <a:spcBef>
                <a:spcPts val="800"/>
              </a:spcBef>
              <a:buSzTx/>
              <a:buNone/>
              <a:defRPr b="1" sz="2400"/>
            </a:pPr>
            <a:r>
              <a:t>      precisely targets DNA cutting</a:t>
            </a:r>
          </a:p>
          <a:p>
            <a:pPr marL="457146" indent="-457146">
              <a:spcBef>
                <a:spcPts val="800"/>
              </a:spcBef>
              <a:defRPr b="1" sz="2400"/>
            </a:pPr>
            <a:r>
              <a:t>Cellular repair mechanisms </a:t>
            </a:r>
          </a:p>
          <a:p>
            <a:pPr marL="0" indent="0">
              <a:spcBef>
                <a:spcPts val="800"/>
              </a:spcBef>
              <a:buSzTx/>
              <a:buNone/>
              <a:defRPr b="1" sz="2400"/>
            </a:pPr>
            <a:r>
              <a:t>        used to introduce changes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32"/>
          <p:cNvSpPr/>
          <p:nvPr/>
        </p:nvSpPr>
        <p:spPr>
          <a:xfrm>
            <a:off x="101600" y="1439830"/>
            <a:ext cx="12801601" cy="1"/>
          </a:xfrm>
          <a:prstGeom prst="line">
            <a:avLst/>
          </a:prstGeom>
          <a:ln w="76200">
            <a:solidFill>
              <a:srgbClr val="2F5597"/>
            </a:solidFill>
          </a:ln>
        </p:spPr>
        <p:txBody>
          <a:bodyPr lIns="65023" tIns="65023" rIns="65023" bIns="65023"/>
          <a:lstStyle/>
          <a:p>
            <a:pPr algn="l" defTabSz="650240">
              <a:defRPr b="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" name="Rectangle 3"/>
          <p:cNvSpPr txBox="1"/>
          <p:nvPr/>
        </p:nvSpPr>
        <p:spPr>
          <a:xfrm>
            <a:off x="-1" y="376327"/>
            <a:ext cx="12928037" cy="8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4749" tIns="64749" rIns="64749" bIns="64749">
            <a:spAutoFit/>
          </a:bodyPr>
          <a:lstStyle>
            <a:lvl1pPr defTabSz="650240">
              <a:spcBef>
                <a:spcPts val="2700"/>
              </a:spcBef>
              <a:defRPr sz="4400">
                <a:solidFill>
                  <a:srgbClr val="0033CC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History of genome editing</a:t>
            </a:r>
          </a:p>
        </p:txBody>
      </p:sp>
      <p:pic>
        <p:nvPicPr>
          <p:cNvPr id="178" name="内容占位符 3" descr="内容占位符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239" y="2058845"/>
            <a:ext cx="11704322" cy="3761205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矩形 6"/>
          <p:cNvSpPr txBox="1"/>
          <p:nvPr/>
        </p:nvSpPr>
        <p:spPr>
          <a:xfrm>
            <a:off x="8115108" y="5986093"/>
            <a:ext cx="4209329" cy="43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650240">
              <a:defRPr b="0" sz="1800">
                <a:latin typeface="Arial Unicode MS"/>
                <a:ea typeface="Arial Unicode MS"/>
                <a:cs typeface="Arial Unicode MS"/>
                <a:sym typeface="Arial Unicode MS"/>
              </a:defRPr>
            </a:lvl1pPr>
          </a:lstStyle>
          <a:p>
            <a:pPr/>
            <a:r>
              <a:t>Nature Protocols, 11, 1573–1578 (2016)</a:t>
            </a:r>
          </a:p>
        </p:txBody>
      </p:sp>
      <p:sp>
        <p:nvSpPr>
          <p:cNvPr id="180" name="圆角矩形 7"/>
          <p:cNvSpPr/>
          <p:nvPr/>
        </p:nvSpPr>
        <p:spPr>
          <a:xfrm>
            <a:off x="2607239" y="1881669"/>
            <a:ext cx="1633454" cy="160204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>
                  <a:alpha val="0"/>
                </a:srgbClr>
              </a:gs>
              <a:gs pos="100000">
                <a:srgbClr val="A2C3FF">
                  <a:alpha val="0"/>
                </a:srgbClr>
              </a:gs>
            </a:gsLst>
            <a:lin ang="16200000"/>
          </a:gradFill>
          <a:ln w="12700">
            <a:solidFill>
              <a:srgbClr val="C0504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650240">
              <a:defRPr b="0">
                <a:ln w="12699">
                  <a:solidFill>
                    <a:srgbClr val="C0504D"/>
                  </a:solidFill>
                </a:ln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" name="圆角矩形 8"/>
          <p:cNvSpPr/>
          <p:nvPr/>
        </p:nvSpPr>
        <p:spPr>
          <a:xfrm>
            <a:off x="6612339" y="4143383"/>
            <a:ext cx="1633454" cy="160204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>
                  <a:alpha val="0"/>
                </a:srgbClr>
              </a:gs>
              <a:gs pos="100000">
                <a:srgbClr val="A2C3FF">
                  <a:alpha val="0"/>
                </a:srgbClr>
              </a:gs>
            </a:gsLst>
            <a:lin ang="16200000"/>
          </a:gradFill>
          <a:ln w="12700">
            <a:solidFill>
              <a:srgbClr val="C0504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650240">
              <a:defRPr b="0">
                <a:ln w="12699">
                  <a:solidFill>
                    <a:srgbClr val="C0504D"/>
                  </a:solidFill>
                </a:ln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" name="圆角矩形 9"/>
          <p:cNvSpPr/>
          <p:nvPr/>
        </p:nvSpPr>
        <p:spPr>
          <a:xfrm>
            <a:off x="7429065" y="1941364"/>
            <a:ext cx="1633455" cy="160204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>
                  <a:alpha val="0"/>
                </a:srgbClr>
              </a:gs>
              <a:gs pos="100000">
                <a:srgbClr val="A2C3FF">
                  <a:alpha val="0"/>
                </a:srgbClr>
              </a:gs>
            </a:gsLst>
            <a:lin ang="16200000"/>
          </a:gradFill>
          <a:ln w="12700">
            <a:solidFill>
              <a:srgbClr val="C0504D"/>
            </a:solidFill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650240">
              <a:defRPr b="0">
                <a:ln w="12699">
                  <a:solidFill>
                    <a:srgbClr val="C0504D"/>
                  </a:solidFill>
                </a:ln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3" name="矩形 10"/>
          <p:cNvSpPr txBox="1"/>
          <p:nvPr/>
        </p:nvSpPr>
        <p:spPr>
          <a:xfrm>
            <a:off x="162909" y="6825182"/>
            <a:ext cx="12678982" cy="2593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algn="l" defTabSz="650240">
              <a:lnSpc>
                <a:spcPct val="150000"/>
              </a:lnSpc>
              <a:defRPr sz="3400">
                <a:solidFill>
                  <a:srgbClr val="0033CC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Main tools：</a:t>
            </a:r>
          </a:p>
          <a:p>
            <a:pPr marL="549275" indent="-381000" algn="l" defTabSz="650240">
              <a:lnSpc>
                <a:spcPct val="150000"/>
              </a:lnSpc>
              <a:buSzPct val="100000"/>
              <a:buChar char="■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ZFN</a:t>
            </a:r>
            <a:r>
              <a:t>，</a:t>
            </a:r>
            <a:r>
              <a:t>Sangamo</a:t>
            </a:r>
          </a:p>
          <a:p>
            <a:pPr marL="549275" indent="-381000" algn="l" defTabSz="650240">
              <a:lnSpc>
                <a:spcPct val="150000"/>
              </a:lnSpc>
              <a:buSzPct val="100000"/>
              <a:buChar char="■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TALEN, faster and more accurate than ZFN</a:t>
            </a:r>
            <a:r>
              <a:t> </a:t>
            </a:r>
          </a:p>
          <a:p>
            <a:pPr marL="549275" indent="-381000" algn="l" defTabSz="650240">
              <a:lnSpc>
                <a:spcPct val="150000"/>
              </a:lnSpc>
              <a:buSzPct val="100000"/>
              <a:buChar char="■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CRISPR-Cas9 easy and widely available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he Science of Human Genome Edi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The Science of Human Genome Editing</a:t>
            </a:r>
          </a:p>
        </p:txBody>
      </p:sp>
      <p:sp>
        <p:nvSpPr>
          <p:cNvPr id="188" name="Moderator: Duanqing PEI, GIBH, C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Moderator: Duanqing PEI, GIBH, CAS</a:t>
            </a:r>
          </a:p>
          <a:p>
            <a:pPr>
              <a:defRPr b="1"/>
            </a:pPr>
            <a:r>
              <a:t>Speakers:</a:t>
            </a:r>
          </a:p>
          <a:p>
            <a:pPr lvl="1">
              <a:defRPr b="1"/>
            </a:pPr>
            <a:r>
              <a:t>Feng Zheng, Broad Institute </a:t>
            </a:r>
          </a:p>
          <a:p>
            <a:pPr lvl="1">
              <a:defRPr b="1"/>
            </a:pPr>
            <a:r>
              <a:t>David R. Liu, Broad Institute</a:t>
            </a:r>
          </a:p>
          <a:p>
            <a:pPr lvl="1">
              <a:defRPr b="1"/>
            </a:pPr>
            <a:r>
              <a:t>Angelo Lombardo, San Raffaele University</a:t>
            </a:r>
          </a:p>
          <a:p>
            <a:pPr lvl="1">
              <a:defRPr b="1"/>
            </a:pPr>
            <a:r>
              <a:t>Jennifer Doudna, University of California, Berkeley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