
<file path=[Content_Types].xml><?xml version="1.0" encoding="utf-8"?>
<Types xmlns="http://schemas.openxmlformats.org/package/2006/content-types">
  <Default Extension="xml" ContentType="application/xml"/>
  <Default Extension="jpeg" ContentType="image/jpeg"/>
  <Default Extension="tif" ContentType="image/tiff"/>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313" r:id="rId2"/>
    <p:sldId id="317" r:id="rId3"/>
    <p:sldId id="289" r:id="rId4"/>
    <p:sldId id="290" r:id="rId5"/>
    <p:sldId id="314" r:id="rId6"/>
    <p:sldId id="315" r:id="rId7"/>
    <p:sldId id="316"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38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0"/>
  </p:normalViewPr>
  <p:slideViewPr>
    <p:cSldViewPr snapToGrid="0" snapToObjects="1">
      <p:cViewPr>
        <p:scale>
          <a:sx n="100" d="100"/>
          <a:sy n="100" d="100"/>
        </p:scale>
        <p:origin x="1960" y="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671EDF-B566-2B43-9AF4-4A4CE056D9A7}" type="datetimeFigureOut">
              <a:rPr lang="fr-FR" smtClean="0"/>
              <a:t>22/11/2018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495F25-057E-8C44-84EA-E1177FD35BE9}" type="slidenum">
              <a:rPr lang="fr-FR" smtClean="0"/>
              <a:t>‹#›</a:t>
            </a:fld>
            <a:endParaRPr lang="fr-FR"/>
          </a:p>
        </p:txBody>
      </p:sp>
    </p:spTree>
    <p:extLst>
      <p:ext uri="{BB962C8B-B14F-4D97-AF65-F5344CB8AC3E}">
        <p14:creationId xmlns:p14="http://schemas.microsoft.com/office/powerpoint/2010/main" val="320283486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fr-FR" smtClean="0"/>
              <a:t>Cliquez et modifiez le titre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fr-FR" smtClean="0"/>
              <a:t>Cliquez et modifiez le titre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B01F9CA3-105E-4857-9057-6DB6197DA786}" type="datetimeFigureOut">
              <a:rPr lang="en-US" smtClean="0"/>
              <a:t>11/22/18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dirty="0"/>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smtClean="0"/>
              <a:t>Faire glisser l'image vers l'espace réservé ou cliquer sur l'icône pour l'ajouter</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a:p>
        </p:txBody>
      </p:sp>
      <p:sp>
        <p:nvSpPr>
          <p:cNvPr id="3" name="Vertical Text Placeholder 2"/>
          <p:cNvSpPr>
            <a:spLocks noGrp="1"/>
          </p:cNvSpPr>
          <p:nvPr>
            <p:ph type="body" orient="vert" idx="1"/>
          </p:nvPr>
        </p:nvSpPr>
        <p:spPr/>
        <p:txBody>
          <a:bodyPr vert="eaVert"/>
          <a:lstStyle>
            <a:lvl5pPr>
              <a:defRPr/>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fr-FR" smtClean="0"/>
              <a:t>Cliquez et modifiez le titre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a:p>
        </p:txBody>
      </p:sp>
      <p:sp>
        <p:nvSpPr>
          <p:cNvPr id="3" name="Content Placeholder 2"/>
          <p:cNvSpPr>
            <a:spLocks noGrp="1"/>
          </p:cNvSpPr>
          <p:nvPr>
            <p:ph idx="1"/>
          </p:nvPr>
        </p:nvSpPr>
        <p:spPr/>
        <p:txBody>
          <a:bodyPr/>
          <a:lstStyle>
            <a:lvl5pPr>
              <a:defRPr/>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apositive de titre avec imag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fr-FR" smtClean="0"/>
              <a:t>Cliquez et modifiez le titre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dirty="0"/>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smtClean="0"/>
              <a:t>Faire glisser l'image vers l'espace réservé ou cliquer sur l'icône pour l'ajouter</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fr-FR" smtClean="0"/>
              <a:t>Cliquez et modifiez le titre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B01F9CA3-105E-4857-9057-6DB6197DA786}" type="datetimeFigureOut">
              <a:rPr lang="en-US" smtClean="0"/>
              <a:t>11/22/18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fr-FR" smtClean="0"/>
              <a:t>Cliquez et modifiez le titre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11/22/18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fr-FR" smtClean="0"/>
              <a:t>Cliquez et modifiez le titre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11/22/18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11/22/18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11/22/18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fr-FR" smtClean="0"/>
              <a:t>Cliquez et modifiez le titre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B01F9CA3-105E-4857-9057-6DB6197DA786}" type="datetimeFigureOut">
              <a:rPr lang="en-US" smtClean="0"/>
              <a:t>11/22/18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fr-FR" smtClean="0"/>
              <a:t>Cliquez et modifiez le titre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11/22/18</a:t>
            </a:fld>
            <a:endParaRPr lang="en-US" dirty="0"/>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dirty="0"/>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Relationships>
</file>

<file path=ppt/slides/_rels/slide3.xml.rels><?xml version="1.0" encoding="UTF-8" standalone="yes"?>
<Relationships xmlns="http://schemas.openxmlformats.org/package/2006/relationships"><Relationship Id="rId3" Type="http://schemas.openxmlformats.org/officeDocument/2006/relationships/hyperlink" Target="http://nationalacademies.org/gene-editing/Gene-Edit-Summit/index.htm" TargetMode="External"/><Relationship Id="rId4" Type="http://schemas.openxmlformats.org/officeDocument/2006/relationships/hyperlink" Target="http://nationalacademies.org/gene-editing/index.htm" TargetMode="External"/><Relationship Id="rId5" Type="http://schemas.openxmlformats.org/officeDocument/2006/relationships/hyperlink" Target="https://rm.coe.int/168049034a" TargetMode="External"/><Relationship Id="rId6" Type="http://schemas.openxmlformats.org/officeDocument/2006/relationships/hyperlink" Target="http://www.etiskraad.dk/~/media/Etisk-Raad/en/Publications/Statement-on-genetic-modification-of-future-humans-2016.pdf" TargetMode="External"/><Relationship Id="rId1" Type="http://schemas.openxmlformats.org/officeDocument/2006/relationships/slideLayout" Target="../slideLayouts/slideLayout2.xml"/><Relationship Id="rId2" Type="http://schemas.openxmlformats.org/officeDocument/2006/relationships/hyperlink" Target="http://www.inserm.fr/qu-est-ce-que-l-inserm/l-ethique-a-l-inserm/saisines-et-notes-du-comite-d-ethiqu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cell.com/ajhg/fulltext/S0002-9297(17)30247-1" TargetMode="External"/><Relationship Id="rId4" Type="http://schemas.openxmlformats.org/officeDocument/2006/relationships/hyperlink" Target="https://www.cogem.net/index.cfm/en/publications/publication/editing-human-dna-moral-and-social-implications-of-germline-genetic-modification" TargetMode="External"/><Relationship Id="rId5" Type="http://schemas.openxmlformats.org/officeDocument/2006/relationships/hyperlink" Target="NULL" TargetMode="External"/><Relationship Id="rId6" Type="http://schemas.openxmlformats.org/officeDocument/2006/relationships/hyperlink" Target="NULL" TargetMode="External"/><Relationship Id="rId7" Type="http://schemas.openxmlformats.org/officeDocument/2006/relationships/hyperlink" Target="NULL" TargetMode="External"/><Relationship Id="rId8" Type="http://schemas.openxmlformats.org/officeDocument/2006/relationships/hyperlink" Target="https://arrige.org/India_geneediting_ethicalguidelines_2017.pdf" TargetMode="External"/><Relationship Id="rId1" Type="http://schemas.openxmlformats.org/officeDocument/2006/relationships/slideLayout" Target="../slideLayouts/slideLayout2.xml"/><Relationship Id="rId2" Type="http://schemas.openxmlformats.org/officeDocument/2006/relationships/hyperlink" Target="https://www.internationallawoffice.com/Newsletters/Healthcare-Life-Sciences/South-Africa/EN"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assembly.coe.int/nw/xml/XRef/Xref-XML2HTML-en.asp?fileid=23730&amp;lang=en" TargetMode="External"/><Relationship Id="rId4" Type="http://schemas.openxmlformats.org/officeDocument/2006/relationships/hyperlink" Target="https://www.ncbi.nlm.nih.gov/pubmed/28334154" TargetMode="External"/><Relationship Id="rId5" Type="http://schemas.openxmlformats.org/officeDocument/2006/relationships/hyperlink" Target="https://www.ncbi.nlm.nih.gov/pubmed/28730514" TargetMode="External"/><Relationship Id="rId6" Type="http://schemas.openxmlformats.org/officeDocument/2006/relationships/hyperlink" Target="https://www.nature.com/articles/s41536-017-0007-2" TargetMode="External"/><Relationship Id="rId1" Type="http://schemas.openxmlformats.org/officeDocument/2006/relationships/slideLayout" Target="../slideLayouts/slideLayout2.xml"/><Relationship Id="rId2" Type="http://schemas.openxmlformats.org/officeDocument/2006/relationships/hyperlink" Target="https://www.feam.eu/wp-content/uploads/HumanGenomeEditingFEAMPositionPaper2017-1.pdf"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leopoldina.org/en/publications/detailview/publication/ethische-und-rechtliche-beurteilung-des-genome-editing-in-der-forschung-an-humanen-zellen-2017/" TargetMode="External"/><Relationship Id="rId4" Type="http://schemas.openxmlformats.org/officeDocument/2006/relationships/hyperlink" Target="https://www.asgct.org/research/news/july-2018/six-new-fda-guidance-open-for-comment" TargetMode="External"/><Relationship Id="rId5" Type="http://schemas.openxmlformats.org/officeDocument/2006/relationships/hyperlink" Target="https://www.coe.int/en/web/conventions/full-list/-/conventions/treaty/164/signatures?desktop=true" TargetMode="External"/><Relationship Id="rId6" Type="http://schemas.openxmlformats.org/officeDocument/2006/relationships/hyperlink" Target="http://dx.doi.org/10.1787/38a54acb-en" TargetMode="External"/><Relationship Id="rId1" Type="http://schemas.openxmlformats.org/officeDocument/2006/relationships/slideLayout" Target="../slideLayouts/slideLayout2.xml"/><Relationship Id="rId2" Type="http://schemas.openxmlformats.org/officeDocument/2006/relationships/hyperlink" Target="https://www.fda.gov/NewsEvents/Newsroom/PressAnnouncements/ucm585345.htm"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nuffieldbioethics.org/project/genome-editing-human-reproduction" TargetMode="External"/><Relationship Id="rId4" Type="http://schemas.openxmlformats.org/officeDocument/2006/relationships/hyperlink" Target="https://www.ncbi.nlm.nih.gov/pubmed/29326428" TargetMode="External"/><Relationship Id="rId5" Type="http://schemas.openxmlformats.org/officeDocument/2006/relationships/hyperlink" Target="http://www.ccne-ethique.fr/fr/actualites/lavis-129-contribution-du-ccne-la-revision-de-la-loi-de-bioethique-est-en-ligne" TargetMode="External"/><Relationship Id="rId6" Type="http://schemas.openxmlformats.org/officeDocument/2006/relationships/hyperlink" Target="http://www.conseil-etat.fr/Decisions-Avis-Publications/Etudes-Publications/Rapports-Etudes/Revision-de-la-loi-de-bioethique-quelles-options-pour-demain" TargetMode="External"/><Relationship Id="rId7" Type="http://schemas.openxmlformats.org/officeDocument/2006/relationships/hyperlink" Target="http://www.health.gov.au/internet/main/publishing.nsf/Content/gene-technology-review#phase_2" TargetMode="External"/><Relationship Id="rId1" Type="http://schemas.openxmlformats.org/officeDocument/2006/relationships/slideLayout" Target="../slideLayouts/slideLayout2.xml"/><Relationship Id="rId2" Type="http://schemas.openxmlformats.org/officeDocument/2006/relationships/hyperlink" Target="https://royalsociety.org/topics-policy/projects/genetic-technologi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3200" b="1" dirty="0" smtClean="0">
                <a:solidFill>
                  <a:srgbClr val="FF0000"/>
                </a:solidFill>
                <a:latin typeface="Cambria" charset="0"/>
                <a:ea typeface="Cambria" charset="0"/>
                <a:cs typeface="Cambria" charset="0"/>
              </a:rPr>
              <a:t>NAS PANEL SESSION, </a:t>
            </a:r>
            <a:br>
              <a:rPr lang="en-US" sz="3200" b="1" dirty="0" smtClean="0">
                <a:solidFill>
                  <a:srgbClr val="FF0000"/>
                </a:solidFill>
                <a:latin typeface="Cambria" charset="0"/>
                <a:ea typeface="Cambria" charset="0"/>
                <a:cs typeface="Cambria" charset="0"/>
              </a:rPr>
            </a:br>
            <a:r>
              <a:rPr lang="en-US" sz="2800" b="1" dirty="0" smtClean="0">
                <a:solidFill>
                  <a:srgbClr val="3138FD"/>
                </a:solidFill>
                <a:latin typeface="Cambria" charset="0"/>
                <a:ea typeface="Cambria" charset="0"/>
                <a:cs typeface="Cambria" charset="0"/>
              </a:rPr>
              <a:t>“Governmental </a:t>
            </a:r>
            <a:r>
              <a:rPr lang="en-US" sz="2800" b="1" dirty="0">
                <a:solidFill>
                  <a:srgbClr val="3138FD"/>
                </a:solidFill>
                <a:latin typeface="Cambria" charset="0"/>
                <a:ea typeface="Cambria" charset="0"/>
                <a:cs typeface="Cambria" charset="0"/>
              </a:rPr>
              <a:t>Actions and Advisory Opinions Related to Human Genome </a:t>
            </a:r>
            <a:r>
              <a:rPr lang="en-US" sz="2800" b="1" dirty="0" smtClean="0">
                <a:solidFill>
                  <a:srgbClr val="3138FD"/>
                </a:solidFill>
                <a:latin typeface="Cambria" charset="0"/>
                <a:ea typeface="Cambria" charset="0"/>
                <a:cs typeface="Cambria" charset="0"/>
              </a:rPr>
              <a:t>Editing”</a:t>
            </a:r>
            <a:endParaRPr lang="en-US" sz="2800" b="1" dirty="0">
              <a:solidFill>
                <a:srgbClr val="3138FD"/>
              </a:solidFill>
              <a:latin typeface="Cambria" charset="0"/>
              <a:ea typeface="Cambria" charset="0"/>
              <a:cs typeface="Cambria"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699" y="1739900"/>
            <a:ext cx="8197851" cy="4775200"/>
          </a:xfrm>
        </p:spPr>
      </p:pic>
    </p:spTree>
    <p:extLst>
      <p:ext uri="{BB962C8B-B14F-4D97-AF65-F5344CB8AC3E}">
        <p14:creationId xmlns:p14="http://schemas.microsoft.com/office/powerpoint/2010/main" val="563645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49275" y="0"/>
            <a:ext cx="8042276" cy="1812798"/>
          </a:xfrm>
        </p:spPr>
        <p:txBody>
          <a:bodyPr/>
          <a:lstStyle/>
          <a:p>
            <a:pPr algn="l"/>
            <a:r>
              <a:rPr lang="en-US" altLang="fr-FR" sz="1300" b="1" dirty="0">
                <a:solidFill>
                  <a:srgbClr val="3138FD"/>
                </a:solidFill>
                <a:latin typeface="Cambria" charset="0"/>
                <a:ea typeface="Cambria" charset="0"/>
                <a:cs typeface="Cambria" charset="0"/>
              </a:rPr>
              <a:t>International regulatory landscape of human germ line gene modification. (A) Thirty-nine countries were investigated and categorized with regard to their view on germ line gene modification. Different categories include </a:t>
            </a:r>
            <a:r>
              <a:rPr lang="en-US" altLang="fr-FR" sz="1300" b="1" dirty="0">
                <a:solidFill>
                  <a:srgbClr val="FF0000"/>
                </a:solidFill>
                <a:latin typeface="Cambria" charset="0"/>
                <a:ea typeface="Cambria" charset="0"/>
                <a:cs typeface="Cambria" charset="0"/>
              </a:rPr>
              <a:t>‘legal prohibition’ (24 countries, red)</a:t>
            </a:r>
            <a:r>
              <a:rPr lang="en-US" altLang="fr-FR" sz="1300" b="1" dirty="0">
                <a:solidFill>
                  <a:srgbClr val="3138FD"/>
                </a:solidFill>
                <a:latin typeface="Cambria" charset="0"/>
                <a:ea typeface="Cambria" charset="0"/>
                <a:cs typeface="Cambria" charset="0"/>
              </a:rPr>
              <a:t>, </a:t>
            </a:r>
            <a:r>
              <a:rPr lang="en-US" altLang="fr-FR" sz="1300" b="1" dirty="0">
                <a:solidFill>
                  <a:schemeClr val="accent6">
                    <a:lumMod val="40000"/>
                    <a:lumOff val="60000"/>
                  </a:schemeClr>
                </a:solidFill>
                <a:latin typeface="Cambria" charset="0"/>
                <a:ea typeface="Cambria" charset="0"/>
                <a:cs typeface="Cambria" charset="0"/>
              </a:rPr>
              <a:t>legal prohibition’ (the UK, pink)</a:t>
            </a:r>
            <a:r>
              <a:rPr lang="en-US" altLang="fr-FR" sz="1300" b="1" dirty="0">
                <a:solidFill>
                  <a:srgbClr val="3138FD"/>
                </a:solidFill>
                <a:latin typeface="Cambria" charset="0"/>
                <a:ea typeface="Cambria" charset="0"/>
                <a:cs typeface="Cambria" charset="0"/>
              </a:rPr>
              <a:t>, </a:t>
            </a:r>
            <a:r>
              <a:rPr lang="en-US" altLang="fr-FR" sz="1300" b="1" dirty="0">
                <a:solidFill>
                  <a:schemeClr val="accent6">
                    <a:lumMod val="20000"/>
                    <a:lumOff val="80000"/>
                  </a:schemeClr>
                </a:solidFill>
                <a:latin typeface="Cambria" charset="0"/>
                <a:ea typeface="Cambria" charset="0"/>
                <a:cs typeface="Cambria" charset="0"/>
              </a:rPr>
              <a:t>‘prohibition by guidelines’ (four countries: China, India, Ireland and Japan; faint pink</a:t>
            </a:r>
            <a:r>
              <a:rPr lang="en-US" altLang="fr-FR" sz="1300" b="1" dirty="0">
                <a:solidFill>
                  <a:srgbClr val="3138FD"/>
                </a:solidFill>
                <a:latin typeface="Cambria" charset="0"/>
                <a:ea typeface="Cambria" charset="0"/>
                <a:cs typeface="Cambria" charset="0"/>
              </a:rPr>
              <a:t>), </a:t>
            </a:r>
            <a:r>
              <a:rPr lang="en-US" altLang="fr-FR" sz="1300" b="1" dirty="0">
                <a:solidFill>
                  <a:schemeClr val="tx1">
                    <a:lumMod val="65000"/>
                    <a:lumOff val="35000"/>
                  </a:schemeClr>
                </a:solidFill>
                <a:latin typeface="Cambria" charset="0"/>
                <a:ea typeface="Cambria" charset="0"/>
                <a:cs typeface="Cambria" charset="0"/>
              </a:rPr>
              <a:t>‘ambiguous’ (nine countries: Argentina, Chile, Colombia, Greece, Iceland, Peru, Russia, Slovakia and South Africa; gray</a:t>
            </a:r>
            <a:r>
              <a:rPr lang="en-US" altLang="fr-FR" sz="1300" b="1" dirty="0">
                <a:solidFill>
                  <a:srgbClr val="3138FD"/>
                </a:solidFill>
                <a:latin typeface="Cambria" charset="0"/>
                <a:ea typeface="Cambria" charset="0"/>
                <a:cs typeface="Cambria" charset="0"/>
              </a:rPr>
              <a:t>) and </a:t>
            </a:r>
            <a:r>
              <a:rPr lang="en-US" altLang="fr-FR" sz="1300" b="1" dirty="0">
                <a:solidFill>
                  <a:schemeClr val="tx1">
                    <a:lumMod val="50000"/>
                    <a:lumOff val="50000"/>
                  </a:schemeClr>
                </a:solidFill>
                <a:latin typeface="Cambria" charset="0"/>
                <a:ea typeface="Cambria" charset="0"/>
                <a:cs typeface="Cambria" charset="0"/>
              </a:rPr>
              <a:t>‘restrictive’ (the USA, light gray</a:t>
            </a:r>
            <a:r>
              <a:rPr lang="en-US" altLang="fr-FR" sz="1300" b="1" dirty="0">
                <a:solidFill>
                  <a:srgbClr val="3138FD"/>
                </a:solidFill>
                <a:latin typeface="Cambria" charset="0"/>
                <a:ea typeface="Cambria" charset="0"/>
                <a:cs typeface="Cambria" charset="0"/>
              </a:rPr>
              <a:t>). Note that the UK  legalized a form of germ line gene modification, mitochondrial donation (October 2015</a:t>
            </a:r>
            <a:r>
              <a:rPr lang="en-US" altLang="fr-FR" sz="1300" b="1" dirty="0" smtClean="0">
                <a:solidFill>
                  <a:srgbClr val="3138FD"/>
                </a:solidFill>
                <a:latin typeface="Cambria" charset="0"/>
                <a:ea typeface="Cambria" charset="0"/>
                <a:cs typeface="Cambria" charset="0"/>
              </a:rPr>
              <a:t>).</a:t>
            </a:r>
            <a:r>
              <a:rPr lang="en-US" altLang="fr-FR" sz="1300" b="1" dirty="0">
                <a:solidFill>
                  <a:srgbClr val="3138FD"/>
                </a:solidFill>
                <a:latin typeface="Cambria" charset="0"/>
                <a:ea typeface="Cambria" charset="0"/>
                <a:cs typeface="Cambria" charset="0"/>
              </a:rPr>
              <a:t> </a:t>
            </a:r>
            <a:r>
              <a:rPr lang="en-US" altLang="fr-FR" sz="1300" b="1" dirty="0" smtClean="0">
                <a:solidFill>
                  <a:srgbClr val="00B050"/>
                </a:solidFill>
                <a:latin typeface="Cambria" charset="0"/>
                <a:ea typeface="Cambria" charset="0"/>
                <a:cs typeface="Cambria" charset="0"/>
              </a:rPr>
              <a:t>Source</a:t>
            </a:r>
            <a:r>
              <a:rPr lang="en-US" altLang="fr-FR" sz="1300" b="1" dirty="0">
                <a:solidFill>
                  <a:srgbClr val="00B050"/>
                </a:solidFill>
                <a:latin typeface="Cambria" charset="0"/>
                <a:ea typeface="Cambria" charset="0"/>
                <a:cs typeface="Cambria" charset="0"/>
              </a:rPr>
              <a:t>: “Germ line genome editing in clinics: the approaches, objectives and global society”, </a:t>
            </a:r>
            <a:r>
              <a:rPr lang="en-US" altLang="fr-FR" sz="1300" b="1" i="1" dirty="0">
                <a:solidFill>
                  <a:srgbClr val="00B050"/>
                </a:solidFill>
                <a:latin typeface="Cambria" charset="0"/>
                <a:ea typeface="Cambria" charset="0"/>
                <a:cs typeface="Cambria" charset="0"/>
              </a:rPr>
              <a:t>Brief </a:t>
            </a:r>
            <a:r>
              <a:rPr lang="en-US" altLang="fr-FR" sz="1300" b="1" i="1" dirty="0" err="1">
                <a:solidFill>
                  <a:srgbClr val="00B050"/>
                </a:solidFill>
                <a:latin typeface="Cambria" charset="0"/>
                <a:ea typeface="Cambria" charset="0"/>
                <a:cs typeface="Cambria" charset="0"/>
              </a:rPr>
              <a:t>Funct</a:t>
            </a:r>
            <a:r>
              <a:rPr lang="en-US" altLang="fr-FR" sz="1300" b="1" i="1" dirty="0">
                <a:solidFill>
                  <a:srgbClr val="00B050"/>
                </a:solidFill>
                <a:latin typeface="Cambria" charset="0"/>
                <a:ea typeface="Cambria" charset="0"/>
                <a:cs typeface="Cambria" charset="0"/>
              </a:rPr>
              <a:t> Genomics</a:t>
            </a:r>
            <a:r>
              <a:rPr lang="en-US" altLang="fr-FR" sz="1300" b="1" dirty="0">
                <a:solidFill>
                  <a:srgbClr val="00B050"/>
                </a:solidFill>
                <a:latin typeface="Cambria" charset="0"/>
                <a:ea typeface="Cambria" charset="0"/>
                <a:cs typeface="Cambria" charset="0"/>
              </a:rPr>
              <a:t>. 2015; 16(1):46-56. doi:10.1093/</a:t>
            </a:r>
            <a:r>
              <a:rPr lang="en-US" altLang="fr-FR" sz="1300" b="1" dirty="0" err="1">
                <a:solidFill>
                  <a:srgbClr val="00B050"/>
                </a:solidFill>
                <a:latin typeface="Cambria" charset="0"/>
                <a:ea typeface="Cambria" charset="0"/>
                <a:cs typeface="Cambria" charset="0"/>
              </a:rPr>
              <a:t>bfgp</a:t>
            </a:r>
            <a:r>
              <a:rPr lang="en-US" altLang="fr-FR" sz="1300" b="1" dirty="0">
                <a:solidFill>
                  <a:srgbClr val="00B050"/>
                </a:solidFill>
                <a:latin typeface="Cambria" charset="0"/>
                <a:ea typeface="Cambria" charset="0"/>
                <a:cs typeface="Cambria" charset="0"/>
              </a:rPr>
              <a:t>/elv053 </a:t>
            </a:r>
            <a:endParaRPr lang="fr-FR" sz="1300" b="1" dirty="0">
              <a:solidFill>
                <a:srgbClr val="00B050"/>
              </a:solidFill>
            </a:endParaRPr>
          </a:p>
        </p:txBody>
      </p:sp>
      <p:pic>
        <p:nvPicPr>
          <p:cNvPr id="4" name="Espace réservé du conten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49275" y="1812798"/>
            <a:ext cx="8042276" cy="5045202"/>
          </a:xfrm>
        </p:spPr>
      </p:pic>
    </p:spTree>
    <p:extLst>
      <p:ext uri="{BB962C8B-B14F-4D97-AF65-F5344CB8AC3E}">
        <p14:creationId xmlns:p14="http://schemas.microsoft.com/office/powerpoint/2010/main" val="2027233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3600" b="1" dirty="0" smtClean="0">
                <a:solidFill>
                  <a:srgbClr val="3138FD"/>
                </a:solidFill>
                <a:latin typeface="Cambria" charset="0"/>
              </a:rPr>
              <a:t>A SELECTION OF REPORTS AND RECOMMANDATIONS SINCE 2015 (1)</a:t>
            </a:r>
            <a:endParaRPr lang="en-US" sz="3600" b="1" dirty="0">
              <a:solidFill>
                <a:srgbClr val="3138FD"/>
              </a:solidFill>
              <a:latin typeface="Cambria" charset="0"/>
            </a:endParaRPr>
          </a:p>
        </p:txBody>
      </p:sp>
      <p:sp>
        <p:nvSpPr>
          <p:cNvPr id="3" name="Espace réservé du contenu 2"/>
          <p:cNvSpPr>
            <a:spLocks noGrp="1"/>
          </p:cNvSpPr>
          <p:nvPr>
            <p:ph idx="1"/>
          </p:nvPr>
        </p:nvSpPr>
        <p:spPr>
          <a:xfrm>
            <a:off x="549275" y="1600200"/>
            <a:ext cx="8042276" cy="5041899"/>
          </a:xfrm>
        </p:spPr>
        <p:txBody>
          <a:bodyPr>
            <a:normAutofit fontScale="92500" lnSpcReduction="20000"/>
          </a:bodyPr>
          <a:lstStyle/>
          <a:p>
            <a:pPr marL="0" indent="0">
              <a:spcBef>
                <a:spcPts val="0"/>
              </a:spcBef>
              <a:buNone/>
            </a:pPr>
            <a:r>
              <a:rPr lang="en-US" b="1" dirty="0">
                <a:solidFill>
                  <a:srgbClr val="3138FD"/>
                </a:solidFill>
                <a:latin typeface="cambria" charset="0"/>
                <a:ea typeface="Cambria" charset="0"/>
                <a:cs typeface="Cambria" charset="0"/>
              </a:rPr>
              <a:t>2015.  </a:t>
            </a:r>
            <a:r>
              <a:rPr lang="en-US" b="1" dirty="0" err="1">
                <a:solidFill>
                  <a:srgbClr val="FF0000"/>
                </a:solidFill>
                <a:latin typeface="cambria" charset="0"/>
                <a:ea typeface="Cambria" charset="0"/>
                <a:cs typeface="Cambria" charset="0"/>
              </a:rPr>
              <a:t>Inserm</a:t>
            </a:r>
            <a:r>
              <a:rPr lang="en-US" b="1" dirty="0">
                <a:solidFill>
                  <a:srgbClr val="FF0000"/>
                </a:solidFill>
                <a:latin typeface="cambria" charset="0"/>
                <a:ea typeface="Cambria" charset="0"/>
                <a:cs typeface="Cambria" charset="0"/>
              </a:rPr>
              <a:t> (France’s NIH) Report on ethical issues related to CRISPR-Cas9:</a:t>
            </a:r>
            <a:r>
              <a:rPr lang="en-US" b="1" dirty="0">
                <a:solidFill>
                  <a:srgbClr val="3138FD"/>
                </a:solidFill>
                <a:latin typeface="cambria" charset="0"/>
                <a:ea typeface="Cambria" charset="0"/>
                <a:cs typeface="Cambria" charset="0"/>
              </a:rPr>
              <a:t> </a:t>
            </a:r>
            <a:r>
              <a:rPr lang="en-US" b="1" dirty="0">
                <a:solidFill>
                  <a:srgbClr val="3138FD"/>
                </a:solidFill>
                <a:latin typeface="cambria" charset="0"/>
                <a:ea typeface="Cambria" charset="0"/>
                <a:cs typeface="Cambria" charset="0"/>
                <a:hlinkClick r:id="rId2"/>
              </a:rPr>
              <a:t>http://www.inserm.fr/qu-est-ce-que-l-inserm/l-ethique-a-l-inserm/saisines-et-notes-du-comite-d-ethique</a:t>
            </a:r>
            <a:r>
              <a:rPr lang="en-US" b="1" dirty="0">
                <a:solidFill>
                  <a:srgbClr val="3138FD"/>
                </a:solidFill>
                <a:latin typeface="cambria" charset="0"/>
                <a:ea typeface="Cambria" charset="0"/>
                <a:cs typeface="Cambria" charset="0"/>
              </a:rPr>
              <a:t> </a:t>
            </a:r>
          </a:p>
          <a:p>
            <a:pPr marL="0" indent="0">
              <a:spcBef>
                <a:spcPts val="0"/>
              </a:spcBef>
              <a:buNone/>
            </a:pPr>
            <a:endParaRPr lang="en-US" b="1" dirty="0">
              <a:solidFill>
                <a:srgbClr val="3138FD"/>
              </a:solidFill>
              <a:latin typeface="cambria" charset="0"/>
              <a:ea typeface="Cambria" charset="0"/>
              <a:cs typeface="Cambria" charset="0"/>
              <a:sym typeface="Wingdings"/>
            </a:endParaRPr>
          </a:p>
          <a:p>
            <a:pPr marL="0" indent="0">
              <a:spcBef>
                <a:spcPts val="0"/>
              </a:spcBef>
              <a:buNone/>
            </a:pPr>
            <a:r>
              <a:rPr lang="en-US" b="1" dirty="0">
                <a:solidFill>
                  <a:srgbClr val="3138FD"/>
                </a:solidFill>
                <a:latin typeface="cambria" charset="0"/>
                <a:ea typeface="Cambria" charset="0"/>
                <a:cs typeface="Cambria" charset="0"/>
                <a:sym typeface="Wingdings"/>
              </a:rPr>
              <a:t>2015. </a:t>
            </a:r>
            <a:r>
              <a:rPr lang="en-US" b="1" dirty="0">
                <a:solidFill>
                  <a:srgbClr val="FF0000"/>
                </a:solidFill>
                <a:latin typeface="cambria" charset="0"/>
                <a:ea typeface="Cambria" charset="0"/>
                <a:cs typeface="Cambria" charset="0"/>
                <a:sym typeface="Wingdings"/>
              </a:rPr>
              <a:t>NAS Summit</a:t>
            </a:r>
            <a:r>
              <a:rPr lang="en-US" b="1" dirty="0">
                <a:solidFill>
                  <a:srgbClr val="3138FD"/>
                </a:solidFill>
                <a:latin typeface="cambria" charset="0"/>
                <a:ea typeface="Cambria" charset="0"/>
                <a:cs typeface="Cambria" charset="0"/>
                <a:sym typeface="Wingdings"/>
              </a:rPr>
              <a:t>: </a:t>
            </a:r>
            <a:r>
              <a:rPr lang="en-US" b="1" dirty="0">
                <a:solidFill>
                  <a:srgbClr val="3138FD"/>
                </a:solidFill>
                <a:latin typeface="cambria" charset="0"/>
                <a:ea typeface="Cambria" charset="0"/>
                <a:cs typeface="Cambria" charset="0"/>
                <a:sym typeface="Wingdings"/>
                <a:hlinkClick r:id="rId3"/>
              </a:rPr>
              <a:t>http://nationalacademies.org/gene-editing/Gene-Edit-Summit/index.htm</a:t>
            </a:r>
            <a:r>
              <a:rPr lang="en-US" b="1" dirty="0">
                <a:solidFill>
                  <a:srgbClr val="3138FD"/>
                </a:solidFill>
                <a:latin typeface="cambria" charset="0"/>
                <a:ea typeface="Cambria" charset="0"/>
                <a:cs typeface="Cambria" charset="0"/>
                <a:sym typeface="Wingdings"/>
              </a:rPr>
              <a:t>  </a:t>
            </a:r>
          </a:p>
          <a:p>
            <a:pPr marL="0" indent="0">
              <a:spcBef>
                <a:spcPts val="0"/>
              </a:spcBef>
              <a:buNone/>
            </a:pPr>
            <a:endParaRPr lang="en-US" b="1" dirty="0">
              <a:solidFill>
                <a:srgbClr val="3138FD"/>
              </a:solidFill>
              <a:latin typeface="cambria" charset="0"/>
              <a:ea typeface="Cambria" charset="0"/>
              <a:cs typeface="Cambria" charset="0"/>
              <a:sym typeface="Wingdings"/>
            </a:endParaRPr>
          </a:p>
          <a:p>
            <a:pPr marL="0" indent="0">
              <a:spcBef>
                <a:spcPts val="0"/>
              </a:spcBef>
              <a:buNone/>
            </a:pPr>
            <a:r>
              <a:rPr lang="en-US" b="1" dirty="0">
                <a:solidFill>
                  <a:srgbClr val="3138FD"/>
                </a:solidFill>
                <a:latin typeface="cambria" charset="0"/>
                <a:ea typeface="Cambria" charset="0"/>
                <a:cs typeface="Cambria" charset="0"/>
                <a:sym typeface="Wingdings"/>
              </a:rPr>
              <a:t>2015-2017. </a:t>
            </a:r>
            <a:r>
              <a:rPr lang="en-US" b="1" dirty="0">
                <a:solidFill>
                  <a:srgbClr val="FF0000"/>
                </a:solidFill>
                <a:latin typeface="cambria" charset="0"/>
                <a:ea typeface="Cambria" charset="0"/>
                <a:cs typeface="Cambria" charset="0"/>
                <a:sym typeface="Wingdings"/>
              </a:rPr>
              <a:t>NAS Study Group and Full Report: </a:t>
            </a:r>
            <a:r>
              <a:rPr lang="en-US" b="1" dirty="0">
                <a:solidFill>
                  <a:srgbClr val="3138FD"/>
                </a:solidFill>
                <a:latin typeface="cambria" charset="0"/>
                <a:ea typeface="Cambria" charset="0"/>
                <a:cs typeface="Cambria" charset="0"/>
                <a:hlinkClick r:id="rId4"/>
              </a:rPr>
              <a:t>http://nationalacademies.org/gene-editing/index.htm</a:t>
            </a:r>
            <a:r>
              <a:rPr lang="en-US" b="1" dirty="0">
                <a:solidFill>
                  <a:srgbClr val="3138FD"/>
                </a:solidFill>
                <a:latin typeface="cambria" charset="0"/>
                <a:ea typeface="Cambria" charset="0"/>
                <a:cs typeface="Cambria" charset="0"/>
              </a:rPr>
              <a:t> </a:t>
            </a:r>
          </a:p>
          <a:p>
            <a:pPr marL="0" indent="0">
              <a:spcBef>
                <a:spcPts val="0"/>
              </a:spcBef>
              <a:buNone/>
            </a:pPr>
            <a:endParaRPr lang="en-US" b="1" dirty="0">
              <a:solidFill>
                <a:srgbClr val="3138FD"/>
              </a:solidFill>
              <a:latin typeface="cambria" charset="0"/>
              <a:ea typeface="Cambria" charset="0"/>
              <a:cs typeface="Cambria" charset="0"/>
            </a:endParaRPr>
          </a:p>
          <a:p>
            <a:pPr marL="0" indent="0">
              <a:spcBef>
                <a:spcPts val="0"/>
              </a:spcBef>
              <a:buNone/>
            </a:pPr>
            <a:r>
              <a:rPr lang="en-US" b="1" dirty="0">
                <a:solidFill>
                  <a:srgbClr val="3138FD"/>
                </a:solidFill>
                <a:latin typeface="cambria" charset="0"/>
                <a:ea typeface="Cambria" charset="0"/>
                <a:cs typeface="Cambria" charset="0"/>
              </a:rPr>
              <a:t>2015. </a:t>
            </a:r>
            <a:r>
              <a:rPr lang="en-US" b="1" dirty="0">
                <a:solidFill>
                  <a:srgbClr val="FF0000"/>
                </a:solidFill>
                <a:latin typeface="cambria" charset="0"/>
                <a:ea typeface="Cambria" charset="0"/>
                <a:cs typeface="Cambria" charset="0"/>
              </a:rPr>
              <a:t>Council of Europe, “Statement on Genome Editing Techniques”: </a:t>
            </a:r>
            <a:r>
              <a:rPr lang="pl-PL" b="1" dirty="0">
                <a:solidFill>
                  <a:srgbClr val="3138FD"/>
                </a:solidFill>
                <a:latin typeface="cambria" charset="0"/>
                <a:ea typeface="Cambria" charset="0"/>
                <a:cs typeface="Cambria" charset="0"/>
                <a:hlinkClick r:id="rId5"/>
              </a:rPr>
              <a:t>https://rm.coe.int/168049034a</a:t>
            </a:r>
            <a:r>
              <a:rPr lang="pl-PL" b="1" dirty="0">
                <a:solidFill>
                  <a:srgbClr val="3138FD"/>
                </a:solidFill>
                <a:latin typeface="cambria" charset="0"/>
                <a:ea typeface="Cambria" charset="0"/>
                <a:cs typeface="Cambria" charset="0"/>
              </a:rPr>
              <a:t> </a:t>
            </a:r>
            <a:endParaRPr lang="en-US" b="1" dirty="0">
              <a:solidFill>
                <a:srgbClr val="3138FD"/>
              </a:solidFill>
              <a:latin typeface="cambria" charset="0"/>
              <a:ea typeface="Cambria" charset="0"/>
              <a:cs typeface="Cambria" charset="0"/>
            </a:endParaRPr>
          </a:p>
          <a:p>
            <a:pPr marL="0" indent="0">
              <a:spcBef>
                <a:spcPts val="0"/>
              </a:spcBef>
              <a:buNone/>
            </a:pPr>
            <a:endParaRPr lang="en-US" b="1" dirty="0">
              <a:solidFill>
                <a:srgbClr val="3138FD"/>
              </a:solidFill>
              <a:latin typeface="cambria" charset="0"/>
              <a:ea typeface="Cambria" charset="0"/>
              <a:cs typeface="Cambria" charset="0"/>
            </a:endParaRPr>
          </a:p>
          <a:p>
            <a:pPr marL="0" indent="0">
              <a:spcBef>
                <a:spcPts val="0"/>
              </a:spcBef>
              <a:buNone/>
            </a:pPr>
            <a:r>
              <a:rPr lang="en-US" b="1" dirty="0">
                <a:solidFill>
                  <a:srgbClr val="3138FD"/>
                </a:solidFill>
                <a:latin typeface="cambria" charset="0"/>
                <a:ea typeface="Cambria" charset="0"/>
                <a:cs typeface="Cambria" charset="0"/>
              </a:rPr>
              <a:t>2016. </a:t>
            </a:r>
            <a:r>
              <a:rPr lang="en-US" b="1" dirty="0">
                <a:solidFill>
                  <a:srgbClr val="FF0000"/>
                </a:solidFill>
                <a:latin typeface="cambria" charset="0"/>
                <a:ea typeface="Cambria" charset="0"/>
                <a:cs typeface="Cambria" charset="0"/>
              </a:rPr>
              <a:t>Danish Council on Ethics: </a:t>
            </a:r>
            <a:r>
              <a:rPr lang="en-US" b="1" dirty="0">
                <a:solidFill>
                  <a:srgbClr val="3138FD"/>
                </a:solidFill>
                <a:latin typeface="cambria" charset="0"/>
                <a:ea typeface="Cambria" charset="0"/>
                <a:cs typeface="Cambria" charset="0"/>
                <a:hlinkClick r:id="rId6"/>
              </a:rPr>
              <a:t>http://www.etiskraad.dk/~/media/Etisk-Raad/en/Publications/Statement-on-genetic-modification-of-future-humans-2016.pdf</a:t>
            </a:r>
            <a:r>
              <a:rPr lang="en-US" b="1" dirty="0">
                <a:solidFill>
                  <a:srgbClr val="3138FD"/>
                </a:solidFill>
                <a:latin typeface="cambria" charset="0"/>
                <a:ea typeface="Cambria" charset="0"/>
                <a:cs typeface="Cambria" charset="0"/>
              </a:rPr>
              <a:t> </a:t>
            </a:r>
          </a:p>
          <a:p>
            <a:pPr marL="0" indent="0">
              <a:buNone/>
            </a:pPr>
            <a:endParaRPr lang="fr-FR" dirty="0"/>
          </a:p>
        </p:txBody>
      </p:sp>
    </p:spTree>
    <p:extLst>
      <p:ext uri="{BB962C8B-B14F-4D97-AF65-F5344CB8AC3E}">
        <p14:creationId xmlns:p14="http://schemas.microsoft.com/office/powerpoint/2010/main" val="594729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3600" b="1" dirty="0" smtClean="0">
                <a:solidFill>
                  <a:srgbClr val="3138FD"/>
                </a:solidFill>
                <a:latin typeface="Cambria" charset="0"/>
              </a:rPr>
              <a:t>A SELECTION OF REPORTS AND RECOMMANDATIONS SINCE 2015 (2)</a:t>
            </a:r>
            <a:endParaRPr lang="en-US" sz="3600" dirty="0"/>
          </a:p>
        </p:txBody>
      </p:sp>
      <p:sp>
        <p:nvSpPr>
          <p:cNvPr id="3" name="Espace réservé du contenu 2"/>
          <p:cNvSpPr>
            <a:spLocks noGrp="1"/>
          </p:cNvSpPr>
          <p:nvPr>
            <p:ph idx="1"/>
          </p:nvPr>
        </p:nvSpPr>
        <p:spPr>
          <a:xfrm>
            <a:off x="342900" y="1600200"/>
            <a:ext cx="8572500" cy="5029200"/>
          </a:xfrm>
        </p:spPr>
        <p:txBody>
          <a:bodyPr>
            <a:noAutofit/>
          </a:bodyPr>
          <a:lstStyle/>
          <a:p>
            <a:pPr marL="0" indent="0">
              <a:lnSpc>
                <a:spcPct val="120000"/>
              </a:lnSpc>
              <a:spcBef>
                <a:spcPts val="0"/>
              </a:spcBef>
              <a:buNone/>
            </a:pPr>
            <a:r>
              <a:rPr lang="en-US" sz="1600" b="1" dirty="0">
                <a:solidFill>
                  <a:srgbClr val="3138FD"/>
                </a:solidFill>
                <a:latin typeface="cambria" charset="0"/>
                <a:ea typeface="Cambria" charset="0"/>
                <a:cs typeface="Cambria" charset="0"/>
              </a:rPr>
              <a:t>2017. </a:t>
            </a:r>
            <a:r>
              <a:rPr lang="en-US" sz="1600" b="1" dirty="0">
                <a:solidFill>
                  <a:srgbClr val="FF0000"/>
                </a:solidFill>
                <a:latin typeface="cambria" charset="0"/>
              </a:rPr>
              <a:t>Human genome editing with CRISPR-Cas9: South African legal perspective: </a:t>
            </a:r>
            <a:r>
              <a:rPr lang="en-US" sz="1600" b="1" dirty="0">
                <a:solidFill>
                  <a:srgbClr val="3138FD"/>
                </a:solidFill>
                <a:latin typeface="cambria" charset="0"/>
                <a:ea typeface="Cambria" charset="0"/>
                <a:cs typeface="Cambria" charset="0"/>
                <a:hlinkClick r:id="rId2"/>
              </a:rPr>
              <a:t>https://</a:t>
            </a:r>
            <a:r>
              <a:rPr lang="en-US" sz="1600" b="1" dirty="0" smtClean="0">
                <a:solidFill>
                  <a:srgbClr val="3138FD"/>
                </a:solidFill>
                <a:latin typeface="cambria" charset="0"/>
                <a:ea typeface="Cambria" charset="0"/>
                <a:cs typeface="Cambria" charset="0"/>
                <a:hlinkClick r:id="rId2"/>
              </a:rPr>
              <a:t>www.internationallawoffice.com/Newsletters/Healthcare-Life-Sciences/South-Africa/EN</a:t>
            </a:r>
            <a:endParaRPr lang="en-US" sz="1600" b="1" dirty="0">
              <a:solidFill>
                <a:srgbClr val="3138FD"/>
              </a:solidFill>
              <a:latin typeface="cambria" charset="0"/>
              <a:ea typeface="Cambria" charset="0"/>
              <a:cs typeface="Cambria" charset="0"/>
            </a:endParaRPr>
          </a:p>
          <a:p>
            <a:pPr marL="0" indent="0">
              <a:lnSpc>
                <a:spcPct val="120000"/>
              </a:lnSpc>
              <a:spcBef>
                <a:spcPts val="0"/>
              </a:spcBef>
              <a:buNone/>
            </a:pPr>
            <a:endParaRPr lang="en-US" sz="1600" b="1" dirty="0">
              <a:solidFill>
                <a:srgbClr val="3138FD"/>
              </a:solidFill>
              <a:latin typeface="cambria" charset="0"/>
              <a:ea typeface="Cambria" charset="0"/>
              <a:cs typeface="Cambria" charset="0"/>
            </a:endParaRPr>
          </a:p>
          <a:p>
            <a:pPr marL="0" indent="0">
              <a:lnSpc>
                <a:spcPct val="120000"/>
              </a:lnSpc>
              <a:spcBef>
                <a:spcPts val="0"/>
              </a:spcBef>
              <a:buNone/>
            </a:pPr>
            <a:r>
              <a:rPr lang="en-US" sz="1600" b="1" dirty="0" smtClean="0">
                <a:solidFill>
                  <a:srgbClr val="3138FD"/>
                </a:solidFill>
                <a:latin typeface="cambria" charset="0"/>
              </a:rPr>
              <a:t>2017</a:t>
            </a:r>
            <a:r>
              <a:rPr lang="en-US" sz="1600" b="1" dirty="0">
                <a:solidFill>
                  <a:srgbClr val="3138FD"/>
                </a:solidFill>
                <a:latin typeface="cambria" charset="0"/>
              </a:rPr>
              <a:t>. </a:t>
            </a:r>
            <a:r>
              <a:rPr lang="en-US" sz="1600" b="1" dirty="0">
                <a:solidFill>
                  <a:srgbClr val="FF0000"/>
                </a:solidFill>
                <a:latin typeface="cambria" charset="0"/>
              </a:rPr>
              <a:t>ASHG Report:</a:t>
            </a:r>
            <a:r>
              <a:rPr lang="en-US" sz="1600" b="1" dirty="0">
                <a:solidFill>
                  <a:srgbClr val="3138FD"/>
                </a:solidFill>
                <a:latin typeface="cambria" charset="0"/>
              </a:rPr>
              <a:t> </a:t>
            </a:r>
            <a:r>
              <a:rPr lang="en-US" sz="1600" b="1" dirty="0">
                <a:solidFill>
                  <a:srgbClr val="3138FD"/>
                </a:solidFill>
                <a:latin typeface="cambria" charset="0"/>
                <a:hlinkClick r:id="rId3"/>
              </a:rPr>
              <a:t>https://www.cell.com/ajhg/fulltext/S0002-9297(17)30247-1</a:t>
            </a:r>
            <a:r>
              <a:rPr lang="en-US" sz="1600" b="1" dirty="0">
                <a:solidFill>
                  <a:srgbClr val="3138FD"/>
                </a:solidFill>
                <a:latin typeface="cambria" charset="0"/>
              </a:rPr>
              <a:t> </a:t>
            </a:r>
            <a:endParaRPr lang="en-US" sz="1600" b="1" dirty="0" smtClean="0">
              <a:solidFill>
                <a:srgbClr val="3138FD"/>
              </a:solidFill>
              <a:latin typeface="cambria" charset="0"/>
            </a:endParaRPr>
          </a:p>
          <a:p>
            <a:pPr marL="0" indent="0">
              <a:lnSpc>
                <a:spcPct val="120000"/>
              </a:lnSpc>
              <a:spcBef>
                <a:spcPts val="0"/>
              </a:spcBef>
              <a:buNone/>
            </a:pPr>
            <a:endParaRPr lang="en-US" sz="1600" b="1" dirty="0">
              <a:solidFill>
                <a:srgbClr val="3138FD"/>
              </a:solidFill>
              <a:latin typeface="cambria" charset="0"/>
            </a:endParaRPr>
          </a:p>
          <a:p>
            <a:pPr marL="0" indent="0">
              <a:lnSpc>
                <a:spcPct val="120000"/>
              </a:lnSpc>
              <a:spcBef>
                <a:spcPts val="0"/>
              </a:spcBef>
              <a:buNone/>
            </a:pPr>
            <a:r>
              <a:rPr lang="en-US" sz="1600" b="1" dirty="0" smtClean="0">
                <a:solidFill>
                  <a:srgbClr val="3138FD"/>
                </a:solidFill>
                <a:latin typeface="cambria" charset="0"/>
              </a:rPr>
              <a:t>2017</a:t>
            </a:r>
            <a:r>
              <a:rPr lang="en-US" sz="1600" b="1" dirty="0">
                <a:solidFill>
                  <a:srgbClr val="3138FD"/>
                </a:solidFill>
                <a:latin typeface="cambria" charset="0"/>
              </a:rPr>
              <a:t>. </a:t>
            </a:r>
            <a:r>
              <a:rPr lang="en-US" sz="1600" b="1" dirty="0">
                <a:solidFill>
                  <a:srgbClr val="FF0000"/>
                </a:solidFill>
                <a:latin typeface="cambria" charset="0"/>
              </a:rPr>
              <a:t>Health Council of the Netherlands: </a:t>
            </a:r>
            <a:r>
              <a:rPr lang="en-US" sz="1600" b="1" dirty="0">
                <a:solidFill>
                  <a:srgbClr val="3138FD"/>
                </a:solidFill>
                <a:latin typeface="cambria" charset="0"/>
                <a:hlinkClick r:id="rId4"/>
              </a:rPr>
              <a:t>https://www.cogem.net/index.cfm/en/publications/publication/editing-human-dna-moral-and-social-implications-of-germline-genetic-modification</a:t>
            </a:r>
            <a:r>
              <a:rPr lang="en-US" sz="1600" b="1" dirty="0">
                <a:solidFill>
                  <a:srgbClr val="3138FD"/>
                </a:solidFill>
                <a:latin typeface="cambria" charset="0"/>
              </a:rPr>
              <a:t> </a:t>
            </a:r>
            <a:endParaRPr lang="en-US" sz="1600" b="1" dirty="0" smtClean="0">
              <a:solidFill>
                <a:srgbClr val="3138FD"/>
              </a:solidFill>
              <a:latin typeface="cambria" charset="0"/>
            </a:endParaRPr>
          </a:p>
          <a:p>
            <a:pPr marL="0" indent="0">
              <a:lnSpc>
                <a:spcPct val="120000"/>
              </a:lnSpc>
              <a:spcBef>
                <a:spcPts val="0"/>
              </a:spcBef>
              <a:buNone/>
            </a:pPr>
            <a:endParaRPr lang="en-US" sz="1600" b="1" dirty="0">
              <a:solidFill>
                <a:srgbClr val="3138FD"/>
              </a:solidFill>
              <a:latin typeface="cambria" charset="0"/>
            </a:endParaRPr>
          </a:p>
          <a:p>
            <a:pPr marL="0" indent="0">
              <a:lnSpc>
                <a:spcPct val="120000"/>
              </a:lnSpc>
              <a:spcBef>
                <a:spcPts val="0"/>
              </a:spcBef>
              <a:buNone/>
            </a:pPr>
            <a:r>
              <a:rPr lang="en-US" sz="1600" b="1" dirty="0" smtClean="0">
                <a:solidFill>
                  <a:srgbClr val="3138FD"/>
                </a:solidFill>
                <a:latin typeface="cambria" charset="0"/>
              </a:rPr>
              <a:t>2017</a:t>
            </a:r>
            <a:r>
              <a:rPr lang="en-US" sz="1600" b="1" dirty="0">
                <a:solidFill>
                  <a:srgbClr val="3138FD"/>
                </a:solidFill>
                <a:latin typeface="cambria" charset="0"/>
              </a:rPr>
              <a:t>. </a:t>
            </a:r>
            <a:r>
              <a:rPr lang="en-US" sz="1600" b="1" dirty="0">
                <a:solidFill>
                  <a:srgbClr val="FF0000"/>
                </a:solidFill>
                <a:latin typeface="cambria" charset="0"/>
              </a:rPr>
              <a:t>German Ethics Council: </a:t>
            </a:r>
            <a:r>
              <a:rPr lang="en-US" sz="1600" b="1" dirty="0">
                <a:latin typeface="cambria" charset="0"/>
                <a:hlinkClick r:id="rId5" invalidUrl="https://www.ethikrat.org/publications/publication-details/?tx_wwt3shop_detail[product]=19&amp;tx_wwt3shop_detail[action]=index&amp;tx_wwt3shop_detail[controller]=Products&amp;cookieLevel=not-set&amp;L=1&amp;cHash=9de0e358cbd1e65dfb2bea440d68d7b9"/>
              </a:rPr>
              <a:t>https</a:t>
            </a:r>
            <a:r>
              <a:rPr lang="en-US" sz="1600" b="1" dirty="0">
                <a:latin typeface="cambria" charset="0"/>
                <a:hlinkClick r:id="rId6" invalidUrl="https://www.ethikrat.org/publications/publication-details/?tx_wwt3shop_detail[product]=19&amp;tx_wwt3shop_detail[action]=index&amp;tx_wwt3shop_detail[controller]=Products&amp;cookieLevel=not-set&amp;L=1&amp;cHash=9de0e358cbd1e65dfb2bea440d68d7b9"/>
              </a:rPr>
              <a:t>://www.ethikrat.org/publications/publication-details/?</a:t>
            </a:r>
            <a:r>
              <a:rPr lang="en-US" sz="1600" b="1" dirty="0">
                <a:latin typeface="cambria" charset="0"/>
                <a:hlinkClick r:id="rId7" invalidUrl="https://www.ethikrat.org/publications/publication-details/?tx_wwt3shop_detail[product]=19&amp;tx_wwt3shop_detail[action]=index&amp;tx_wwt3shop_detail[controller]=Products&amp;cookieLevel=not-set&amp;L=1&amp;cHash=9de0e358cbd1e65dfb2bea440d68d7b9"/>
              </a:rPr>
              <a:t>tx_wwt3shop_detail%5Bproduct%5D=19&amp;tx_wwt3shop_detail%5Baction%5D=index&amp;tx_wwt3shop_detail%5Bcontroller%5D=Products&amp;cookieLevel=not-set&amp;L=1&amp;cHash=9de0e358cbd1e65dfb2bea440d68d7b9</a:t>
            </a:r>
            <a:r>
              <a:rPr lang="en-US" sz="1600" b="1" dirty="0">
                <a:latin typeface="cambria" charset="0"/>
              </a:rPr>
              <a:t> </a:t>
            </a:r>
            <a:endParaRPr lang="en-US" sz="1600" b="1" dirty="0" smtClean="0">
              <a:latin typeface="cambria" charset="0"/>
            </a:endParaRPr>
          </a:p>
          <a:p>
            <a:pPr marL="0" indent="0">
              <a:lnSpc>
                <a:spcPct val="120000"/>
              </a:lnSpc>
              <a:spcBef>
                <a:spcPts val="0"/>
              </a:spcBef>
              <a:buNone/>
            </a:pPr>
            <a:endParaRPr lang="en-US" sz="1600" b="1" dirty="0">
              <a:solidFill>
                <a:srgbClr val="3138FD"/>
              </a:solidFill>
              <a:latin typeface="cambria" charset="0"/>
              <a:ea typeface="Cambria" charset="0"/>
              <a:cs typeface="Cambria" charset="0"/>
            </a:endParaRPr>
          </a:p>
          <a:p>
            <a:pPr marL="0" indent="0">
              <a:lnSpc>
                <a:spcPct val="120000"/>
              </a:lnSpc>
              <a:spcBef>
                <a:spcPts val="0"/>
              </a:spcBef>
              <a:buNone/>
            </a:pPr>
            <a:r>
              <a:rPr lang="en-US" sz="1600" b="1" dirty="0" smtClean="0">
                <a:solidFill>
                  <a:srgbClr val="3138FD"/>
                </a:solidFill>
                <a:latin typeface="cambria" charset="0"/>
                <a:ea typeface="Cambria" charset="0"/>
                <a:cs typeface="Cambria" charset="0"/>
              </a:rPr>
              <a:t>2017</a:t>
            </a:r>
            <a:r>
              <a:rPr lang="en-US" sz="1600" b="1" dirty="0">
                <a:solidFill>
                  <a:srgbClr val="3138FD"/>
                </a:solidFill>
                <a:latin typeface="cambria" charset="0"/>
                <a:ea typeface="Cambria" charset="0"/>
                <a:cs typeface="Cambria" charset="0"/>
              </a:rPr>
              <a:t>. </a:t>
            </a:r>
            <a:r>
              <a:rPr lang="en-US" sz="1600" b="1" dirty="0">
                <a:solidFill>
                  <a:srgbClr val="FF0000"/>
                </a:solidFill>
                <a:latin typeface="cambria" charset="0"/>
                <a:ea typeface="Cambria" charset="0"/>
                <a:cs typeface="Cambria" charset="0"/>
              </a:rPr>
              <a:t>India, National Ethical Guidelines: </a:t>
            </a:r>
            <a:r>
              <a:rPr lang="en-US" sz="1600" b="1" dirty="0">
                <a:solidFill>
                  <a:srgbClr val="3138FD"/>
                </a:solidFill>
                <a:latin typeface="cambria" charset="0"/>
                <a:ea typeface="Cambria" charset="0"/>
                <a:cs typeface="Cambria" charset="0"/>
                <a:hlinkClick r:id="rId8"/>
              </a:rPr>
              <a:t>https://arrige.org/India_geneediting_ethicalguidelines_2017.pdf</a:t>
            </a:r>
            <a:r>
              <a:rPr lang="en-US" sz="1600" b="1" dirty="0">
                <a:solidFill>
                  <a:srgbClr val="3138FD"/>
                </a:solidFill>
                <a:latin typeface="cambria" charset="0"/>
                <a:ea typeface="Cambria" charset="0"/>
                <a:cs typeface="Cambria" charset="0"/>
              </a:rPr>
              <a:t> </a:t>
            </a:r>
            <a:endParaRPr lang="en-US" sz="1600" b="1" dirty="0" smtClean="0">
              <a:solidFill>
                <a:srgbClr val="3138FD"/>
              </a:solidFill>
              <a:latin typeface="cambria" charset="0"/>
              <a:ea typeface="Cambria" charset="0"/>
              <a:cs typeface="Cambria" charset="0"/>
            </a:endParaRPr>
          </a:p>
          <a:p>
            <a:pPr marL="0" indent="0">
              <a:spcBef>
                <a:spcPts val="0"/>
              </a:spcBef>
              <a:buNone/>
            </a:pPr>
            <a:endParaRPr lang="en-US" sz="1600" b="1" dirty="0" smtClean="0">
              <a:solidFill>
                <a:srgbClr val="3138FD"/>
              </a:solidFill>
              <a:latin typeface="cambria" charset="0"/>
              <a:ea typeface="Cambria" charset="0"/>
              <a:cs typeface="Cambria" charset="0"/>
            </a:endParaRPr>
          </a:p>
          <a:p>
            <a:pPr marL="0" indent="0">
              <a:spcBef>
                <a:spcPts val="0"/>
              </a:spcBef>
              <a:buNone/>
            </a:pPr>
            <a:endParaRPr lang="en-US" sz="1600" b="1" dirty="0">
              <a:solidFill>
                <a:srgbClr val="3138FD"/>
              </a:solidFill>
              <a:latin typeface="cambria" charset="0"/>
              <a:ea typeface="Cambria" charset="0"/>
              <a:cs typeface="Cambria" charset="0"/>
            </a:endParaRPr>
          </a:p>
          <a:p>
            <a:pPr marL="0" indent="0">
              <a:spcBef>
                <a:spcPts val="0"/>
              </a:spcBef>
              <a:buNone/>
            </a:pPr>
            <a:endParaRPr lang="en-US" sz="1600" b="1" dirty="0">
              <a:solidFill>
                <a:srgbClr val="3138FD"/>
              </a:solidFill>
              <a:latin typeface="cambria" charset="0"/>
              <a:ea typeface="Cambria" charset="0"/>
              <a:cs typeface="Cambria" charset="0"/>
            </a:endParaRPr>
          </a:p>
          <a:p>
            <a:pPr marL="0" indent="0">
              <a:buNone/>
            </a:pPr>
            <a:endParaRPr lang="fr-FR" sz="1600" dirty="0"/>
          </a:p>
        </p:txBody>
      </p:sp>
    </p:spTree>
    <p:extLst>
      <p:ext uri="{BB962C8B-B14F-4D97-AF65-F5344CB8AC3E}">
        <p14:creationId xmlns:p14="http://schemas.microsoft.com/office/powerpoint/2010/main" val="1117938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3600" b="1" dirty="0">
                <a:solidFill>
                  <a:srgbClr val="3138FD"/>
                </a:solidFill>
                <a:latin typeface="Cambria" charset="0"/>
              </a:rPr>
              <a:t>A SELECTION OF REPORTS </a:t>
            </a:r>
            <a:r>
              <a:rPr lang="en-US" sz="3600" b="1" dirty="0" smtClean="0">
                <a:solidFill>
                  <a:srgbClr val="3138FD"/>
                </a:solidFill>
                <a:latin typeface="Cambria" charset="0"/>
              </a:rPr>
              <a:t>AND RECOMMANDATIONS SINCE </a:t>
            </a:r>
            <a:r>
              <a:rPr lang="en-US" sz="3600" b="1" dirty="0">
                <a:solidFill>
                  <a:srgbClr val="3138FD"/>
                </a:solidFill>
                <a:latin typeface="Cambria" charset="0"/>
              </a:rPr>
              <a:t>2015 </a:t>
            </a:r>
            <a:r>
              <a:rPr lang="en-US" sz="3600" b="1" dirty="0" smtClean="0">
                <a:solidFill>
                  <a:srgbClr val="3138FD"/>
                </a:solidFill>
                <a:latin typeface="Cambria" charset="0"/>
              </a:rPr>
              <a:t>(3)</a:t>
            </a:r>
            <a:endParaRPr lang="fr-FR" sz="3600" dirty="0"/>
          </a:p>
        </p:txBody>
      </p:sp>
      <p:sp>
        <p:nvSpPr>
          <p:cNvPr id="3" name="Espace réservé du contenu 2"/>
          <p:cNvSpPr>
            <a:spLocks noGrp="1"/>
          </p:cNvSpPr>
          <p:nvPr>
            <p:ph idx="1"/>
          </p:nvPr>
        </p:nvSpPr>
        <p:spPr>
          <a:xfrm>
            <a:off x="549275" y="1600200"/>
            <a:ext cx="8042276" cy="4876799"/>
          </a:xfrm>
        </p:spPr>
        <p:txBody>
          <a:bodyPr>
            <a:normAutofit fontScale="62500" lnSpcReduction="20000"/>
          </a:bodyPr>
          <a:lstStyle/>
          <a:p>
            <a:pPr marL="0" indent="0">
              <a:lnSpc>
                <a:spcPct val="120000"/>
              </a:lnSpc>
              <a:spcBef>
                <a:spcPts val="0"/>
              </a:spcBef>
              <a:buNone/>
            </a:pPr>
            <a:r>
              <a:rPr lang="en-US" sz="3000" b="1" dirty="0">
                <a:solidFill>
                  <a:srgbClr val="3138FD"/>
                </a:solidFill>
                <a:latin typeface="cambria" charset="0"/>
                <a:ea typeface="Cambria" charset="0"/>
                <a:cs typeface="Cambria" charset="0"/>
              </a:rPr>
              <a:t>2017. </a:t>
            </a:r>
            <a:r>
              <a:rPr lang="en-US" sz="3000" b="1" dirty="0">
                <a:solidFill>
                  <a:srgbClr val="FF0000"/>
                </a:solidFill>
                <a:latin typeface="cambria" charset="0"/>
                <a:ea typeface="Cambria" charset="0"/>
                <a:cs typeface="Cambria" charset="0"/>
              </a:rPr>
              <a:t>Federation of European Academies of Medicine: </a:t>
            </a:r>
            <a:r>
              <a:rPr lang="en-US" sz="3000" b="1" dirty="0">
                <a:solidFill>
                  <a:srgbClr val="3138FD"/>
                </a:solidFill>
                <a:latin typeface="cambria" charset="0"/>
                <a:ea typeface="Cambria" charset="0"/>
                <a:cs typeface="Cambria" charset="0"/>
                <a:hlinkClick r:id="rId2"/>
              </a:rPr>
              <a:t>https://www.feam.eu/wp-content/uploads/HumanGenomeEditingFEAMPositionPaper2017-1.pdf</a:t>
            </a:r>
            <a:endParaRPr lang="en-US" sz="3000" b="1" dirty="0">
              <a:solidFill>
                <a:srgbClr val="3138FD"/>
              </a:solidFill>
              <a:latin typeface="cambria" charset="0"/>
              <a:ea typeface="Cambria" charset="0"/>
              <a:cs typeface="Cambria" charset="0"/>
            </a:endParaRPr>
          </a:p>
          <a:p>
            <a:pPr marL="0" indent="0">
              <a:lnSpc>
                <a:spcPct val="120000"/>
              </a:lnSpc>
              <a:spcBef>
                <a:spcPts val="0"/>
              </a:spcBef>
              <a:buNone/>
            </a:pPr>
            <a:endParaRPr lang="en-US" sz="3000" b="1" dirty="0">
              <a:solidFill>
                <a:srgbClr val="3138FD"/>
              </a:solidFill>
              <a:latin typeface="cambria" charset="0"/>
              <a:ea typeface="Cambria" charset="0"/>
              <a:cs typeface="Cambria" charset="0"/>
            </a:endParaRPr>
          </a:p>
          <a:p>
            <a:pPr marL="0" indent="0">
              <a:lnSpc>
                <a:spcPct val="120000"/>
              </a:lnSpc>
              <a:spcBef>
                <a:spcPts val="0"/>
              </a:spcBef>
              <a:buNone/>
            </a:pPr>
            <a:r>
              <a:rPr lang="en-US" sz="3000" b="1" dirty="0">
                <a:solidFill>
                  <a:srgbClr val="3138FD"/>
                </a:solidFill>
                <a:latin typeface="cambria" charset="0"/>
                <a:ea typeface="Cambria" charset="0"/>
                <a:cs typeface="Cambria" charset="0"/>
              </a:rPr>
              <a:t>2017. </a:t>
            </a:r>
            <a:r>
              <a:rPr lang="en-US" sz="3000" b="1" dirty="0">
                <a:solidFill>
                  <a:srgbClr val="FF0000"/>
                </a:solidFill>
                <a:latin typeface="cambria" charset="0"/>
                <a:ea typeface="Cambria" charset="0"/>
                <a:cs typeface="Cambria" charset="0"/>
              </a:rPr>
              <a:t>Council of Europe: </a:t>
            </a:r>
            <a:r>
              <a:rPr lang="en-US" sz="3000" b="1" dirty="0">
                <a:solidFill>
                  <a:srgbClr val="3138FD"/>
                </a:solidFill>
                <a:latin typeface="cambria" charset="0"/>
                <a:ea typeface="Cambria" charset="0"/>
                <a:cs typeface="Cambria" charset="0"/>
                <a:hlinkClick r:id="rId3"/>
              </a:rPr>
              <a:t>http://assembly.coe.int/nw/xml/XRef/Xref-XML2HTML-en.asp?fileid=23730&amp;lang=en</a:t>
            </a:r>
            <a:r>
              <a:rPr lang="en-US" sz="3000" b="1" dirty="0">
                <a:solidFill>
                  <a:srgbClr val="3138FD"/>
                </a:solidFill>
                <a:latin typeface="cambria" charset="0"/>
                <a:ea typeface="Cambria" charset="0"/>
                <a:cs typeface="Cambria" charset="0"/>
              </a:rPr>
              <a:t> </a:t>
            </a:r>
          </a:p>
          <a:p>
            <a:pPr marL="0" indent="0">
              <a:lnSpc>
                <a:spcPct val="120000"/>
              </a:lnSpc>
              <a:spcBef>
                <a:spcPts val="0"/>
              </a:spcBef>
              <a:buNone/>
            </a:pPr>
            <a:endParaRPr lang="en-US" sz="3000" b="1" dirty="0">
              <a:solidFill>
                <a:srgbClr val="3138FD"/>
              </a:solidFill>
              <a:latin typeface="cambria" charset="0"/>
              <a:ea typeface="Cambria" charset="0"/>
              <a:cs typeface="Cambria" charset="0"/>
            </a:endParaRPr>
          </a:p>
          <a:p>
            <a:pPr marL="0" indent="0">
              <a:lnSpc>
                <a:spcPct val="120000"/>
              </a:lnSpc>
              <a:spcBef>
                <a:spcPts val="0"/>
              </a:spcBef>
              <a:buNone/>
            </a:pPr>
            <a:r>
              <a:rPr lang="en-US" sz="3000" b="1" dirty="0">
                <a:solidFill>
                  <a:srgbClr val="3138FD"/>
                </a:solidFill>
                <a:latin typeface="cambria" charset="0"/>
                <a:ea typeface="Cambria" charset="0"/>
                <a:cs typeface="Cambria" charset="0"/>
              </a:rPr>
              <a:t>2017. </a:t>
            </a:r>
            <a:r>
              <a:rPr lang="en-US" sz="3000" b="1" dirty="0">
                <a:solidFill>
                  <a:srgbClr val="FF0000"/>
                </a:solidFill>
                <a:latin typeface="cambria" charset="0"/>
                <a:ea typeface="Cambria" charset="0"/>
                <a:cs typeface="Cambria" charset="0"/>
              </a:rPr>
              <a:t>HUGO/International Human Genome Organization: </a:t>
            </a:r>
            <a:r>
              <a:rPr lang="en-US" sz="3000" b="1" dirty="0">
                <a:solidFill>
                  <a:srgbClr val="3138FD"/>
                </a:solidFill>
                <a:latin typeface="cambria" charset="0"/>
                <a:ea typeface="Cambria" charset="0"/>
                <a:cs typeface="Cambria" charset="0"/>
                <a:hlinkClick r:id="rId4"/>
              </a:rPr>
              <a:t>https://www.ncbi.nlm.nih.gov/pubmed/28334154</a:t>
            </a:r>
            <a:r>
              <a:rPr lang="en-US" sz="3000" b="1" dirty="0">
                <a:solidFill>
                  <a:srgbClr val="3138FD"/>
                </a:solidFill>
                <a:latin typeface="cambria" charset="0"/>
                <a:ea typeface="Cambria" charset="0"/>
                <a:cs typeface="Cambria" charset="0"/>
              </a:rPr>
              <a:t> </a:t>
            </a:r>
          </a:p>
          <a:p>
            <a:pPr marL="0" indent="0">
              <a:lnSpc>
                <a:spcPct val="120000"/>
              </a:lnSpc>
              <a:spcBef>
                <a:spcPts val="0"/>
              </a:spcBef>
              <a:buNone/>
            </a:pPr>
            <a:endParaRPr lang="en-US" sz="3000" b="1" dirty="0">
              <a:solidFill>
                <a:srgbClr val="3138FD"/>
              </a:solidFill>
              <a:latin typeface="cambria" charset="0"/>
              <a:ea typeface="Cambria" charset="0"/>
              <a:cs typeface="Cambria" charset="0"/>
            </a:endParaRPr>
          </a:p>
          <a:p>
            <a:pPr marL="0" indent="0">
              <a:lnSpc>
                <a:spcPct val="120000"/>
              </a:lnSpc>
              <a:spcBef>
                <a:spcPts val="0"/>
              </a:spcBef>
              <a:buNone/>
            </a:pPr>
            <a:r>
              <a:rPr lang="en-US" sz="3000" b="1" dirty="0">
                <a:solidFill>
                  <a:srgbClr val="3138FD"/>
                </a:solidFill>
                <a:latin typeface="cambria" charset="0"/>
                <a:ea typeface="Cambria" charset="0"/>
                <a:cs typeface="Cambria" charset="0"/>
              </a:rPr>
              <a:t>2017. </a:t>
            </a:r>
            <a:r>
              <a:rPr lang="en-US" sz="3000" b="1" dirty="0">
                <a:solidFill>
                  <a:srgbClr val="FF0000"/>
                </a:solidFill>
                <a:latin typeface="cambria" charset="0"/>
                <a:ea typeface="Cambria" charset="0"/>
                <a:cs typeface="Cambria" charset="0"/>
              </a:rPr>
              <a:t>ARRIGE, “Fostering Responsible Research”:</a:t>
            </a:r>
            <a:r>
              <a:rPr lang="en-US" sz="3000" b="1" dirty="0">
                <a:solidFill>
                  <a:srgbClr val="3138FD"/>
                </a:solidFill>
                <a:latin typeface="cambria" charset="0"/>
                <a:ea typeface="Cambria" charset="0"/>
                <a:cs typeface="Cambria" charset="0"/>
              </a:rPr>
              <a:t> </a:t>
            </a:r>
            <a:r>
              <a:rPr lang="en-US" sz="3000" b="1" dirty="0">
                <a:solidFill>
                  <a:srgbClr val="3138FD"/>
                </a:solidFill>
                <a:latin typeface="cambria" charset="0"/>
                <a:ea typeface="Cambria" charset="0"/>
                <a:cs typeface="Cambria" charset="0"/>
                <a:hlinkClick r:id="rId5"/>
              </a:rPr>
              <a:t>https://www.ncbi.nlm.nih.gov/pubmed/28730514</a:t>
            </a:r>
            <a:r>
              <a:rPr lang="en-US" sz="3000" b="1" dirty="0">
                <a:solidFill>
                  <a:srgbClr val="3138FD"/>
                </a:solidFill>
                <a:latin typeface="cambria" charset="0"/>
                <a:ea typeface="Cambria" charset="0"/>
                <a:cs typeface="Cambria" charset="0"/>
              </a:rPr>
              <a:t> </a:t>
            </a:r>
          </a:p>
          <a:p>
            <a:pPr marL="0" indent="0">
              <a:lnSpc>
                <a:spcPct val="120000"/>
              </a:lnSpc>
              <a:spcBef>
                <a:spcPts val="0"/>
              </a:spcBef>
              <a:buNone/>
            </a:pPr>
            <a:endParaRPr lang="en-US" sz="3000" b="1" dirty="0">
              <a:solidFill>
                <a:srgbClr val="3138FD"/>
              </a:solidFill>
              <a:latin typeface="cambria" charset="0"/>
              <a:ea typeface="Cambria" charset="0"/>
              <a:cs typeface="Cambria" charset="0"/>
            </a:endParaRPr>
          </a:p>
          <a:p>
            <a:pPr marL="0" indent="0">
              <a:lnSpc>
                <a:spcPct val="120000"/>
              </a:lnSpc>
              <a:spcBef>
                <a:spcPts val="0"/>
              </a:spcBef>
              <a:buNone/>
            </a:pPr>
            <a:r>
              <a:rPr lang="en-US" sz="3000" b="1" dirty="0">
                <a:solidFill>
                  <a:srgbClr val="3138FD"/>
                </a:solidFill>
                <a:latin typeface="cambria" charset="0"/>
                <a:ea typeface="Cambria" charset="0"/>
                <a:cs typeface="Cambria" charset="0"/>
              </a:rPr>
              <a:t>2017. </a:t>
            </a:r>
            <a:r>
              <a:rPr lang="en-US" sz="3000" b="1" dirty="0">
                <a:solidFill>
                  <a:srgbClr val="FF0000"/>
                </a:solidFill>
                <a:latin typeface="cambria" charset="0"/>
                <a:ea typeface="Cambria" charset="0"/>
                <a:cs typeface="Cambria" charset="0"/>
              </a:rPr>
              <a:t>Revisiting Canadian Human Gene Editing Policy: </a:t>
            </a:r>
            <a:r>
              <a:rPr lang="en-US" sz="3000" b="1" dirty="0">
                <a:solidFill>
                  <a:srgbClr val="3138FD"/>
                </a:solidFill>
                <a:latin typeface="cambria" charset="0"/>
                <a:ea typeface="Cambria" charset="0"/>
                <a:cs typeface="Cambria" charset="0"/>
                <a:hlinkClick r:id="rId6"/>
              </a:rPr>
              <a:t>https://www.nature.com/articles/s41536-017-0007-2</a:t>
            </a:r>
            <a:r>
              <a:rPr lang="en-US" sz="3000" b="1" dirty="0">
                <a:solidFill>
                  <a:srgbClr val="3138FD"/>
                </a:solidFill>
                <a:latin typeface="cambria" charset="0"/>
                <a:ea typeface="Cambria" charset="0"/>
                <a:cs typeface="Cambria" charset="0"/>
              </a:rPr>
              <a:t>  </a:t>
            </a:r>
          </a:p>
          <a:p>
            <a:pPr marL="0" indent="0">
              <a:buNone/>
            </a:pPr>
            <a:endParaRPr lang="fr-FR" dirty="0"/>
          </a:p>
        </p:txBody>
      </p:sp>
    </p:spTree>
    <p:extLst>
      <p:ext uri="{BB962C8B-B14F-4D97-AF65-F5344CB8AC3E}">
        <p14:creationId xmlns:p14="http://schemas.microsoft.com/office/powerpoint/2010/main" val="2119155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3200" b="1" dirty="0">
                <a:solidFill>
                  <a:srgbClr val="3138FD"/>
                </a:solidFill>
                <a:latin typeface="Cambria" charset="0"/>
              </a:rPr>
              <a:t>A SELECTION OF REPORTS AND RECOMMANDATIONS SINCE 2015 </a:t>
            </a:r>
            <a:r>
              <a:rPr lang="en-US" sz="3200" b="1" dirty="0" smtClean="0">
                <a:solidFill>
                  <a:srgbClr val="3138FD"/>
                </a:solidFill>
                <a:latin typeface="Cambria" charset="0"/>
              </a:rPr>
              <a:t>(4)</a:t>
            </a:r>
            <a:endParaRPr lang="fr-FR" sz="3200" dirty="0"/>
          </a:p>
        </p:txBody>
      </p:sp>
      <p:sp>
        <p:nvSpPr>
          <p:cNvPr id="3" name="Espace réservé du contenu 2"/>
          <p:cNvSpPr>
            <a:spLocks noGrp="1"/>
          </p:cNvSpPr>
          <p:nvPr>
            <p:ph idx="1"/>
          </p:nvPr>
        </p:nvSpPr>
        <p:spPr>
          <a:xfrm>
            <a:off x="549275" y="1600200"/>
            <a:ext cx="8042276" cy="4991099"/>
          </a:xfrm>
        </p:spPr>
        <p:txBody>
          <a:bodyPr>
            <a:normAutofit fontScale="55000" lnSpcReduction="20000"/>
          </a:bodyPr>
          <a:lstStyle/>
          <a:p>
            <a:pPr marL="0" indent="0">
              <a:lnSpc>
                <a:spcPct val="120000"/>
              </a:lnSpc>
              <a:spcBef>
                <a:spcPts val="0"/>
              </a:spcBef>
              <a:buNone/>
            </a:pPr>
            <a:r>
              <a:rPr lang="en-US" sz="2900" b="1" dirty="0">
                <a:solidFill>
                  <a:srgbClr val="3138FD"/>
                </a:solidFill>
                <a:latin typeface="cambria" charset="0"/>
                <a:ea typeface="Cambria" charset="0"/>
                <a:cs typeface="Cambria" charset="0"/>
              </a:rPr>
              <a:t>2017. </a:t>
            </a:r>
            <a:r>
              <a:rPr lang="en-US" sz="2900" b="1" dirty="0">
                <a:solidFill>
                  <a:srgbClr val="FF0000"/>
                </a:solidFill>
                <a:latin typeface="cambria" charset="0"/>
                <a:ea typeface="Cambria" charset="0"/>
                <a:cs typeface="Cambria" charset="0"/>
              </a:rPr>
              <a:t>FDA announces New Guidelines on treatment of human cells and tissues, including gene therapy: </a:t>
            </a:r>
            <a:r>
              <a:rPr lang="en-US" sz="2900" b="1" dirty="0">
                <a:latin typeface="cambria" charset="0"/>
                <a:ea typeface="Cambria" charset="0"/>
                <a:cs typeface="Cambria" charset="0"/>
                <a:hlinkClick r:id="rId2"/>
              </a:rPr>
              <a:t>https://www.fda.gov/NewsEvents/Newsroom/PressAnnouncements/ucm585345.htm</a:t>
            </a:r>
            <a:endParaRPr lang="en-US" sz="2900" b="1" dirty="0">
              <a:latin typeface="cambria" charset="0"/>
              <a:ea typeface="Cambria" charset="0"/>
              <a:cs typeface="Cambria" charset="0"/>
            </a:endParaRPr>
          </a:p>
          <a:p>
            <a:pPr marL="0" indent="0">
              <a:lnSpc>
                <a:spcPct val="120000"/>
              </a:lnSpc>
              <a:spcBef>
                <a:spcPts val="0"/>
              </a:spcBef>
              <a:buNone/>
            </a:pPr>
            <a:endParaRPr lang="en-US" sz="2900" b="1" dirty="0">
              <a:solidFill>
                <a:srgbClr val="3138FD"/>
              </a:solidFill>
              <a:latin typeface="cambria" charset="0"/>
              <a:ea typeface="Cambria" charset="0"/>
              <a:cs typeface="Cambria" charset="0"/>
            </a:endParaRPr>
          </a:p>
          <a:p>
            <a:pPr marL="0" indent="0">
              <a:lnSpc>
                <a:spcPct val="120000"/>
              </a:lnSpc>
              <a:spcBef>
                <a:spcPts val="0"/>
              </a:spcBef>
              <a:buNone/>
            </a:pPr>
            <a:r>
              <a:rPr lang="en-US" sz="2900" b="1" dirty="0">
                <a:solidFill>
                  <a:srgbClr val="3138FD"/>
                </a:solidFill>
                <a:latin typeface="cambria" charset="0"/>
                <a:ea typeface="Cambria" charset="0"/>
                <a:cs typeface="Cambria" charset="0"/>
              </a:rPr>
              <a:t>2017. </a:t>
            </a:r>
            <a:r>
              <a:rPr lang="en-US" sz="2900" b="1" dirty="0" err="1">
                <a:solidFill>
                  <a:srgbClr val="FF0000"/>
                </a:solidFill>
                <a:latin typeface="cambria" charset="0"/>
                <a:ea typeface="Cambria" charset="0"/>
                <a:cs typeface="Cambria" charset="0"/>
              </a:rPr>
              <a:t>Leopoldina</a:t>
            </a:r>
            <a:r>
              <a:rPr lang="en-US" sz="2900" b="1" dirty="0">
                <a:solidFill>
                  <a:srgbClr val="FF0000"/>
                </a:solidFill>
                <a:latin typeface="cambria" charset="0"/>
                <a:ea typeface="Cambria" charset="0"/>
                <a:cs typeface="Cambria" charset="0"/>
              </a:rPr>
              <a:t> (Germany) National Academy Recommendations: </a:t>
            </a:r>
            <a:r>
              <a:rPr lang="en-US" sz="2900" b="1" dirty="0">
                <a:solidFill>
                  <a:srgbClr val="3138FD"/>
                </a:solidFill>
                <a:latin typeface="cambria" charset="0"/>
                <a:ea typeface="Cambria" charset="0"/>
                <a:cs typeface="Cambria" charset="0"/>
                <a:hlinkClick r:id="rId3"/>
              </a:rPr>
              <a:t>https://www.leopoldina.org/en/publications/detailview/publication/ethische-und-rechtliche-beurteilung-des-genome-editing-in-der-forschung-an-humanen-zellen-2017/</a:t>
            </a:r>
            <a:r>
              <a:rPr lang="en-US" sz="2900" b="1" dirty="0">
                <a:solidFill>
                  <a:srgbClr val="3138FD"/>
                </a:solidFill>
                <a:latin typeface="cambria" charset="0"/>
                <a:ea typeface="Cambria" charset="0"/>
                <a:cs typeface="Cambria" charset="0"/>
              </a:rPr>
              <a:t>  </a:t>
            </a:r>
          </a:p>
          <a:p>
            <a:pPr marL="0" indent="0">
              <a:lnSpc>
                <a:spcPct val="120000"/>
              </a:lnSpc>
              <a:spcBef>
                <a:spcPts val="0"/>
              </a:spcBef>
              <a:buNone/>
            </a:pPr>
            <a:endParaRPr lang="en-US" sz="2900" b="1" dirty="0">
              <a:solidFill>
                <a:srgbClr val="3138FD"/>
              </a:solidFill>
              <a:latin typeface="cambria" charset="0"/>
            </a:endParaRPr>
          </a:p>
          <a:p>
            <a:pPr marL="0" indent="0">
              <a:lnSpc>
                <a:spcPct val="120000"/>
              </a:lnSpc>
              <a:spcBef>
                <a:spcPts val="0"/>
              </a:spcBef>
              <a:buNone/>
            </a:pPr>
            <a:r>
              <a:rPr lang="en-US" sz="2900" b="1" dirty="0">
                <a:solidFill>
                  <a:srgbClr val="3138FD"/>
                </a:solidFill>
                <a:latin typeface="cambria" charset="0"/>
              </a:rPr>
              <a:t>2018. </a:t>
            </a:r>
            <a:r>
              <a:rPr lang="en-US" sz="2900" b="1" dirty="0">
                <a:solidFill>
                  <a:srgbClr val="FF0000"/>
                </a:solidFill>
                <a:latin typeface="cambria" charset="0"/>
              </a:rPr>
              <a:t>American Society of Gene and Cell Therapy. FDA Unveils 6 Draft Guidelines on Gene Therapy Up for Discussion:</a:t>
            </a:r>
            <a:r>
              <a:rPr lang="en-US" sz="2900" b="1" dirty="0">
                <a:solidFill>
                  <a:srgbClr val="3138FD"/>
                </a:solidFill>
                <a:latin typeface="cambria" charset="0"/>
              </a:rPr>
              <a:t>  </a:t>
            </a:r>
            <a:r>
              <a:rPr lang="en-US" sz="2900" b="1" dirty="0">
                <a:solidFill>
                  <a:srgbClr val="3138FD"/>
                </a:solidFill>
                <a:latin typeface="cambria" charset="0"/>
                <a:hlinkClick r:id="rId4"/>
              </a:rPr>
              <a:t>https://www.asgct.org/research/news/july-2018/six-new-fda-guidance-open-for-comment</a:t>
            </a:r>
            <a:r>
              <a:rPr lang="en-US" sz="2900" b="1" dirty="0">
                <a:solidFill>
                  <a:srgbClr val="3138FD"/>
                </a:solidFill>
                <a:latin typeface="cambria" charset="0"/>
              </a:rPr>
              <a:t> </a:t>
            </a:r>
          </a:p>
          <a:p>
            <a:pPr marL="0" indent="0">
              <a:lnSpc>
                <a:spcPct val="120000"/>
              </a:lnSpc>
              <a:spcBef>
                <a:spcPts val="0"/>
              </a:spcBef>
              <a:buNone/>
            </a:pPr>
            <a:endParaRPr lang="en-US" sz="2900" b="1" dirty="0">
              <a:solidFill>
                <a:srgbClr val="3138FD"/>
              </a:solidFill>
              <a:latin typeface="cambria" charset="0"/>
              <a:ea typeface="Cambria" charset="0"/>
              <a:cs typeface="Cambria" charset="0"/>
            </a:endParaRPr>
          </a:p>
          <a:p>
            <a:pPr marL="0" indent="0">
              <a:lnSpc>
                <a:spcPct val="120000"/>
              </a:lnSpc>
              <a:spcBef>
                <a:spcPts val="0"/>
              </a:spcBef>
              <a:buNone/>
            </a:pPr>
            <a:r>
              <a:rPr lang="en-US" sz="2900" b="1" dirty="0">
                <a:solidFill>
                  <a:srgbClr val="3138FD"/>
                </a:solidFill>
                <a:latin typeface="cambria" charset="0"/>
                <a:ea typeface="Cambria" charset="0"/>
                <a:cs typeface="Cambria" charset="0"/>
              </a:rPr>
              <a:t>2018. </a:t>
            </a:r>
            <a:r>
              <a:rPr lang="en-US" sz="2900" b="1" dirty="0">
                <a:solidFill>
                  <a:srgbClr val="FF0000"/>
                </a:solidFill>
                <a:latin typeface="cambria" charset="0"/>
                <a:ea typeface="Cambria" charset="0"/>
                <a:cs typeface="Cambria" charset="0"/>
              </a:rPr>
              <a:t>Oviedo Convention (1997), status as of 2018: </a:t>
            </a:r>
            <a:r>
              <a:rPr lang="en-US" sz="2900" b="1" dirty="0">
                <a:solidFill>
                  <a:srgbClr val="3138FD"/>
                </a:solidFill>
                <a:latin typeface="cambria" charset="0"/>
                <a:ea typeface="Cambria" charset="0"/>
                <a:cs typeface="Cambria" charset="0"/>
                <a:hlinkClick r:id="rId5"/>
              </a:rPr>
              <a:t>https://www.coe.int/en/web/conventions/full-list/-/conventions/treaty/164/signatures?desktop=true</a:t>
            </a:r>
            <a:r>
              <a:rPr lang="en-US" sz="2900" b="1" dirty="0">
                <a:solidFill>
                  <a:srgbClr val="3138FD"/>
                </a:solidFill>
                <a:latin typeface="cambria" charset="0"/>
                <a:ea typeface="Cambria" charset="0"/>
                <a:cs typeface="Cambria" charset="0"/>
              </a:rPr>
              <a:t> </a:t>
            </a:r>
          </a:p>
          <a:p>
            <a:pPr marL="0" indent="0">
              <a:lnSpc>
                <a:spcPct val="120000"/>
              </a:lnSpc>
              <a:spcBef>
                <a:spcPts val="0"/>
              </a:spcBef>
              <a:buNone/>
            </a:pPr>
            <a:endParaRPr lang="en-US" sz="2900" b="1" dirty="0">
              <a:solidFill>
                <a:srgbClr val="3138FD"/>
              </a:solidFill>
              <a:latin typeface="cambria" charset="0"/>
              <a:ea typeface="Cambria" charset="0"/>
              <a:cs typeface="Cambria" charset="0"/>
            </a:endParaRPr>
          </a:p>
          <a:p>
            <a:pPr marL="0" indent="0">
              <a:lnSpc>
                <a:spcPct val="120000"/>
              </a:lnSpc>
              <a:spcBef>
                <a:spcPts val="0"/>
              </a:spcBef>
              <a:buNone/>
            </a:pPr>
            <a:r>
              <a:rPr lang="en-US" sz="2900" b="1" dirty="0">
                <a:solidFill>
                  <a:srgbClr val="3138FD"/>
                </a:solidFill>
                <a:latin typeface="cambria" charset="0"/>
                <a:ea typeface="Cambria" charset="0"/>
                <a:cs typeface="Cambria" charset="0"/>
              </a:rPr>
              <a:t>2018. </a:t>
            </a:r>
            <a:r>
              <a:rPr lang="en-US" sz="2900" b="1" dirty="0">
                <a:solidFill>
                  <a:srgbClr val="FF0000"/>
                </a:solidFill>
                <a:latin typeface="cambria" charset="0"/>
                <a:ea typeface="Cambria" charset="0"/>
                <a:cs typeface="Cambria" charset="0"/>
              </a:rPr>
              <a:t>OECD, </a:t>
            </a:r>
            <a:r>
              <a:rPr lang="en-US" sz="2900" b="1" dirty="0" err="1">
                <a:solidFill>
                  <a:srgbClr val="FF0000"/>
                </a:solidFill>
                <a:latin typeface="cambria" charset="0"/>
                <a:ea typeface="Cambria" charset="0"/>
                <a:cs typeface="Cambria" charset="0"/>
              </a:rPr>
              <a:t>Winickoff</a:t>
            </a:r>
            <a:r>
              <a:rPr lang="en-US" sz="2900" b="1" dirty="0">
                <a:solidFill>
                  <a:srgbClr val="FF0000"/>
                </a:solidFill>
                <a:latin typeface="cambria" charset="0"/>
                <a:ea typeface="Cambria" charset="0"/>
                <a:cs typeface="Cambria" charset="0"/>
              </a:rPr>
              <a:t> et. al., “Gene editing in an international context”: </a:t>
            </a:r>
            <a:r>
              <a:rPr lang="en-US" sz="2900" b="1" dirty="0">
                <a:solidFill>
                  <a:srgbClr val="3138FD"/>
                </a:solidFill>
                <a:latin typeface="cambria" charset="0"/>
                <a:ea typeface="Cambria" charset="0"/>
                <a:cs typeface="Cambria" charset="0"/>
                <a:hlinkClick r:id="rId6"/>
              </a:rPr>
              <a:t>http://dx.doi.org/10.1787/38a54acb-en</a:t>
            </a:r>
            <a:r>
              <a:rPr lang="en-US" sz="2900" b="1" dirty="0">
                <a:solidFill>
                  <a:srgbClr val="3138FD"/>
                </a:solidFill>
                <a:latin typeface="cambria" charset="0"/>
                <a:ea typeface="Cambria" charset="0"/>
                <a:cs typeface="Cambria" charset="0"/>
              </a:rPr>
              <a:t> </a:t>
            </a:r>
          </a:p>
          <a:p>
            <a:pPr marL="0" indent="0">
              <a:buNone/>
            </a:pPr>
            <a:endParaRPr lang="fr-FR" dirty="0"/>
          </a:p>
        </p:txBody>
      </p:sp>
    </p:spTree>
    <p:extLst>
      <p:ext uri="{BB962C8B-B14F-4D97-AF65-F5344CB8AC3E}">
        <p14:creationId xmlns:p14="http://schemas.microsoft.com/office/powerpoint/2010/main" val="887642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3600" b="1" dirty="0">
                <a:solidFill>
                  <a:srgbClr val="3138FD"/>
                </a:solidFill>
                <a:latin typeface="Cambria" charset="0"/>
              </a:rPr>
              <a:t>A SELECTION OF REPORTS AND RECOMMANDATIONS SINCE 2015 </a:t>
            </a:r>
            <a:r>
              <a:rPr lang="en-US" sz="3600" b="1" dirty="0" smtClean="0">
                <a:solidFill>
                  <a:srgbClr val="3138FD"/>
                </a:solidFill>
                <a:latin typeface="Cambria" charset="0"/>
              </a:rPr>
              <a:t>(5)</a:t>
            </a:r>
            <a:endParaRPr lang="fr-FR" sz="3600" dirty="0"/>
          </a:p>
        </p:txBody>
      </p:sp>
      <p:sp>
        <p:nvSpPr>
          <p:cNvPr id="3" name="Espace réservé du contenu 2"/>
          <p:cNvSpPr>
            <a:spLocks noGrp="1"/>
          </p:cNvSpPr>
          <p:nvPr>
            <p:ph idx="1"/>
          </p:nvPr>
        </p:nvSpPr>
        <p:spPr>
          <a:xfrm>
            <a:off x="549275" y="1600200"/>
            <a:ext cx="8042276" cy="5168899"/>
          </a:xfrm>
        </p:spPr>
        <p:txBody>
          <a:bodyPr>
            <a:normAutofit fontScale="62500" lnSpcReduction="20000"/>
          </a:bodyPr>
          <a:lstStyle/>
          <a:p>
            <a:pPr marL="0" indent="0">
              <a:lnSpc>
                <a:spcPct val="120000"/>
              </a:lnSpc>
              <a:spcBef>
                <a:spcPts val="0"/>
              </a:spcBef>
              <a:buNone/>
            </a:pPr>
            <a:r>
              <a:rPr lang="en-US" b="1" dirty="0">
                <a:solidFill>
                  <a:srgbClr val="3138FD"/>
                </a:solidFill>
                <a:latin typeface="cambria" charset="0"/>
                <a:ea typeface="Cambria" charset="0"/>
                <a:cs typeface="Cambria" charset="0"/>
              </a:rPr>
              <a:t>2018. </a:t>
            </a:r>
            <a:r>
              <a:rPr lang="en-US" b="1" dirty="0">
                <a:solidFill>
                  <a:srgbClr val="FF0000"/>
                </a:solidFill>
                <a:latin typeface="cambria" charset="0"/>
                <a:ea typeface="Cambria" charset="0"/>
                <a:cs typeface="Cambria" charset="0"/>
              </a:rPr>
              <a:t>The Royal Society, “Genetic Technologies”</a:t>
            </a:r>
            <a:r>
              <a:rPr lang="en-US" b="1" dirty="0">
                <a:solidFill>
                  <a:srgbClr val="3138FD"/>
                </a:solidFill>
                <a:latin typeface="cambria" charset="0"/>
                <a:ea typeface="Cambria" charset="0"/>
                <a:cs typeface="Cambria" charset="0"/>
              </a:rPr>
              <a:t>: </a:t>
            </a:r>
            <a:r>
              <a:rPr lang="en-US" b="1" dirty="0">
                <a:solidFill>
                  <a:srgbClr val="3138FD"/>
                </a:solidFill>
                <a:latin typeface="cambria" charset="0"/>
                <a:ea typeface="Cambria" charset="0"/>
                <a:cs typeface="Cambria" charset="0"/>
                <a:hlinkClick r:id="rId2"/>
              </a:rPr>
              <a:t>https://royalsociety.org/topics-policy/projects/genetic-technologies/</a:t>
            </a:r>
            <a:r>
              <a:rPr lang="en-US" b="1" dirty="0">
                <a:solidFill>
                  <a:srgbClr val="3138FD"/>
                </a:solidFill>
                <a:latin typeface="cambria" charset="0"/>
                <a:ea typeface="Cambria" charset="0"/>
                <a:cs typeface="Cambria" charset="0"/>
              </a:rPr>
              <a:t> </a:t>
            </a:r>
            <a:endParaRPr lang="en-US" b="1" dirty="0">
              <a:latin typeface="cambria" charset="0"/>
              <a:ea typeface="Cambria" charset="0"/>
              <a:cs typeface="Cambria" charset="0"/>
            </a:endParaRPr>
          </a:p>
          <a:p>
            <a:pPr marL="0" indent="0">
              <a:lnSpc>
                <a:spcPct val="120000"/>
              </a:lnSpc>
              <a:spcBef>
                <a:spcPts val="0"/>
              </a:spcBef>
              <a:buNone/>
            </a:pPr>
            <a:endParaRPr lang="en-US" b="1" dirty="0">
              <a:solidFill>
                <a:srgbClr val="3138FD"/>
              </a:solidFill>
              <a:latin typeface="cambria" charset="0"/>
              <a:ea typeface="Cambria" charset="0"/>
              <a:cs typeface="Cambria" charset="0"/>
            </a:endParaRPr>
          </a:p>
          <a:p>
            <a:pPr marL="0" indent="0">
              <a:lnSpc>
                <a:spcPct val="120000"/>
              </a:lnSpc>
              <a:spcBef>
                <a:spcPts val="0"/>
              </a:spcBef>
              <a:buNone/>
            </a:pPr>
            <a:r>
              <a:rPr lang="en-US" b="1" dirty="0">
                <a:solidFill>
                  <a:srgbClr val="3138FD"/>
                </a:solidFill>
                <a:latin typeface="cambria" charset="0"/>
                <a:ea typeface="Cambria" charset="0"/>
                <a:cs typeface="Cambria" charset="0"/>
              </a:rPr>
              <a:t>2018. </a:t>
            </a:r>
            <a:r>
              <a:rPr lang="en-US" b="1" dirty="0">
                <a:solidFill>
                  <a:srgbClr val="FF0000"/>
                </a:solidFill>
                <a:latin typeface="cambria" charset="0"/>
                <a:ea typeface="Cambria" charset="0"/>
                <a:cs typeface="Cambria" charset="0"/>
              </a:rPr>
              <a:t>Nuffield Report</a:t>
            </a:r>
            <a:r>
              <a:rPr lang="en-US" b="1" dirty="0">
                <a:solidFill>
                  <a:srgbClr val="3138FD"/>
                </a:solidFill>
                <a:latin typeface="cambria" charset="0"/>
                <a:ea typeface="Cambria" charset="0"/>
                <a:cs typeface="Cambria" charset="0"/>
              </a:rPr>
              <a:t>: </a:t>
            </a:r>
            <a:r>
              <a:rPr lang="en-US" b="1" dirty="0">
                <a:solidFill>
                  <a:srgbClr val="3138FD"/>
                </a:solidFill>
                <a:latin typeface="cambria" charset="0"/>
                <a:ea typeface="Cambria" charset="0"/>
                <a:cs typeface="Cambria" charset="0"/>
                <a:hlinkClick r:id="rId3"/>
              </a:rPr>
              <a:t>http://nuffieldbioethics.org/project/genome-editing-human-reproduction</a:t>
            </a:r>
            <a:endParaRPr lang="en-US" b="1" dirty="0">
              <a:solidFill>
                <a:srgbClr val="3138FD"/>
              </a:solidFill>
              <a:latin typeface="cambria" charset="0"/>
              <a:ea typeface="Cambria" charset="0"/>
              <a:cs typeface="Cambria" charset="0"/>
            </a:endParaRPr>
          </a:p>
          <a:p>
            <a:pPr marL="0" indent="0">
              <a:lnSpc>
                <a:spcPct val="120000"/>
              </a:lnSpc>
              <a:spcBef>
                <a:spcPts val="0"/>
              </a:spcBef>
              <a:buNone/>
            </a:pPr>
            <a:endParaRPr lang="en-US" b="1" dirty="0">
              <a:solidFill>
                <a:srgbClr val="3138FD"/>
              </a:solidFill>
              <a:latin typeface="cambria" charset="0"/>
              <a:ea typeface="Cambria" charset="0"/>
              <a:cs typeface="Cambria" charset="0"/>
            </a:endParaRPr>
          </a:p>
          <a:p>
            <a:pPr marL="0" indent="0">
              <a:lnSpc>
                <a:spcPct val="120000"/>
              </a:lnSpc>
              <a:spcBef>
                <a:spcPts val="0"/>
              </a:spcBef>
              <a:buNone/>
            </a:pPr>
            <a:r>
              <a:rPr lang="en-US" b="1" dirty="0">
                <a:solidFill>
                  <a:srgbClr val="3138FD"/>
                </a:solidFill>
                <a:latin typeface="cambria" charset="0"/>
                <a:ea typeface="Cambria" charset="0"/>
                <a:cs typeface="Cambria" charset="0"/>
              </a:rPr>
              <a:t>2018. </a:t>
            </a:r>
            <a:r>
              <a:rPr lang="en-US" b="1" dirty="0">
                <a:solidFill>
                  <a:srgbClr val="FF0000"/>
                </a:solidFill>
                <a:latin typeface="cambria" charset="0"/>
                <a:ea typeface="Cambria" charset="0"/>
                <a:cs typeface="Cambria" charset="0"/>
              </a:rPr>
              <a:t>Recommendations ESHG &amp; ESHRE: </a:t>
            </a:r>
            <a:r>
              <a:rPr lang="en-US" b="1" dirty="0">
                <a:solidFill>
                  <a:srgbClr val="3138FD"/>
                </a:solidFill>
                <a:latin typeface="cambria" charset="0"/>
                <a:ea typeface="Cambria" charset="0"/>
                <a:cs typeface="Cambria" charset="0"/>
                <a:hlinkClick r:id="rId4"/>
              </a:rPr>
              <a:t>https://www.ncbi.nlm.nih.gov/pubmed/29326428</a:t>
            </a:r>
            <a:r>
              <a:rPr lang="en-US" b="1" dirty="0">
                <a:solidFill>
                  <a:srgbClr val="3138FD"/>
                </a:solidFill>
                <a:latin typeface="cambria" charset="0"/>
                <a:ea typeface="Cambria" charset="0"/>
                <a:cs typeface="Cambria" charset="0"/>
              </a:rPr>
              <a:t> </a:t>
            </a:r>
          </a:p>
          <a:p>
            <a:pPr marL="0" indent="0">
              <a:lnSpc>
                <a:spcPct val="120000"/>
              </a:lnSpc>
              <a:spcBef>
                <a:spcPts val="0"/>
              </a:spcBef>
              <a:buNone/>
            </a:pPr>
            <a:endParaRPr lang="en-US" b="1" dirty="0">
              <a:solidFill>
                <a:srgbClr val="3138FD"/>
              </a:solidFill>
              <a:latin typeface="cambria" charset="0"/>
              <a:ea typeface="Cambria" charset="0"/>
              <a:cs typeface="Cambria" charset="0"/>
            </a:endParaRPr>
          </a:p>
          <a:p>
            <a:pPr marL="0" indent="0">
              <a:lnSpc>
                <a:spcPct val="120000"/>
              </a:lnSpc>
              <a:spcBef>
                <a:spcPts val="0"/>
              </a:spcBef>
              <a:buNone/>
            </a:pPr>
            <a:r>
              <a:rPr lang="en-US" b="1" dirty="0">
                <a:solidFill>
                  <a:srgbClr val="3138FD"/>
                </a:solidFill>
                <a:latin typeface="cambria" charset="0"/>
                <a:ea typeface="Cambria" charset="0"/>
                <a:cs typeface="Cambria" charset="0"/>
              </a:rPr>
              <a:t>2018. </a:t>
            </a:r>
            <a:r>
              <a:rPr lang="en-US" b="1" i="1" dirty="0" err="1">
                <a:solidFill>
                  <a:srgbClr val="FF0000"/>
                </a:solidFill>
                <a:latin typeface="cambria" charset="0"/>
                <a:ea typeface="Cambria" charset="0"/>
                <a:cs typeface="Cambria" charset="0"/>
              </a:rPr>
              <a:t>Comité</a:t>
            </a:r>
            <a:r>
              <a:rPr lang="en-US" b="1" i="1" dirty="0">
                <a:solidFill>
                  <a:srgbClr val="FF0000"/>
                </a:solidFill>
                <a:latin typeface="cambria" charset="0"/>
                <a:ea typeface="Cambria" charset="0"/>
                <a:cs typeface="Cambria" charset="0"/>
              </a:rPr>
              <a:t> </a:t>
            </a:r>
            <a:r>
              <a:rPr lang="en-US" b="1" i="1" dirty="0" err="1">
                <a:solidFill>
                  <a:srgbClr val="FF0000"/>
                </a:solidFill>
                <a:latin typeface="cambria" charset="0"/>
                <a:ea typeface="Cambria" charset="0"/>
                <a:cs typeface="Cambria" charset="0"/>
              </a:rPr>
              <a:t>consultatif</a:t>
            </a:r>
            <a:r>
              <a:rPr lang="en-US" b="1" i="1" dirty="0">
                <a:solidFill>
                  <a:srgbClr val="FF0000"/>
                </a:solidFill>
                <a:latin typeface="cambria" charset="0"/>
                <a:ea typeface="Cambria" charset="0"/>
                <a:cs typeface="Cambria" charset="0"/>
              </a:rPr>
              <a:t> national </a:t>
            </a:r>
            <a:r>
              <a:rPr lang="en-US" b="1" i="1" dirty="0" err="1">
                <a:solidFill>
                  <a:srgbClr val="FF0000"/>
                </a:solidFill>
                <a:latin typeface="cambria" charset="0"/>
                <a:ea typeface="Cambria" charset="0"/>
                <a:cs typeface="Cambria" charset="0"/>
              </a:rPr>
              <a:t>d’éthique</a:t>
            </a:r>
            <a:r>
              <a:rPr lang="en-US" b="1" dirty="0">
                <a:solidFill>
                  <a:srgbClr val="FF0000"/>
                </a:solidFill>
                <a:latin typeface="cambria" charset="0"/>
                <a:ea typeface="Cambria" charset="0"/>
                <a:cs typeface="Cambria" charset="0"/>
              </a:rPr>
              <a:t> (France’s national bioethics committee), “</a:t>
            </a:r>
            <a:r>
              <a:rPr lang="en-US" b="1" dirty="0" err="1">
                <a:solidFill>
                  <a:srgbClr val="FF0000"/>
                </a:solidFill>
                <a:latin typeface="cambria" charset="0"/>
                <a:ea typeface="Cambria" charset="0"/>
                <a:cs typeface="Cambria" charset="0"/>
              </a:rPr>
              <a:t>L'avis</a:t>
            </a:r>
            <a:r>
              <a:rPr lang="en-US" b="1" dirty="0">
                <a:solidFill>
                  <a:srgbClr val="FF0000"/>
                </a:solidFill>
                <a:latin typeface="cambria" charset="0"/>
                <a:ea typeface="Cambria" charset="0"/>
                <a:cs typeface="Cambria" charset="0"/>
              </a:rPr>
              <a:t> 129 contribution du CCNE </a:t>
            </a:r>
            <a:r>
              <a:rPr lang="en-US" b="1" dirty="0" err="1">
                <a:solidFill>
                  <a:srgbClr val="FF0000"/>
                </a:solidFill>
                <a:latin typeface="cambria" charset="0"/>
                <a:ea typeface="Cambria" charset="0"/>
                <a:cs typeface="Cambria" charset="0"/>
              </a:rPr>
              <a:t>à</a:t>
            </a:r>
            <a:r>
              <a:rPr lang="en-US" b="1" dirty="0">
                <a:solidFill>
                  <a:srgbClr val="FF0000"/>
                </a:solidFill>
                <a:latin typeface="cambria" charset="0"/>
                <a:ea typeface="Cambria" charset="0"/>
                <a:cs typeface="Cambria" charset="0"/>
              </a:rPr>
              <a:t> la </a:t>
            </a:r>
            <a:r>
              <a:rPr lang="en-US" b="1" dirty="0" err="1">
                <a:solidFill>
                  <a:srgbClr val="FF0000"/>
                </a:solidFill>
                <a:latin typeface="cambria" charset="0"/>
                <a:ea typeface="Cambria" charset="0"/>
                <a:cs typeface="Cambria" charset="0"/>
              </a:rPr>
              <a:t>révision</a:t>
            </a:r>
            <a:r>
              <a:rPr lang="en-US" b="1" dirty="0">
                <a:solidFill>
                  <a:srgbClr val="FF0000"/>
                </a:solidFill>
                <a:latin typeface="cambria" charset="0"/>
                <a:ea typeface="Cambria" charset="0"/>
                <a:cs typeface="Cambria" charset="0"/>
              </a:rPr>
              <a:t> de la </a:t>
            </a:r>
            <a:r>
              <a:rPr lang="en-US" b="1" dirty="0" err="1">
                <a:solidFill>
                  <a:srgbClr val="FF0000"/>
                </a:solidFill>
                <a:latin typeface="cambria" charset="0"/>
                <a:ea typeface="Cambria" charset="0"/>
                <a:cs typeface="Cambria" charset="0"/>
              </a:rPr>
              <a:t>loi</a:t>
            </a:r>
            <a:r>
              <a:rPr lang="en-US" b="1" dirty="0">
                <a:solidFill>
                  <a:srgbClr val="FF0000"/>
                </a:solidFill>
                <a:latin typeface="cambria" charset="0"/>
                <a:ea typeface="Cambria" charset="0"/>
                <a:cs typeface="Cambria" charset="0"/>
              </a:rPr>
              <a:t> de </a:t>
            </a:r>
            <a:r>
              <a:rPr lang="en-US" b="1" dirty="0" err="1">
                <a:solidFill>
                  <a:srgbClr val="FF0000"/>
                </a:solidFill>
                <a:latin typeface="cambria" charset="0"/>
                <a:ea typeface="Cambria" charset="0"/>
                <a:cs typeface="Cambria" charset="0"/>
              </a:rPr>
              <a:t>bioéthique</a:t>
            </a:r>
            <a:r>
              <a:rPr lang="en-US" b="1" dirty="0">
                <a:solidFill>
                  <a:srgbClr val="FF0000"/>
                </a:solidFill>
                <a:latin typeface="cambria" charset="0"/>
                <a:ea typeface="Cambria" charset="0"/>
                <a:cs typeface="Cambria" charset="0"/>
              </a:rPr>
              <a:t>”: </a:t>
            </a:r>
            <a:r>
              <a:rPr lang="en-US" b="1" dirty="0">
                <a:solidFill>
                  <a:srgbClr val="3138FD"/>
                </a:solidFill>
                <a:latin typeface="cambria" charset="0"/>
                <a:ea typeface="Cambria" charset="0"/>
                <a:cs typeface="Cambria" charset="0"/>
                <a:hlinkClick r:id="rId5"/>
              </a:rPr>
              <a:t>http://www.ccne-ethique.fr/fr/actualites/lavis-129-contribution-du-ccne-la-revision-de-la-loi-de-bioethique-est-en-ligne</a:t>
            </a:r>
            <a:endParaRPr lang="fr-FR" b="1" dirty="0">
              <a:solidFill>
                <a:srgbClr val="3138FD"/>
              </a:solidFill>
              <a:latin typeface="cambria" charset="0"/>
              <a:ea typeface="Cambria" charset="0"/>
              <a:cs typeface="Cambria" charset="0"/>
            </a:endParaRPr>
          </a:p>
          <a:p>
            <a:pPr marL="0" indent="0">
              <a:lnSpc>
                <a:spcPct val="120000"/>
              </a:lnSpc>
              <a:spcBef>
                <a:spcPts val="0"/>
              </a:spcBef>
              <a:buNone/>
            </a:pPr>
            <a:endParaRPr lang="en-US" b="1" dirty="0">
              <a:solidFill>
                <a:srgbClr val="3138FD"/>
              </a:solidFill>
              <a:latin typeface="cambria" charset="0"/>
              <a:ea typeface="Cambria" charset="0"/>
              <a:cs typeface="Cambria" charset="0"/>
            </a:endParaRPr>
          </a:p>
          <a:p>
            <a:pPr marL="0" indent="0">
              <a:lnSpc>
                <a:spcPct val="120000"/>
              </a:lnSpc>
              <a:spcBef>
                <a:spcPts val="0"/>
              </a:spcBef>
              <a:buNone/>
            </a:pPr>
            <a:r>
              <a:rPr lang="en-US" b="1" dirty="0">
                <a:solidFill>
                  <a:srgbClr val="3138FD"/>
                </a:solidFill>
                <a:latin typeface="cambria" charset="0"/>
                <a:ea typeface="Cambria" charset="0"/>
                <a:cs typeface="Cambria" charset="0"/>
              </a:rPr>
              <a:t>2018. </a:t>
            </a:r>
            <a:r>
              <a:rPr lang="en-US" b="1" i="1" dirty="0" err="1">
                <a:solidFill>
                  <a:srgbClr val="FF0000"/>
                </a:solidFill>
                <a:latin typeface="cambria" charset="0"/>
                <a:ea typeface="Cambria" charset="0"/>
                <a:cs typeface="Cambria" charset="0"/>
              </a:rPr>
              <a:t>Conseil</a:t>
            </a:r>
            <a:r>
              <a:rPr lang="en-US" b="1" i="1" dirty="0">
                <a:solidFill>
                  <a:srgbClr val="FF0000"/>
                </a:solidFill>
                <a:latin typeface="cambria" charset="0"/>
                <a:ea typeface="Cambria" charset="0"/>
                <a:cs typeface="Cambria" charset="0"/>
              </a:rPr>
              <a:t> d’état</a:t>
            </a:r>
            <a:r>
              <a:rPr lang="en-US" b="1" dirty="0">
                <a:solidFill>
                  <a:srgbClr val="FF0000"/>
                </a:solidFill>
                <a:latin typeface="cambria" charset="0"/>
                <a:ea typeface="Cambria" charset="0"/>
                <a:cs typeface="Cambria" charset="0"/>
              </a:rPr>
              <a:t> (France’s highest political advisory board), “Revision de la </a:t>
            </a:r>
            <a:r>
              <a:rPr lang="en-US" b="1" dirty="0" err="1">
                <a:solidFill>
                  <a:srgbClr val="FF0000"/>
                </a:solidFill>
                <a:latin typeface="cambria" charset="0"/>
                <a:ea typeface="Cambria" charset="0"/>
                <a:cs typeface="Cambria" charset="0"/>
              </a:rPr>
              <a:t>loi</a:t>
            </a:r>
            <a:r>
              <a:rPr lang="en-US" b="1" dirty="0">
                <a:solidFill>
                  <a:srgbClr val="FF0000"/>
                </a:solidFill>
                <a:latin typeface="cambria" charset="0"/>
                <a:ea typeface="Cambria" charset="0"/>
                <a:cs typeface="Cambria" charset="0"/>
              </a:rPr>
              <a:t> de </a:t>
            </a:r>
            <a:r>
              <a:rPr lang="en-US" b="1" dirty="0" err="1">
                <a:solidFill>
                  <a:srgbClr val="FF0000"/>
                </a:solidFill>
                <a:latin typeface="cambria" charset="0"/>
                <a:ea typeface="Cambria" charset="0"/>
                <a:cs typeface="Cambria" charset="0"/>
              </a:rPr>
              <a:t>bioéthique</a:t>
            </a:r>
            <a:r>
              <a:rPr lang="en-US" b="1" dirty="0">
                <a:solidFill>
                  <a:srgbClr val="FF0000"/>
                </a:solidFill>
                <a:latin typeface="cambria" charset="0"/>
                <a:ea typeface="Cambria" charset="0"/>
                <a:cs typeface="Cambria" charset="0"/>
              </a:rPr>
              <a:t> : </a:t>
            </a:r>
            <a:r>
              <a:rPr lang="en-US" b="1" dirty="0" err="1">
                <a:solidFill>
                  <a:srgbClr val="FF0000"/>
                </a:solidFill>
                <a:latin typeface="cambria" charset="0"/>
                <a:ea typeface="Cambria" charset="0"/>
                <a:cs typeface="Cambria" charset="0"/>
              </a:rPr>
              <a:t>quelles</a:t>
            </a:r>
            <a:r>
              <a:rPr lang="en-US" b="1" dirty="0">
                <a:solidFill>
                  <a:srgbClr val="FF0000"/>
                </a:solidFill>
                <a:latin typeface="cambria" charset="0"/>
                <a:ea typeface="Cambria" charset="0"/>
                <a:cs typeface="Cambria" charset="0"/>
              </a:rPr>
              <a:t> options pour </a:t>
            </a:r>
            <a:r>
              <a:rPr lang="en-US" b="1" dirty="0" err="1">
                <a:solidFill>
                  <a:srgbClr val="FF0000"/>
                </a:solidFill>
                <a:latin typeface="cambria" charset="0"/>
                <a:ea typeface="Cambria" charset="0"/>
                <a:cs typeface="Cambria" charset="0"/>
              </a:rPr>
              <a:t>demain</a:t>
            </a:r>
            <a:r>
              <a:rPr lang="en-US" b="1" dirty="0">
                <a:solidFill>
                  <a:srgbClr val="FF0000"/>
                </a:solidFill>
                <a:latin typeface="cambria" charset="0"/>
                <a:ea typeface="Cambria" charset="0"/>
                <a:cs typeface="Cambria" charset="0"/>
              </a:rPr>
              <a:t> ?”:  </a:t>
            </a:r>
            <a:r>
              <a:rPr lang="en-US" b="1" dirty="0">
                <a:solidFill>
                  <a:srgbClr val="3138FD"/>
                </a:solidFill>
                <a:latin typeface="cambria" charset="0"/>
                <a:ea typeface="Cambria" charset="0"/>
                <a:cs typeface="Cambria" charset="0"/>
                <a:hlinkClick r:id="rId6"/>
              </a:rPr>
              <a:t>http://www.conseil-etat.fr/Decisions-Avis-Publications/Etudes-Publications/Rapports-Etudes/Revision-de-la-loi-de-bioethique-quelles-options-pour-demain</a:t>
            </a:r>
            <a:endParaRPr lang="en-US" b="1" dirty="0">
              <a:solidFill>
                <a:srgbClr val="3138FD"/>
              </a:solidFill>
              <a:latin typeface="cambria" charset="0"/>
              <a:ea typeface="Cambria" charset="0"/>
              <a:cs typeface="Cambria" charset="0"/>
            </a:endParaRPr>
          </a:p>
          <a:p>
            <a:pPr marL="0" indent="0">
              <a:lnSpc>
                <a:spcPct val="120000"/>
              </a:lnSpc>
              <a:spcBef>
                <a:spcPts val="0"/>
              </a:spcBef>
              <a:buNone/>
            </a:pPr>
            <a:endParaRPr lang="en-US" b="1" dirty="0">
              <a:solidFill>
                <a:srgbClr val="3138FD"/>
              </a:solidFill>
              <a:latin typeface="cambria" charset="0"/>
              <a:ea typeface="Cambria" charset="0"/>
              <a:cs typeface="Cambria" charset="0"/>
            </a:endParaRPr>
          </a:p>
          <a:p>
            <a:pPr marL="0" indent="0">
              <a:lnSpc>
                <a:spcPct val="120000"/>
              </a:lnSpc>
              <a:spcBef>
                <a:spcPts val="0"/>
              </a:spcBef>
              <a:buNone/>
            </a:pPr>
            <a:r>
              <a:rPr lang="en-US" b="1" dirty="0">
                <a:solidFill>
                  <a:srgbClr val="3138FD"/>
                </a:solidFill>
                <a:latin typeface="cambria" charset="0"/>
                <a:ea typeface="Cambria" charset="0"/>
                <a:cs typeface="Cambria" charset="0"/>
              </a:rPr>
              <a:t>2018. </a:t>
            </a:r>
            <a:r>
              <a:rPr lang="en-US" b="1" dirty="0">
                <a:solidFill>
                  <a:srgbClr val="FF0000"/>
                </a:solidFill>
                <a:latin typeface="cambria" charset="0"/>
                <a:ea typeface="Cambria" charset="0"/>
                <a:cs typeface="Cambria" charset="0"/>
              </a:rPr>
              <a:t>Australia, Third Review of the National Gene Technology Scheme</a:t>
            </a:r>
            <a:r>
              <a:rPr lang="en-US" b="1" dirty="0">
                <a:solidFill>
                  <a:srgbClr val="3138FD"/>
                </a:solidFill>
                <a:latin typeface="cambria" charset="0"/>
                <a:ea typeface="Cambria" charset="0"/>
                <a:cs typeface="Cambria" charset="0"/>
              </a:rPr>
              <a:t>: </a:t>
            </a:r>
            <a:r>
              <a:rPr lang="en-US" b="1" dirty="0">
                <a:solidFill>
                  <a:srgbClr val="3138FD"/>
                </a:solidFill>
                <a:latin typeface="cambria" charset="0"/>
                <a:ea typeface="Cambria" charset="0"/>
                <a:cs typeface="Cambria" charset="0"/>
                <a:hlinkClick r:id="rId7"/>
              </a:rPr>
              <a:t>http://www.health.gov.au/internet/main/publishing.nsf/Content/gene-technology-review#phase_2</a:t>
            </a:r>
            <a:r>
              <a:rPr lang="en-US" b="1" dirty="0">
                <a:solidFill>
                  <a:srgbClr val="3138FD"/>
                </a:solidFill>
                <a:latin typeface="cambria" charset="0"/>
                <a:ea typeface="Cambria" charset="0"/>
                <a:cs typeface="Cambria" charset="0"/>
              </a:rPr>
              <a:t> </a:t>
            </a:r>
            <a:endParaRPr lang="fr-FR" b="1" dirty="0">
              <a:solidFill>
                <a:srgbClr val="3138FD"/>
              </a:solidFill>
              <a:latin typeface="cambria" charset="0"/>
              <a:ea typeface="Cambria" charset="0"/>
              <a:cs typeface="Cambria" charset="0"/>
            </a:endParaRPr>
          </a:p>
          <a:p>
            <a:pPr marL="0" indent="0">
              <a:buNone/>
            </a:pPr>
            <a:endParaRPr lang="fr-FR" dirty="0"/>
          </a:p>
        </p:txBody>
      </p:sp>
    </p:spTree>
    <p:extLst>
      <p:ext uri="{BB962C8B-B14F-4D97-AF65-F5344CB8AC3E}">
        <p14:creationId xmlns:p14="http://schemas.microsoft.com/office/powerpoint/2010/main" val="8628322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is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Brise.thmx</Template>
  <TotalTime>652</TotalTime>
  <Words>573</Words>
  <Application>Microsoft Macintosh PowerPoint</Application>
  <PresentationFormat>Présentation à l'écran (4:3)</PresentationFormat>
  <Paragraphs>56</Paragraphs>
  <Slides>7</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7</vt:i4>
      </vt:variant>
    </vt:vector>
  </HeadingPairs>
  <TitlesOfParts>
    <vt:vector size="14" baseType="lpstr">
      <vt:lpstr>Calibri</vt:lpstr>
      <vt:lpstr>cambria</vt:lpstr>
      <vt:lpstr>cambria</vt:lpstr>
      <vt:lpstr>News Gothic MT</vt:lpstr>
      <vt:lpstr>Wingdings</vt:lpstr>
      <vt:lpstr>Wingdings 2</vt:lpstr>
      <vt:lpstr>Brise</vt:lpstr>
      <vt:lpstr>NAS PANEL SESSION,  “Governmental Actions and Advisory Opinions Related to Human Genome Editing”</vt:lpstr>
      <vt:lpstr>International regulatory landscape of human germ line gene modification. (A) Thirty-nine countries were investigated and categorized with regard to their view on germ line gene modification. Different categories include ‘legal prohibition’ (24 countries, red), legal prohibition’ (the UK, pink), ‘prohibition by guidelines’ (four countries: China, India, Ireland and Japan; faint pink), ‘ambiguous’ (nine countries: Argentina, Chile, Colombia, Greece, Iceland, Peru, Russia, Slovakia and South Africa; gray) and ‘restrictive’ (the USA, light gray). Note that the UK  legalized a form of germ line gene modification, mitochondrial donation (October 2015). Source: “Germ line genome editing in clinics: the approaches, objectives and global society”, Brief Funct Genomics. 2015; 16(1):46-56. doi:10.1093/bfgp/elv053 </vt:lpstr>
      <vt:lpstr>A SELECTION OF REPORTS AND RECOMMANDATIONS SINCE 2015 (1)</vt:lpstr>
      <vt:lpstr>A SELECTION OF REPORTS AND RECOMMANDATIONS SINCE 2015 (2)</vt:lpstr>
      <vt:lpstr>A SELECTION OF REPORTS AND RECOMMANDATIONS SINCE 2015 (3)</vt:lpstr>
      <vt:lpstr>A SELECTION OF REPORTS AND RECOMMANDATIONS SINCE 2015 (4)</vt:lpstr>
      <vt:lpstr>A SELECTION OF REPORTS AND RECOMMANDATIONS SINCE 2015 (5)</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Academy of the Sciences Study Group</dc:title>
  <dc:creator>Jennifer Merchant</dc:creator>
  <cp:lastModifiedBy>Utilisateur de Microsoft Office</cp:lastModifiedBy>
  <cp:revision>122</cp:revision>
  <dcterms:created xsi:type="dcterms:W3CDTF">2016-01-21T14:58:31Z</dcterms:created>
  <dcterms:modified xsi:type="dcterms:W3CDTF">2018-11-22T11:25:04Z</dcterms:modified>
</cp:coreProperties>
</file>