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2" r:id="rId4"/>
    <p:sldId id="273" r:id="rId5"/>
    <p:sldId id="267" r:id="rId6"/>
    <p:sldId id="271" r:id="rId7"/>
    <p:sldId id="268" r:id="rId8"/>
    <p:sldId id="270" r:id="rId9"/>
    <p:sldId id="257" r:id="rId10"/>
    <p:sldId id="264" r:id="rId11"/>
    <p:sldId id="265" r:id="rId12"/>
    <p:sldId id="274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6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-808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06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2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63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3DC4FB-AE4D-254D-9CDD-D648B8692607}" type="datetime1">
              <a:rPr lang="fr-FR" smtClean="0"/>
              <a:t>21/11/18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58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2CAE3-0944-E64A-BB94-665033ACFC17}" type="datetimeFigureOut">
              <a:rPr lang="fr-FR" smtClean="0"/>
              <a:t>21/11/18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2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3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0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85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32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EB7-F0F7-4B8E-AE9A-BBE88D6D6A6D}" type="datetimeFigureOut">
              <a:rPr lang="es-ES" smtClean="0"/>
              <a:t>17/11/18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75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FEB7-F0F7-4B8E-AE9A-BBE88D6D6A6D}" type="datetimeFigureOut">
              <a:rPr lang="es-ES" smtClean="0"/>
              <a:t>21/11/18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749A-D93B-4758-8BDE-078C3BCB1FCB}" type="slidenum">
              <a:rPr lang="es-ES" smtClean="0"/>
              <a:t>‹#›</a:t>
            </a:fld>
            <a:endParaRPr lang="es-ES"/>
          </a:p>
        </p:txBody>
      </p:sp>
      <p:sp>
        <p:nvSpPr>
          <p:cNvPr id="7" name="Ellipse 6"/>
          <p:cNvSpPr/>
          <p:nvPr userDrawn="1"/>
        </p:nvSpPr>
        <p:spPr>
          <a:xfrm>
            <a:off x="-922338" y="-987425"/>
            <a:ext cx="2452688" cy="2452688"/>
          </a:xfrm>
          <a:prstGeom prst="ellipse">
            <a:avLst/>
          </a:prstGeom>
          <a:solidFill>
            <a:srgbClr val="3DAD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re 1"/>
          <p:cNvSpPr txBox="1">
            <a:spLocks/>
          </p:cNvSpPr>
          <p:nvPr userDrawn="1"/>
        </p:nvSpPr>
        <p:spPr>
          <a:xfrm>
            <a:off x="250825" y="131763"/>
            <a:ext cx="1873250" cy="847725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400" dirty="0">
                <a:solidFill>
                  <a:srgbClr val="FFFFFF"/>
                </a:solidFill>
                <a:cs typeface="Arial" charset="0"/>
              </a:rPr>
              <a:t>Comité</a:t>
            </a:r>
            <a:br>
              <a:rPr lang="fr-FR" sz="1400" dirty="0">
                <a:solidFill>
                  <a:srgbClr val="FFFFFF"/>
                </a:solidFill>
                <a:cs typeface="Arial" charset="0"/>
              </a:rPr>
            </a:br>
            <a:r>
              <a:rPr lang="fr-FR" sz="1400" dirty="0">
                <a:solidFill>
                  <a:srgbClr val="FFFFFF"/>
                </a:solidFill>
                <a:cs typeface="Arial" charset="0"/>
              </a:rPr>
              <a:t>d</a:t>
            </a:r>
            <a:r>
              <a:rPr lang="ja-JP" altLang="fr-FR" sz="1400" dirty="0">
                <a:solidFill>
                  <a:srgbClr val="FFFFFF"/>
                </a:solidFill>
                <a:cs typeface="Arial" charset="0"/>
              </a:rPr>
              <a:t>’</a:t>
            </a:r>
            <a:r>
              <a:rPr lang="fr-FR" sz="1400" dirty="0">
                <a:solidFill>
                  <a:srgbClr val="FFFFFF"/>
                </a:solidFill>
                <a:cs typeface="Arial" charset="0"/>
              </a:rPr>
              <a:t>éthique</a:t>
            </a:r>
            <a:br>
              <a:rPr lang="fr-FR" sz="1400" dirty="0">
                <a:solidFill>
                  <a:srgbClr val="FFFFFF"/>
                </a:solidFill>
                <a:cs typeface="Arial" charset="0"/>
              </a:rPr>
            </a:br>
            <a:r>
              <a:rPr lang="fr-FR" sz="1400" dirty="0">
                <a:solidFill>
                  <a:srgbClr val="FFFFFF"/>
                </a:solidFill>
                <a:cs typeface="Arial" charset="0"/>
              </a:rPr>
              <a:t>de l</a:t>
            </a:r>
            <a:r>
              <a:rPr lang="ja-JP" altLang="fr-FR" sz="1400" dirty="0">
                <a:solidFill>
                  <a:srgbClr val="FFFFFF"/>
                </a:solidFill>
                <a:cs typeface="Arial" charset="0"/>
              </a:rPr>
              <a:t>’</a:t>
            </a:r>
            <a:r>
              <a:rPr lang="fr-FR" sz="1400" dirty="0">
                <a:solidFill>
                  <a:srgbClr val="FFFFFF"/>
                </a:solidFill>
                <a:cs typeface="Arial" charset="0"/>
              </a:rPr>
              <a:t>Inserm</a:t>
            </a:r>
          </a:p>
        </p:txBody>
      </p:sp>
      <p:sp>
        <p:nvSpPr>
          <p:cNvPr id="9" name="Ellipse 8"/>
          <p:cNvSpPr/>
          <p:nvPr userDrawn="1"/>
        </p:nvSpPr>
        <p:spPr>
          <a:xfrm>
            <a:off x="-1063625" y="-1346200"/>
            <a:ext cx="2995613" cy="2995613"/>
          </a:xfrm>
          <a:prstGeom prst="ellipse">
            <a:avLst/>
          </a:prstGeom>
          <a:noFill/>
          <a:ln>
            <a:solidFill>
              <a:srgbClr val="3DAD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Ellipse 9"/>
          <p:cNvSpPr/>
          <p:nvPr userDrawn="1"/>
        </p:nvSpPr>
        <p:spPr>
          <a:xfrm>
            <a:off x="-1681950" y="-1781172"/>
            <a:ext cx="3482976" cy="3482976"/>
          </a:xfrm>
          <a:prstGeom prst="ellipse">
            <a:avLst/>
          </a:prstGeom>
          <a:noFill/>
          <a:ln>
            <a:solidFill>
              <a:srgbClr val="3DAD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Ellipse 10"/>
          <p:cNvSpPr/>
          <p:nvPr userDrawn="1"/>
        </p:nvSpPr>
        <p:spPr>
          <a:xfrm>
            <a:off x="-1860564" y="-1741488"/>
            <a:ext cx="3482976" cy="3482976"/>
          </a:xfrm>
          <a:prstGeom prst="ellipse">
            <a:avLst/>
          </a:prstGeom>
          <a:noFill/>
          <a:ln>
            <a:solidFill>
              <a:srgbClr val="3DAD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8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rige.org/" TargetMode="External"/><Relationship Id="rId4" Type="http://schemas.openxmlformats.org/officeDocument/2006/relationships/hyperlink" Target="https://www.facebook.com/arrige.org" TargetMode="External"/><Relationship Id="rId5" Type="http://schemas.openxmlformats.org/officeDocument/2006/relationships/hyperlink" Target="https://www.youtube.com/channel/UCc4KSY7P3nc1CTLWtAZt0jA" TargetMode="External"/><Relationship Id="rId6" Type="http://schemas.openxmlformats.org/officeDocument/2006/relationships/hyperlink" Target="https://arrige.org/blog" TargetMode="External"/><Relationship Id="rId7" Type="http://schemas.openxmlformats.org/officeDocument/2006/relationships/hyperlink" Target="https://arrige.org/forum" TargetMode="External"/><Relationship Id="rId8" Type="http://schemas.openxmlformats.org/officeDocument/2006/relationships/hyperlink" Target="mailto:arrige@cnb.csic.es" TargetMode="External"/><Relationship Id="rId9" Type="http://schemas.openxmlformats.org/officeDocument/2006/relationships/hyperlink" Target="https://arrige.slack.com/" TargetMode="External"/><Relationship Id="rId10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Comite-ethique@inserm.f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egifrance.gouv.fr/affichTexteArticle.do;jsessionid=02E1412F2DE32D6E03DCBC845EC95701.tplgfr28s_1?cidTexte=JORFTEXT000000441469&amp;idArticle=LEGIARTI000006697590&amp;dateTexte=20181117&amp;categorieLien=id%23LEGIARTI00000669759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egifrance.gouv.fr/affichTexteArticle.do;jsessionid=553BBDBEEF587C31100A82139E4E718A.tplgfr28s_1?cidTexte=JORFTEXT000024323102&amp;idArticle=LEGIARTI000024324021&amp;dateTexte=20181121&amp;categorieLien=id%23LEGIARTI00002432402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7962" y="365126"/>
            <a:ext cx="6906636" cy="1325563"/>
          </a:xfrm>
        </p:spPr>
        <p:txBody>
          <a:bodyPr>
            <a:normAutofit/>
          </a:bodyPr>
          <a:lstStyle/>
          <a:p>
            <a:r>
              <a:rPr lang="fr-FR" sz="2400" b="1" dirty="0" err="1" smtClean="0">
                <a:latin typeface="Arial"/>
                <a:cs typeface="Arial"/>
              </a:rPr>
              <a:t>Governmental</a:t>
            </a:r>
            <a:r>
              <a:rPr lang="fr-FR" sz="2400" b="1" dirty="0" smtClean="0">
                <a:latin typeface="Arial"/>
                <a:cs typeface="Arial"/>
              </a:rPr>
              <a:t> </a:t>
            </a:r>
            <a:r>
              <a:rPr lang="fr-FR" sz="2400" b="1" dirty="0">
                <a:latin typeface="Arial"/>
                <a:cs typeface="Arial"/>
              </a:rPr>
              <a:t>Actions and </a:t>
            </a:r>
            <a:r>
              <a:rPr lang="fr-FR" sz="2400" b="1" dirty="0" err="1" smtClean="0">
                <a:latin typeface="Arial"/>
                <a:cs typeface="Arial"/>
              </a:rPr>
              <a:t>Advisory</a:t>
            </a:r>
            <a:r>
              <a:rPr lang="fr-FR" sz="2400" b="1" dirty="0" smtClean="0">
                <a:latin typeface="Arial"/>
                <a:cs typeface="Arial"/>
              </a:rPr>
              <a:t> Opinions </a:t>
            </a:r>
            <a:r>
              <a:rPr lang="fr-FR" sz="2400" b="1" dirty="0" err="1">
                <a:latin typeface="Arial"/>
                <a:cs typeface="Arial"/>
              </a:rPr>
              <a:t>Regarding</a:t>
            </a:r>
            <a:r>
              <a:rPr lang="fr-FR" sz="2400" b="1" dirty="0">
                <a:latin typeface="Arial"/>
                <a:cs typeface="Arial"/>
              </a:rPr>
              <a:t> </a:t>
            </a:r>
            <a:r>
              <a:rPr lang="fr-FR" sz="2400" b="1" dirty="0" err="1">
                <a:latin typeface="Arial"/>
                <a:cs typeface="Arial"/>
              </a:rPr>
              <a:t>Human</a:t>
            </a:r>
            <a:r>
              <a:rPr lang="fr-FR" sz="2400" b="1" dirty="0">
                <a:latin typeface="Arial"/>
                <a:cs typeface="Arial"/>
              </a:rPr>
              <a:t> </a:t>
            </a:r>
            <a:r>
              <a:rPr lang="fr-FR" sz="2400" b="1" dirty="0" err="1">
                <a:latin typeface="Arial"/>
                <a:cs typeface="Arial"/>
              </a:rPr>
              <a:t>Genome</a:t>
            </a:r>
            <a:r>
              <a:rPr lang="fr-FR" sz="2400" b="1" dirty="0">
                <a:latin typeface="Arial"/>
                <a:cs typeface="Arial"/>
              </a:rPr>
              <a:t> </a:t>
            </a:r>
            <a:r>
              <a:rPr lang="fr-FR" sz="2400" b="1" dirty="0" err="1">
                <a:latin typeface="Arial"/>
                <a:cs typeface="Arial"/>
              </a:rPr>
              <a:t>Editing</a:t>
            </a:r>
            <a:endParaRPr lang="fr-FR" sz="2400" b="1" dirty="0">
              <a:latin typeface="Arial"/>
              <a:cs typeface="Arial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-796"/>
          <a:stretch/>
        </p:blipFill>
        <p:spPr>
          <a:xfrm>
            <a:off x="1013450" y="3412525"/>
            <a:ext cx="7886700" cy="3239203"/>
          </a:xfrm>
        </p:spPr>
      </p:pic>
      <p:sp>
        <p:nvSpPr>
          <p:cNvPr id="5" name="Rectangle 4"/>
          <p:cNvSpPr/>
          <p:nvPr/>
        </p:nvSpPr>
        <p:spPr>
          <a:xfrm>
            <a:off x="2206208" y="2112356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smtClean="0"/>
              <a:t>Hervé </a:t>
            </a:r>
            <a:r>
              <a:rPr lang="fr-FR" b="1" dirty="0" smtClean="0"/>
              <a:t>Chneiweiss</a:t>
            </a:r>
          </a:p>
          <a:p>
            <a:pPr algn="ctr"/>
            <a:r>
              <a:rPr lang="fr-FR" b="1" dirty="0" smtClean="0"/>
              <a:t>Président du Comité d’éthique de l’Inserm</a:t>
            </a:r>
          </a:p>
          <a:p>
            <a:pPr algn="ctr"/>
            <a:r>
              <a:rPr lang="fr-FR" b="1" dirty="0" smtClean="0"/>
              <a:t>Neuroscience Paris Seine – IBPS (Cnrs – Inserm – UPMC)</a:t>
            </a:r>
          </a:p>
          <a:p>
            <a:pPr algn="ctr"/>
            <a:r>
              <a:rPr lang="fr-FR" b="1" dirty="0" smtClean="0"/>
              <a:t>Paris France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9785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404664"/>
            <a:ext cx="4561550" cy="11521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2856" y="6231939"/>
            <a:ext cx="89609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Association</a:t>
            </a:r>
            <a:r>
              <a:rPr kumimoji="0" lang="es-ES" sz="2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s-ES" sz="2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</a:t>
            </a:r>
            <a:r>
              <a:rPr kumimoji="0" lang="es-ES" sz="2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  <a:r>
              <a:rPr kumimoji="0" lang="es-ES" sz="2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s-E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</a:t>
            </a:r>
            <a:r>
              <a:rPr kumimoji="0" lang="es-ES" sz="2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es-E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Genome</a:t>
            </a:r>
            <a:r>
              <a:rPr kumimoji="0" lang="es-ES" sz="2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3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Editing</a:t>
            </a:r>
            <a:endParaRPr kumimoji="0" lang="es-ES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5576" y="1844824"/>
            <a:ext cx="372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http://arrige.org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7862" y="2097167"/>
            <a:ext cx="76112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Launched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23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March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2018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400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registered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world</a:t>
            </a:r>
            <a:endParaRPr kumimoji="0" lang="es-E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Becoming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formal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association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administrative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France)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ARRIGE 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https://arrige.org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ARRIGE 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@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ArrigeOrg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ARRIGE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page: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www.facebook.com/arrige.org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ARRIGE 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://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www.youtube.com/channel/UCc4KSY7P3nc1CTLWtAZt0jA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ARRIGE 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blog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https://arrige.org/blog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ARRIGE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forum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https://arrige.org/forum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distribution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</a:t>
            </a:r>
            <a:r>
              <a:rPr kumimoji="0" lang="es-E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</a:t>
            </a: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  <a:hlinkClick r:id="rId8"/>
              </a:rPr>
              <a:t>arrige@cnb.csic.es</a:t>
            </a: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SLACK</a:t>
            </a:r>
            <a:r>
              <a:rPr lang="es-ES" sz="2000" dirty="0" smtClean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s-ES" sz="2000" dirty="0" err="1" smtClean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discussion</a:t>
            </a:r>
            <a:r>
              <a:rPr lang="es-ES" sz="2000" dirty="0" smtClean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 </a:t>
            </a:r>
            <a:r>
              <a:rPr lang="es-ES" sz="2000" dirty="0" err="1" smtClean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channel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s-ES" sz="2000" dirty="0">
                <a:solidFill>
                  <a:prstClr val="black"/>
                </a:solidFill>
                <a:sym typeface="Wingdings" panose="05000000000000000000" pitchFamily="2" charset="2"/>
                <a:hlinkClick r:id="rId9"/>
              </a:rPr>
              <a:t>https://arrige.slack.com</a:t>
            </a:r>
            <a:r>
              <a:rPr lang="es-ES" sz="2000" dirty="0" smtClean="0">
                <a:solidFill>
                  <a:prstClr val="black"/>
                </a:solidFill>
                <a:sym typeface="Wingdings" panose="05000000000000000000" pitchFamily="2" charset="2"/>
                <a:hlinkClick r:id="rId9"/>
              </a:rPr>
              <a:t>/</a:t>
            </a:r>
            <a:endParaRPr lang="es-ES" sz="2000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5612" y="117348"/>
            <a:ext cx="3469382" cy="23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2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55576" y="1844824"/>
            <a:ext cx="372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http://arrige.org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58" y="297960"/>
            <a:ext cx="3295208" cy="8322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45598" y="1844824"/>
            <a:ext cx="79323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Fostering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 of genome editing technologies within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safe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ethical framework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individuals 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our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societies.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Fostering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inclusive debate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risk-management 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taking into account the human,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environmental, animal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economic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Promoting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 governance of genome editing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comprehensive setting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stakeholders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ethical tool box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informal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guidance for genome editing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users, regulators,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governance and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civil society at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large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robust particular reflection on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 of the lay public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this debate and the necessity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engagement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564777" y="297960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Aims</a:t>
            </a: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574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43017" y="1651767"/>
            <a:ext cx="8200983" cy="4001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smtClean="0">
                <a:latin typeface="Arial Black" pitchFamily="34" charset="0"/>
              </a:rPr>
              <a:t>To contact Inserm </a:t>
            </a:r>
            <a:r>
              <a:rPr lang="fr-FR" sz="2000" dirty="0" err="1" smtClean="0">
                <a:latin typeface="Arial Black" pitchFamily="34" charset="0"/>
              </a:rPr>
              <a:t>Ethics</a:t>
            </a:r>
            <a:r>
              <a:rPr lang="fr-FR" sz="2000" dirty="0" smtClean="0">
                <a:latin typeface="Arial Black" pitchFamily="34" charset="0"/>
              </a:rPr>
              <a:t> </a:t>
            </a:r>
            <a:r>
              <a:rPr lang="fr-FR" sz="2000" dirty="0" err="1" smtClean="0">
                <a:latin typeface="Arial Black" pitchFamily="34" charset="0"/>
              </a:rPr>
              <a:t>Committee</a:t>
            </a:r>
            <a:endParaRPr lang="fr-FR" sz="2000" dirty="0" smtClean="0">
              <a:latin typeface="Arial Black" pitchFamily="34" charset="0"/>
            </a:endParaRPr>
          </a:p>
          <a:p>
            <a:pPr algn="ctr"/>
            <a:endParaRPr lang="fr-FR" sz="2400" dirty="0">
              <a:latin typeface="Arial Black" pitchFamily="34" charset="0"/>
            </a:endParaRPr>
          </a:p>
          <a:p>
            <a:pPr algn="ctr"/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  <a:hlinkClick r:id="rId2"/>
              </a:rPr>
              <a:t>Comite-ethique@</a:t>
            </a:r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  <a:hlinkClick r:id="rId2"/>
              </a:rPr>
              <a:t>inserm.fr</a:t>
            </a:r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</a:rPr>
              <a:t> and INSERM web site</a:t>
            </a:r>
            <a:endParaRPr lang="fr-FR" sz="24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algn="ctr"/>
            <a:endParaRPr lang="fr-FR" sz="2400" dirty="0">
              <a:solidFill>
                <a:srgbClr val="0070C0"/>
              </a:solidFill>
              <a:latin typeface="Arial Black" pitchFamily="34" charset="0"/>
            </a:endParaRPr>
          </a:p>
          <a:p>
            <a:pPr algn="ctr"/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</a:rPr>
              <a:t>For info about ARRIGE </a:t>
            </a:r>
            <a:r>
              <a:rPr lang="fr-FR" sz="2400" dirty="0" err="1" smtClean="0">
                <a:solidFill>
                  <a:srgbClr val="0070C0"/>
                </a:solidFill>
                <a:latin typeface="Arial Black" pitchFamily="34" charset="0"/>
              </a:rPr>
              <a:t>see</a:t>
            </a:r>
            <a:endParaRPr lang="fr-FR" sz="24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lvl="0" algn="ctr"/>
            <a:r>
              <a:rPr lang="es-ES" sz="2400" b="1" dirty="0" err="1">
                <a:latin typeface="Arial Black"/>
                <a:cs typeface="Arial Black"/>
              </a:rPr>
              <a:t>https</a:t>
            </a:r>
            <a:r>
              <a:rPr lang="es-ES" sz="2400" b="1" dirty="0">
                <a:latin typeface="Arial Black"/>
                <a:cs typeface="Arial Black"/>
              </a:rPr>
              <a:t>://</a:t>
            </a:r>
            <a:r>
              <a:rPr lang="es-ES" sz="2400" b="1" dirty="0" err="1">
                <a:latin typeface="Arial Black"/>
                <a:cs typeface="Arial Black"/>
              </a:rPr>
              <a:t>arrige.org</a:t>
            </a:r>
            <a:endParaRPr lang="es-ES" sz="2400" b="1" dirty="0">
              <a:latin typeface="Arial Black"/>
              <a:cs typeface="Arial Black"/>
            </a:endParaRPr>
          </a:p>
          <a:p>
            <a:pPr algn="ctr"/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</a:p>
          <a:p>
            <a:pPr algn="ctr"/>
            <a:endParaRPr lang="fr-FR" sz="2400" dirty="0">
              <a:solidFill>
                <a:srgbClr val="0070C0"/>
              </a:solidFill>
              <a:latin typeface="Arial Black" pitchFamily="34" charset="0"/>
            </a:endParaRPr>
          </a:p>
          <a:p>
            <a:pPr algn="ctr"/>
            <a:endParaRPr lang="fr-FR" sz="24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algn="ctr"/>
            <a:r>
              <a:rPr lang="fr-FR" sz="2400" dirty="0" err="1" smtClean="0">
                <a:solidFill>
                  <a:srgbClr val="0070C0"/>
                </a:solidFill>
                <a:latin typeface="Arial Black" pitchFamily="34" charset="0"/>
              </a:rPr>
              <a:t>Thank</a:t>
            </a:r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  <a:latin typeface="Arial Black" pitchFamily="34" charset="0"/>
              </a:rPr>
              <a:t>you</a:t>
            </a:r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</a:rPr>
              <a:t> for </a:t>
            </a:r>
            <a:r>
              <a:rPr lang="fr-FR" sz="2400" dirty="0" err="1" smtClean="0">
                <a:solidFill>
                  <a:srgbClr val="0070C0"/>
                </a:solidFill>
                <a:latin typeface="Arial Black" pitchFamily="34" charset="0"/>
              </a:rPr>
              <a:t>your</a:t>
            </a:r>
            <a:r>
              <a:rPr lang="fr-FR" sz="2400" dirty="0" smtClean="0">
                <a:solidFill>
                  <a:srgbClr val="0070C0"/>
                </a:solidFill>
                <a:latin typeface="Arial Black" pitchFamily="34" charset="0"/>
              </a:rPr>
              <a:t> attention</a:t>
            </a:r>
          </a:p>
          <a:p>
            <a:pPr algn="ctr"/>
            <a:r>
              <a:rPr lang="fr-FR" dirty="0" smtClean="0">
                <a:latin typeface="Arial Black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84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1" y="0"/>
            <a:ext cx="9142230" cy="60932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404664"/>
            <a:ext cx="4561550" cy="11521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-47594" y="6224244"/>
            <a:ext cx="932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Association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Responsible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Genome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Editing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1651" y="5231415"/>
            <a:ext cx="81633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ARRIGE </a:t>
            </a:r>
            <a:r>
              <a:rPr lang="es-ES" sz="3200" b="1" dirty="0" err="1" smtClean="0">
                <a:solidFill>
                  <a:schemeClr val="bg1"/>
                </a:solidFill>
              </a:rPr>
              <a:t>Kick</a:t>
            </a:r>
            <a:r>
              <a:rPr lang="es-ES" sz="3200" b="1" dirty="0" smtClean="0">
                <a:solidFill>
                  <a:schemeClr val="bg1"/>
                </a:solidFill>
              </a:rPr>
              <a:t>-Off meeting, Paris, 23 </a:t>
            </a:r>
            <a:r>
              <a:rPr lang="es-ES" sz="3200" b="1" dirty="0" err="1" smtClean="0">
                <a:solidFill>
                  <a:schemeClr val="bg1"/>
                </a:solidFill>
              </a:rPr>
              <a:t>March</a:t>
            </a:r>
            <a:r>
              <a:rPr lang="es-ES" sz="3200" b="1" dirty="0" smtClean="0">
                <a:solidFill>
                  <a:schemeClr val="bg1"/>
                </a:solidFill>
              </a:rPr>
              <a:t> 2018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oneTexte 1"/>
          <p:cNvSpPr txBox="1">
            <a:spLocks noChangeArrowheads="1"/>
          </p:cNvSpPr>
          <p:nvPr/>
        </p:nvSpPr>
        <p:spPr bwMode="auto">
          <a:xfrm>
            <a:off x="1524000" y="1149032"/>
            <a:ext cx="762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600" dirty="0" smtClean="0">
                <a:solidFill>
                  <a:srgbClr val="A31A05"/>
                </a:solidFill>
                <a:latin typeface="Arial Narrow" charset="0"/>
                <a:cs typeface="Arial Narrow" charset="0"/>
              </a:rPr>
              <a:t>Declaration of links of interest</a:t>
            </a:r>
          </a:p>
        </p:txBody>
      </p:sp>
      <p:sp>
        <p:nvSpPr>
          <p:cNvPr id="5123" name="ZoneTexte 2"/>
          <p:cNvSpPr txBox="1">
            <a:spLocks noChangeArrowheads="1"/>
          </p:cNvSpPr>
          <p:nvPr/>
        </p:nvSpPr>
        <p:spPr bwMode="auto">
          <a:xfrm>
            <a:off x="2286000" y="2743200"/>
            <a:ext cx="46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5" name="Rectangle 4"/>
          <p:cNvSpPr/>
          <p:nvPr/>
        </p:nvSpPr>
        <p:spPr>
          <a:xfrm>
            <a:off x="1200693" y="2123998"/>
            <a:ext cx="76011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President of the Ethic committee of </a:t>
            </a:r>
            <a:r>
              <a:rPr lang="en-US" b="1" dirty="0" smtClean="0"/>
              <a:t>INSERM (French National </a:t>
            </a:r>
            <a:r>
              <a:rPr lang="en-US" b="1" dirty="0" smtClean="0"/>
              <a:t>Institute for Research in Health and Medicine)</a:t>
            </a:r>
          </a:p>
          <a:p>
            <a:r>
              <a:rPr lang="en-US" b="1" dirty="0"/>
              <a:t>Member of </a:t>
            </a:r>
            <a:r>
              <a:rPr lang="en-US" b="1" dirty="0" err="1" smtClean="0"/>
              <a:t>Unesco’s</a:t>
            </a:r>
            <a:r>
              <a:rPr lang="en-US" b="1" dirty="0" smtClean="0"/>
              <a:t> </a:t>
            </a:r>
            <a:r>
              <a:rPr lang="en-US" b="1" dirty="0"/>
              <a:t>International </a:t>
            </a:r>
            <a:r>
              <a:rPr lang="en-US" b="1" dirty="0" err="1"/>
              <a:t>Bioethic</a:t>
            </a:r>
            <a:r>
              <a:rPr lang="en-US" b="1" dirty="0"/>
              <a:t> Committee </a:t>
            </a:r>
            <a:endParaRPr lang="en-US" b="1" dirty="0"/>
          </a:p>
          <a:p>
            <a:r>
              <a:rPr lang="en-US" b="1" dirty="0" smtClean="0"/>
              <a:t>Former </a:t>
            </a:r>
            <a:r>
              <a:rPr lang="en-US" b="1" dirty="0" smtClean="0"/>
              <a:t>member of the French National Ethic committee (CCNE 2013-17)</a:t>
            </a:r>
          </a:p>
          <a:p>
            <a:endParaRPr lang="en-US" b="1" dirty="0" smtClean="0"/>
          </a:p>
          <a:p>
            <a:r>
              <a:rPr lang="en-US" b="1" dirty="0" smtClean="0"/>
              <a:t>Head Neuroscience Paris Seine – </a:t>
            </a:r>
            <a:r>
              <a:rPr lang="en-US" b="1" dirty="0" smtClean="0"/>
              <a:t>IBPS (CNRS/INSERM/Sorbonne University)</a:t>
            </a:r>
            <a:endParaRPr lang="en-US" b="1" dirty="0" smtClean="0"/>
          </a:p>
          <a:p>
            <a:r>
              <a:rPr lang="en-US" b="1" dirty="0" smtClean="0"/>
              <a:t>Neurologist </a:t>
            </a:r>
            <a:r>
              <a:rPr lang="en-US" b="1" dirty="0" err="1" smtClean="0"/>
              <a:t>Neuro</a:t>
            </a:r>
            <a:r>
              <a:rPr lang="en-US" b="1" dirty="0" smtClean="0"/>
              <a:t>-Oncology </a:t>
            </a:r>
            <a:r>
              <a:rPr lang="en-US" b="1" dirty="0" err="1" smtClean="0"/>
              <a:t>dpt</a:t>
            </a:r>
            <a:r>
              <a:rPr lang="en-US" b="1" dirty="0" smtClean="0"/>
              <a:t> La </a:t>
            </a:r>
            <a:r>
              <a:rPr lang="en-US" b="1" dirty="0" err="1" smtClean="0"/>
              <a:t>Salpétrière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Vice-President of ARRIGE (Association for Responsible Research and Innovation in Genome Editing)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I declare that I have no conflict of interest concerning the data contained in this presentation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843808" y="116632"/>
            <a:ext cx="3888432" cy="11067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138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837" y="404119"/>
            <a:ext cx="7213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err="1" smtClean="0">
                <a:latin typeface="Arial"/>
                <a:cs typeface="Arial"/>
              </a:rPr>
              <a:t>Genome</a:t>
            </a:r>
            <a:r>
              <a:rPr lang="fr-FR" sz="2400" b="1" dirty="0" smtClean="0">
                <a:latin typeface="Arial"/>
                <a:cs typeface="Arial"/>
              </a:rPr>
              <a:t> </a:t>
            </a:r>
            <a:r>
              <a:rPr lang="fr-FR" sz="2400" b="1" dirty="0" err="1" smtClean="0">
                <a:latin typeface="Arial"/>
                <a:cs typeface="Arial"/>
              </a:rPr>
              <a:t>editing</a:t>
            </a:r>
            <a:r>
              <a:rPr lang="fr-FR" sz="2400" b="1" dirty="0" smtClean="0">
                <a:latin typeface="Arial"/>
                <a:cs typeface="Arial"/>
              </a:rPr>
              <a:t> in France</a:t>
            </a:r>
          </a:p>
          <a:p>
            <a:pPr algn="ctr"/>
            <a:r>
              <a:rPr lang="fr-FR" sz="2400" b="1" dirty="0">
                <a:latin typeface="Arial"/>
                <a:cs typeface="Arial"/>
              </a:rPr>
              <a:t>First Opinion of Inserm </a:t>
            </a:r>
            <a:r>
              <a:rPr lang="fr-FR" sz="2400" b="1" dirty="0" err="1">
                <a:latin typeface="Arial"/>
                <a:cs typeface="Arial"/>
              </a:rPr>
              <a:t>Ethic</a:t>
            </a:r>
            <a:r>
              <a:rPr lang="fr-FR" sz="2400" b="1" dirty="0">
                <a:latin typeface="Arial"/>
                <a:cs typeface="Arial"/>
              </a:rPr>
              <a:t> </a:t>
            </a:r>
            <a:r>
              <a:rPr lang="fr-FR" sz="2400" b="1" dirty="0" err="1">
                <a:latin typeface="Arial"/>
                <a:cs typeface="Arial"/>
              </a:rPr>
              <a:t>Committee</a:t>
            </a:r>
            <a:r>
              <a:rPr lang="fr-FR" sz="2400" b="1" dirty="0">
                <a:latin typeface="Arial"/>
                <a:cs typeface="Arial"/>
              </a:rPr>
              <a:t> in 2015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960" y="1712697"/>
            <a:ext cx="89013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It </a:t>
            </a:r>
            <a:r>
              <a:rPr lang="fr-FR" dirty="0" err="1"/>
              <a:t>seemed</a:t>
            </a:r>
            <a:r>
              <a:rPr lang="fr-FR" dirty="0"/>
              <a:t> </a:t>
            </a:r>
            <a:r>
              <a:rPr lang="fr-FR" dirty="0" err="1"/>
              <a:t>immediately</a:t>
            </a:r>
            <a:r>
              <a:rPr lang="fr-FR" dirty="0"/>
              <a:t> important to </a:t>
            </a:r>
            <a:r>
              <a:rPr lang="fr-FR" dirty="0" err="1"/>
              <a:t>distinguish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areas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issues:</a:t>
            </a:r>
          </a:p>
          <a:p>
            <a:r>
              <a:rPr lang="fr-FR" dirty="0"/>
              <a:t>1/ application of the </a:t>
            </a:r>
            <a:r>
              <a:rPr lang="fr-FR" dirty="0" err="1"/>
              <a:t>technology</a:t>
            </a:r>
            <a:r>
              <a:rPr lang="fr-FR" dirty="0"/>
              <a:t> to </a:t>
            </a:r>
            <a:r>
              <a:rPr lang="fr-FR" dirty="0" err="1"/>
              <a:t>humans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</a:t>
            </a:r>
            <a:r>
              <a:rPr lang="fr-FR" dirty="0" err="1"/>
              <a:t>raises</a:t>
            </a:r>
            <a:r>
              <a:rPr lang="fr-FR" dirty="0"/>
              <a:t> the question of </a:t>
            </a:r>
            <a:r>
              <a:rPr lang="fr-FR" dirty="0" err="1"/>
              <a:t>germ</a:t>
            </a:r>
            <a:r>
              <a:rPr lang="fr-FR" dirty="0"/>
              <a:t> line modifications;</a:t>
            </a:r>
          </a:p>
          <a:p>
            <a:r>
              <a:rPr lang="fr-FR" dirty="0"/>
              <a:t>2/ application to </a:t>
            </a:r>
            <a:r>
              <a:rPr lang="fr-FR" dirty="0" err="1"/>
              <a:t>animals</a:t>
            </a:r>
            <a:r>
              <a:rPr lang="fr-FR" dirty="0"/>
              <a:t>, </a:t>
            </a:r>
            <a:r>
              <a:rPr lang="fr-FR" dirty="0" err="1"/>
              <a:t>particularly</a:t>
            </a:r>
            <a:r>
              <a:rPr lang="fr-FR" dirty="0"/>
              <a:t> “</a:t>
            </a:r>
            <a:r>
              <a:rPr lang="fr-FR" dirty="0" err="1"/>
              <a:t>pest</a:t>
            </a:r>
            <a:r>
              <a:rPr lang="fr-FR" dirty="0"/>
              <a:t>” </a:t>
            </a:r>
            <a:r>
              <a:rPr lang="fr-FR" dirty="0" err="1"/>
              <a:t>species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raises</a:t>
            </a:r>
            <a:r>
              <a:rPr lang="fr-FR" dirty="0"/>
              <a:t> the question of </a:t>
            </a:r>
            <a:r>
              <a:rPr lang="fr-FR" dirty="0" err="1"/>
              <a:t>potential</a:t>
            </a:r>
            <a:r>
              <a:rPr lang="fr-FR" dirty="0"/>
              <a:t> horizontal </a:t>
            </a:r>
            <a:r>
              <a:rPr lang="fr-FR" dirty="0" err="1"/>
              <a:t>gene</a:t>
            </a:r>
            <a:r>
              <a:rPr lang="fr-FR" dirty="0"/>
              <a:t> </a:t>
            </a:r>
            <a:r>
              <a:rPr lang="fr-FR" dirty="0" err="1"/>
              <a:t>transfer</a:t>
            </a:r>
            <a:r>
              <a:rPr lang="fr-FR" dirty="0"/>
              <a:t> and the </a:t>
            </a:r>
            <a:r>
              <a:rPr lang="fr-FR" dirty="0" err="1"/>
              <a:t>emergence</a:t>
            </a:r>
            <a:r>
              <a:rPr lang="fr-FR" dirty="0"/>
              <a:t> of </a:t>
            </a:r>
            <a:r>
              <a:rPr lang="fr-FR" dirty="0" err="1"/>
              <a:t>irreversible</a:t>
            </a:r>
            <a:r>
              <a:rPr lang="fr-FR" dirty="0"/>
              <a:t> damage to </a:t>
            </a:r>
            <a:r>
              <a:rPr lang="fr-FR" dirty="0" err="1"/>
              <a:t>biodiversity</a:t>
            </a:r>
            <a:r>
              <a:rPr lang="fr-FR" dirty="0"/>
              <a:t>;</a:t>
            </a:r>
          </a:p>
          <a:p>
            <a:r>
              <a:rPr lang="fr-FR" dirty="0"/>
              <a:t>3/ </a:t>
            </a:r>
            <a:r>
              <a:rPr lang="fr-FR" dirty="0" err="1"/>
              <a:t>risks</a:t>
            </a:r>
            <a:r>
              <a:rPr lang="fr-FR" dirty="0"/>
              <a:t> of damage to the </a:t>
            </a:r>
            <a:r>
              <a:rPr lang="fr-FR" dirty="0" err="1"/>
              <a:t>environment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i="1" dirty="0" smtClean="0"/>
              <a:t>« To </a:t>
            </a:r>
            <a:r>
              <a:rPr lang="fr-FR" i="1" dirty="0"/>
              <a:t>encourage </a:t>
            </a:r>
            <a:r>
              <a:rPr lang="fr-FR" i="1" dirty="0" err="1"/>
              <a:t>research</a:t>
            </a:r>
            <a:r>
              <a:rPr lang="fr-FR" i="1" dirty="0"/>
              <a:t> </a:t>
            </a:r>
            <a:r>
              <a:rPr lang="fr-FR" i="1" dirty="0" err="1"/>
              <a:t>aimed</a:t>
            </a:r>
            <a:r>
              <a:rPr lang="fr-FR" i="1" dirty="0"/>
              <a:t> </a:t>
            </a:r>
            <a:r>
              <a:rPr lang="fr-FR" i="1" dirty="0" err="1"/>
              <a:t>at</a:t>
            </a:r>
            <a:r>
              <a:rPr lang="fr-FR" i="1" dirty="0"/>
              <a:t> </a:t>
            </a:r>
            <a:r>
              <a:rPr lang="fr-FR" i="1" dirty="0" err="1"/>
              <a:t>evaluating</a:t>
            </a:r>
            <a:r>
              <a:rPr lang="fr-FR" i="1" dirty="0"/>
              <a:t> the </a:t>
            </a:r>
            <a:r>
              <a:rPr lang="fr-FR" i="1" dirty="0" err="1"/>
              <a:t>efficacy</a:t>
            </a:r>
            <a:r>
              <a:rPr lang="fr-FR" i="1" dirty="0"/>
              <a:t> and </a:t>
            </a:r>
            <a:r>
              <a:rPr lang="fr-FR" i="1" dirty="0" err="1"/>
              <a:t>safety</a:t>
            </a:r>
            <a:r>
              <a:rPr lang="fr-FR" i="1" dirty="0"/>
              <a:t> of CRISPR </a:t>
            </a:r>
            <a:r>
              <a:rPr lang="fr-FR" i="1" dirty="0" err="1"/>
              <a:t>technology</a:t>
            </a:r>
            <a:r>
              <a:rPr lang="fr-FR" i="1" dirty="0"/>
              <a:t> and </a:t>
            </a:r>
            <a:r>
              <a:rPr lang="fr-FR" i="1" dirty="0" err="1"/>
              <a:t>other</a:t>
            </a:r>
            <a:r>
              <a:rPr lang="fr-FR" i="1" dirty="0"/>
              <a:t> </a:t>
            </a:r>
            <a:r>
              <a:rPr lang="fr-FR" i="1" dirty="0" err="1"/>
              <a:t>recently</a:t>
            </a:r>
            <a:r>
              <a:rPr lang="fr-FR" i="1" dirty="0"/>
              <a:t> </a:t>
            </a:r>
            <a:r>
              <a:rPr lang="fr-FR" i="1" dirty="0" err="1"/>
              <a:t>published</a:t>
            </a:r>
            <a:r>
              <a:rPr lang="fr-FR" i="1" dirty="0"/>
              <a:t> </a:t>
            </a:r>
            <a:r>
              <a:rPr lang="fr-FR" i="1" dirty="0" err="1"/>
              <a:t>genome</a:t>
            </a:r>
            <a:r>
              <a:rPr lang="fr-FR" i="1" dirty="0"/>
              <a:t> </a:t>
            </a:r>
            <a:r>
              <a:rPr lang="fr-FR" i="1" dirty="0" err="1"/>
              <a:t>editing</a:t>
            </a:r>
            <a:r>
              <a:rPr lang="fr-FR" i="1" dirty="0"/>
              <a:t> technologies, in </a:t>
            </a:r>
            <a:r>
              <a:rPr lang="fr-FR" i="1" dirty="0" err="1"/>
              <a:t>experimental</a:t>
            </a:r>
            <a:r>
              <a:rPr lang="fr-FR" i="1" dirty="0"/>
              <a:t> </a:t>
            </a:r>
            <a:r>
              <a:rPr lang="fr-FR" i="1" dirty="0" err="1"/>
              <a:t>models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</a:t>
            </a:r>
            <a:r>
              <a:rPr lang="fr-FR" i="1" dirty="0" err="1"/>
              <a:t>can</a:t>
            </a:r>
            <a:r>
              <a:rPr lang="fr-FR" i="1" dirty="0"/>
              <a:t> </a:t>
            </a:r>
            <a:r>
              <a:rPr lang="fr-FR" i="1" dirty="0" err="1"/>
              <a:t>allow</a:t>
            </a:r>
            <a:r>
              <a:rPr lang="fr-FR" i="1" dirty="0"/>
              <a:t> case-by-case </a:t>
            </a:r>
            <a:r>
              <a:rPr lang="fr-FR" i="1" dirty="0" err="1"/>
              <a:t>determination</a:t>
            </a:r>
            <a:r>
              <a:rPr lang="fr-FR" i="1" dirty="0"/>
              <a:t> of the </a:t>
            </a:r>
            <a:r>
              <a:rPr lang="fr-FR" i="1" dirty="0" err="1"/>
              <a:t>benefit</a:t>
            </a:r>
            <a:r>
              <a:rPr lang="fr-FR" i="1" dirty="0"/>
              <a:t>/</a:t>
            </a:r>
            <a:r>
              <a:rPr lang="fr-FR" i="1" dirty="0" err="1"/>
              <a:t>risk</a:t>
            </a:r>
            <a:r>
              <a:rPr lang="fr-FR" i="1" dirty="0"/>
              <a:t> balance of a </a:t>
            </a:r>
            <a:r>
              <a:rPr lang="fr-FR" i="1" dirty="0" err="1"/>
              <a:t>therapeutic</a:t>
            </a:r>
            <a:r>
              <a:rPr lang="fr-FR" i="1" dirty="0"/>
              <a:t> application, </a:t>
            </a:r>
            <a:r>
              <a:rPr lang="fr-FR" b="1" i="1" dirty="0" err="1"/>
              <a:t>including</a:t>
            </a:r>
            <a:r>
              <a:rPr lang="fr-FR" b="1" i="1" dirty="0"/>
              <a:t> </a:t>
            </a:r>
            <a:r>
              <a:rPr lang="fr-FR" b="1" i="1" dirty="0" err="1"/>
              <a:t>any</a:t>
            </a:r>
            <a:r>
              <a:rPr lang="fr-FR" b="1" i="1" dirty="0"/>
              <a:t> applications </a:t>
            </a:r>
            <a:r>
              <a:rPr lang="fr-FR" b="1" i="1" dirty="0" err="1"/>
              <a:t>that</a:t>
            </a:r>
            <a:r>
              <a:rPr lang="fr-FR" b="1" i="1" dirty="0"/>
              <a:t> </a:t>
            </a:r>
            <a:r>
              <a:rPr lang="fr-FR" b="1" i="1" dirty="0" err="1"/>
              <a:t>involve</a:t>
            </a:r>
            <a:r>
              <a:rPr lang="fr-FR" b="1" i="1" dirty="0"/>
              <a:t> </a:t>
            </a:r>
            <a:r>
              <a:rPr lang="fr-FR" b="1" i="1" dirty="0" err="1"/>
              <a:t>germ</a:t>
            </a:r>
            <a:r>
              <a:rPr lang="fr-FR" b="1" i="1" dirty="0"/>
              <a:t> </a:t>
            </a:r>
            <a:r>
              <a:rPr lang="fr-FR" b="1" i="1" dirty="0" err="1"/>
              <a:t>cells</a:t>
            </a:r>
            <a:r>
              <a:rPr lang="fr-FR" b="1" i="1" dirty="0"/>
              <a:t> and the </a:t>
            </a:r>
            <a:r>
              <a:rPr lang="fr-FR" b="1" i="1" dirty="0" err="1"/>
              <a:t>embryo</a:t>
            </a:r>
            <a:r>
              <a:rPr lang="fr-FR" i="1" dirty="0" smtClean="0"/>
              <a:t>. »</a:t>
            </a:r>
          </a:p>
          <a:p>
            <a:endParaRPr lang="fr-FR" i="1" dirty="0"/>
          </a:p>
          <a:p>
            <a:r>
              <a:rPr lang="fr-FR" i="1" dirty="0" smtClean="0"/>
              <a:t>« To </a:t>
            </a:r>
            <a:r>
              <a:rPr lang="fr-FR" i="1" dirty="0" err="1"/>
              <a:t>comply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the </a:t>
            </a:r>
            <a:r>
              <a:rPr lang="fr-FR" b="1" i="1" dirty="0"/>
              <a:t>prohibition of </a:t>
            </a:r>
            <a:r>
              <a:rPr lang="fr-FR" b="1" i="1" dirty="0" err="1"/>
              <a:t>any</a:t>
            </a:r>
            <a:r>
              <a:rPr lang="fr-FR" b="1" i="1" dirty="0"/>
              <a:t> modification of the </a:t>
            </a:r>
            <a:r>
              <a:rPr lang="fr-FR" b="1" i="1" dirty="0" err="1"/>
              <a:t>germ</a:t>
            </a:r>
            <a:r>
              <a:rPr lang="fr-FR" b="1" i="1" dirty="0"/>
              <a:t> line </a:t>
            </a:r>
            <a:r>
              <a:rPr lang="fr-FR" b="1" i="1" dirty="0" err="1"/>
              <a:t>nuclear</a:t>
            </a:r>
            <a:r>
              <a:rPr lang="fr-FR" b="1" i="1" dirty="0"/>
              <a:t> </a:t>
            </a:r>
            <a:r>
              <a:rPr lang="fr-FR" b="1" i="1" dirty="0" err="1"/>
              <a:t>genome</a:t>
            </a:r>
            <a:r>
              <a:rPr lang="fr-FR" b="1" i="1" dirty="0"/>
              <a:t> for reproductive </a:t>
            </a:r>
            <a:r>
              <a:rPr lang="fr-FR" b="1" i="1" dirty="0" err="1"/>
              <a:t>purposes</a:t>
            </a:r>
            <a:r>
              <a:rPr lang="fr-FR" b="1" i="1" dirty="0"/>
              <a:t> in the </a:t>
            </a:r>
            <a:r>
              <a:rPr lang="fr-FR" b="1" i="1" dirty="0" err="1"/>
              <a:t>human</a:t>
            </a:r>
            <a:r>
              <a:rPr lang="fr-FR" b="1" i="1" dirty="0"/>
              <a:t> </a:t>
            </a:r>
            <a:r>
              <a:rPr lang="fr-FR" b="1" i="1" dirty="0" err="1"/>
              <a:t>species</a:t>
            </a:r>
            <a:r>
              <a:rPr lang="fr-FR" i="1" dirty="0"/>
              <a:t>, and not support </a:t>
            </a:r>
            <a:r>
              <a:rPr lang="fr-FR" i="1" dirty="0" err="1"/>
              <a:t>any</a:t>
            </a:r>
            <a:r>
              <a:rPr lang="fr-FR" i="1" dirty="0"/>
              <a:t> application to </a:t>
            </a:r>
            <a:r>
              <a:rPr lang="fr-FR" i="1" dirty="0" err="1"/>
              <a:t>modify</a:t>
            </a:r>
            <a:r>
              <a:rPr lang="fr-FR" i="1" dirty="0"/>
              <a:t> the </a:t>
            </a:r>
            <a:r>
              <a:rPr lang="fr-FR" i="1" dirty="0" err="1"/>
              <a:t>legal</a:t>
            </a:r>
            <a:r>
              <a:rPr lang="fr-FR" i="1" dirty="0"/>
              <a:t> conditions </a:t>
            </a:r>
            <a:r>
              <a:rPr lang="fr-FR" i="1" dirty="0" err="1"/>
              <a:t>until</a:t>
            </a:r>
            <a:r>
              <a:rPr lang="fr-FR" i="1" dirty="0"/>
              <a:t> </a:t>
            </a:r>
            <a:r>
              <a:rPr lang="fr-FR" i="1" dirty="0" err="1"/>
              <a:t>uncertainties</a:t>
            </a:r>
            <a:r>
              <a:rPr lang="fr-FR" i="1" dirty="0"/>
              <a:t> about the </a:t>
            </a:r>
            <a:r>
              <a:rPr lang="fr-FR" i="1" dirty="0" err="1"/>
              <a:t>risks</a:t>
            </a:r>
            <a:r>
              <a:rPr lang="fr-FR" i="1" dirty="0"/>
              <a:t> have been </a:t>
            </a:r>
            <a:r>
              <a:rPr lang="fr-FR" i="1" dirty="0" err="1"/>
              <a:t>clearly</a:t>
            </a:r>
            <a:r>
              <a:rPr lang="fr-FR" i="1" dirty="0"/>
              <a:t> </a:t>
            </a:r>
            <a:r>
              <a:rPr lang="fr-FR" i="1" dirty="0" err="1"/>
              <a:t>evaluated</a:t>
            </a:r>
            <a:r>
              <a:rPr lang="fr-FR" i="1" dirty="0"/>
              <a:t>, and </a:t>
            </a:r>
            <a:r>
              <a:rPr lang="fr-FR" i="1" dirty="0" err="1"/>
              <a:t>until</a:t>
            </a:r>
            <a:r>
              <a:rPr lang="fr-FR" i="1" dirty="0"/>
              <a:t> a </a:t>
            </a:r>
            <a:r>
              <a:rPr lang="fr-FR" b="1" i="1" dirty="0" err="1"/>
              <a:t>broad</a:t>
            </a:r>
            <a:r>
              <a:rPr lang="fr-FR" b="1" i="1" dirty="0"/>
              <a:t> consultation </a:t>
            </a:r>
            <a:r>
              <a:rPr lang="fr-FR" b="1" i="1" dirty="0" err="1"/>
              <a:t>involving</a:t>
            </a:r>
            <a:r>
              <a:rPr lang="fr-FR" b="1" i="1" dirty="0"/>
              <a:t> multiple </a:t>
            </a:r>
            <a:r>
              <a:rPr lang="fr-FR" b="1" i="1" dirty="0" err="1"/>
              <a:t>partners</a:t>
            </a:r>
            <a:r>
              <a:rPr lang="fr-FR" b="1" i="1" dirty="0"/>
              <a:t> </a:t>
            </a:r>
            <a:r>
              <a:rPr lang="fr-FR" b="1" i="1" dirty="0" err="1"/>
              <a:t>from</a:t>
            </a:r>
            <a:r>
              <a:rPr lang="fr-FR" b="1" i="1" dirty="0"/>
              <a:t> civil society </a:t>
            </a:r>
            <a:r>
              <a:rPr lang="fr-FR" i="1" dirty="0"/>
              <a:t>has </a:t>
            </a:r>
            <a:r>
              <a:rPr lang="fr-FR" i="1" dirty="0" err="1"/>
              <a:t>ruled</a:t>
            </a:r>
            <a:r>
              <a:rPr lang="fr-FR" i="1" dirty="0"/>
              <a:t> on </a:t>
            </a:r>
            <a:r>
              <a:rPr lang="fr-FR" i="1" dirty="0" err="1"/>
              <a:t>this</a:t>
            </a:r>
            <a:r>
              <a:rPr lang="fr-FR" i="1" dirty="0"/>
              <a:t> scenario</a:t>
            </a:r>
            <a:r>
              <a:rPr lang="fr-FR" i="1" dirty="0" smtClean="0"/>
              <a:t>. »</a:t>
            </a:r>
            <a:endParaRPr lang="fr-FR" i="1" dirty="0"/>
          </a:p>
          <a:p>
            <a:r>
              <a:rPr lang="fr-FR" dirty="0" smtClean="0">
                <a:latin typeface="Arial"/>
                <a:cs typeface="Arial"/>
              </a:rPr>
              <a:t> </a:t>
            </a:r>
            <a:endParaRPr lang="fr-F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27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790358" y="404120"/>
            <a:ext cx="379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Arial"/>
                <a:cs typeface="Arial"/>
              </a:rPr>
              <a:t>State of the art in France </a:t>
            </a:r>
            <a:endParaRPr lang="fr-FR" sz="2400" b="1" dirty="0">
              <a:latin typeface="Arial"/>
              <a:cs typeface="Arial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3164" y="1866646"/>
            <a:ext cx="881210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Gene </a:t>
            </a:r>
            <a:r>
              <a:rPr lang="fr-FR" dirty="0" err="1" smtClean="0"/>
              <a:t>therapy</a:t>
            </a:r>
            <a:r>
              <a:rPr lang="fr-FR" dirty="0" smtClean="0"/>
              <a:t> of </a:t>
            </a:r>
            <a:r>
              <a:rPr lang="fr-FR" dirty="0" err="1" smtClean="0"/>
              <a:t>somatic</a:t>
            </a:r>
            <a:r>
              <a:rPr lang="fr-FR" dirty="0" smtClean="0"/>
              <a:t> </a:t>
            </a:r>
            <a:r>
              <a:rPr lang="fr-FR" dirty="0" err="1" smtClean="0"/>
              <a:t>cells</a:t>
            </a:r>
            <a:r>
              <a:rPr lang="fr-FR" dirty="0" smtClean="0"/>
              <a:t> has been </a:t>
            </a:r>
            <a:r>
              <a:rPr lang="fr-FR" dirty="0" err="1" smtClean="0"/>
              <a:t>promoted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the end of the 90s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seminal</a:t>
            </a:r>
            <a:r>
              <a:rPr lang="fr-FR" dirty="0" smtClean="0"/>
              <a:t> </a:t>
            </a:r>
            <a:r>
              <a:rPr lang="fr-FR" dirty="0" err="1" smtClean="0"/>
              <a:t>advances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treatments</a:t>
            </a:r>
            <a:r>
              <a:rPr lang="fr-FR" dirty="0" smtClean="0"/>
              <a:t> for </a:t>
            </a:r>
            <a:r>
              <a:rPr lang="fr-FR" dirty="0" err="1" smtClean="0"/>
              <a:t>severe</a:t>
            </a:r>
            <a:r>
              <a:rPr lang="fr-FR" dirty="0" smtClean="0"/>
              <a:t> immune </a:t>
            </a:r>
            <a:r>
              <a:rPr lang="fr-FR" dirty="0" err="1" smtClean="0"/>
              <a:t>deficit</a:t>
            </a:r>
            <a:r>
              <a:rPr lang="fr-FR" dirty="0" smtClean="0"/>
              <a:t> (SCID-X, </a:t>
            </a:r>
            <a:r>
              <a:rPr lang="fr-FR" dirty="0" err="1" smtClean="0"/>
              <a:t>Wiscott</a:t>
            </a:r>
            <a:r>
              <a:rPr lang="fr-FR" dirty="0" smtClean="0"/>
              <a:t>-Aldrich, M. </a:t>
            </a:r>
            <a:r>
              <a:rPr lang="fr-FR" dirty="0" err="1" smtClean="0"/>
              <a:t>Cavazzana</a:t>
            </a:r>
            <a:r>
              <a:rPr lang="fr-FR" dirty="0" smtClean="0"/>
              <a:t> &amp; A. Fischer), </a:t>
            </a:r>
            <a:r>
              <a:rPr lang="fr-FR" dirty="0" err="1" smtClean="0"/>
              <a:t>ß-Thalassemia</a:t>
            </a:r>
            <a:r>
              <a:rPr lang="fr-FR" dirty="0" smtClean="0"/>
              <a:t> (M. </a:t>
            </a:r>
            <a:r>
              <a:rPr lang="fr-FR" dirty="0" err="1" smtClean="0"/>
              <a:t>Cavazzana</a:t>
            </a:r>
            <a:r>
              <a:rPr lang="fr-FR" dirty="0" smtClean="0"/>
              <a:t>) or </a:t>
            </a:r>
            <a:r>
              <a:rPr lang="fr-FR" dirty="0" err="1" smtClean="0"/>
              <a:t>adrenoleukodystrophy</a:t>
            </a:r>
            <a:r>
              <a:rPr lang="fr-FR" dirty="0" smtClean="0"/>
              <a:t> (M. </a:t>
            </a:r>
            <a:r>
              <a:rPr lang="fr-FR" dirty="0" err="1" smtClean="0"/>
              <a:t>Cavazzana</a:t>
            </a:r>
            <a:r>
              <a:rPr lang="fr-FR" dirty="0" smtClean="0"/>
              <a:t> &amp; N. Cartier).</a:t>
            </a:r>
          </a:p>
          <a:p>
            <a:endParaRPr lang="fr-FR" dirty="0"/>
          </a:p>
          <a:p>
            <a:r>
              <a:rPr lang="fr-FR" dirty="0" smtClean="0"/>
              <a:t>In 2018 </a:t>
            </a:r>
            <a:r>
              <a:rPr lang="fr-FR" dirty="0" err="1" smtClean="0"/>
              <a:t>our</a:t>
            </a:r>
            <a:r>
              <a:rPr lang="fr-FR" dirty="0" smtClean="0"/>
              <a:t> FDA-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regulatory</a:t>
            </a:r>
            <a:r>
              <a:rPr lang="fr-FR" dirty="0" smtClean="0"/>
              <a:t> </a:t>
            </a:r>
            <a:r>
              <a:rPr lang="fr-FR" dirty="0" err="1" smtClean="0"/>
              <a:t>agency</a:t>
            </a:r>
            <a:r>
              <a:rPr lang="fr-FR" dirty="0" smtClean="0"/>
              <a:t> (ANSM, Agence National de Sécurité des Médicaments) </a:t>
            </a:r>
            <a:r>
              <a:rPr lang="fr-FR" dirty="0" err="1" smtClean="0"/>
              <a:t>approved</a:t>
            </a:r>
            <a:r>
              <a:rPr lang="fr-FR" dirty="0" smtClean="0"/>
              <a:t> CAR-T </a:t>
            </a:r>
            <a:r>
              <a:rPr lang="fr-FR" dirty="0" err="1" smtClean="0"/>
              <a:t>treatments</a:t>
            </a:r>
            <a:r>
              <a:rPr lang="fr-FR" dirty="0" smtClean="0"/>
              <a:t> in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specific</a:t>
            </a:r>
            <a:r>
              <a:rPr lang="fr-FR" dirty="0" smtClean="0"/>
              <a:t> cancers</a:t>
            </a:r>
          </a:p>
          <a:p>
            <a:endParaRPr lang="fr-FR" dirty="0"/>
          </a:p>
          <a:p>
            <a:r>
              <a:rPr lang="fr-FR" dirty="0" err="1" smtClean="0"/>
              <a:t>Pre</a:t>
            </a:r>
            <a:r>
              <a:rPr lang="fr-FR" dirty="0" smtClean="0"/>
              <a:t>-Implantation </a:t>
            </a:r>
            <a:r>
              <a:rPr lang="fr-FR" dirty="0" err="1" smtClean="0"/>
              <a:t>Genetic</a:t>
            </a:r>
            <a:r>
              <a:rPr lang="fr-FR" dirty="0" smtClean="0"/>
              <a:t> </a:t>
            </a:r>
            <a:r>
              <a:rPr lang="fr-FR" dirty="0" err="1" smtClean="0"/>
              <a:t>Diagnosis</a:t>
            </a:r>
            <a:r>
              <a:rPr lang="fr-FR" dirty="0" smtClean="0"/>
              <a:t> (PGD)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allowed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1994 for </a:t>
            </a:r>
            <a:r>
              <a:rPr lang="fr-FR" dirty="0" err="1" smtClean="0"/>
              <a:t>licenced</a:t>
            </a:r>
            <a:r>
              <a:rPr lang="fr-FR" dirty="0" smtClean="0"/>
              <a:t> </a:t>
            </a:r>
            <a:r>
              <a:rPr lang="fr-FR" dirty="0" err="1" smtClean="0"/>
              <a:t>centers</a:t>
            </a:r>
            <a:r>
              <a:rPr lang="fr-FR" dirty="0" smtClean="0"/>
              <a:t> (5 </a:t>
            </a:r>
            <a:r>
              <a:rPr lang="fr-FR" dirty="0" err="1" smtClean="0"/>
              <a:t>presently</a:t>
            </a:r>
            <a:r>
              <a:rPr lang="fr-FR" dirty="0" smtClean="0"/>
              <a:t>) </a:t>
            </a:r>
            <a:r>
              <a:rPr lang="fr-FR" dirty="0" err="1" smtClean="0"/>
              <a:t>under</a:t>
            </a:r>
            <a:r>
              <a:rPr lang="fr-FR" dirty="0" smtClean="0"/>
              <a:t> the supervision of Agence de la Biomédecine (ABM).</a:t>
            </a:r>
          </a:p>
          <a:p>
            <a:endParaRPr lang="fr-FR" dirty="0"/>
          </a:p>
          <a:p>
            <a:r>
              <a:rPr lang="fr-FR" dirty="0" err="1" smtClean="0"/>
              <a:t>Research</a:t>
            </a:r>
            <a:r>
              <a:rPr lang="fr-FR" dirty="0" smtClean="0"/>
              <a:t> 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embryos</a:t>
            </a:r>
            <a:r>
              <a:rPr lang="fr-FR" dirty="0" smtClean="0"/>
              <a:t> </a:t>
            </a:r>
            <a:r>
              <a:rPr lang="fr-FR" dirty="0" err="1" smtClean="0"/>
              <a:t>falls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distinct </a:t>
            </a:r>
            <a:r>
              <a:rPr lang="fr-FR" dirty="0" err="1" smtClean="0"/>
              <a:t>rules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potential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:</a:t>
            </a:r>
          </a:p>
          <a:p>
            <a:r>
              <a:rPr lang="fr-FR" dirty="0" smtClean="0"/>
              <a:t>- Licence </a:t>
            </a:r>
            <a:r>
              <a:rPr lang="fr-FR" dirty="0" err="1" smtClean="0"/>
              <a:t>from</a:t>
            </a:r>
            <a:r>
              <a:rPr lang="fr-FR" dirty="0" smtClean="0"/>
              <a:t> ABM for basic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leading</a:t>
            </a:r>
            <a:r>
              <a:rPr lang="fr-FR" dirty="0" smtClean="0"/>
              <a:t> to the destruction of the </a:t>
            </a:r>
            <a:r>
              <a:rPr lang="fr-FR" dirty="0" err="1" smtClean="0"/>
              <a:t>embryo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the end of the </a:t>
            </a:r>
            <a:r>
              <a:rPr lang="fr-FR" dirty="0" err="1" smtClean="0"/>
              <a:t>research</a:t>
            </a:r>
            <a:endParaRPr lang="fr-FR" dirty="0" smtClean="0"/>
          </a:p>
          <a:p>
            <a:r>
              <a:rPr lang="fr-FR" dirty="0" smtClean="0"/>
              <a:t>- Licence </a:t>
            </a:r>
            <a:r>
              <a:rPr lang="fr-FR" dirty="0" err="1" smtClean="0"/>
              <a:t>from</a:t>
            </a:r>
            <a:r>
              <a:rPr lang="fr-FR" dirty="0" smtClean="0"/>
              <a:t> ANSM for </a:t>
            </a:r>
            <a:r>
              <a:rPr lang="fr-FR" dirty="0" err="1" smtClean="0"/>
              <a:t>research</a:t>
            </a:r>
            <a:r>
              <a:rPr lang="fr-FR" dirty="0" smtClean="0"/>
              <a:t> on ART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97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761" y="365127"/>
            <a:ext cx="6945949" cy="1015216"/>
          </a:xfrm>
        </p:spPr>
        <p:txBody>
          <a:bodyPr>
            <a:noAutofit/>
          </a:bodyPr>
          <a:lstStyle/>
          <a:p>
            <a:pPr algn="r"/>
            <a:r>
              <a:rPr lang="fr-FR" sz="2400" dirty="0">
                <a:latin typeface="Arial"/>
                <a:cs typeface="Arial"/>
              </a:rPr>
              <a:t>Article 16-</a:t>
            </a:r>
            <a:r>
              <a:rPr lang="fr-FR" sz="2400" dirty="0" smtClean="0">
                <a:latin typeface="Arial"/>
                <a:cs typeface="Arial"/>
              </a:rPr>
              <a:t>4 of the French Civil Code </a:t>
            </a:r>
            <a:r>
              <a:rPr lang="fr-FR" sz="2400" dirty="0" smtClean="0">
                <a:latin typeface="Arial"/>
                <a:cs typeface="Arial"/>
                <a:hlinkClick r:id="rId2"/>
              </a:rPr>
              <a:t>Law </a:t>
            </a:r>
            <a:r>
              <a:rPr lang="fr-FR" sz="2400" dirty="0">
                <a:latin typeface="Arial"/>
                <a:cs typeface="Arial"/>
                <a:hlinkClick r:id="rId2"/>
              </a:rPr>
              <a:t>n°2004-800 </a:t>
            </a:r>
            <a:r>
              <a:rPr lang="fr-FR" sz="2400" dirty="0" smtClean="0">
                <a:latin typeface="Arial"/>
                <a:cs typeface="Arial"/>
                <a:hlinkClick r:id="rId2"/>
              </a:rPr>
              <a:t>of </a:t>
            </a:r>
            <a:r>
              <a:rPr lang="fr-FR" sz="2400" dirty="0">
                <a:latin typeface="Arial"/>
                <a:cs typeface="Arial"/>
                <a:hlinkClick r:id="rId2"/>
              </a:rPr>
              <a:t>6 août 2004 - art. 21 </a:t>
            </a:r>
            <a:r>
              <a:rPr lang="fr-FR" sz="2400" dirty="0">
                <a:latin typeface="Arial"/>
                <a:cs typeface="Arial"/>
              </a:rPr>
              <a:t/>
            </a:r>
            <a:br>
              <a:rPr lang="fr-FR" sz="2400" dirty="0">
                <a:latin typeface="Arial"/>
                <a:cs typeface="Arial"/>
              </a:rPr>
            </a:br>
            <a:endParaRPr lang="fr-FR" sz="2400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0892" y="1825625"/>
            <a:ext cx="8725226" cy="4351338"/>
          </a:xfrm>
        </p:spPr>
        <p:txBody>
          <a:bodyPr>
            <a:normAutofit/>
          </a:bodyPr>
          <a:lstStyle/>
          <a:p>
            <a:r>
              <a:rPr lang="fr-FR" sz="1800" b="1" dirty="0">
                <a:latin typeface="Arial"/>
                <a:cs typeface="Arial"/>
              </a:rPr>
              <a:t>No one </a:t>
            </a:r>
            <a:r>
              <a:rPr lang="fr-FR" sz="1800" b="1" dirty="0" err="1">
                <a:latin typeface="Arial"/>
                <a:cs typeface="Arial"/>
              </a:rPr>
              <a:t>can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undermine</a:t>
            </a:r>
            <a:r>
              <a:rPr lang="fr-FR" sz="1800" b="1" dirty="0">
                <a:latin typeface="Arial"/>
                <a:cs typeface="Arial"/>
              </a:rPr>
              <a:t> the </a:t>
            </a:r>
            <a:r>
              <a:rPr lang="fr-FR" sz="1800" b="1" dirty="0" err="1">
                <a:latin typeface="Arial"/>
                <a:cs typeface="Arial"/>
              </a:rPr>
              <a:t>integrity</a:t>
            </a:r>
            <a:r>
              <a:rPr lang="fr-FR" sz="1800" b="1" dirty="0">
                <a:latin typeface="Arial"/>
                <a:cs typeface="Arial"/>
              </a:rPr>
              <a:t> of the </a:t>
            </a:r>
            <a:r>
              <a:rPr lang="fr-FR" sz="1800" b="1" dirty="0" err="1">
                <a:latin typeface="Arial"/>
                <a:cs typeface="Arial"/>
              </a:rPr>
              <a:t>human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 smtClean="0">
                <a:latin typeface="Arial"/>
                <a:cs typeface="Arial"/>
              </a:rPr>
              <a:t>species</a:t>
            </a:r>
            <a:r>
              <a:rPr lang="fr-FR" sz="1800" b="1" dirty="0" smtClean="0">
                <a:latin typeface="Arial"/>
                <a:cs typeface="Arial"/>
              </a:rPr>
              <a:t>. </a:t>
            </a:r>
            <a:r>
              <a:rPr lang="fr-FR" sz="1800" i="1" dirty="0" smtClean="0">
                <a:latin typeface="Arial"/>
                <a:cs typeface="Arial"/>
              </a:rPr>
              <a:t>(Nul </a:t>
            </a:r>
            <a:r>
              <a:rPr lang="fr-FR" sz="1800" i="1" dirty="0">
                <a:latin typeface="Arial"/>
                <a:cs typeface="Arial"/>
              </a:rPr>
              <a:t>ne peut porter atteinte à l'intégrité de l'espèce humaine</a:t>
            </a:r>
            <a:r>
              <a:rPr lang="fr-FR" sz="1800" i="1" dirty="0" smtClean="0">
                <a:latin typeface="Arial"/>
                <a:cs typeface="Arial"/>
              </a:rPr>
              <a:t>.)</a:t>
            </a:r>
            <a:endParaRPr lang="fr-FR" sz="1800" i="1" dirty="0">
              <a:latin typeface="Arial"/>
              <a:cs typeface="Arial"/>
            </a:endParaRPr>
          </a:p>
          <a:p>
            <a:r>
              <a:rPr lang="fr-FR" sz="1800" b="1" dirty="0" err="1">
                <a:latin typeface="Arial"/>
                <a:cs typeface="Arial"/>
              </a:rPr>
              <a:t>Any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eugenic</a:t>
            </a:r>
            <a:r>
              <a:rPr lang="fr-FR" sz="1800" b="1" dirty="0">
                <a:latin typeface="Arial"/>
                <a:cs typeface="Arial"/>
              </a:rPr>
              <a:t> practice </a:t>
            </a:r>
            <a:r>
              <a:rPr lang="fr-FR" sz="1800" b="1" dirty="0" err="1">
                <a:latin typeface="Arial"/>
                <a:cs typeface="Arial"/>
              </a:rPr>
              <a:t>tending</a:t>
            </a:r>
            <a:r>
              <a:rPr lang="fr-FR" sz="1800" b="1" dirty="0">
                <a:latin typeface="Arial"/>
                <a:cs typeface="Arial"/>
              </a:rPr>
              <a:t> to the </a:t>
            </a:r>
            <a:r>
              <a:rPr lang="fr-FR" sz="1800" b="1" dirty="0" err="1">
                <a:latin typeface="Arial"/>
                <a:cs typeface="Arial"/>
              </a:rPr>
              <a:t>organization</a:t>
            </a:r>
            <a:r>
              <a:rPr lang="fr-FR" sz="1800" b="1" dirty="0">
                <a:latin typeface="Arial"/>
                <a:cs typeface="Arial"/>
              </a:rPr>
              <a:t> of the </a:t>
            </a:r>
            <a:r>
              <a:rPr lang="fr-FR" sz="1800" b="1" dirty="0" err="1">
                <a:latin typeface="Arial"/>
                <a:cs typeface="Arial"/>
              </a:rPr>
              <a:t>selection</a:t>
            </a:r>
            <a:r>
              <a:rPr lang="fr-FR" sz="1800" b="1" dirty="0">
                <a:latin typeface="Arial"/>
                <a:cs typeface="Arial"/>
              </a:rPr>
              <a:t> of </a:t>
            </a:r>
            <a:r>
              <a:rPr lang="fr-FR" sz="1800" b="1" dirty="0" err="1">
                <a:latin typeface="Arial"/>
                <a:cs typeface="Arial"/>
              </a:rPr>
              <a:t>persons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is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 smtClean="0">
                <a:latin typeface="Arial"/>
                <a:cs typeface="Arial"/>
              </a:rPr>
              <a:t>prohibited</a:t>
            </a:r>
            <a:r>
              <a:rPr lang="fr-FR" sz="1800" b="1" dirty="0" smtClean="0">
                <a:latin typeface="Arial"/>
                <a:cs typeface="Arial"/>
              </a:rPr>
              <a:t>. </a:t>
            </a:r>
            <a:r>
              <a:rPr lang="fr-FR" sz="1800" i="1" dirty="0" smtClean="0">
                <a:latin typeface="Arial"/>
                <a:cs typeface="Arial"/>
              </a:rPr>
              <a:t>(Toute </a:t>
            </a:r>
            <a:r>
              <a:rPr lang="fr-FR" sz="1800" i="1" dirty="0">
                <a:latin typeface="Arial"/>
                <a:cs typeface="Arial"/>
              </a:rPr>
              <a:t>pratique eugénique tendant à l'organisation de la sélection des personnes est interdite</a:t>
            </a:r>
            <a:r>
              <a:rPr lang="fr-FR" sz="1800" i="1" dirty="0" smtClean="0">
                <a:latin typeface="Arial"/>
                <a:cs typeface="Arial"/>
              </a:rPr>
              <a:t>.)</a:t>
            </a:r>
            <a:endParaRPr lang="fr-FR" sz="1800" i="1" dirty="0">
              <a:latin typeface="Arial"/>
              <a:cs typeface="Arial"/>
            </a:endParaRPr>
          </a:p>
          <a:p>
            <a:r>
              <a:rPr lang="fr-FR" sz="1800" b="1" dirty="0" err="1">
                <a:latin typeface="Arial"/>
                <a:cs typeface="Arial"/>
              </a:rPr>
              <a:t>Any</a:t>
            </a:r>
            <a:r>
              <a:rPr lang="fr-FR" sz="1800" b="1" dirty="0">
                <a:latin typeface="Arial"/>
                <a:cs typeface="Arial"/>
              </a:rPr>
              <a:t> intervention </a:t>
            </a:r>
            <a:r>
              <a:rPr lang="fr-FR" sz="1800" b="1" dirty="0" err="1">
                <a:latin typeface="Arial"/>
                <a:cs typeface="Arial"/>
              </a:rPr>
              <a:t>aimed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at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giving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birth</a:t>
            </a:r>
            <a:r>
              <a:rPr lang="fr-FR" sz="1800" b="1" dirty="0">
                <a:latin typeface="Arial"/>
                <a:cs typeface="Arial"/>
              </a:rPr>
              <a:t> to a </a:t>
            </a:r>
            <a:r>
              <a:rPr lang="fr-FR" sz="1800" b="1" dirty="0" err="1">
                <a:latin typeface="Arial"/>
                <a:cs typeface="Arial"/>
              </a:rPr>
              <a:t>genetically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identical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child</a:t>
            </a:r>
            <a:r>
              <a:rPr lang="fr-FR" sz="1800" b="1" dirty="0">
                <a:latin typeface="Arial"/>
                <a:cs typeface="Arial"/>
              </a:rPr>
              <a:t> to </a:t>
            </a:r>
            <a:r>
              <a:rPr lang="fr-FR" sz="1800" b="1" dirty="0" err="1">
                <a:latin typeface="Arial"/>
                <a:cs typeface="Arial"/>
              </a:rPr>
              <a:t>another</a:t>
            </a:r>
            <a:r>
              <a:rPr lang="fr-FR" sz="1800" b="1" dirty="0">
                <a:latin typeface="Arial"/>
                <a:cs typeface="Arial"/>
              </a:rPr>
              <a:t> living or </a:t>
            </a:r>
            <a:r>
              <a:rPr lang="fr-FR" sz="1800" b="1" dirty="0" err="1">
                <a:latin typeface="Arial"/>
                <a:cs typeface="Arial"/>
              </a:rPr>
              <a:t>dead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person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is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 smtClean="0">
                <a:latin typeface="Arial"/>
                <a:cs typeface="Arial"/>
              </a:rPr>
              <a:t>prohibited</a:t>
            </a:r>
            <a:r>
              <a:rPr lang="fr-FR" sz="1800" b="1" dirty="0" smtClean="0">
                <a:latin typeface="Arial"/>
                <a:cs typeface="Arial"/>
              </a:rPr>
              <a:t>. </a:t>
            </a:r>
            <a:r>
              <a:rPr lang="fr-FR" sz="1800" i="1" dirty="0" smtClean="0">
                <a:latin typeface="Arial"/>
                <a:cs typeface="Arial"/>
              </a:rPr>
              <a:t>(Est </a:t>
            </a:r>
            <a:r>
              <a:rPr lang="fr-FR" sz="1800" i="1" dirty="0">
                <a:latin typeface="Arial"/>
                <a:cs typeface="Arial"/>
              </a:rPr>
              <a:t>interdite toute intervention ayant pour but de faire naître un enfant génétiquement identique à une autre personne vivante ou décédée</a:t>
            </a:r>
            <a:r>
              <a:rPr lang="fr-FR" sz="1800" i="1" dirty="0" smtClean="0">
                <a:latin typeface="Arial"/>
                <a:cs typeface="Arial"/>
              </a:rPr>
              <a:t>.)</a:t>
            </a:r>
            <a:endParaRPr lang="fr-FR" sz="1800" i="1" dirty="0">
              <a:latin typeface="Arial"/>
              <a:cs typeface="Arial"/>
            </a:endParaRPr>
          </a:p>
          <a:p>
            <a:r>
              <a:rPr lang="fr-FR" sz="1800" b="1" dirty="0" err="1">
                <a:latin typeface="Arial"/>
                <a:cs typeface="Arial"/>
              </a:rPr>
              <a:t>Without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prejudice</a:t>
            </a:r>
            <a:r>
              <a:rPr lang="fr-FR" sz="1800" b="1" dirty="0">
                <a:latin typeface="Arial"/>
                <a:cs typeface="Arial"/>
              </a:rPr>
              <a:t> to </a:t>
            </a:r>
            <a:r>
              <a:rPr lang="fr-FR" sz="1800" b="1" dirty="0" err="1">
                <a:latin typeface="Arial"/>
                <a:cs typeface="Arial"/>
              </a:rPr>
              <a:t>research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aimed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at</a:t>
            </a:r>
            <a:r>
              <a:rPr lang="fr-FR" sz="1800" b="1" dirty="0">
                <a:latin typeface="Arial"/>
                <a:cs typeface="Arial"/>
              </a:rPr>
              <a:t> the </a:t>
            </a:r>
            <a:r>
              <a:rPr lang="fr-FR" sz="1800" b="1" dirty="0" err="1">
                <a:latin typeface="Arial"/>
                <a:cs typeface="Arial"/>
              </a:rPr>
              <a:t>prevention</a:t>
            </a:r>
            <a:r>
              <a:rPr lang="fr-FR" sz="1800" b="1" dirty="0">
                <a:latin typeface="Arial"/>
                <a:cs typeface="Arial"/>
              </a:rPr>
              <a:t> and </a:t>
            </a:r>
            <a:r>
              <a:rPr lang="fr-FR" sz="1800" b="1" dirty="0" err="1">
                <a:latin typeface="Arial"/>
                <a:cs typeface="Arial"/>
              </a:rPr>
              <a:t>treatment</a:t>
            </a:r>
            <a:r>
              <a:rPr lang="fr-FR" sz="1800" b="1" dirty="0">
                <a:latin typeface="Arial"/>
                <a:cs typeface="Arial"/>
              </a:rPr>
              <a:t> of </a:t>
            </a:r>
            <a:r>
              <a:rPr lang="fr-FR" sz="1800" b="1" dirty="0" err="1">
                <a:latin typeface="Arial"/>
                <a:cs typeface="Arial"/>
              </a:rPr>
              <a:t>genetic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diseases</a:t>
            </a:r>
            <a:r>
              <a:rPr lang="fr-FR" sz="1800" b="1" dirty="0">
                <a:latin typeface="Arial"/>
                <a:cs typeface="Arial"/>
              </a:rPr>
              <a:t>, no </a:t>
            </a:r>
            <a:r>
              <a:rPr lang="fr-FR" sz="1800" b="1" dirty="0" smtClean="0">
                <a:latin typeface="Arial"/>
                <a:cs typeface="Arial"/>
              </a:rPr>
              <a:t>modification </a:t>
            </a:r>
            <a:r>
              <a:rPr lang="fr-FR" sz="1800" b="1" dirty="0" err="1">
                <a:latin typeface="Arial"/>
                <a:cs typeface="Arial"/>
              </a:rPr>
              <a:t>can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be</a:t>
            </a:r>
            <a:r>
              <a:rPr lang="fr-FR" sz="1800" b="1" dirty="0">
                <a:latin typeface="Arial"/>
                <a:cs typeface="Arial"/>
              </a:rPr>
              <a:t> made to </a:t>
            </a:r>
            <a:r>
              <a:rPr lang="fr-FR" sz="1800" b="1" dirty="0" err="1">
                <a:latin typeface="Arial"/>
                <a:cs typeface="Arial"/>
              </a:rPr>
              <a:t>genetic</a:t>
            </a:r>
            <a:r>
              <a:rPr lang="fr-FR" sz="1800" b="1" dirty="0">
                <a:latin typeface="Arial"/>
                <a:cs typeface="Arial"/>
              </a:rPr>
              <a:t> traits in </a:t>
            </a:r>
            <a:r>
              <a:rPr lang="fr-FR" sz="1800" b="1" dirty="0" err="1">
                <a:latin typeface="Arial"/>
                <a:cs typeface="Arial"/>
              </a:rPr>
              <a:t>order</a:t>
            </a:r>
            <a:r>
              <a:rPr lang="fr-FR" sz="1800" b="1" dirty="0">
                <a:latin typeface="Arial"/>
                <a:cs typeface="Arial"/>
              </a:rPr>
              <a:t> to </a:t>
            </a:r>
            <a:r>
              <a:rPr lang="fr-FR" sz="1800" b="1" dirty="0" err="1">
                <a:latin typeface="Arial"/>
                <a:cs typeface="Arial"/>
              </a:rPr>
              <a:t>modify</a:t>
            </a:r>
            <a:r>
              <a:rPr lang="fr-FR" sz="1800" b="1" dirty="0">
                <a:latin typeface="Arial"/>
                <a:cs typeface="Arial"/>
              </a:rPr>
              <a:t> the </a:t>
            </a:r>
            <a:r>
              <a:rPr lang="fr-FR" sz="1800" b="1" dirty="0" err="1">
                <a:latin typeface="Arial"/>
                <a:cs typeface="Arial"/>
              </a:rPr>
              <a:t>offspring</a:t>
            </a:r>
            <a:r>
              <a:rPr lang="fr-FR" sz="1800" b="1" dirty="0">
                <a:latin typeface="Arial"/>
                <a:cs typeface="Arial"/>
              </a:rPr>
              <a:t> of </a:t>
            </a:r>
            <a:r>
              <a:rPr lang="fr-FR" sz="1800" b="1" dirty="0" smtClean="0">
                <a:latin typeface="Arial"/>
                <a:cs typeface="Arial"/>
              </a:rPr>
              <a:t>a </a:t>
            </a:r>
            <a:r>
              <a:rPr lang="fr-FR" sz="1800" b="1" dirty="0" err="1" smtClean="0">
                <a:latin typeface="Arial"/>
                <a:cs typeface="Arial"/>
              </a:rPr>
              <a:t>person</a:t>
            </a:r>
            <a:r>
              <a:rPr lang="fr-FR" sz="1800" b="1" dirty="0" smtClean="0">
                <a:latin typeface="Arial"/>
                <a:cs typeface="Arial"/>
              </a:rPr>
              <a:t>. </a:t>
            </a:r>
            <a:r>
              <a:rPr lang="fr-FR" sz="1800" i="1" dirty="0" smtClean="0">
                <a:latin typeface="Arial"/>
                <a:cs typeface="Arial"/>
              </a:rPr>
              <a:t>(Sans </a:t>
            </a:r>
            <a:r>
              <a:rPr lang="fr-FR" sz="1800" i="1" dirty="0">
                <a:latin typeface="Arial"/>
                <a:cs typeface="Arial"/>
              </a:rPr>
              <a:t>préjudice des recherches tendant à la prévention et au traitement des maladies génétiques, aucune transformation ne peut être apportée aux caractères génétiques dans le but de modifier la descendance de la personne</a:t>
            </a:r>
            <a:r>
              <a:rPr lang="fr-FR" sz="1800" i="1" dirty="0" smtClean="0">
                <a:latin typeface="Arial"/>
                <a:cs typeface="Arial"/>
              </a:rPr>
              <a:t>.)</a:t>
            </a:r>
          </a:p>
          <a:p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2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761" y="365127"/>
            <a:ext cx="6945949" cy="1015216"/>
          </a:xfrm>
        </p:spPr>
        <p:txBody>
          <a:bodyPr>
            <a:noAutofit/>
          </a:bodyPr>
          <a:lstStyle/>
          <a:p>
            <a:pPr algn="r"/>
            <a:r>
              <a:rPr lang="fr-FR" sz="2400" dirty="0">
                <a:latin typeface="Arial"/>
                <a:cs typeface="Arial"/>
              </a:rPr>
              <a:t>Article L2151-</a:t>
            </a:r>
            <a:r>
              <a:rPr lang="fr-FR" sz="2400" dirty="0" smtClean="0">
                <a:latin typeface="Arial"/>
                <a:cs typeface="Arial"/>
              </a:rPr>
              <a:t>2  Public </a:t>
            </a:r>
            <a:r>
              <a:rPr lang="fr-FR" sz="2400" dirty="0" err="1" smtClean="0">
                <a:latin typeface="Arial"/>
                <a:cs typeface="Arial"/>
              </a:rPr>
              <a:t>Health</a:t>
            </a:r>
            <a:r>
              <a:rPr lang="fr-FR" sz="2400" dirty="0" smtClean="0">
                <a:latin typeface="Arial"/>
                <a:cs typeface="Arial"/>
              </a:rPr>
              <a:t> </a:t>
            </a:r>
            <a:r>
              <a:rPr lang="fr-FR" sz="2400" dirty="0" err="1" smtClean="0">
                <a:latin typeface="Arial"/>
                <a:cs typeface="Arial"/>
              </a:rPr>
              <a:t>code</a:t>
            </a:r>
            <a:r>
              <a:rPr lang="fr-FR" sz="2400" dirty="0" err="1" smtClean="0">
                <a:latin typeface="Arial"/>
                <a:cs typeface="Arial"/>
                <a:hlinkClick r:id="rId2"/>
              </a:rPr>
              <a:t>Law</a:t>
            </a:r>
            <a:r>
              <a:rPr lang="fr-FR" sz="2400" dirty="0" smtClean="0">
                <a:latin typeface="Arial"/>
                <a:cs typeface="Arial"/>
                <a:hlinkClick r:id="rId2"/>
              </a:rPr>
              <a:t> </a:t>
            </a:r>
            <a:r>
              <a:rPr lang="fr-FR" sz="2400" dirty="0">
                <a:latin typeface="Arial"/>
                <a:cs typeface="Arial"/>
                <a:hlinkClick r:id="rId2"/>
              </a:rPr>
              <a:t>n°2011-814 du 7 juillet 2011 - art. 40</a:t>
            </a:r>
            <a:r>
              <a:rPr lang="fr-FR" sz="2400" dirty="0">
                <a:latin typeface="Arial"/>
                <a:cs typeface="Arial"/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6374" y="2691595"/>
            <a:ext cx="8725226" cy="2080861"/>
          </a:xfrm>
        </p:spPr>
        <p:txBody>
          <a:bodyPr>
            <a:normAutofit/>
          </a:bodyPr>
          <a:lstStyle/>
          <a:p>
            <a:r>
              <a:rPr lang="fr-FR" sz="1800" b="1" dirty="0"/>
              <a:t>In vitro </a:t>
            </a:r>
            <a:r>
              <a:rPr lang="fr-FR" sz="1800" b="1" dirty="0" err="1"/>
              <a:t>embryo</a:t>
            </a:r>
            <a:r>
              <a:rPr lang="fr-FR" sz="1800" b="1" dirty="0"/>
              <a:t> design or </a:t>
            </a:r>
            <a:r>
              <a:rPr lang="fr-FR" sz="1800" b="1" dirty="0" err="1"/>
              <a:t>cloning</a:t>
            </a:r>
            <a:r>
              <a:rPr lang="fr-FR" sz="1800" b="1" dirty="0"/>
              <a:t> of </a:t>
            </a:r>
            <a:r>
              <a:rPr lang="fr-FR" sz="1800" b="1" dirty="0" err="1"/>
              <a:t>human</a:t>
            </a:r>
            <a:r>
              <a:rPr lang="fr-FR" sz="1800" b="1" dirty="0"/>
              <a:t> </a:t>
            </a:r>
            <a:r>
              <a:rPr lang="fr-FR" sz="1800" b="1" dirty="0" err="1"/>
              <a:t>embryos</a:t>
            </a:r>
            <a:r>
              <a:rPr lang="fr-FR" sz="1800" b="1" dirty="0"/>
              <a:t> for </a:t>
            </a:r>
            <a:r>
              <a:rPr lang="fr-FR" sz="1800" b="1" dirty="0" err="1"/>
              <a:t>research</a:t>
            </a:r>
            <a:r>
              <a:rPr lang="fr-FR" sz="1800" b="1" dirty="0"/>
              <a:t> </a:t>
            </a:r>
            <a:r>
              <a:rPr lang="fr-FR" sz="1800" b="1" dirty="0" err="1"/>
              <a:t>purposes</a:t>
            </a:r>
            <a:r>
              <a:rPr lang="fr-FR" sz="1800" b="1" dirty="0"/>
              <a:t> </a:t>
            </a:r>
            <a:r>
              <a:rPr lang="fr-FR" sz="1800" b="1" dirty="0" err="1"/>
              <a:t>is</a:t>
            </a:r>
            <a:r>
              <a:rPr lang="fr-FR" sz="1800" b="1" dirty="0"/>
              <a:t> </a:t>
            </a:r>
            <a:r>
              <a:rPr lang="fr-FR" sz="1800" b="1" dirty="0" err="1"/>
              <a:t>prohibited</a:t>
            </a:r>
            <a:r>
              <a:rPr lang="fr-FR" sz="1800" b="1" dirty="0" smtClean="0"/>
              <a:t>.</a:t>
            </a:r>
            <a:r>
              <a:rPr lang="fr-FR" sz="1800" dirty="0"/>
              <a:t> </a:t>
            </a:r>
            <a:r>
              <a:rPr lang="fr-FR" sz="1800" i="1" dirty="0" smtClean="0"/>
              <a:t>( La </a:t>
            </a:r>
            <a:r>
              <a:rPr lang="fr-FR" sz="1800" i="1" dirty="0"/>
              <a:t>conception in vitro d'embryon ou la constitution par clonage d'embryon humain à des fins de recherche est interdite</a:t>
            </a:r>
            <a:r>
              <a:rPr lang="fr-FR" sz="1800" i="1" dirty="0" smtClean="0"/>
              <a:t>.)</a:t>
            </a:r>
            <a:endParaRPr lang="fr-FR" sz="1800" i="1" dirty="0"/>
          </a:p>
          <a:p>
            <a:endParaRPr lang="fr-FR" sz="1800" b="1" dirty="0"/>
          </a:p>
          <a:p>
            <a:r>
              <a:rPr lang="fr-FR" sz="1800" b="1" dirty="0"/>
              <a:t>The </a:t>
            </a:r>
            <a:r>
              <a:rPr lang="fr-FR" sz="1800" b="1" dirty="0" err="1"/>
              <a:t>creation</a:t>
            </a:r>
            <a:r>
              <a:rPr lang="fr-FR" sz="1800" b="1" dirty="0"/>
              <a:t> of </a:t>
            </a:r>
            <a:r>
              <a:rPr lang="fr-FR" sz="1800" b="1" dirty="0" err="1"/>
              <a:t>transgenic</a:t>
            </a:r>
            <a:r>
              <a:rPr lang="fr-FR" sz="1800" b="1" dirty="0"/>
              <a:t> or </a:t>
            </a:r>
            <a:r>
              <a:rPr lang="fr-FR" sz="1800" b="1" dirty="0" err="1"/>
              <a:t>chimeric</a:t>
            </a:r>
            <a:r>
              <a:rPr lang="fr-FR" sz="1800" b="1" dirty="0"/>
              <a:t> </a:t>
            </a:r>
            <a:r>
              <a:rPr lang="fr-FR" sz="1800" b="1" dirty="0" err="1"/>
              <a:t>embryos</a:t>
            </a:r>
            <a:r>
              <a:rPr lang="fr-FR" sz="1800" b="1" dirty="0"/>
              <a:t> </a:t>
            </a:r>
            <a:r>
              <a:rPr lang="fr-FR" sz="1800" b="1" dirty="0" err="1"/>
              <a:t>is</a:t>
            </a:r>
            <a:r>
              <a:rPr lang="fr-FR" sz="1800" b="1" dirty="0"/>
              <a:t> </a:t>
            </a:r>
            <a:r>
              <a:rPr lang="fr-FR" sz="1800" b="1" dirty="0" err="1" smtClean="0"/>
              <a:t>prohibited</a:t>
            </a:r>
            <a:r>
              <a:rPr lang="fr-FR" sz="1800" dirty="0" smtClean="0"/>
              <a:t>. </a:t>
            </a:r>
            <a:r>
              <a:rPr lang="fr-FR" sz="1800" i="1" dirty="0" smtClean="0"/>
              <a:t>(La </a:t>
            </a:r>
            <a:r>
              <a:rPr lang="fr-FR" sz="1800" i="1" dirty="0"/>
              <a:t>création d'embryons transgéniques ou chimériques est interdite</a:t>
            </a:r>
            <a:r>
              <a:rPr lang="fr-FR" sz="1800" i="1" dirty="0" smtClean="0"/>
              <a:t>.)</a:t>
            </a:r>
            <a:endParaRPr lang="fr-FR" sz="1800" i="1" dirty="0"/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44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1002" y="365127"/>
            <a:ext cx="7142998" cy="555102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Arial"/>
                <a:cs typeface="Arial"/>
              </a:rPr>
              <a:t>France </a:t>
            </a:r>
            <a:r>
              <a:rPr lang="fr-FR" sz="2400" b="1" dirty="0" err="1" smtClean="0">
                <a:latin typeface="Arial"/>
                <a:cs typeface="Arial"/>
              </a:rPr>
              <a:t>signed</a:t>
            </a:r>
            <a:r>
              <a:rPr lang="fr-FR" sz="2400" b="1" dirty="0" smtClean="0">
                <a:latin typeface="Arial"/>
                <a:cs typeface="Arial"/>
              </a:rPr>
              <a:t> and </a:t>
            </a:r>
            <a:r>
              <a:rPr lang="fr-FR" sz="2400" b="1" dirty="0" err="1" smtClean="0">
                <a:latin typeface="Arial"/>
                <a:cs typeface="Arial"/>
              </a:rPr>
              <a:t>ratified</a:t>
            </a:r>
            <a:r>
              <a:rPr lang="fr-FR" sz="2400" b="1" dirty="0" smtClean="0">
                <a:latin typeface="Arial"/>
                <a:cs typeface="Arial"/>
              </a:rPr>
              <a:t> the Oviedo convention</a:t>
            </a:r>
            <a:endParaRPr lang="fr-FR" sz="2400" b="1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076" y="2580211"/>
            <a:ext cx="8798855" cy="3051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 smtClean="0">
                <a:latin typeface="Arial"/>
                <a:cs typeface="Arial"/>
              </a:rPr>
              <a:t>Article </a:t>
            </a:r>
            <a:r>
              <a:rPr lang="fr-FR" sz="1800" b="1" dirty="0">
                <a:latin typeface="Arial"/>
                <a:cs typeface="Arial"/>
              </a:rPr>
              <a:t>13 – Interventions on the </a:t>
            </a:r>
            <a:r>
              <a:rPr lang="fr-FR" sz="1800" b="1" dirty="0" err="1">
                <a:latin typeface="Arial"/>
                <a:cs typeface="Arial"/>
              </a:rPr>
              <a:t>human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dirty="0" err="1">
                <a:latin typeface="Arial"/>
                <a:cs typeface="Arial"/>
              </a:rPr>
              <a:t>genome</a:t>
            </a:r>
            <a:r>
              <a:rPr lang="fr-FR" sz="1800" dirty="0">
                <a:latin typeface="Arial"/>
                <a:cs typeface="Arial"/>
              </a:rPr>
              <a:t> </a:t>
            </a:r>
          </a:p>
          <a:p>
            <a:r>
              <a:rPr lang="fr-FR" sz="1800" dirty="0">
                <a:latin typeface="Arial"/>
                <a:cs typeface="Arial"/>
              </a:rPr>
              <a:t>An intervention </a:t>
            </a:r>
            <a:r>
              <a:rPr lang="fr-FR" sz="1800" dirty="0" err="1">
                <a:latin typeface="Arial"/>
                <a:cs typeface="Arial"/>
              </a:rPr>
              <a:t>seeking</a:t>
            </a:r>
            <a:r>
              <a:rPr lang="fr-FR" sz="1800" dirty="0">
                <a:latin typeface="Arial"/>
                <a:cs typeface="Arial"/>
              </a:rPr>
              <a:t> to </a:t>
            </a:r>
            <a:r>
              <a:rPr lang="fr-FR" sz="1800" dirty="0" err="1">
                <a:latin typeface="Arial"/>
                <a:cs typeface="Arial"/>
              </a:rPr>
              <a:t>modify</a:t>
            </a:r>
            <a:r>
              <a:rPr lang="fr-FR" sz="1800" dirty="0">
                <a:latin typeface="Arial"/>
                <a:cs typeface="Arial"/>
              </a:rPr>
              <a:t> the </a:t>
            </a:r>
            <a:r>
              <a:rPr lang="fr-FR" sz="1800" dirty="0" err="1">
                <a:latin typeface="Arial"/>
                <a:cs typeface="Arial"/>
              </a:rPr>
              <a:t>human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genome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may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only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be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undertaken</a:t>
            </a:r>
            <a:r>
              <a:rPr lang="fr-FR" sz="1800" dirty="0">
                <a:latin typeface="Arial"/>
                <a:cs typeface="Arial"/>
              </a:rPr>
              <a:t> for </a:t>
            </a:r>
            <a:r>
              <a:rPr lang="fr-FR" sz="1800" dirty="0" err="1">
                <a:latin typeface="Arial"/>
                <a:cs typeface="Arial"/>
              </a:rPr>
              <a:t>preventive</a:t>
            </a:r>
            <a:r>
              <a:rPr lang="fr-FR" sz="1800" dirty="0">
                <a:latin typeface="Arial"/>
                <a:cs typeface="Arial"/>
              </a:rPr>
              <a:t>, diagnostic or </a:t>
            </a:r>
            <a:r>
              <a:rPr lang="fr-FR" sz="1800" dirty="0" err="1">
                <a:latin typeface="Arial"/>
                <a:cs typeface="Arial"/>
              </a:rPr>
              <a:t>therapeutic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purposes</a:t>
            </a:r>
            <a:r>
              <a:rPr lang="fr-FR" sz="1800" dirty="0">
                <a:latin typeface="Arial"/>
                <a:cs typeface="Arial"/>
              </a:rPr>
              <a:t> and </a:t>
            </a:r>
            <a:r>
              <a:rPr lang="fr-FR" sz="1800" dirty="0" err="1">
                <a:latin typeface="Arial"/>
                <a:cs typeface="Arial"/>
              </a:rPr>
              <a:t>only</a:t>
            </a:r>
            <a:r>
              <a:rPr lang="fr-FR" sz="1800" dirty="0">
                <a:latin typeface="Arial"/>
                <a:cs typeface="Arial"/>
              </a:rPr>
              <a:t> if </a:t>
            </a:r>
            <a:r>
              <a:rPr lang="fr-FR" sz="1800" dirty="0" err="1">
                <a:latin typeface="Arial"/>
                <a:cs typeface="Arial"/>
              </a:rPr>
              <a:t>its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aim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is</a:t>
            </a:r>
            <a:r>
              <a:rPr lang="fr-FR" sz="1800" dirty="0">
                <a:latin typeface="Arial"/>
                <a:cs typeface="Arial"/>
              </a:rPr>
              <a:t> not to </a:t>
            </a:r>
            <a:r>
              <a:rPr lang="fr-FR" sz="1800" dirty="0" err="1">
                <a:latin typeface="Arial"/>
                <a:cs typeface="Arial"/>
              </a:rPr>
              <a:t>introduce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any</a:t>
            </a:r>
            <a:r>
              <a:rPr lang="fr-FR" sz="1800" dirty="0">
                <a:latin typeface="Arial"/>
                <a:cs typeface="Arial"/>
              </a:rPr>
              <a:t> modification in the </a:t>
            </a:r>
            <a:r>
              <a:rPr lang="fr-FR" sz="1800" dirty="0" err="1">
                <a:latin typeface="Arial"/>
                <a:cs typeface="Arial"/>
              </a:rPr>
              <a:t>genome</a:t>
            </a:r>
            <a:r>
              <a:rPr lang="fr-FR" sz="1800" dirty="0">
                <a:latin typeface="Arial"/>
                <a:cs typeface="Arial"/>
              </a:rPr>
              <a:t> of </a:t>
            </a:r>
            <a:r>
              <a:rPr lang="fr-FR" sz="1800" dirty="0" err="1">
                <a:latin typeface="Arial"/>
                <a:cs typeface="Arial"/>
              </a:rPr>
              <a:t>any</a:t>
            </a:r>
            <a:r>
              <a:rPr lang="fr-FR" sz="1800" dirty="0">
                <a:latin typeface="Arial"/>
                <a:cs typeface="Arial"/>
              </a:rPr>
              <a:t> descendants. </a:t>
            </a:r>
            <a:endParaRPr lang="fr-FR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 b="1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b="1" dirty="0" smtClean="0">
                <a:latin typeface="Arial"/>
                <a:cs typeface="Arial"/>
              </a:rPr>
              <a:t>Article </a:t>
            </a:r>
            <a:r>
              <a:rPr lang="fr-FR" sz="1800" b="1" dirty="0">
                <a:latin typeface="Arial"/>
                <a:cs typeface="Arial"/>
              </a:rPr>
              <a:t>18 – </a:t>
            </a:r>
            <a:r>
              <a:rPr lang="fr-FR" sz="1800" b="1" dirty="0" err="1">
                <a:latin typeface="Arial"/>
                <a:cs typeface="Arial"/>
              </a:rPr>
              <a:t>Research</a:t>
            </a:r>
            <a:r>
              <a:rPr lang="fr-FR" sz="1800" b="1" dirty="0">
                <a:latin typeface="Arial"/>
                <a:cs typeface="Arial"/>
              </a:rPr>
              <a:t> on </a:t>
            </a:r>
            <a:r>
              <a:rPr lang="fr-FR" sz="1800" b="1" dirty="0" err="1">
                <a:latin typeface="Arial"/>
                <a:cs typeface="Arial"/>
              </a:rPr>
              <a:t>embryos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b="1" i="1" dirty="0">
                <a:latin typeface="Arial"/>
                <a:cs typeface="Arial"/>
              </a:rPr>
              <a:t>in vitro</a:t>
            </a:r>
            <a:r>
              <a:rPr lang="fr-FR" sz="1800" dirty="0">
                <a:latin typeface="Arial"/>
                <a:cs typeface="Arial"/>
              </a:rPr>
              <a:t> </a:t>
            </a:r>
          </a:p>
          <a:p>
            <a:r>
              <a:rPr lang="fr-FR" sz="1800" dirty="0" err="1" smtClean="0">
                <a:latin typeface="Arial"/>
                <a:cs typeface="Arial"/>
              </a:rPr>
              <a:t>Where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the </a:t>
            </a:r>
            <a:r>
              <a:rPr lang="fr-FR" sz="1800" dirty="0" err="1">
                <a:latin typeface="Arial"/>
                <a:cs typeface="Arial"/>
              </a:rPr>
              <a:t>law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allows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research</a:t>
            </a:r>
            <a:r>
              <a:rPr lang="fr-FR" sz="1800" dirty="0">
                <a:latin typeface="Arial"/>
                <a:cs typeface="Arial"/>
              </a:rPr>
              <a:t> on </a:t>
            </a:r>
            <a:r>
              <a:rPr lang="fr-FR" sz="1800" dirty="0" err="1">
                <a:latin typeface="Arial"/>
                <a:cs typeface="Arial"/>
              </a:rPr>
              <a:t>embryos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i="1" dirty="0">
                <a:latin typeface="Arial"/>
                <a:cs typeface="Arial"/>
              </a:rPr>
              <a:t>in vitro</a:t>
            </a:r>
            <a:r>
              <a:rPr lang="fr-FR" sz="1800" dirty="0">
                <a:latin typeface="Arial"/>
                <a:cs typeface="Arial"/>
              </a:rPr>
              <a:t>, </a:t>
            </a:r>
            <a:r>
              <a:rPr lang="fr-FR" sz="1800" dirty="0" err="1">
                <a:latin typeface="Arial"/>
                <a:cs typeface="Arial"/>
              </a:rPr>
              <a:t>it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shall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ensure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adequate</a:t>
            </a:r>
            <a:r>
              <a:rPr lang="fr-FR" sz="1800" dirty="0">
                <a:latin typeface="Arial"/>
                <a:cs typeface="Arial"/>
              </a:rPr>
              <a:t> protection of the </a:t>
            </a:r>
            <a:r>
              <a:rPr lang="fr-FR" sz="1800" dirty="0" err="1">
                <a:latin typeface="Arial"/>
                <a:cs typeface="Arial"/>
              </a:rPr>
              <a:t>embryo</a:t>
            </a:r>
            <a:r>
              <a:rPr lang="fr-FR" sz="1800" dirty="0">
                <a:latin typeface="Arial"/>
                <a:cs typeface="Arial"/>
              </a:rPr>
              <a:t>. </a:t>
            </a:r>
          </a:p>
          <a:p>
            <a:r>
              <a:rPr lang="fr-FR" sz="1800" dirty="0" smtClean="0">
                <a:latin typeface="Arial"/>
                <a:cs typeface="Arial"/>
              </a:rPr>
              <a:t>The </a:t>
            </a:r>
            <a:r>
              <a:rPr lang="fr-FR" sz="1800" dirty="0" err="1">
                <a:latin typeface="Arial"/>
                <a:cs typeface="Arial"/>
              </a:rPr>
              <a:t>creation</a:t>
            </a:r>
            <a:r>
              <a:rPr lang="fr-FR" sz="1800" dirty="0">
                <a:latin typeface="Arial"/>
                <a:cs typeface="Arial"/>
              </a:rPr>
              <a:t> of </a:t>
            </a:r>
            <a:r>
              <a:rPr lang="fr-FR" sz="1800" dirty="0" err="1">
                <a:latin typeface="Arial"/>
                <a:cs typeface="Arial"/>
              </a:rPr>
              <a:t>human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embryos</a:t>
            </a:r>
            <a:r>
              <a:rPr lang="fr-FR" sz="1800" dirty="0">
                <a:latin typeface="Arial"/>
                <a:cs typeface="Arial"/>
              </a:rPr>
              <a:t> for </a:t>
            </a:r>
            <a:r>
              <a:rPr lang="fr-FR" sz="1800" dirty="0" err="1">
                <a:latin typeface="Arial"/>
                <a:cs typeface="Arial"/>
              </a:rPr>
              <a:t>research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purposes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is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prohibited</a:t>
            </a:r>
            <a:r>
              <a:rPr lang="fr-FR" sz="1800" dirty="0">
                <a:latin typeface="Arial"/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789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0366" y="365127"/>
            <a:ext cx="6873633" cy="555102"/>
          </a:xfrm>
        </p:spPr>
        <p:txBody>
          <a:bodyPr>
            <a:normAutofit/>
          </a:bodyPr>
          <a:lstStyle/>
          <a:p>
            <a:r>
              <a:rPr lang="fr-FR" sz="2400" b="1" dirty="0" err="1" smtClean="0">
                <a:latin typeface="Arial"/>
                <a:cs typeface="Arial"/>
              </a:rPr>
              <a:t>Revision</a:t>
            </a:r>
            <a:r>
              <a:rPr lang="fr-FR" sz="2400" b="1" dirty="0" smtClean="0">
                <a:latin typeface="Arial"/>
                <a:cs typeface="Arial"/>
              </a:rPr>
              <a:t> of the French </a:t>
            </a:r>
            <a:r>
              <a:rPr lang="fr-FR" sz="2400" b="1" dirty="0" err="1" smtClean="0">
                <a:latin typeface="Arial"/>
                <a:cs typeface="Arial"/>
              </a:rPr>
              <a:t>bioethic</a:t>
            </a:r>
            <a:r>
              <a:rPr lang="fr-FR" sz="2400" b="1" dirty="0" smtClean="0">
                <a:latin typeface="Arial"/>
                <a:cs typeface="Arial"/>
              </a:rPr>
              <a:t> </a:t>
            </a:r>
            <a:r>
              <a:rPr lang="fr-FR" sz="2400" b="1" dirty="0" err="1" smtClean="0">
                <a:latin typeface="Arial"/>
                <a:cs typeface="Arial"/>
              </a:rPr>
              <a:t>laws</a:t>
            </a:r>
            <a:r>
              <a:rPr lang="fr-FR" sz="2400" b="1" dirty="0" smtClean="0">
                <a:latin typeface="Arial"/>
                <a:cs typeface="Arial"/>
              </a:rPr>
              <a:t> 2019</a:t>
            </a:r>
            <a:endParaRPr lang="fr-FR" sz="2400" b="1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076" y="2580211"/>
            <a:ext cx="8798855" cy="3051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 err="1" smtClean="0">
                <a:latin typeface="Arial"/>
                <a:cs typeface="Arial"/>
              </a:rPr>
              <a:t>Debates</a:t>
            </a:r>
            <a:r>
              <a:rPr lang="fr-FR" sz="1800" dirty="0" smtClean="0">
                <a:latin typeface="Arial"/>
                <a:cs typeface="Arial"/>
              </a:rPr>
              <a:t> on </a:t>
            </a:r>
          </a:p>
          <a:p>
            <a:pPr marL="0" indent="0">
              <a:buNone/>
            </a:pPr>
            <a:r>
              <a:rPr lang="fr-FR" sz="1800" dirty="0" err="1">
                <a:latin typeface="Arial"/>
                <a:cs typeface="Arial"/>
              </a:rPr>
              <a:t>W</a:t>
            </a:r>
            <a:r>
              <a:rPr lang="fr-FR" sz="1800" dirty="0" err="1" smtClean="0">
                <a:latin typeface="Arial"/>
                <a:cs typeface="Arial"/>
              </a:rPr>
              <a:t>hat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is</a:t>
            </a:r>
            <a:r>
              <a:rPr lang="fr-FR" sz="1800" dirty="0" smtClean="0">
                <a:latin typeface="Arial"/>
                <a:cs typeface="Arial"/>
              </a:rPr>
              <a:t> a </a:t>
            </a:r>
            <a:r>
              <a:rPr lang="fr-FR" sz="1800" dirty="0" err="1" smtClean="0">
                <a:latin typeface="Arial"/>
                <a:cs typeface="Arial"/>
              </a:rPr>
              <a:t>transgenic</a:t>
            </a:r>
            <a:r>
              <a:rPr lang="fr-FR" sz="1800" dirty="0" smtClean="0">
                <a:latin typeface="Arial"/>
                <a:cs typeface="Arial"/>
              </a:rPr>
              <a:t> or a </a:t>
            </a:r>
            <a:r>
              <a:rPr lang="fr-FR" sz="1800" dirty="0" err="1" smtClean="0">
                <a:latin typeface="Arial"/>
                <a:cs typeface="Arial"/>
              </a:rPr>
              <a:t>chimeric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embryo</a:t>
            </a:r>
            <a:r>
              <a:rPr lang="fr-FR" sz="1800" dirty="0" smtClean="0">
                <a:latin typeface="Arial"/>
                <a:cs typeface="Arial"/>
              </a:rPr>
              <a:t>?</a:t>
            </a:r>
          </a:p>
          <a:p>
            <a:pPr marL="0" indent="0">
              <a:buNone/>
            </a:pPr>
            <a:r>
              <a:rPr lang="fr-FR" sz="1800" dirty="0" err="1" smtClean="0">
                <a:latin typeface="Arial"/>
                <a:cs typeface="Arial"/>
              </a:rPr>
              <a:t>Numbers</a:t>
            </a:r>
            <a:r>
              <a:rPr lang="fr-FR" sz="1800" dirty="0" smtClean="0">
                <a:latin typeface="Arial"/>
                <a:cs typeface="Arial"/>
              </a:rPr>
              <a:t> of </a:t>
            </a:r>
            <a:r>
              <a:rPr lang="fr-FR" sz="1800" dirty="0" err="1" smtClean="0">
                <a:latin typeface="Arial"/>
                <a:cs typeface="Arial"/>
              </a:rPr>
              <a:t>days</a:t>
            </a:r>
            <a:r>
              <a:rPr lang="fr-FR" sz="1800" dirty="0" smtClean="0">
                <a:latin typeface="Arial"/>
                <a:cs typeface="Arial"/>
              </a:rPr>
              <a:t> in vitro </a:t>
            </a:r>
            <a:r>
              <a:rPr lang="fr-FR" sz="1800" dirty="0" err="1" smtClean="0">
                <a:latin typeface="Arial"/>
                <a:cs typeface="Arial"/>
              </a:rPr>
              <a:t>allowed</a:t>
            </a:r>
            <a:r>
              <a:rPr lang="fr-FR" sz="1800" dirty="0" smtClean="0">
                <a:latin typeface="Arial"/>
                <a:cs typeface="Arial"/>
              </a:rPr>
              <a:t> for </a:t>
            </a:r>
            <a:r>
              <a:rPr lang="fr-FR" sz="1800" dirty="0" err="1" smtClean="0">
                <a:latin typeface="Arial"/>
                <a:cs typeface="Arial"/>
              </a:rPr>
              <a:t>embryo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research</a:t>
            </a:r>
            <a:r>
              <a:rPr lang="fr-FR" sz="1800" dirty="0" smtClean="0">
                <a:latin typeface="Arial"/>
                <a:cs typeface="Arial"/>
              </a:rPr>
              <a:t> (7, 14, 21?)</a:t>
            </a:r>
          </a:p>
          <a:p>
            <a:pPr marL="0" indent="0">
              <a:buNone/>
            </a:pPr>
            <a:r>
              <a:rPr lang="fr-FR" sz="1800" dirty="0" smtClean="0">
                <a:latin typeface="Arial"/>
                <a:cs typeface="Arial"/>
              </a:rPr>
              <a:t>Changes to art 13 of Oviedo to </a:t>
            </a:r>
            <a:r>
              <a:rPr lang="fr-FR" sz="1800" dirty="0" err="1" smtClean="0">
                <a:latin typeface="Arial"/>
                <a:cs typeface="Arial"/>
              </a:rPr>
              <a:t>allow</a:t>
            </a:r>
            <a:r>
              <a:rPr lang="fr-FR" sz="1800" dirty="0" smtClean="0">
                <a:latin typeface="Arial"/>
                <a:cs typeface="Arial"/>
              </a:rPr>
              <a:t>, if </a:t>
            </a:r>
            <a:r>
              <a:rPr lang="fr-FR" sz="1800" dirty="0" err="1" smtClean="0">
                <a:latin typeface="Arial"/>
                <a:cs typeface="Arial"/>
              </a:rPr>
              <a:t>demonstrated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safe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enough</a:t>
            </a:r>
            <a:r>
              <a:rPr lang="fr-FR" sz="1800" dirty="0" smtClean="0">
                <a:latin typeface="Arial"/>
                <a:cs typeface="Arial"/>
              </a:rPr>
              <a:t>, </a:t>
            </a:r>
            <a:r>
              <a:rPr lang="fr-FR" sz="1800" dirty="0" err="1" smtClean="0">
                <a:latin typeface="Arial"/>
                <a:cs typeface="Arial"/>
              </a:rPr>
              <a:t>gene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therapies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aimed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at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treating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severe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genetic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diseases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smtClean="0">
                <a:latin typeface="Arial"/>
                <a:cs typeface="Arial"/>
              </a:rPr>
              <a:t>(</a:t>
            </a:r>
            <a:r>
              <a:rPr lang="fr-FR" sz="1800" dirty="0" err="1" smtClean="0">
                <a:latin typeface="Arial"/>
                <a:cs typeface="Arial"/>
              </a:rPr>
              <a:t>with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proposal</a:t>
            </a:r>
            <a:r>
              <a:rPr lang="fr-FR" sz="1800" dirty="0" smtClean="0">
                <a:latin typeface="Arial"/>
                <a:cs typeface="Arial"/>
              </a:rPr>
              <a:t> of a </a:t>
            </a:r>
            <a:r>
              <a:rPr lang="fr-FR" sz="1800" dirty="0" err="1" smtClean="0">
                <a:latin typeface="Arial"/>
                <a:cs typeface="Arial"/>
              </a:rPr>
              <a:t>list</a:t>
            </a:r>
            <a:r>
              <a:rPr lang="fr-FR" sz="1800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fr-FR" sz="1800" dirty="0" smtClean="0">
                <a:latin typeface="Arial"/>
                <a:cs typeface="Arial"/>
              </a:rPr>
              <a:t>Opinions of the National </a:t>
            </a:r>
            <a:r>
              <a:rPr lang="fr-FR" sz="1800" dirty="0" err="1" smtClean="0">
                <a:latin typeface="Arial"/>
                <a:cs typeface="Arial"/>
              </a:rPr>
              <a:t>ethic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Committee</a:t>
            </a:r>
            <a:r>
              <a:rPr lang="fr-FR" sz="1800" dirty="0" smtClean="0">
                <a:latin typeface="Arial"/>
                <a:cs typeface="Arial"/>
              </a:rPr>
              <a:t> (CCNE), the </a:t>
            </a:r>
            <a:r>
              <a:rPr lang="fr-FR" sz="1800" dirty="0" err="1" smtClean="0">
                <a:latin typeface="Arial"/>
                <a:cs typeface="Arial"/>
              </a:rPr>
              <a:t>Supreme</a:t>
            </a:r>
            <a:r>
              <a:rPr lang="fr-FR" sz="1800" dirty="0" smtClean="0">
                <a:latin typeface="Arial"/>
                <a:cs typeface="Arial"/>
              </a:rPr>
              <a:t> Court (Conseil d’Etat) and the </a:t>
            </a:r>
            <a:r>
              <a:rPr lang="fr-FR" sz="1800" dirty="0" err="1" smtClean="0">
                <a:latin typeface="Arial"/>
                <a:cs typeface="Arial"/>
              </a:rPr>
              <a:t>Parliament</a:t>
            </a:r>
            <a:r>
              <a:rPr lang="fr-FR" sz="1800" dirty="0" smtClean="0">
                <a:latin typeface="Arial"/>
                <a:cs typeface="Arial"/>
              </a:rPr>
              <a:t> Office of </a:t>
            </a:r>
            <a:r>
              <a:rPr lang="fr-FR" sz="1800" dirty="0" err="1" smtClean="0">
                <a:latin typeface="Arial"/>
                <a:cs typeface="Arial"/>
              </a:rPr>
              <a:t>Assesment</a:t>
            </a:r>
            <a:r>
              <a:rPr lang="fr-FR" sz="1800" dirty="0" smtClean="0">
                <a:latin typeface="Arial"/>
                <a:cs typeface="Arial"/>
              </a:rPr>
              <a:t> of Science and Technologies (OPECST) open for a more science-</a:t>
            </a:r>
            <a:r>
              <a:rPr lang="fr-FR" sz="1800" dirty="0" err="1" smtClean="0">
                <a:latin typeface="Arial"/>
                <a:cs typeface="Arial"/>
              </a:rPr>
              <a:t>driven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approach</a:t>
            </a:r>
            <a:r>
              <a:rPr lang="fr-FR" sz="1800" dirty="0" smtClean="0">
                <a:latin typeface="Arial"/>
                <a:cs typeface="Arial"/>
              </a:rPr>
              <a:t> if a </a:t>
            </a:r>
            <a:r>
              <a:rPr lang="fr-FR" sz="1800" dirty="0" err="1" smtClean="0">
                <a:latin typeface="Arial"/>
                <a:cs typeface="Arial"/>
              </a:rPr>
              <a:t>medical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benefit</a:t>
            </a:r>
            <a:r>
              <a:rPr lang="fr-FR" sz="1800" dirty="0" smtClean="0">
                <a:latin typeface="Arial"/>
                <a:cs typeface="Arial"/>
              </a:rPr>
              <a:t> </a:t>
            </a:r>
            <a:r>
              <a:rPr lang="fr-FR" sz="1800" dirty="0" err="1" smtClean="0">
                <a:latin typeface="Arial"/>
                <a:cs typeface="Arial"/>
              </a:rPr>
              <a:t>is</a:t>
            </a:r>
            <a:r>
              <a:rPr lang="fr-FR" sz="1800" dirty="0" smtClean="0">
                <a:latin typeface="Arial"/>
                <a:cs typeface="Arial"/>
              </a:rPr>
              <a:t> possible</a:t>
            </a:r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5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07" y="59576"/>
            <a:ext cx="7992888" cy="65044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93151" y="4325185"/>
            <a:ext cx="3768969" cy="615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293151" y="5073167"/>
            <a:ext cx="4419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solidFill>
                  <a:srgbClr val="0070C0"/>
                </a:solidFill>
              </a:rPr>
              <a:t>Initial</a:t>
            </a:r>
            <a:r>
              <a:rPr lang="es-ES" sz="2800" b="1" dirty="0" smtClean="0">
                <a:solidFill>
                  <a:srgbClr val="0070C0"/>
                </a:solidFill>
              </a:rPr>
              <a:t> pre-ARRIGE 2017 </a:t>
            </a:r>
            <a:r>
              <a:rPr lang="es-ES" sz="2800" b="1" dirty="0" err="1" smtClean="0">
                <a:solidFill>
                  <a:srgbClr val="0070C0"/>
                </a:solidFill>
              </a:rPr>
              <a:t>publications</a:t>
            </a:r>
            <a:r>
              <a:rPr lang="es-ES" sz="2800" b="1" dirty="0" smtClean="0">
                <a:solidFill>
                  <a:srgbClr val="0070C0"/>
                </a:solidFill>
              </a:rPr>
              <a:t> in </a:t>
            </a:r>
            <a:r>
              <a:rPr lang="es-ES" sz="2800" b="1" i="1" dirty="0" err="1" smtClean="0">
                <a:solidFill>
                  <a:srgbClr val="0070C0"/>
                </a:solidFill>
              </a:rPr>
              <a:t>Nature</a:t>
            </a:r>
            <a:r>
              <a:rPr lang="es-ES" sz="2800" b="1" dirty="0" smtClean="0">
                <a:solidFill>
                  <a:srgbClr val="0070C0"/>
                </a:solidFill>
              </a:rPr>
              <a:t> and </a:t>
            </a:r>
            <a:r>
              <a:rPr lang="es-ES" sz="2800" b="1" i="1" dirty="0" err="1" smtClean="0">
                <a:solidFill>
                  <a:srgbClr val="0070C0"/>
                </a:solidFill>
              </a:rPr>
              <a:t>Transgenic</a:t>
            </a:r>
            <a:r>
              <a:rPr lang="es-ES" sz="2800" b="1" i="1" dirty="0" smtClean="0">
                <a:solidFill>
                  <a:srgbClr val="0070C0"/>
                </a:solidFill>
              </a:rPr>
              <a:t> </a:t>
            </a:r>
            <a:r>
              <a:rPr lang="es-ES" sz="2800" b="1" i="1" dirty="0" err="1" smtClean="0">
                <a:solidFill>
                  <a:srgbClr val="0070C0"/>
                </a:solidFill>
              </a:rPr>
              <a:t>Research</a:t>
            </a:r>
            <a:endParaRPr lang="es-ES" sz="2800" b="1" i="1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571" y="1067386"/>
            <a:ext cx="2167597" cy="343988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6571956" y="716619"/>
            <a:ext cx="237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 smtClean="0"/>
              <a:t>Nature</a:t>
            </a:r>
            <a:r>
              <a:rPr lang="es-ES" sz="1600" dirty="0" smtClean="0"/>
              <a:t> (2017) </a:t>
            </a:r>
            <a:r>
              <a:rPr lang="es-ES" sz="1600" dirty="0" err="1" smtClean="0"/>
              <a:t>Hirsch</a:t>
            </a:r>
            <a:r>
              <a:rPr lang="es-ES" sz="1600" dirty="0" smtClean="0"/>
              <a:t> et al.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6375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5996</TotalTime>
  <Words>1145</Words>
  <Application>Microsoft Macintosh PowerPoint</Application>
  <PresentationFormat>Présentation à l'écran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Tema de Office</vt:lpstr>
      <vt:lpstr>Governmental Actions and Advisory Opinions Regarding Human Genome Editing</vt:lpstr>
      <vt:lpstr>Présentation PowerPoint</vt:lpstr>
      <vt:lpstr>Présentation PowerPoint</vt:lpstr>
      <vt:lpstr>Présentation PowerPoint</vt:lpstr>
      <vt:lpstr>Article 16-4 of the French Civil Code Law n°2004-800 of 6 août 2004 - art. 21  </vt:lpstr>
      <vt:lpstr>Article L2151-2  Public Health codeLaw n°2011-814 du 7 juillet 2011 - art. 40 </vt:lpstr>
      <vt:lpstr>France signed and ratified the Oviedo convention</vt:lpstr>
      <vt:lpstr>Revision of the French bioethic laws 2019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CNB-CSIC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Lluis Montoliu</dc:creator>
  <cp:lastModifiedBy>Hervé</cp:lastModifiedBy>
  <cp:revision>21</cp:revision>
  <dcterms:created xsi:type="dcterms:W3CDTF">2018-05-25T08:24:54Z</dcterms:created>
  <dcterms:modified xsi:type="dcterms:W3CDTF">2018-11-21T18:16:55Z</dcterms:modified>
</cp:coreProperties>
</file>