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64" r:id="rId4"/>
    <p:sldId id="270" r:id="rId5"/>
    <p:sldId id="265" r:id="rId6"/>
    <p:sldId id="268" r:id="rId7"/>
    <p:sldId id="271" r:id="rId8"/>
    <p:sldId id="269" r:id="rId9"/>
    <p:sldId id="27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久津 英憲" initials="阿久津" lastIdx="0" clrIdx="0">
    <p:extLst>
      <p:ext uri="{19B8F6BF-5375-455C-9EA6-DF929625EA0E}">
        <p15:presenceInfo xmlns:p15="http://schemas.microsoft.com/office/powerpoint/2012/main" userId="7fb002e83e5504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91" autoAdjust="0"/>
  </p:normalViewPr>
  <p:slideViewPr>
    <p:cSldViewPr showGuides="1">
      <p:cViewPr varScale="1">
        <p:scale>
          <a:sx n="67" d="100"/>
          <a:sy n="67" d="100"/>
        </p:scale>
        <p:origin x="252" y="48"/>
      </p:cViewPr>
      <p:guideLst>
        <p:guide orient="horz" pos="2160"/>
        <p:guide orient="horz" pos="42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F5A9-7438-431A-9352-C633F6CEAD04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98AE-D749-4A3D-A749-458ECB2FC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25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ja-JP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</a:t>
            </a:r>
            <a:r>
              <a:rPr kumimoji="1" lang="en-US" altLang="ja-JP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Jeniffer</a:t>
            </a:r>
            <a:r>
              <a:rPr kumimoji="1" lang="en-US" altLang="ja-JP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Great pleasure to having me here to share current regulatory status in Japan. My background is </a:t>
            </a:r>
            <a:r>
              <a:rPr kumimoji="1" lang="en-US" altLang="ja-JP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</a:t>
            </a:r>
            <a:r>
              <a:rPr kumimoji="1" lang="en-US" altLang="ja-JP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kumimoji="1" lang="en-US" altLang="ja-JP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gynest</a:t>
            </a:r>
            <a:r>
              <a:rPr kumimoji="1" lang="en-US" altLang="ja-JP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working on stem cell/reprogramming research works. Today, </a:t>
            </a:r>
            <a:r>
              <a:rPr lang="en-US" altLang="ja-JP" sz="1600" dirty="0"/>
              <a:t>On behalf of Science Council of Japan, and as a member of the expert panel on bioethics of Japan, I will introduce recent regulation actions in Japan for genome editing on human embryos.</a:t>
            </a:r>
            <a:endParaRPr lang="ja-JP" altLang="en-US" sz="1600" dirty="0"/>
          </a:p>
          <a:p>
            <a:pPr eaLnBrk="1" hangingPunct="1">
              <a:spcBef>
                <a:spcPct val="0"/>
              </a:spcBef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</a:pPr>
            <a:r>
              <a:rPr lang="ja-JP" altLang="en-US" sz="1600" dirty="0"/>
              <a:t>自由診療：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practice</a:t>
            </a:r>
            <a:endParaRPr lang="ja-JP" altLang="en-US" sz="1600" dirty="0"/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C78A15-24CC-4810-9BC3-DB29FECD2A88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Regarding the basic policy on using human embryos for research purpose, in the morning session prof. Kodama presented precisely. Basic policy on producing human embryos for research purposes</a:t>
            </a:r>
          </a:p>
          <a:p>
            <a:r>
              <a:rPr kumimoji="1" lang="en-US" altLang="ja-JP" dirty="0"/>
              <a:t>Creating human embryos for research purpose is not permitted in principle. </a:t>
            </a:r>
            <a:r>
              <a:rPr lang="en-US" altLang="ja-JP" sz="1200" dirty="0"/>
              <a:t>It is permitted to use surplus embryos for biomedical research </a:t>
            </a:r>
            <a:r>
              <a:rPr kumimoji="1" lang="en-US" altLang="ja-JP" dirty="0"/>
              <a:t>in exceptional cases, but all of the following conditions must be met: (1) scientific significance in life sciences and medicine; (2) the benefits or anticipated benefits are socially appropriate; and (3) assurance of safety for human being. </a:t>
            </a:r>
            <a:r>
              <a:rPr kumimoji="1" lang="en-US" altLang="ja-JP" b="1" dirty="0">
                <a:solidFill>
                  <a:srgbClr val="FF0000"/>
                </a:solidFill>
              </a:rPr>
              <a:t>Even if these conditions are met</a:t>
            </a:r>
            <a:r>
              <a:rPr kumimoji="1" lang="en-US" altLang="ja-JP" dirty="0">
                <a:solidFill>
                  <a:srgbClr val="FF0000"/>
                </a:solidFill>
              </a:rPr>
              <a:t>, </a:t>
            </a:r>
            <a:r>
              <a:rPr kumimoji="1" lang="en-US" altLang="ja-JP" dirty="0"/>
              <a:t>(4) safeguards must be put in place to avoid raising concerns of reducing human beings to tools.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98AE-D749-4A3D-A749-458ECB2FC4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55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Base on the Basic policy on human embryos for research purpose, they have 7seven guidelines and law, including human ES cells derivation, </a:t>
            </a:r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Guidelines on the Research on Producing Germ Cells and so on. And now another new guideline will be listed here.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98AE-D749-4A3D-A749-458ECB2FC4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55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 have two main working. Government side, The expert panel on Bioethics of Japan has been working on genome editing on human </a:t>
            </a:r>
            <a:r>
              <a:rPr kumimoji="1" lang="en-US" altLang="ja-JP" dirty="0" err="1"/>
              <a:t>embros</a:t>
            </a:r>
            <a:r>
              <a:rPr kumimoji="1" lang="en-US" altLang="ja-JP" dirty="0"/>
              <a:t> based on 2004 Basic principle since 2015. Recently it has just released the draft guidelines for research using genome editing human embryos Nov.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Independently, Science Council of Japan </a:t>
            </a:r>
            <a:r>
              <a:rPr lang="ja-JP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 July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ja-JP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started discussions by a committee of specialists on issues related to medical research and treatment that applies genome editing to fertilized human embryos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Having total </a:t>
            </a:r>
            <a:r>
              <a:rPr kumimoji="1" lang="en-US" altLang="ja-JP" dirty="0"/>
              <a:t>12 meetings and two public engaged symposiums held, and last year the recommendation </a:t>
            </a:r>
            <a:r>
              <a:rPr kumimoji="1" lang="en-US" altLang="ja-JP" dirty="0" err="1"/>
              <a:t>issed</a:t>
            </a:r>
            <a:r>
              <a:rPr kumimoji="1" lang="en-US" altLang="ja-JP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recommendation is covering not only germ line editing also somatic cell’ s </a:t>
            </a:r>
            <a:r>
              <a:rPr kumimoji="1" lang="en-US" altLang="ja-JP" dirty="0" err="1"/>
              <a:t>plactical</a:t>
            </a:r>
            <a:r>
              <a:rPr kumimoji="1" lang="en-US" altLang="ja-JP" dirty="0"/>
              <a:t> applications. Today I take on the comment on germ line editing.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98AE-D749-4A3D-A749-458ECB2FC4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3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recommendation and the guideline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98AE-D749-4A3D-A749-458ECB2FC4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16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It is not acceptable due to </a:t>
            </a:r>
            <a:r>
              <a:rPr kumimoji="1" lang="en-US" altLang="ja-JP" dirty="0" err="1"/>
              <a:t>sceintfically</a:t>
            </a:r>
            <a:r>
              <a:rPr kumimoji="1" lang="en-US" altLang="ja-JP" dirty="0"/>
              <a:t>, medically, ethically and socially concerns not been cleared yet.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altLang="ja-JP" sz="1200" dirty="0"/>
              <a:t>Following issues are remaining,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ja-JP" altLang="en-US" sz="1200" dirty="0"/>
              <a:t>・</a:t>
            </a:r>
            <a:r>
              <a:rPr lang="en-US" altLang="ja-JP" sz="1200" dirty="0"/>
              <a:t>Risk of off-target effect and/or mosaic mutation.</a:t>
            </a:r>
          </a:p>
          <a:p>
            <a:pPr marL="93663" indent="-93663" algn="just">
              <a:lnSpc>
                <a:spcPct val="100000"/>
              </a:lnSpc>
              <a:spcBef>
                <a:spcPts val="600"/>
              </a:spcBef>
            </a:pPr>
            <a:r>
              <a:rPr lang="ja-JP" altLang="en-US" sz="1200" dirty="0"/>
              <a:t>・</a:t>
            </a:r>
            <a:r>
              <a:rPr lang="en-US" altLang="ja-JP" sz="1200" dirty="0"/>
              <a:t>Inability at present to predict the impact of genetic modification on other genes.</a:t>
            </a:r>
          </a:p>
          <a:p>
            <a:pPr marL="93663" indent="-93663" algn="just">
              <a:lnSpc>
                <a:spcPct val="100000"/>
              </a:lnSpc>
              <a:spcBef>
                <a:spcPts val="600"/>
              </a:spcBef>
            </a:pPr>
            <a:r>
              <a:rPr lang="ja-JP" altLang="en-US" sz="1200" dirty="0"/>
              <a:t>・</a:t>
            </a:r>
            <a:r>
              <a:rPr lang="en-US" altLang="ja-JP" sz="1200" dirty="0"/>
              <a:t>Concerns of the impact across generations.</a:t>
            </a:r>
          </a:p>
          <a:p>
            <a:pPr marL="93663" indent="-93663" algn="just">
              <a:lnSpc>
                <a:spcPct val="100000"/>
              </a:lnSpc>
              <a:spcBef>
                <a:spcPts val="600"/>
              </a:spcBef>
            </a:pPr>
            <a:r>
              <a:rPr lang="ja-JP" altLang="en-US" sz="1200" dirty="0"/>
              <a:t>・</a:t>
            </a:r>
            <a:r>
              <a:rPr lang="en-US" altLang="ja-JP" sz="1200" dirty="0"/>
              <a:t>Ethically and socially concerns not fully debated in our public. Necessary for careful debate in our greater society.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98AE-D749-4A3D-A749-458ECB2FC4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11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98AE-D749-4A3D-A749-458ECB2FC4C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11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Here is other comments on the guideline,</a:t>
            </a:r>
          </a:p>
          <a:p>
            <a:pPr algn="just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It cannot be approved that any clinics (germline genome editing) at the present time. </a:t>
            </a:r>
          </a:p>
          <a:p>
            <a:pPr algn="just"/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Panel has left the door open to acceptance of basic research, encouraging debate in the research community and the general public.</a:t>
            </a:r>
          </a:p>
          <a:p>
            <a:pPr algn="just"/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Panel will strive to continue finalization (in the year) of the report incorporating with related government ministries and agencies.</a:t>
            </a:r>
          </a:p>
          <a:p>
            <a:pPr algn="just"/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Ethical guidelines in Japan are similar to “soft law” but have some sanctions: for instance, researchers who violate them are required to repay research funds they received, or may be barred from qualifying for future grants (in a least 5 years). </a:t>
            </a:r>
            <a:endParaRPr lang="ja-JP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98AE-D749-4A3D-A749-458ECB2FC4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7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文部科学省</a:t>
            </a:r>
            <a:endParaRPr kumimoji="1" lang="en-US" altLang="ja-JP" dirty="0"/>
          </a:p>
          <a:p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Ministry of Education</a:t>
            </a:r>
            <a:r>
              <a:rPr kumimoji="1" lang="ja-JP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kumimoji="1" lang="ja-JP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Sports</a:t>
            </a:r>
            <a:r>
              <a:rPr kumimoji="1" lang="ja-JP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 and Technology</a:t>
            </a:r>
          </a:p>
          <a:p>
            <a:endParaRPr kumimoji="1" lang="en-US" altLang="ja-JP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dirty="0"/>
              <a:t>厚労省</a:t>
            </a:r>
            <a:endParaRPr kumimoji="1" lang="en-US" altLang="ja-JP" dirty="0"/>
          </a:p>
          <a:p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Ministry of Health</a:t>
            </a:r>
            <a:r>
              <a:rPr kumimoji="1" lang="ja-JP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ja-JP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Labour</a:t>
            </a:r>
            <a:r>
              <a:rPr kumimoji="1" lang="en-US" altLang="ja-JP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Welfare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98AE-D749-4A3D-A749-458ECB2FC4C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32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3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43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40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5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37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32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62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58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63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15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4482B-9551-48D2-AF7A-70F7C70C7535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4F72D-BF37-44A2-B7CE-3E177BAFE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3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2930525" y="1263650"/>
            <a:ext cx="903288" cy="9017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alpha val="48000"/>
                </a:schemeClr>
              </a:gs>
              <a:gs pos="100000">
                <a:schemeClr val="tx2">
                  <a:lumMod val="40000"/>
                  <a:lumOff val="60000"/>
                  <a:alpha val="48000"/>
                </a:schemeClr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1833563" y="2582863"/>
            <a:ext cx="609600" cy="60801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alpha val="48000"/>
                </a:schemeClr>
              </a:gs>
              <a:gs pos="100000">
                <a:schemeClr val="tx2">
                  <a:lumMod val="40000"/>
                  <a:lumOff val="60000"/>
                  <a:alpha val="48000"/>
                </a:schemeClr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grpSp>
        <p:nvGrpSpPr>
          <p:cNvPr id="16387" name="グループ化 1"/>
          <p:cNvGrpSpPr>
            <a:grpSpLocks/>
          </p:cNvGrpSpPr>
          <p:nvPr/>
        </p:nvGrpSpPr>
        <p:grpSpPr bwMode="auto">
          <a:xfrm>
            <a:off x="165302" y="2996952"/>
            <a:ext cx="12026698" cy="9432356"/>
            <a:chOff x="-463449" y="2583918"/>
            <a:chExt cx="10385720" cy="9504584"/>
          </a:xfrm>
        </p:grpSpPr>
        <p:sp>
          <p:nvSpPr>
            <p:cNvPr id="24" name="右矢印 23"/>
            <p:cNvSpPr/>
            <p:nvPr/>
          </p:nvSpPr>
          <p:spPr>
            <a:xfrm rot="17047462">
              <a:off x="-4021118" y="8213324"/>
              <a:ext cx="7612240" cy="138117"/>
            </a:xfrm>
            <a:prstGeom prst="rightArrow">
              <a:avLst>
                <a:gd name="adj1" fmla="val 50000"/>
                <a:gd name="adj2" fmla="val 147877"/>
              </a:avLst>
            </a:prstGeom>
            <a:gradFill>
              <a:gsLst>
                <a:gs pos="38000">
                  <a:schemeClr val="accent4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136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25" name="カギ線コネクタ 24"/>
            <p:cNvCxnSpPr/>
            <p:nvPr/>
          </p:nvCxnSpPr>
          <p:spPr>
            <a:xfrm>
              <a:off x="-463449" y="5665328"/>
              <a:ext cx="10195215" cy="463561"/>
            </a:xfrm>
            <a:prstGeom prst="bentConnector3">
              <a:avLst>
                <a:gd name="adj1" fmla="val 50437"/>
              </a:avLst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右矢印 25"/>
            <p:cNvSpPr/>
            <p:nvPr/>
          </p:nvSpPr>
          <p:spPr>
            <a:xfrm rot="17047462">
              <a:off x="-3690115" y="7733094"/>
              <a:ext cx="7612240" cy="228606"/>
            </a:xfrm>
            <a:prstGeom prst="rightArrow">
              <a:avLst>
                <a:gd name="adj1" fmla="val 50000"/>
                <a:gd name="adj2" fmla="val 147877"/>
              </a:avLst>
            </a:prstGeom>
            <a:gradFill>
              <a:gsLst>
                <a:gs pos="38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2136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27" name="カギ線コネクタ 26"/>
            <p:cNvCxnSpPr/>
            <p:nvPr/>
          </p:nvCxnSpPr>
          <p:spPr>
            <a:xfrm>
              <a:off x="-288819" y="5770105"/>
              <a:ext cx="10211090" cy="457211"/>
            </a:xfrm>
            <a:prstGeom prst="bentConnector3">
              <a:avLst>
                <a:gd name="adj1" fmla="val 49709"/>
              </a:avLst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右矢印 27"/>
            <p:cNvSpPr/>
            <p:nvPr/>
          </p:nvSpPr>
          <p:spPr>
            <a:xfrm rot="17047462">
              <a:off x="-3232108" y="7043309"/>
              <a:ext cx="7612240" cy="395298"/>
            </a:xfrm>
            <a:prstGeom prst="rightArrow">
              <a:avLst>
                <a:gd name="adj1" fmla="val 50000"/>
                <a:gd name="adj2" fmla="val 147877"/>
              </a:avLst>
            </a:prstGeom>
            <a:gradFill flip="none" rotWithShape="1">
              <a:gsLst>
                <a:gs pos="3500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29" name="カギ線コネクタ 28"/>
            <p:cNvCxnSpPr/>
            <p:nvPr/>
          </p:nvCxnSpPr>
          <p:spPr>
            <a:xfrm>
              <a:off x="-87201" y="5890758"/>
              <a:ext cx="9957084" cy="434985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右矢印 29"/>
            <p:cNvSpPr/>
            <p:nvPr/>
          </p:nvSpPr>
          <p:spPr>
            <a:xfrm rot="17047462">
              <a:off x="-2716155" y="6205088"/>
              <a:ext cx="7710667" cy="468326"/>
            </a:xfrm>
            <a:prstGeom prst="rightArrow">
              <a:avLst>
                <a:gd name="adj1" fmla="val 50000"/>
                <a:gd name="adj2" fmla="val 194771"/>
              </a:avLst>
            </a:prstGeom>
            <a:gradFill flip="none" rotWithShape="1">
              <a:gsLst>
                <a:gs pos="16000">
                  <a:schemeClr val="accent6">
                    <a:lumMod val="7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1" name="右矢印 30"/>
            <p:cNvSpPr/>
            <p:nvPr/>
          </p:nvSpPr>
          <p:spPr>
            <a:xfrm rot="17088111">
              <a:off x="-2195476" y="5907031"/>
              <a:ext cx="8510091" cy="2539173"/>
            </a:xfrm>
            <a:prstGeom prst="rightArrow">
              <a:avLst>
                <a:gd name="adj1" fmla="val 50472"/>
                <a:gd name="adj2" fmla="val 50000"/>
              </a:avLst>
            </a:prstGeom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12960000" scaled="0"/>
              <a:tileRect/>
            </a:gradFill>
            <a:ln>
              <a:noFill/>
            </a:ln>
            <a:scene3d>
              <a:camera prst="isometricLeftDown">
                <a:rot lat="17937638" lon="3083760" rev="18328173"/>
              </a:camera>
              <a:lightRig rig="threePt" dir="t"/>
            </a:scene3d>
            <a:sp3d z="3810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/>
          <p:cNvSpPr/>
          <p:nvPr/>
        </p:nvSpPr>
        <p:spPr>
          <a:xfrm>
            <a:off x="9205913" y="4514850"/>
            <a:ext cx="901700" cy="9017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alpha val="48000"/>
                </a:schemeClr>
              </a:gs>
              <a:gs pos="100000">
                <a:schemeClr val="tx2">
                  <a:lumMod val="40000"/>
                  <a:lumOff val="60000"/>
                  <a:alpha val="48000"/>
                </a:schemeClr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700214" y="3621089"/>
            <a:ext cx="446087" cy="446087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alpha val="48000"/>
                </a:schemeClr>
              </a:gs>
              <a:gs pos="100000">
                <a:schemeClr val="tx2">
                  <a:lumMod val="40000"/>
                  <a:lumOff val="60000"/>
                  <a:alpha val="48000"/>
                </a:schemeClr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6421438" y="3779838"/>
            <a:ext cx="571500" cy="56991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alpha val="48000"/>
                </a:schemeClr>
              </a:gs>
              <a:gs pos="100000">
                <a:schemeClr val="tx2">
                  <a:lumMod val="40000"/>
                  <a:lumOff val="60000"/>
                  <a:alpha val="48000"/>
                </a:schemeClr>
              </a:gs>
            </a:gsLst>
            <a:lin ang="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9552384" y="3238051"/>
            <a:ext cx="843261" cy="84474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6294143" y="5227202"/>
            <a:ext cx="4350318" cy="1077218"/>
          </a:xfrm>
          <a:prstGeom prst="rect">
            <a:avLst/>
          </a:prstGeom>
          <a:solidFill>
            <a:srgbClr val="99FF99">
              <a:alpha val="61176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AKUTSU, </a:t>
            </a:r>
            <a:r>
              <a:rPr lang="en-US" altLang="ja-JP" sz="2000" dirty="0" err="1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Hidenori</a:t>
            </a:r>
            <a:endParaRPr lang="en-US" altLang="ja-JP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  <a:p>
            <a:r>
              <a:rPr lang="en-US" altLang="ja-JP" sz="1400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Director, Department of Reproductive Medicine, </a:t>
            </a:r>
          </a:p>
          <a:p>
            <a:pPr algn="just"/>
            <a:r>
              <a:rPr lang="en-US" altLang="ja-JP" sz="1400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National Center for Child Health and Development</a:t>
            </a:r>
          </a:p>
          <a:p>
            <a:pPr algn="just"/>
            <a:r>
              <a:rPr lang="en-US" altLang="ja-JP" sz="1600" b="1" i="1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On behalf of the Science Council of Japan</a:t>
            </a:r>
            <a:endParaRPr lang="ja-JP" altLang="en-US" sz="1600" b="1" i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1525332" y="1935088"/>
            <a:ext cx="9142668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400" b="1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Regulatory Actions for</a:t>
            </a:r>
            <a:br>
              <a:rPr lang="en-US" altLang="ja-JP" sz="3400" b="1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</a:br>
            <a:r>
              <a:rPr lang="en-US" altLang="ja-JP" sz="3400" b="1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Researches Using Genome Editing Technology on Human Embryos in Japan</a:t>
            </a:r>
            <a:endParaRPr lang="ja-JP" altLang="en-US" sz="3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165987" y="173045"/>
            <a:ext cx="6432363" cy="830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000" i="1" u="sng" dirty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Second International Summit on Human Genome Editing</a:t>
            </a:r>
            <a:endParaRPr lang="ja-JP" altLang="en-US" sz="3000" i="1" u="sng" dirty="0">
              <a:solidFill>
                <a:srgbClr val="0070C0"/>
              </a:solidFill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12511" y="12308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Update: Governmental Actions and Advisory Opinions </a:t>
            </a:r>
          </a:p>
          <a:p>
            <a:pPr algn="ctr"/>
            <a:r>
              <a:rPr lang="en-US" altLang="ja-JP" sz="2000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Regarding Human Genome Editing</a:t>
            </a:r>
            <a:endParaRPr lang="ja-JP" altLang="en-US" sz="20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76183" y="16343"/>
            <a:ext cx="2915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27 Nov, 2018</a:t>
            </a:r>
          </a:p>
          <a:p>
            <a:r>
              <a:rPr lang="en-US" altLang="ja-JP" sz="1600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The University of Hong Kong</a:t>
            </a:r>
            <a:endParaRPr lang="ja-JP" altLang="en-US" sz="1600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pic>
        <p:nvPicPr>
          <p:cNvPr id="33" name="図 32" descr="(黒)ロゴマーク">
            <a:extLst>
              <a:ext uri="{FF2B5EF4-FFF2-40B4-BE49-F238E27FC236}">
                <a16:creationId xmlns:a16="http://schemas.microsoft.com/office/drawing/2014/main" id="{770D3EF2-7864-45D9-AE16-568FE6278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57" y="5249151"/>
            <a:ext cx="648000" cy="6834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スライド番号プレースホルダー 2">
            <a:extLst>
              <a:ext uri="{FF2B5EF4-FFF2-40B4-BE49-F238E27FC236}">
                <a16:creationId xmlns:a16="http://schemas.microsoft.com/office/drawing/2014/main" id="{79AAFB69-C493-4DA4-8DCB-C8BD9110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193" y="6484120"/>
            <a:ext cx="1043608" cy="365125"/>
          </a:xfrm>
        </p:spPr>
        <p:txBody>
          <a:bodyPr/>
          <a:lstStyle/>
          <a:p>
            <a:fld id="{13F4F72D-BF37-44A2-B7CE-3E177BAFED26}" type="slidenum">
              <a:rPr lang="ja-JP" altLang="en-US" sz="240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1</a:t>
            </a:fld>
            <a:endParaRPr lang="ja-JP" altLang="en-US" sz="24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97235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4ECEEA3F-FA39-4D6F-95EF-DF7BD84E7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546701"/>
            <a:ext cx="11484000" cy="1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839415" y="980728"/>
            <a:ext cx="10290777" cy="523220"/>
          </a:xfrm>
          <a:prstGeom prst="rect">
            <a:avLst/>
          </a:prstGeom>
          <a:solidFill>
            <a:srgbClr val="FFCC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/>
              <a:t>2004   “Basic Principles concerning the Handling of Human Embryos”</a:t>
            </a:r>
            <a:endParaRPr lang="ja-JP" altLang="en-US" sz="28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35360" y="1843951"/>
            <a:ext cx="11521279" cy="4536000"/>
          </a:xfrm>
          <a:prstGeom prst="rect">
            <a:avLst/>
          </a:prstGeom>
          <a:ln w="28575">
            <a:solidFill>
              <a:srgbClr val="00B05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ja-JP" sz="2800" b="1" u="sng" dirty="0"/>
              <a:t>Basic policy on creating human embryos for research purposes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altLang="ja-JP" sz="2400" dirty="0"/>
              <a:t>In Japan, creating human embryos for research purpose is not permitted in principle. 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altLang="ja-JP" sz="2400" dirty="0"/>
              <a:t>It is permitted to use surplus embryos for biomedical research in exceptional cases, but all of the following conditions must be met: </a:t>
            </a:r>
          </a:p>
          <a:p>
            <a:pPr>
              <a:spcBef>
                <a:spcPts val="600"/>
              </a:spcBef>
            </a:pPr>
            <a:r>
              <a:rPr lang="en-US" altLang="ja-JP" sz="2400" dirty="0"/>
              <a:t>   (1) scientific significance in life sciences and medicine, which cannot be obtained other    </a:t>
            </a:r>
          </a:p>
          <a:p>
            <a:pPr>
              <a:spcBef>
                <a:spcPts val="600"/>
              </a:spcBef>
            </a:pPr>
            <a:r>
              <a:rPr lang="en-US" altLang="ja-JP" sz="2400" dirty="0"/>
              <a:t>         than through the use of human embryos</a:t>
            </a:r>
          </a:p>
          <a:p>
            <a:pPr>
              <a:lnSpc>
                <a:spcPct val="150000"/>
              </a:lnSpc>
            </a:pPr>
            <a:r>
              <a:rPr lang="en-US" altLang="ja-JP" sz="2400" dirty="0"/>
              <a:t>   (2) the benefits or anticipated benefits are socially appropriate</a:t>
            </a:r>
          </a:p>
          <a:p>
            <a:pPr>
              <a:lnSpc>
                <a:spcPct val="150000"/>
              </a:lnSpc>
            </a:pPr>
            <a:r>
              <a:rPr lang="en-US" altLang="ja-JP" sz="2400" dirty="0"/>
              <a:t>   (3) assurance of safety for human being</a:t>
            </a:r>
          </a:p>
          <a:p>
            <a:pPr>
              <a:lnSpc>
                <a:spcPct val="150000"/>
              </a:lnSpc>
            </a:pPr>
            <a:r>
              <a:rPr lang="en-US" altLang="ja-JP" sz="2400" dirty="0"/>
              <a:t>   (4) safeguards must be put in place to avoid concerns of reducing human beings   </a:t>
            </a:r>
          </a:p>
          <a:p>
            <a:r>
              <a:rPr lang="en-US" altLang="ja-JP" sz="2400" dirty="0"/>
              <a:t>         as a tool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79377" y="44624"/>
            <a:ext cx="10585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Basic policy on using human embryos for research purpose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974178" y="6379951"/>
            <a:ext cx="5538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[Council for Science, Technology and Policy (CSTP) (2004)]</a:t>
            </a:r>
            <a:endParaRPr lang="ja-JP" altLang="en-US" dirty="0"/>
          </a:p>
        </p:txBody>
      </p:sp>
      <p:sp>
        <p:nvSpPr>
          <p:cNvPr id="9" name="スライド番号プレースホルダー 2">
            <a:extLst>
              <a:ext uri="{FF2B5EF4-FFF2-40B4-BE49-F238E27FC236}">
                <a16:creationId xmlns:a16="http://schemas.microsoft.com/office/drawing/2014/main" id="{D3B70C43-4440-4040-8513-492F7365E5ED}"/>
              </a:ext>
            </a:extLst>
          </p:cNvPr>
          <p:cNvSpPr txBox="1">
            <a:spLocks/>
          </p:cNvSpPr>
          <p:nvPr/>
        </p:nvSpPr>
        <p:spPr>
          <a:xfrm>
            <a:off x="11130193" y="6484120"/>
            <a:ext cx="1043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F4F72D-BF37-44A2-B7CE-3E177BAFED26}" type="slidenum">
              <a:rPr lang="ja-JP" altLang="en-US" sz="240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pPr/>
              <a:t>2</a:t>
            </a:fld>
            <a:endParaRPr lang="ja-JP" altLang="en-US" sz="24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265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19336" y="656793"/>
            <a:ext cx="4392488" cy="1079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ja-JP" sz="2000" dirty="0"/>
              <a:t>Related laws and regulations</a:t>
            </a:r>
            <a:endParaRPr lang="ja-JP" altLang="en-US" sz="2000" dirty="0"/>
          </a:p>
        </p:txBody>
      </p:sp>
      <p:graphicFrame>
        <p:nvGraphicFramePr>
          <p:cNvPr id="9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553101"/>
              </p:ext>
            </p:extLst>
          </p:nvPr>
        </p:nvGraphicFramePr>
        <p:xfrm>
          <a:off x="1055440" y="937931"/>
          <a:ext cx="10074752" cy="565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Type of research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Status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Related</a:t>
                      </a:r>
                      <a:r>
                        <a:rPr kumimoji="1" lang="en-US" altLang="ja-JP" baseline="0" dirty="0"/>
                        <a:t> guideline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 and use in assisted reproductive technology research.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Ethical Guidelines for Research on Assisted Reproductive Technology Treatment Producing Human Fertilized Embryos</a:t>
                      </a:r>
                      <a:endParaRPr kumimoji="1" lang="ja-JP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for human embryonic stem cells.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Guideline on the Derivation of Human Embryonic Stem Cells</a:t>
                      </a:r>
                      <a:endParaRPr kumimoji="1" lang="ja-JP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Researches on producing germ cells from Human iPS Cells or Human Tissue Stem Cells, ES cells.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*Prohibiting fertilizing induced germ cells 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Guidelines on the Research on Producing Germ Cells from   </a:t>
                      </a:r>
                    </a:p>
                    <a:p>
                      <a:pPr algn="ctr"/>
                      <a:r>
                        <a:rPr kumimoji="1" lang="en-US" altLang="ja-JP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Human iPS Cells or Human Tissue  Stem Cells,</a:t>
                      </a:r>
                    </a:p>
                    <a:p>
                      <a:pPr algn="ctr"/>
                      <a:r>
                        <a:rPr kumimoji="1" lang="en-US" altLang="ja-JP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The Guidelines on the utilization of human embryonic stem cells</a:t>
                      </a:r>
                      <a:endParaRPr kumimoji="1" lang="ja-JP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90411"/>
                  </a:ext>
                </a:extLst>
              </a:tr>
              <a:tr h="2188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Transfer of human SCNT embryos. 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Impossible</a:t>
                      </a:r>
                      <a:endParaRPr kumimoji="1" lang="ja-JP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ja-JP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Act on</a:t>
                      </a:r>
                    </a:p>
                    <a:p>
                      <a:pPr algn="ctr"/>
                      <a:r>
                        <a:rPr kumimoji="1" lang="en-US" altLang="ja-JP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Human Cloning Techniques</a:t>
                      </a:r>
                      <a:endParaRPr kumimoji="1" lang="ja-JP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62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of human-animal chimeric embryos.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ja-JP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Guidelines for Handling of a Specified Embryo (human-animal chimera)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9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therapy to human embryos.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Impossible</a:t>
                      </a:r>
                      <a:endParaRPr kumimoji="1" lang="ja-JP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Guideline for Gene Therapy Clinical Research</a:t>
                      </a:r>
                      <a:endParaRPr kumimoji="1" lang="ja-JP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スライド番号プレースホルダー 2">
            <a:extLst>
              <a:ext uri="{FF2B5EF4-FFF2-40B4-BE49-F238E27FC236}">
                <a16:creationId xmlns:a16="http://schemas.microsoft.com/office/drawing/2014/main" id="{DAA02E8C-CD1A-4CCD-A119-83A359F4ACB4}"/>
              </a:ext>
            </a:extLst>
          </p:cNvPr>
          <p:cNvSpPr txBox="1">
            <a:spLocks/>
          </p:cNvSpPr>
          <p:nvPr/>
        </p:nvSpPr>
        <p:spPr>
          <a:xfrm>
            <a:off x="11130193" y="6484120"/>
            <a:ext cx="1043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F4F72D-BF37-44A2-B7CE-3E177BAFED26}" type="slidenum">
              <a:rPr lang="ja-JP" altLang="en-US" sz="240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pPr/>
              <a:t>3</a:t>
            </a:fld>
            <a:endParaRPr lang="ja-JP" altLang="en-US" sz="24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E405E50-9F65-40D9-803A-BEF05503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546701"/>
            <a:ext cx="11484000" cy="1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03CEB95-9EF5-4CE1-A297-8D9DBDEB9FE3}"/>
              </a:ext>
            </a:extLst>
          </p:cNvPr>
          <p:cNvSpPr/>
          <p:nvPr/>
        </p:nvSpPr>
        <p:spPr>
          <a:xfrm>
            <a:off x="479377" y="44624"/>
            <a:ext cx="10585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Basic policy on using human embryos for research purpose</a:t>
            </a:r>
          </a:p>
        </p:txBody>
      </p:sp>
    </p:spTree>
    <p:extLst>
      <p:ext uri="{BB962C8B-B14F-4D97-AF65-F5344CB8AC3E}">
        <p14:creationId xmlns:p14="http://schemas.microsoft.com/office/powerpoint/2010/main" val="31735764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718229"/>
            <a:ext cx="2541775" cy="142339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781790" y="1864624"/>
            <a:ext cx="25922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the Japanese Expert Panel on Bioethics</a:t>
            </a:r>
            <a:endParaRPr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E15C6BE-00A6-4ABF-997C-5F238C38A787}"/>
              </a:ext>
            </a:extLst>
          </p:cNvPr>
          <p:cNvSpPr/>
          <p:nvPr/>
        </p:nvSpPr>
        <p:spPr>
          <a:xfrm>
            <a:off x="551384" y="212601"/>
            <a:ext cx="11494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u="sng" dirty="0"/>
              <a:t>Expert Panel on Bioethics, Council for Science, Technology and Innovation (CSTI) of Japan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E3C46C9-9F49-4D5B-AF9B-69C5CE0482B7}"/>
              </a:ext>
            </a:extLst>
          </p:cNvPr>
          <p:cNvGrpSpPr/>
          <p:nvPr/>
        </p:nvGrpSpPr>
        <p:grpSpPr>
          <a:xfrm>
            <a:off x="911423" y="764705"/>
            <a:ext cx="7214758" cy="1554272"/>
            <a:chOff x="467543" y="764704"/>
            <a:chExt cx="6000559" cy="1554272"/>
          </a:xfrm>
        </p:grpSpPr>
        <p:sp>
          <p:nvSpPr>
            <p:cNvPr id="4" name="正方形/長方形 3"/>
            <p:cNvSpPr/>
            <p:nvPr/>
          </p:nvSpPr>
          <p:spPr>
            <a:xfrm>
              <a:off x="467543" y="764704"/>
              <a:ext cx="6000559" cy="1554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i="1" dirty="0">
                  <a:latin typeface="Arial" panose="020B0604020202020204" pitchFamily="34" charset="0"/>
                  <a:cs typeface="Arial" panose="020B0604020202020204" pitchFamily="34" charset="0"/>
                </a:rPr>
                <a:t>“The interim report for research using genome editing technology on human embryos” (Apr, 2016)</a:t>
              </a:r>
            </a:p>
            <a:p>
              <a:pPr algn="ctr"/>
              <a:endParaRPr lang="en-US" altLang="ja-JP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ja-JP" i="1" dirty="0">
                  <a:latin typeface="Arial" panose="020B0604020202020204" pitchFamily="34" charset="0"/>
                  <a:cs typeface="Arial" panose="020B0604020202020204" pitchFamily="34" charset="0"/>
                </a:rPr>
                <a:t>Implementing the public comments on </a:t>
              </a:r>
              <a:r>
                <a:rPr lang="en-US" altLang="ja-JP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the draft guidelines for  research using genome editing on human embryos</a:t>
              </a:r>
              <a:r>
                <a:rPr lang="en-US" altLang="ja-JP" b="1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i="1" dirty="0">
                  <a:latin typeface="Arial" panose="020B0604020202020204" pitchFamily="34" charset="0"/>
                  <a:cs typeface="Arial" panose="020B0604020202020204" pitchFamily="34" charset="0"/>
                </a:rPr>
                <a:t>(Nov, 2018)</a:t>
              </a:r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14C668CE-E635-441F-A254-05FD3957F486}"/>
                </a:ext>
              </a:extLst>
            </p:cNvPr>
            <p:cNvSpPr/>
            <p:nvPr/>
          </p:nvSpPr>
          <p:spPr>
            <a:xfrm rot="5400000">
              <a:off x="3323822" y="1259540"/>
              <a:ext cx="288000" cy="62877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32EF00D-1ADD-41A4-A3C8-06846F6C1EEA}"/>
              </a:ext>
            </a:extLst>
          </p:cNvPr>
          <p:cNvGrpSpPr/>
          <p:nvPr/>
        </p:nvGrpSpPr>
        <p:grpSpPr>
          <a:xfrm>
            <a:off x="263352" y="2924944"/>
            <a:ext cx="11950751" cy="3545004"/>
            <a:chOff x="263352" y="2821488"/>
            <a:chExt cx="11950751" cy="3545004"/>
          </a:xfrm>
        </p:grpSpPr>
        <p:sp>
          <p:nvSpPr>
            <p:cNvPr id="2" name="コンテンツ プレースホルダー 2"/>
            <p:cNvSpPr txBox="1">
              <a:spLocks/>
            </p:cNvSpPr>
            <p:nvPr/>
          </p:nvSpPr>
          <p:spPr>
            <a:xfrm>
              <a:off x="551384" y="2821488"/>
              <a:ext cx="11377264" cy="108012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ja-JP" altLang="ja-JP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Science Council of Japan</a:t>
              </a:r>
              <a:r>
                <a:rPr lang="ja-JP" altLang="ja-JP" sz="2400" dirty="0">
                  <a:latin typeface="Arial" panose="020B0604020202020204" pitchFamily="34" charset="0"/>
                  <a:cs typeface="Arial" panose="020B0604020202020204" pitchFamily="34" charset="0"/>
                </a:rPr>
                <a:t> in July</a:t>
              </a:r>
              <a:r>
                <a: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rPr>
                <a:t> 2016</a:t>
              </a:r>
              <a:r>
                <a:rPr lang="ja-JP" altLang="ja-JP" sz="2400" dirty="0">
                  <a:latin typeface="Arial" panose="020B0604020202020204" pitchFamily="34" charset="0"/>
                  <a:cs typeface="Arial" panose="020B0604020202020204" pitchFamily="34" charset="0"/>
                </a:rPr>
                <a:t> started discussions by a committee of specialists on issues related to medical research and treatment that applies genome editing to fertilized human embryos</a:t>
              </a:r>
              <a:r>
                <a: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0" indent="0" algn="just">
                <a:buNone/>
              </a:pPr>
              <a:endParaRPr lang="ja-JP" altLang="ja-JP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円/楕円 16"/>
            <p:cNvSpPr>
              <a:spLocks noChangeAspect="1"/>
            </p:cNvSpPr>
            <p:nvPr/>
          </p:nvSpPr>
          <p:spPr>
            <a:xfrm flipV="1">
              <a:off x="263352" y="2924944"/>
              <a:ext cx="239130" cy="23913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009A0224-26E3-4CB9-9D58-26964AB4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7494" y="4052678"/>
              <a:ext cx="3049257" cy="1680578"/>
            </a:xfrm>
            <a:prstGeom prst="rect">
              <a:avLst/>
            </a:prstGeom>
          </p:spPr>
        </p:pic>
        <p:pic>
          <p:nvPicPr>
            <p:cNvPr id="27" name="図 26" descr="(黒)ロゴマーク">
              <a:extLst>
                <a:ext uri="{FF2B5EF4-FFF2-40B4-BE49-F238E27FC236}">
                  <a16:creationId xmlns:a16="http://schemas.microsoft.com/office/drawing/2014/main" id="{FF671EA9-3A56-4BC7-A8BE-DD978DA50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3270" y="4096548"/>
              <a:ext cx="705378" cy="70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D0747BA0-AC5A-4BD4-924D-2AD0BD8EC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258" y="4102187"/>
              <a:ext cx="1718538" cy="21813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F0B70B6-CC4F-435D-B3CE-0AAF7CE98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5631" y="4096548"/>
              <a:ext cx="1775251" cy="2175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9F0FABA-89E8-4E1C-ACDA-82676A45D5AF}"/>
                </a:ext>
              </a:extLst>
            </p:cNvPr>
            <p:cNvSpPr/>
            <p:nvPr/>
          </p:nvSpPr>
          <p:spPr>
            <a:xfrm>
              <a:off x="4370882" y="4016384"/>
              <a:ext cx="424796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lang="en-US" altLang="ja-JP" sz="2400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The Recommendation </a:t>
              </a:r>
              <a:r>
                <a:rPr lang="en-US" altLang="ja-JP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on Genome Editing Technology in Medical Sciences and Clinical Applications in Japan” (Sep, 2017)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23F6C11-F2E7-4BF6-8ECE-0F3A4F088BF3}"/>
                </a:ext>
              </a:extLst>
            </p:cNvPr>
            <p:cNvSpPr/>
            <p:nvPr/>
          </p:nvSpPr>
          <p:spPr>
            <a:xfrm>
              <a:off x="4479010" y="4028626"/>
              <a:ext cx="4247964" cy="202020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1E81AB9-C88B-4EEE-B767-B356EB33B056}"/>
                </a:ext>
              </a:extLst>
            </p:cNvPr>
            <p:cNvSpPr/>
            <p:nvPr/>
          </p:nvSpPr>
          <p:spPr>
            <a:xfrm>
              <a:off x="8901970" y="5781717"/>
              <a:ext cx="331213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Arial" panose="020B0604020202020204" pitchFamily="34" charset="0"/>
                  <a:ea typeface="Arial Unicode MS" panose="020B0604020202020204" pitchFamily="50" charset="-128"/>
                  <a:cs typeface="Arial" panose="020B0604020202020204" pitchFamily="34" charset="0"/>
                </a:rPr>
                <a:t>Public symposium on human germline editing (Apr, 2017)</a:t>
              </a:r>
              <a:endParaRPr lang="ja-JP" altLang="en-US" sz="1600" dirty="0"/>
            </a:p>
          </p:txBody>
        </p:sp>
      </p:grpSp>
      <p:sp>
        <p:nvSpPr>
          <p:cNvPr id="19" name="矢印: 右 18">
            <a:extLst>
              <a:ext uri="{FF2B5EF4-FFF2-40B4-BE49-F238E27FC236}">
                <a16:creationId xmlns:a16="http://schemas.microsoft.com/office/drawing/2014/main" id="{ECF62990-8139-4D7E-9F03-2C68A3EEF6E1}"/>
              </a:ext>
            </a:extLst>
          </p:cNvPr>
          <p:cNvSpPr/>
          <p:nvPr/>
        </p:nvSpPr>
        <p:spPr>
          <a:xfrm rot="16200000" flipV="1">
            <a:off x="4255224" y="2346367"/>
            <a:ext cx="527153" cy="63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1" name="スライド番号プレースホルダー 2">
            <a:extLst>
              <a:ext uri="{FF2B5EF4-FFF2-40B4-BE49-F238E27FC236}">
                <a16:creationId xmlns:a16="http://schemas.microsoft.com/office/drawing/2014/main" id="{8217D4FC-3EDB-4B71-9D81-F31D0B457F4F}"/>
              </a:ext>
            </a:extLst>
          </p:cNvPr>
          <p:cNvSpPr txBox="1">
            <a:spLocks/>
          </p:cNvSpPr>
          <p:nvPr/>
        </p:nvSpPr>
        <p:spPr>
          <a:xfrm>
            <a:off x="11130193" y="6484120"/>
            <a:ext cx="1043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F4F72D-BF37-44A2-B7CE-3E177BAFED26}" type="slidenum">
              <a:rPr lang="ja-JP" altLang="en-US" sz="240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pPr/>
              <a:t>4</a:t>
            </a:fld>
            <a:endParaRPr lang="ja-JP" altLang="en-US" sz="24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0" name="円/楕円 16">
            <a:extLst>
              <a:ext uri="{FF2B5EF4-FFF2-40B4-BE49-F238E27FC236}">
                <a16:creationId xmlns:a16="http://schemas.microsoft.com/office/drawing/2014/main" id="{3E0BBED3-A5D1-48C4-AD71-DED193952FEA}"/>
              </a:ext>
            </a:extLst>
          </p:cNvPr>
          <p:cNvSpPr>
            <a:spLocks noChangeAspect="1"/>
          </p:cNvSpPr>
          <p:nvPr/>
        </p:nvSpPr>
        <p:spPr>
          <a:xfrm flipV="1">
            <a:off x="261258" y="323868"/>
            <a:ext cx="239130" cy="23913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422449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5360" y="2170148"/>
            <a:ext cx="11305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Summary of </a:t>
            </a:r>
          </a:p>
          <a:p>
            <a:pPr algn="ctr"/>
            <a:r>
              <a:rPr lang="en-US" altLang="ja-JP" sz="3600" b="1" dirty="0">
                <a:solidFill>
                  <a:srgbClr val="00B0F0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the draft guideline</a:t>
            </a:r>
            <a:r>
              <a:rPr lang="en-US" altLang="ja-JP" sz="3600" b="1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/</a:t>
            </a:r>
            <a:r>
              <a:rPr lang="en-US" altLang="ja-JP" sz="3600" b="1" dirty="0">
                <a:solidFill>
                  <a:srgbClr val="00B050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the Recommendation </a:t>
            </a:r>
            <a:r>
              <a:rPr lang="en-US" altLang="ja-JP" sz="3600" b="1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for</a:t>
            </a:r>
            <a:br>
              <a:rPr lang="en-US" altLang="ja-JP" sz="3600" b="1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</a:br>
            <a:r>
              <a:rPr lang="en-US" altLang="ja-JP" sz="3600" b="1" dirty="0"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studies using genome editing technology on human embryos in Japan</a:t>
            </a:r>
            <a:endParaRPr lang="ja-JP" altLang="en-US" sz="36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4656F23-38A2-4061-B800-32C47C66B083}"/>
              </a:ext>
            </a:extLst>
          </p:cNvPr>
          <p:cNvSpPr txBox="1">
            <a:spLocks/>
          </p:cNvSpPr>
          <p:nvPr/>
        </p:nvSpPr>
        <p:spPr>
          <a:xfrm>
            <a:off x="1525332" y="1935088"/>
            <a:ext cx="9142668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3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02333C20-FEB2-4D9C-8BCC-6E0F4477485E}"/>
              </a:ext>
            </a:extLst>
          </p:cNvPr>
          <p:cNvSpPr txBox="1">
            <a:spLocks/>
          </p:cNvSpPr>
          <p:nvPr/>
        </p:nvSpPr>
        <p:spPr>
          <a:xfrm>
            <a:off x="11130193" y="6484120"/>
            <a:ext cx="1043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F4F72D-BF37-44A2-B7CE-3E177BAFED26}" type="slidenum">
              <a:rPr lang="ja-JP" altLang="en-US" sz="240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pPr/>
              <a:t>5</a:t>
            </a:fld>
            <a:endParaRPr lang="ja-JP" altLang="en-US" sz="24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60503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579748" y="476672"/>
            <a:ext cx="8064896" cy="476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1. Clinical Use (germline editing)</a:t>
            </a:r>
            <a:endParaRPr lang="ja-JP" alt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127449" y="2195978"/>
            <a:ext cx="10002744" cy="12330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3663" indent="-93663" algn="just"/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Transplantation of genome edited human embryos into human and animals should be prohibited.</a:t>
            </a:r>
            <a:endParaRPr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C:\Users\Akutsu\AppData\Local\Microsoft\Windows\Temporary Internet Files\Content.IE5\3UTZ5OMH\No_Sig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260648"/>
            <a:ext cx="864096" cy="8640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2">
            <a:extLst>
              <a:ext uri="{FF2B5EF4-FFF2-40B4-BE49-F238E27FC236}">
                <a16:creationId xmlns:a16="http://schemas.microsoft.com/office/drawing/2014/main" id="{6B9D949D-6806-474E-A529-4797707FAE0D}"/>
              </a:ext>
            </a:extLst>
          </p:cNvPr>
          <p:cNvSpPr txBox="1">
            <a:spLocks/>
          </p:cNvSpPr>
          <p:nvPr/>
        </p:nvSpPr>
        <p:spPr>
          <a:xfrm>
            <a:off x="11130193" y="6484120"/>
            <a:ext cx="1043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F4F72D-BF37-44A2-B7CE-3E177BAFED26}" type="slidenum">
              <a:rPr lang="ja-JP" altLang="en-US" sz="240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pPr/>
              <a:t>6</a:t>
            </a:fld>
            <a:endParaRPr lang="ja-JP" altLang="en-US" sz="24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6054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1092660" y="300118"/>
            <a:ext cx="6840760" cy="471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2. Research purpose</a:t>
            </a:r>
            <a:endParaRPr lang="ja-JP" alt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コンテンツ プレースホルダー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511130"/>
              </p:ext>
            </p:extLst>
          </p:nvPr>
        </p:nvGraphicFramePr>
        <p:xfrm>
          <a:off x="1092660" y="955882"/>
          <a:ext cx="1010039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Purpose</a:t>
                      </a:r>
                      <a:r>
                        <a:rPr kumimoji="1" lang="en-US" altLang="ja-JP" sz="2400" baseline="0" dirty="0"/>
                        <a:t> of studies using human preimplantation embryos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4625" indent="-174625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a) </a:t>
                      </a:r>
                      <a:r>
                        <a:rPr kumimoji="1" lang="en-US" altLang="ja-JP" sz="2400" b="1" spc="-20" baseline="0" dirty="0">
                          <a:solidFill>
                            <a:srgbClr val="FF0000"/>
                          </a:solidFill>
                        </a:rPr>
                        <a:t>Elucidate the function of genes in early development</a:t>
                      </a:r>
                      <a:endParaRPr kumimoji="1" lang="ja-JP" altLang="en-US" sz="2400" b="1" spc="-2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4625" indent="-174625"/>
                      <a:r>
                        <a:rPr kumimoji="1" lang="en-US" altLang="ja-JP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b) To</a:t>
                      </a:r>
                      <a:r>
                        <a:rPr kumimoji="1" lang="en-US" altLang="ja-JP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understand the mechanisms of</a:t>
                      </a:r>
                      <a:r>
                        <a:rPr kumimoji="1" lang="en-US" altLang="ja-JP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hereditary diseases</a:t>
                      </a:r>
                      <a:endParaRPr kumimoji="1" lang="ja-JP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4625" indent="-174625"/>
                      <a:r>
                        <a:rPr kumimoji="1" lang="en-US" altLang="ja-JP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c) Development of new treatments (preventive treatment) for diseases (cancer,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1"/>
          <p:cNvSpPr txBox="1">
            <a:spLocks/>
          </p:cNvSpPr>
          <p:nvPr/>
        </p:nvSpPr>
        <p:spPr>
          <a:xfrm>
            <a:off x="1307468" y="3335108"/>
            <a:ext cx="9577064" cy="100775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  <a:lvl1pPr marL="93663" indent="-93663" algn="just"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Basic studies may well contribute to the “understanding of genetic functions of embryo early development and growth (differentiation)”.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46741" y="4483572"/>
            <a:ext cx="1130525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spcBef>
                <a:spcPts val="6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Surplus embryos (not intended for clinical use) must be used.</a:t>
            </a:r>
          </a:p>
          <a:p>
            <a:pPr marL="93663" indent="-93663" algn="just">
              <a:spcBef>
                <a:spcPts val="6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The handling period of human embryos must be limited to the early embryo stage, prior to primitive streak formation (not over day 14).</a:t>
            </a:r>
          </a:p>
          <a:p>
            <a:pPr marL="93663" indent="-93663">
              <a:spcBef>
                <a:spcPts val="6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Human embryos used in research must also be disposed of in a secure manner.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7FEBCE-8886-4F04-9149-0870D2113CC6}"/>
              </a:ext>
            </a:extLst>
          </p:cNvPr>
          <p:cNvSpPr/>
          <p:nvPr/>
        </p:nvSpPr>
        <p:spPr>
          <a:xfrm>
            <a:off x="3408681" y="6299454"/>
            <a:ext cx="8375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the draft guidelines for research using genome editing on human embryos</a:t>
            </a:r>
            <a:endParaRPr lang="ja-JP" altLang="en-US" dirty="0"/>
          </a:p>
        </p:txBody>
      </p:sp>
      <p:sp>
        <p:nvSpPr>
          <p:cNvPr id="11" name="スライド番号プレースホルダー 2">
            <a:extLst>
              <a:ext uri="{FF2B5EF4-FFF2-40B4-BE49-F238E27FC236}">
                <a16:creationId xmlns:a16="http://schemas.microsoft.com/office/drawing/2014/main" id="{37C6EBAE-D366-4B2E-A78E-B92B7E6E82CA}"/>
              </a:ext>
            </a:extLst>
          </p:cNvPr>
          <p:cNvSpPr txBox="1">
            <a:spLocks/>
          </p:cNvSpPr>
          <p:nvPr/>
        </p:nvSpPr>
        <p:spPr>
          <a:xfrm>
            <a:off x="11130193" y="6484120"/>
            <a:ext cx="1043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F4F72D-BF37-44A2-B7CE-3E177BAFED26}" type="slidenum">
              <a:rPr lang="ja-JP" altLang="en-US" sz="240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pPr/>
              <a:t>7</a:t>
            </a:fld>
            <a:endParaRPr lang="ja-JP" altLang="en-US" sz="24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11923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371364" y="1277223"/>
            <a:ext cx="11449272" cy="51755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It cannot be approved that any clinics (germline genome editing) at the present time.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Panel has left the door open to acceptance of basic research, encouraging debate in the research community and the general public.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Panel will strive to continue finalization of the report incorporating with related government ministries and agencies.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Ethical guidelines in Japan are similar to “soft law” but have some sanctions: for instance, researchers who violate them are required to repay research funds they received, or may be barred from qualifying for future grants (in a least 5 years). </a:t>
            </a:r>
            <a:endParaRPr lang="ja-JP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07E753F-16E6-304B-A744-A90ECFD9D746}"/>
              </a:ext>
            </a:extLst>
          </p:cNvPr>
          <p:cNvSpPr txBox="1">
            <a:spLocks/>
          </p:cNvSpPr>
          <p:nvPr/>
        </p:nvSpPr>
        <p:spPr>
          <a:xfrm>
            <a:off x="623392" y="332656"/>
            <a:ext cx="986509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3. Other comments on the ethical guideline</a:t>
            </a:r>
            <a:endParaRPr lang="ja-JP" alt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スライド番号プレースホルダー 2">
            <a:extLst>
              <a:ext uri="{FF2B5EF4-FFF2-40B4-BE49-F238E27FC236}">
                <a16:creationId xmlns:a16="http://schemas.microsoft.com/office/drawing/2014/main" id="{6E0F442E-BE2C-4099-87A9-1425D001B484}"/>
              </a:ext>
            </a:extLst>
          </p:cNvPr>
          <p:cNvSpPr txBox="1">
            <a:spLocks/>
          </p:cNvSpPr>
          <p:nvPr/>
        </p:nvSpPr>
        <p:spPr>
          <a:xfrm>
            <a:off x="11130193" y="6484120"/>
            <a:ext cx="1043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F4F72D-BF37-44A2-B7CE-3E177BAFED26}" type="slidenum">
              <a:rPr lang="ja-JP" altLang="en-US" sz="240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pPr/>
              <a:t>8</a:t>
            </a:fld>
            <a:endParaRPr lang="ja-JP" altLang="en-US" sz="24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2835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58452D4-5819-4031-B32B-1C4230C7B643}"/>
              </a:ext>
            </a:extLst>
          </p:cNvPr>
          <p:cNvSpPr/>
          <p:nvPr/>
        </p:nvSpPr>
        <p:spPr>
          <a:xfrm>
            <a:off x="443372" y="1340768"/>
            <a:ext cx="11305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 so much for your attention! </a:t>
            </a:r>
            <a:endParaRPr lang="ja-JP" altLang="en-US" sz="4400" b="1" dirty="0"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pic>
        <p:nvPicPr>
          <p:cNvPr id="3" name="図 2" descr="(黒)ロゴマーク">
            <a:extLst>
              <a:ext uri="{FF2B5EF4-FFF2-40B4-BE49-F238E27FC236}">
                <a16:creationId xmlns:a16="http://schemas.microsoft.com/office/drawing/2014/main" id="{4C2348FA-226B-461B-A032-F083D7DB0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" y="5428258"/>
            <a:ext cx="1332112" cy="1404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98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1412</Words>
  <Application>Microsoft Office PowerPoint</Application>
  <PresentationFormat>ワイド画面</PresentationFormat>
  <Paragraphs>124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Adobe Fan Heiti Std B</vt:lpstr>
      <vt:lpstr>Arial Unicode MS</vt:lpstr>
      <vt:lpstr>ＭＳ Ｐゴシック</vt:lpstr>
      <vt:lpstr>Arial</vt:lpstr>
      <vt:lpstr>Calibri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Akutsu</dc:creator>
  <cp:lastModifiedBy>阿久津 英憲</cp:lastModifiedBy>
  <cp:revision>122</cp:revision>
  <dcterms:created xsi:type="dcterms:W3CDTF">2016-09-28T00:50:59Z</dcterms:created>
  <dcterms:modified xsi:type="dcterms:W3CDTF">2018-11-27T07:29:18Z</dcterms:modified>
</cp:coreProperties>
</file>