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11"/>
  </p:notesMasterIdLst>
  <p:handoutMasterIdLst>
    <p:handoutMasterId r:id="rId12"/>
  </p:handoutMasterIdLst>
  <p:sldIdLst>
    <p:sldId id="442" r:id="rId2"/>
    <p:sldId id="514" r:id="rId3"/>
    <p:sldId id="513" r:id="rId4"/>
    <p:sldId id="512" r:id="rId5"/>
    <p:sldId id="494" r:id="rId6"/>
    <p:sldId id="515" r:id="rId7"/>
    <p:sldId id="516" r:id="rId8"/>
    <p:sldId id="511" r:id="rId9"/>
    <p:sldId id="517" r:id="rId10"/>
  </p:sldIdLst>
  <p:sldSz cx="12192000" cy="6858000"/>
  <p:notesSz cx="6669088" cy="9926638"/>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343B4"/>
    <a:srgbClr val="FFFF66"/>
    <a:srgbClr val="996633"/>
    <a:srgbClr val="D9C5D1"/>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59555" autoAdjust="0"/>
  </p:normalViewPr>
  <p:slideViewPr>
    <p:cSldViewPr>
      <p:cViewPr varScale="1">
        <p:scale>
          <a:sx n="41" d="100"/>
          <a:sy n="41" d="100"/>
        </p:scale>
        <p:origin x="1048" y="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2946" y="-9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90355" cy="496332"/>
          </a:xfrm>
          <a:prstGeom prst="rect">
            <a:avLst/>
          </a:prstGeom>
        </p:spPr>
        <p:txBody>
          <a:bodyPr vert="horz" lIns="90716" tIns="45357" rIns="90716" bIns="45357" rtlCol="0"/>
          <a:lstStyle>
            <a:lvl1pPr algn="l">
              <a:defRPr sz="1200"/>
            </a:lvl1pPr>
          </a:lstStyle>
          <a:p>
            <a:pPr>
              <a:defRPr/>
            </a:pPr>
            <a:endParaRPr lang="en-US"/>
          </a:p>
        </p:txBody>
      </p:sp>
      <p:sp>
        <p:nvSpPr>
          <p:cNvPr id="4" name="Footer Placeholder 3"/>
          <p:cNvSpPr>
            <a:spLocks noGrp="1"/>
          </p:cNvSpPr>
          <p:nvPr>
            <p:ph type="ftr" sz="quarter" idx="2"/>
          </p:nvPr>
        </p:nvSpPr>
        <p:spPr>
          <a:xfrm>
            <a:off x="1" y="9428718"/>
            <a:ext cx="2890355" cy="496332"/>
          </a:xfrm>
          <a:prstGeom prst="rect">
            <a:avLst/>
          </a:prstGeom>
        </p:spPr>
        <p:txBody>
          <a:bodyPr vert="horz" lIns="90716" tIns="45357" rIns="90716" bIns="4535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777169" y="9428718"/>
            <a:ext cx="2890355" cy="496332"/>
          </a:xfrm>
          <a:prstGeom prst="rect">
            <a:avLst/>
          </a:prstGeom>
        </p:spPr>
        <p:txBody>
          <a:bodyPr vert="horz" lIns="90716" tIns="45357" rIns="90716" bIns="45357" rtlCol="0" anchor="b"/>
          <a:lstStyle>
            <a:lvl1pPr algn="r">
              <a:defRPr sz="1200"/>
            </a:lvl1pPr>
          </a:lstStyle>
          <a:p>
            <a:pPr>
              <a:defRPr/>
            </a:pPr>
            <a:fld id="{73FE933A-8AE6-4450-932D-BD750A436757}" type="slidenum">
              <a:rPr lang="en-US"/>
              <a:pPr>
                <a:defRPr/>
              </a:pPr>
              <a:t>‹#›</a:t>
            </a:fld>
            <a:endParaRPr lang="en-US"/>
          </a:p>
        </p:txBody>
      </p:sp>
    </p:spTree>
    <p:extLst>
      <p:ext uri="{BB962C8B-B14F-4D97-AF65-F5344CB8AC3E}">
        <p14:creationId xmlns:p14="http://schemas.microsoft.com/office/powerpoint/2010/main" val="2668287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90355" cy="496332"/>
          </a:xfrm>
          <a:prstGeom prst="rect">
            <a:avLst/>
          </a:prstGeom>
        </p:spPr>
        <p:txBody>
          <a:bodyPr vert="horz" lIns="90716" tIns="45357" rIns="90716" bIns="45357" rtlCol="0"/>
          <a:lstStyle>
            <a:lvl1pPr algn="l">
              <a:defRPr sz="1200"/>
            </a:lvl1pPr>
          </a:lstStyle>
          <a:p>
            <a:pPr>
              <a:defRPr/>
            </a:pPr>
            <a:endParaRPr lang="en-US"/>
          </a:p>
        </p:txBody>
      </p:sp>
      <p:sp>
        <p:nvSpPr>
          <p:cNvPr id="3" name="Date Placeholder 2"/>
          <p:cNvSpPr>
            <a:spLocks noGrp="1"/>
          </p:cNvSpPr>
          <p:nvPr>
            <p:ph type="dt" idx="1"/>
          </p:nvPr>
        </p:nvSpPr>
        <p:spPr>
          <a:xfrm>
            <a:off x="3777169" y="0"/>
            <a:ext cx="2890355" cy="496332"/>
          </a:xfrm>
          <a:prstGeom prst="rect">
            <a:avLst/>
          </a:prstGeom>
        </p:spPr>
        <p:txBody>
          <a:bodyPr vert="horz" lIns="90716" tIns="45357" rIns="90716" bIns="45357" rtlCol="0"/>
          <a:lstStyle>
            <a:lvl1pPr algn="r">
              <a:defRPr sz="1200"/>
            </a:lvl1pPr>
          </a:lstStyle>
          <a:p>
            <a:pPr>
              <a:defRPr/>
            </a:pPr>
            <a:fld id="{A92EBD27-9D6C-4624-AB2D-BD6941D6C418}" type="datetimeFigureOut">
              <a:rPr lang="en-US"/>
              <a:pPr>
                <a:defRPr/>
              </a:pPr>
              <a:t>11/26/2018</a:t>
            </a:fld>
            <a:endParaRPr lang="en-US"/>
          </a:p>
        </p:txBody>
      </p:sp>
      <p:sp>
        <p:nvSpPr>
          <p:cNvPr id="4" name="Slide Image Placeholder 3"/>
          <p:cNvSpPr>
            <a:spLocks noGrp="1" noRot="1" noChangeAspect="1"/>
          </p:cNvSpPr>
          <p:nvPr>
            <p:ph type="sldImg" idx="2"/>
          </p:nvPr>
        </p:nvSpPr>
        <p:spPr>
          <a:xfrm>
            <a:off x="26988" y="744538"/>
            <a:ext cx="6615112" cy="3721100"/>
          </a:xfrm>
          <a:prstGeom prst="rect">
            <a:avLst/>
          </a:prstGeom>
          <a:noFill/>
          <a:ln w="12700">
            <a:solidFill>
              <a:prstClr val="black"/>
            </a:solidFill>
          </a:ln>
        </p:spPr>
        <p:txBody>
          <a:bodyPr vert="horz" lIns="90716" tIns="45357" rIns="90716" bIns="45357" rtlCol="0" anchor="ctr"/>
          <a:lstStyle/>
          <a:p>
            <a:pPr lvl="0"/>
            <a:endParaRPr lang="en-US" noProof="0" smtClean="0"/>
          </a:p>
        </p:txBody>
      </p:sp>
      <p:sp>
        <p:nvSpPr>
          <p:cNvPr id="5" name="Notes Placeholder 4"/>
          <p:cNvSpPr>
            <a:spLocks noGrp="1"/>
          </p:cNvSpPr>
          <p:nvPr>
            <p:ph type="body" sz="quarter" idx="3"/>
          </p:nvPr>
        </p:nvSpPr>
        <p:spPr>
          <a:xfrm>
            <a:off x="666285" y="4715153"/>
            <a:ext cx="5336521" cy="4466987"/>
          </a:xfrm>
          <a:prstGeom prst="rect">
            <a:avLst/>
          </a:prstGeom>
        </p:spPr>
        <p:txBody>
          <a:bodyPr vert="horz" lIns="90716" tIns="45357" rIns="90716" bIns="4535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9428718"/>
            <a:ext cx="2890355" cy="496332"/>
          </a:xfrm>
          <a:prstGeom prst="rect">
            <a:avLst/>
          </a:prstGeom>
        </p:spPr>
        <p:txBody>
          <a:bodyPr vert="horz" lIns="90716" tIns="45357" rIns="90716" bIns="45357"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777169" y="9428718"/>
            <a:ext cx="2890355" cy="496332"/>
          </a:xfrm>
          <a:prstGeom prst="rect">
            <a:avLst/>
          </a:prstGeom>
        </p:spPr>
        <p:txBody>
          <a:bodyPr vert="horz" lIns="90716" tIns="45357" rIns="90716" bIns="45357" rtlCol="0" anchor="b"/>
          <a:lstStyle>
            <a:lvl1pPr algn="r">
              <a:defRPr sz="1200"/>
            </a:lvl1pPr>
          </a:lstStyle>
          <a:p>
            <a:pPr>
              <a:defRPr/>
            </a:pPr>
            <a:fld id="{D7193236-81AB-4068-AA44-557BC0C4118F}" type="slidenum">
              <a:rPr lang="en-US"/>
              <a:pPr>
                <a:defRPr/>
              </a:pPr>
              <a:t>‹#›</a:t>
            </a:fld>
            <a:endParaRPr lang="en-US"/>
          </a:p>
        </p:txBody>
      </p:sp>
    </p:spTree>
    <p:extLst>
      <p:ext uri="{BB962C8B-B14F-4D97-AF65-F5344CB8AC3E}">
        <p14:creationId xmlns:p14="http://schemas.microsoft.com/office/powerpoint/2010/main" val="4073298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Thanks to the </a:t>
            </a:r>
            <a:r>
              <a:rPr lang="en-US" baseline="0" dirty="0" err="1" smtClean="0"/>
              <a:t>organisers</a:t>
            </a:r>
            <a:r>
              <a:rPr lang="en-US" baseline="0" dirty="0" smtClean="0"/>
              <a:t> for inviting me and the sponsors for their wonderful hospitality. When I received the invitation, I wasn’t sure what I should talk about so I crafted my presentation to fit in with the theme of this panel discussing government responses and advisory opinions. </a:t>
            </a:r>
          </a:p>
          <a:p>
            <a:endParaRPr lang="en-US" baseline="0" dirty="0" smtClean="0"/>
          </a:p>
          <a:p>
            <a:r>
              <a:rPr lang="en-US" baseline="0" dirty="0" smtClean="0"/>
              <a:t>I am not in government, but I can speak in my capacity an academic scholar from the Centre for Biomedical Ethics at the NUS so I can inform you about our activities in this area and as Vice-Chair of the CELS of HUGO, which has published some opinions on human gene editing.</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1</a:t>
            </a:fld>
            <a:endParaRPr lang="en-US"/>
          </a:p>
        </p:txBody>
      </p:sp>
    </p:spTree>
    <p:extLst>
      <p:ext uri="{BB962C8B-B14F-4D97-AF65-F5344CB8AC3E}">
        <p14:creationId xmlns:p14="http://schemas.microsoft.com/office/powerpoint/2010/main" val="137135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r>
              <a:rPr lang="en-US" dirty="0" smtClean="0"/>
              <a:t>To give you a very brief overview of what is happening in Singapore</a:t>
            </a:r>
            <a:r>
              <a:rPr lang="en-US" baseline="0" dirty="0" smtClean="0"/>
              <a:t> with gene editing</a:t>
            </a:r>
            <a:r>
              <a:rPr lang="en-US" dirty="0" smtClean="0"/>
              <a:t>.. In short,</a:t>
            </a:r>
            <a:r>
              <a:rPr lang="en-US" baseline="0" dirty="0" smtClean="0"/>
              <a:t> not a lot..</a:t>
            </a:r>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3</a:t>
            </a:fld>
            <a:endParaRPr lang="en-US"/>
          </a:p>
        </p:txBody>
      </p:sp>
    </p:spTree>
    <p:extLst>
      <p:ext uri="{BB962C8B-B14F-4D97-AF65-F5344CB8AC3E}">
        <p14:creationId xmlns:p14="http://schemas.microsoft.com/office/powerpoint/2010/main" val="296111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4</a:t>
            </a:fld>
            <a:endParaRPr lang="en-US"/>
          </a:p>
        </p:txBody>
      </p:sp>
    </p:spTree>
    <p:extLst>
      <p:ext uri="{BB962C8B-B14F-4D97-AF65-F5344CB8AC3E}">
        <p14:creationId xmlns:p14="http://schemas.microsoft.com/office/powerpoint/2010/main" val="68408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 this paper, we agree</a:t>
            </a:r>
            <a:r>
              <a:rPr lang="en-US" sz="1200" kern="1200" baseline="0" dirty="0" smtClean="0">
                <a:solidFill>
                  <a:schemeClr val="tx1"/>
                </a:solidFill>
                <a:effectLst/>
                <a:latin typeface="+mn-lt"/>
                <a:ea typeface="+mn-ea"/>
                <a:cs typeface="+mn-cs"/>
              </a:rPr>
              <a:t> with summary statement issued f</a:t>
            </a:r>
            <a:r>
              <a:rPr lang="en-US" sz="1200" kern="1200" dirty="0" smtClean="0">
                <a:solidFill>
                  <a:schemeClr val="tx1"/>
                </a:solidFill>
                <a:effectLst/>
                <a:latin typeface="+mn-lt"/>
                <a:ea typeface="+mn-ea"/>
                <a:cs typeface="+mn-cs"/>
              </a:rPr>
              <a:t>ollowing the 2015 International Summit on Human Gene Editing in Washington, which endorsed the use of CRISPR to develop applications that are directed at altering genetic sequences in somatic cells, but also stated: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would be irresponsible to proceed with any clinical use of germline editing unless and until the relevant safety and efficacy issues have been resolved.. </a:t>
            </a:r>
          </a:p>
          <a:p>
            <a:r>
              <a:rPr lang="en-US" sz="1200" kern="1200" dirty="0" smtClean="0">
                <a:solidFill>
                  <a:schemeClr val="tx1"/>
                </a:solidFill>
                <a:effectLst/>
                <a:latin typeface="+mn-lt"/>
                <a:ea typeface="+mn-ea"/>
                <a:cs typeface="+mn-cs"/>
              </a:rPr>
              <a:t>They noted that, at present, these safety issues have not yet been adequately addressed and there are limited compelling benefits to justify germ line therapy.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agree with the concerns outlined at the Summit about the unknown consequences of altering a genome that, if inherited, would persist in future generations. However, in the paper, we go further in our support for a moratorium on experiments with CRISPR—Cas9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are aimed toward germ cell mutations.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call was not only out of safety concerns, but the possible misuses of the technology, in particularly with the implications that HGT has for the supposed enlightened neo-eugenics</a:t>
            </a:r>
            <a:r>
              <a:rPr lang="en-US" sz="1200" kern="1200" baseline="0" dirty="0" smtClean="0">
                <a:solidFill>
                  <a:schemeClr val="tx1"/>
                </a:solidFill>
                <a:effectLst/>
                <a:latin typeface="+mn-lt"/>
                <a:ea typeface="+mn-ea"/>
                <a:cs typeface="+mn-cs"/>
              </a:rPr>
              <a:t> of the 21</a:t>
            </a:r>
            <a:r>
              <a:rPr lang="en-US" sz="1200" kern="1200" baseline="30000" dirty="0" smtClean="0">
                <a:solidFill>
                  <a:schemeClr val="tx1"/>
                </a:solidFill>
                <a:effectLst/>
                <a:latin typeface="+mn-lt"/>
                <a:ea typeface="+mn-ea"/>
                <a:cs typeface="+mn-cs"/>
              </a:rPr>
              <a:t>st</a:t>
            </a:r>
            <a:r>
              <a:rPr lang="en-US" sz="1200" kern="1200" baseline="0" dirty="0" smtClean="0">
                <a:solidFill>
                  <a:schemeClr val="tx1"/>
                </a:solidFill>
                <a:effectLst/>
                <a:latin typeface="+mn-lt"/>
                <a:ea typeface="+mn-ea"/>
                <a:cs typeface="+mn-cs"/>
              </a:rPr>
              <a:t> century</a:t>
            </a:r>
            <a:r>
              <a:rPr lang="en-US" sz="1200" kern="1200" dirty="0" smtClean="0">
                <a:solidFill>
                  <a:schemeClr val="tx1"/>
                </a:solidFill>
                <a:effectLst/>
                <a:latin typeface="+mn-lt"/>
                <a:ea typeface="+mn-ea"/>
                <a:cs typeface="+mn-cs"/>
              </a:rPr>
              <a:t>. We also believe that the benefits of CRISPR ought to be shared by many rather than becoming the exclusive property of a few. </a:t>
            </a:r>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r>
              <a:rPr lang="en-US" dirty="0" smtClean="0"/>
              <a:t>This is where values must come into play, to guide us</a:t>
            </a:r>
            <a:r>
              <a:rPr lang="en-US" baseline="0" dirty="0" smtClean="0"/>
              <a:t> as human community, </a:t>
            </a:r>
            <a:r>
              <a:rPr lang="en-US" dirty="0" smtClean="0"/>
              <a:t>in our</a:t>
            </a:r>
            <a:r>
              <a:rPr lang="en-US" baseline="0" dirty="0" smtClean="0"/>
              <a:t> </a:t>
            </a:r>
            <a:r>
              <a:rPr lang="en-US" dirty="0" smtClean="0"/>
              <a:t>decision-making</a:t>
            </a:r>
            <a:r>
              <a:rPr lang="en-US" baseline="0" dirty="0" smtClean="0"/>
              <a:t> about </a:t>
            </a:r>
            <a:r>
              <a:rPr lang="en-US" dirty="0" smtClean="0"/>
              <a:t>where to </a:t>
            </a:r>
            <a:r>
              <a:rPr lang="en-US" baseline="0" dirty="0" smtClean="0"/>
              <a:t>take this technology. </a:t>
            </a:r>
          </a:p>
          <a:p>
            <a:endParaRPr lang="en-US" baseline="0" dirty="0" smtClean="0"/>
          </a:p>
          <a:p>
            <a:r>
              <a:rPr lang="en-US" baseline="0" dirty="0" smtClean="0"/>
              <a:t>If the hype about CRISPR is true, and it really is this disruptor technology that is set to change the world, then we should very carefully consider how we want to change the world with this technology to ensure that these changes align with our values and are for the good, and not for the worse. </a:t>
            </a:r>
          </a:p>
          <a:p>
            <a:endParaRPr lang="en-US" baseline="0" dirty="0" smtClean="0"/>
          </a:p>
          <a:p>
            <a:r>
              <a:rPr lang="en-US" baseline="0" dirty="0" smtClean="0"/>
              <a:t>For example, if we value fairness and equality, then we should ensure that everyone has access to the health benefits of this technology, not just the wealthy whose opportunities to gain further social and economic advantage are promoted because they can maintain good health. </a:t>
            </a:r>
          </a:p>
          <a:p>
            <a:endParaRPr lang="en-US" baseline="0" dirty="0" smtClean="0"/>
          </a:p>
          <a:p>
            <a:r>
              <a:rPr lang="en-US" baseline="0" dirty="0" smtClean="0"/>
              <a:t>To achieve this outcome, we need to guide the technology towards generating products and applications that are affordable and widely accessible to all. If they are not, then we arrive at a situation that exacerbates existing inequalities, </a:t>
            </a:r>
            <a:r>
              <a:rPr lang="en-US" baseline="0" dirty="0" smtClean="0"/>
              <a:t>would be unjust and thus morally indefensible. </a:t>
            </a:r>
            <a:endParaRPr lang="en-US" baseline="0"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r>
              <a:rPr lang="en-US" dirty="0" smtClean="0"/>
              <a:t>For this purpose, an</a:t>
            </a:r>
            <a:r>
              <a:rPr lang="en-US" baseline="0" dirty="0" smtClean="0"/>
              <a:t> anticipatory approach to science governance may be useful to encourage responsibility in how GMTs are developed</a:t>
            </a:r>
          </a:p>
          <a:p>
            <a:endParaRPr lang="en-US" baseline="0" dirty="0" smtClean="0"/>
          </a:p>
          <a:p>
            <a:r>
              <a:rPr lang="en-US" baseline="0" dirty="0" smtClean="0"/>
              <a:t>This approach, which has transformed into the framework for RRI that scholars in the EU will be familiar with, is aimed at shaping emerging science-based technologies to deliver outcomes that are both socially acceptable and morally justifiable while it is still possible for us to have any influence over the technology develops whatsoever. </a:t>
            </a:r>
          </a:p>
          <a:p>
            <a:endParaRPr lang="en-US" baseline="0" dirty="0" smtClean="0"/>
          </a:p>
          <a:p>
            <a:r>
              <a:rPr lang="en-US" baseline="0" dirty="0" smtClean="0"/>
              <a:t>With the news of two children being born with genetic manipulations, assuming the claims are true, would suggest that the opportunities to shape the development of GMTs are getting narrower and that the need to reflect on what sort of world we want to create for future generations who may not only benefit from the use of these technology but will also shoulder the burdens of decisions that are made in the present.</a:t>
            </a:r>
          </a:p>
          <a:p>
            <a:endParaRPr lang="en-US" baseline="0" dirty="0" smtClean="0"/>
          </a:p>
          <a:p>
            <a:r>
              <a:rPr lang="en-US" baseline="0" dirty="0" smtClean="0"/>
              <a:t>For that, we need a coherent set of normative principles and values to better guide these decisions, that are informed by deliberative democratic processes of participation, inclusion and reflexivity.</a:t>
            </a:r>
          </a:p>
          <a:p>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8</a:t>
            </a:fld>
            <a:endParaRPr lang="en-US"/>
          </a:p>
        </p:txBody>
      </p:sp>
    </p:spTree>
    <p:extLst>
      <p:ext uri="{BB962C8B-B14F-4D97-AF65-F5344CB8AC3E}">
        <p14:creationId xmlns:p14="http://schemas.microsoft.com/office/powerpoint/2010/main" val="413358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11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7193236-81AB-4068-AA44-557BC0C4118F}" type="slidenum">
              <a:rPr lang="en-US" smtClean="0"/>
              <a:pPr>
                <a:defRPr/>
              </a:pPr>
              <a:t>9</a:t>
            </a:fld>
            <a:endParaRPr lang="en-US"/>
          </a:p>
        </p:txBody>
      </p:sp>
    </p:spTree>
    <p:extLst>
      <p:ext uri="{BB962C8B-B14F-4D97-AF65-F5344CB8AC3E}">
        <p14:creationId xmlns:p14="http://schemas.microsoft.com/office/powerpoint/2010/main" val="413358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schemeClr val="bg1">
                <a:shade val="80000"/>
              </a:schemeClr>
              <a:schemeClr val="bg1">
                <a:tint val="98000"/>
                <a:satMod val="13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66400" cy="1143000"/>
          </a:xfrm>
        </p:spPr>
        <p:txBody>
          <a:bodyPr>
            <a:noAutofit/>
          </a:bodyPr>
          <a:lstStyle>
            <a:lvl1pPr algn="l">
              <a:defRPr sz="4800" baseline="0">
                <a:ln w="12700">
                  <a:solidFill>
                    <a:schemeClr val="tx2"/>
                  </a:solidFill>
                </a:ln>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2800" y="1295400"/>
            <a:ext cx="10566400" cy="5257800"/>
          </a:xfrm>
        </p:spPr>
        <p:txBody>
          <a:bodyPr>
            <a:normAutofit/>
          </a:bodyPr>
          <a:lstStyle>
            <a:lvl1pPr>
              <a:defRPr sz="3200" b="1"/>
            </a:lvl1pPr>
            <a:lvl2pPr>
              <a:defRPr sz="2800" b="1">
                <a:solidFill>
                  <a:schemeClr val="accent4">
                    <a:lumMod val="75000"/>
                  </a:schemeClr>
                </a:solidFill>
              </a:defRPr>
            </a:lvl2pPr>
            <a:lvl3pPr>
              <a:defRPr sz="2000">
                <a:solidFill>
                  <a:schemeClr val="accent4">
                    <a:lumMod val="75000"/>
                  </a:schemeClr>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77559DEB-5DAF-4E38-BF24-DBC6F25D03FB}" type="datetimeFigureOut">
              <a:rPr lang="en-US" smtClean="0"/>
              <a:pPr/>
              <a:t>11/26/2018</a:t>
            </a:fld>
            <a:endParaRPr lang="en-US"/>
          </a:p>
        </p:txBody>
      </p:sp>
      <p:sp>
        <p:nvSpPr>
          <p:cNvPr id="10" name="Slide Number Placeholder 9"/>
          <p:cNvSpPr>
            <a:spLocks noGrp="1"/>
          </p:cNvSpPr>
          <p:nvPr>
            <p:ph type="sldNum" sz="quarter" idx="11"/>
          </p:nvPr>
        </p:nvSpPr>
        <p:spPr/>
        <p:txBody>
          <a:bodyPr/>
          <a:lstStyle/>
          <a:p>
            <a:fld id="{2FC004F4-1433-46E2-943C-FD08A5BDFF29}" type="slidenum">
              <a:rPr lang="en-US" smtClean="0">
                <a:solidFill>
                  <a:srgbClr val="675D59">
                    <a:lumMod val="60000"/>
                    <a:lumOff val="40000"/>
                  </a:srgbClr>
                </a:solidFill>
              </a:rPr>
              <a:pPr/>
              <a:t>‹#›</a:t>
            </a:fld>
            <a:endParaRPr lang="en-US">
              <a:solidFill>
                <a:srgbClr val="675D59">
                  <a:lumMod val="60000"/>
                  <a:lumOff val="40000"/>
                </a:srgbClr>
              </a:solidFill>
            </a:endParaRPr>
          </a:p>
        </p:txBody>
      </p:sp>
      <p:sp>
        <p:nvSpPr>
          <p:cNvPr id="12" name="Footer Placeholder 11"/>
          <p:cNvSpPr>
            <a:spLocks noGrp="1"/>
          </p:cNvSpPr>
          <p:nvPr>
            <p:ph type="ftr" sz="quarter" idx="12"/>
          </p:nvPr>
        </p:nvSpPr>
        <p:spPr>
          <a:xfrm>
            <a:off x="1219200" y="6553200"/>
            <a:ext cx="10566400" cy="228600"/>
          </a:xfrm>
        </p:spPr>
        <p:txBody>
          <a:bodyPr/>
          <a:lstStyle/>
          <a:p>
            <a:endParaRPr lang="en-US" dirty="0">
              <a:solidFill>
                <a:srgbClr val="4D5B6B">
                  <a:lumMod val="60000"/>
                  <a:lumOff val="40000"/>
                </a:srgbClr>
              </a:solidFill>
            </a:endParaRPr>
          </a:p>
        </p:txBody>
      </p:sp>
    </p:spTree>
    <p:extLst>
      <p:ext uri="{BB962C8B-B14F-4D97-AF65-F5344CB8AC3E}">
        <p14:creationId xmlns:p14="http://schemas.microsoft.com/office/powerpoint/2010/main" val="228362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1537" y="1267485"/>
            <a:ext cx="9647975" cy="5133316"/>
          </a:xfrm>
        </p:spPr>
        <p:txBody>
          <a:bodyPr/>
          <a:lstStyle>
            <a:lvl1pPr>
              <a:defRPr sz="11500"/>
            </a:lvl1pPr>
          </a:lstStyle>
          <a:p>
            <a:r>
              <a:rPr lang="en-US" smtClean="0"/>
              <a:t>Click to edit Master title style</a:t>
            </a:r>
            <a:endParaRPr lang="en-US" dirty="0"/>
          </a:p>
        </p:txBody>
      </p:sp>
      <p:sp>
        <p:nvSpPr>
          <p:cNvPr id="3" name="Subtitle 2"/>
          <p:cNvSpPr>
            <a:spLocks noGrp="1"/>
          </p:cNvSpPr>
          <p:nvPr>
            <p:ph type="subTitle" idx="1"/>
          </p:nvPr>
        </p:nvSpPr>
        <p:spPr>
          <a:xfrm>
            <a:off x="1621536" y="201703"/>
            <a:ext cx="8252777"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5661A-BDAA-4579-B2F5-AA9011776D83}" type="datetimeFigureOut">
              <a:rPr lang="en-US" smtClean="0"/>
              <a:t>11/26/2018</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10867293" y="236416"/>
            <a:ext cx="1047068" cy="365125"/>
          </a:xfrm>
        </p:spPr>
        <p:txBody>
          <a:bodyPr/>
          <a:lstStyle>
            <a:lvl1pPr>
              <a:defRPr sz="1400"/>
            </a:lvl1pPr>
          </a:lstStyle>
          <a:p>
            <a:pPr>
              <a:defRPr/>
            </a:pPr>
            <a:fld id="{FCF7C1EB-F4E4-4544-84C4-FB953CA2E33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3048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3048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711201" y="152400"/>
            <a:ext cx="1046726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765176" y="1524000"/>
            <a:ext cx="10410824"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422400" y="6553200"/>
            <a:ext cx="100584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eaLnBrk="1" fontAlgn="auto" hangingPunct="1">
              <a:spcBef>
                <a:spcPts val="0"/>
              </a:spcBef>
              <a:spcAft>
                <a:spcPts val="0"/>
              </a:spcAft>
            </a:pPr>
            <a:endParaRPr lang="en-US" dirty="0">
              <a:solidFill>
                <a:srgbClr val="4D5B6B">
                  <a:lumMod val="60000"/>
                  <a:lumOff val="40000"/>
                </a:srgbClr>
              </a:solidFill>
              <a:latin typeface="Calibri"/>
            </a:endParaRPr>
          </a:p>
        </p:txBody>
      </p:sp>
      <p:sp>
        <p:nvSpPr>
          <p:cNvPr id="6" name="Slide Number Placeholder 5"/>
          <p:cNvSpPr>
            <a:spLocks noGrp="1"/>
          </p:cNvSpPr>
          <p:nvPr>
            <p:ph type="sldNum" sz="quarter" idx="4"/>
          </p:nvPr>
        </p:nvSpPr>
        <p:spPr>
          <a:xfrm>
            <a:off x="11582400" y="5740401"/>
            <a:ext cx="508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eaLnBrk="1" fontAlgn="auto" hangingPunct="1">
              <a:spcBef>
                <a:spcPts val="0"/>
              </a:spcBef>
              <a:spcAft>
                <a:spcPts val="0"/>
              </a:spcAft>
            </a:pPr>
            <a:fld id="{2FC004F4-1433-46E2-943C-FD08A5BDFF29}" type="slidenum">
              <a:rPr lang="en-US" smtClean="0">
                <a:solidFill>
                  <a:srgbClr val="675D59">
                    <a:lumMod val="60000"/>
                    <a:lumOff val="40000"/>
                  </a:srgbClr>
                </a:solidFill>
                <a:latin typeface="Calibri"/>
              </a:rPr>
              <a:pPr eaLnBrk="1" fontAlgn="auto" hangingPunct="1">
                <a:spcBef>
                  <a:spcPts val="0"/>
                </a:spcBef>
                <a:spcAft>
                  <a:spcPts val="0"/>
                </a:spcAft>
              </a:pPr>
              <a:t>‹#›</a:t>
            </a:fld>
            <a:endParaRPr lang="en-US">
              <a:solidFill>
                <a:srgbClr val="675D59">
                  <a:lumMod val="60000"/>
                  <a:lumOff val="40000"/>
                </a:srgbClr>
              </a:solidFill>
              <a:latin typeface="Calibri"/>
            </a:endParaRPr>
          </a:p>
        </p:txBody>
      </p:sp>
      <p:sp>
        <p:nvSpPr>
          <p:cNvPr id="16" name="Freeform 5"/>
          <p:cNvSpPr>
            <a:spLocks/>
          </p:cNvSpPr>
          <p:nvPr/>
        </p:nvSpPr>
        <p:spPr bwMode="auto">
          <a:xfrm>
            <a:off x="11271252" y="5715000"/>
            <a:ext cx="323849"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eaLnBrk="1" fontAlgn="auto" hangingPunct="1">
              <a:spcBef>
                <a:spcPts val="0"/>
              </a:spcBef>
              <a:spcAft>
                <a:spcPts val="0"/>
              </a:spcAft>
            </a:pPr>
            <a:endParaRPr lang="en-US">
              <a:solidFill>
                <a:srgbClr val="4D5B6B"/>
              </a:solidFill>
              <a:latin typeface="Calibri"/>
            </a:endParaRPr>
          </a:p>
        </p:txBody>
      </p:sp>
      <p:sp>
        <p:nvSpPr>
          <p:cNvPr id="4" name="Date Placeholder 3"/>
          <p:cNvSpPr>
            <a:spLocks noGrp="1"/>
          </p:cNvSpPr>
          <p:nvPr>
            <p:ph type="dt" sz="half" idx="2"/>
          </p:nvPr>
        </p:nvSpPr>
        <p:spPr>
          <a:xfrm rot="16200000">
            <a:off x="-1160581" y="4783016"/>
            <a:ext cx="2625969" cy="304800"/>
          </a:xfrm>
          <a:prstGeom prst="rect">
            <a:avLst/>
          </a:prstGeom>
        </p:spPr>
        <p:txBody>
          <a:bodyPr vert="horz" lIns="91440" tIns="45720" rIns="91440" bIns="45720" rtlCol="0" anchor="ctr"/>
          <a:lstStyle>
            <a:lvl1pPr algn="l">
              <a:defRPr sz="1200">
                <a:solidFill>
                  <a:srgbClr val="FFFFFF"/>
                </a:solidFill>
              </a:defRPr>
            </a:lvl1pPr>
          </a:lstStyle>
          <a:p>
            <a:pPr eaLnBrk="1" fontAlgn="auto" hangingPunct="1">
              <a:spcBef>
                <a:spcPts val="0"/>
              </a:spcBef>
              <a:spcAft>
                <a:spcPts val="0"/>
              </a:spcAft>
            </a:pPr>
            <a:endParaRPr lang="en-US" dirty="0">
              <a:latin typeface="Calibri"/>
            </a:endParaRPr>
          </a:p>
        </p:txBody>
      </p:sp>
    </p:spTree>
    <p:extLst>
      <p:ext uri="{BB962C8B-B14F-4D97-AF65-F5344CB8AC3E}">
        <p14:creationId xmlns:p14="http://schemas.microsoft.com/office/powerpoint/2010/main" val="3250929277"/>
      </p:ext>
    </p:extLst>
  </p:cSld>
  <p:clrMap bg1="lt1" tx1="dk1" bg2="lt2" tx2="dk2" accent1="accent1" accent2="accent2" accent3="accent3" accent4="accent4" accent5="accent5" accent6="accent6" hlink="hlink" folHlink="folHlink"/>
  <p:sldLayoutIdLst>
    <p:sldLayoutId id="2147483799" r:id="rId1"/>
    <p:sldLayoutId id="2147483800" r:id="rId2"/>
  </p:sldLayoutIdLst>
  <p:timing>
    <p:tnLst>
      <p:par>
        <p:cTn id="1" dur="indefinite" restart="never" nodeType="tmRoot"/>
      </p:par>
    </p:tnLst>
  </p:timing>
  <p:txStyles>
    <p:titleStyle>
      <a:lvl1pPr algn="l" defTabSz="914400" rtl="0" eaLnBrk="1" latinLnBrk="0" hangingPunct="1">
        <a:spcBef>
          <a:spcPct val="0"/>
        </a:spcBef>
        <a:buNone/>
        <a:defRPr sz="5400" b="1" kern="1200">
          <a:ln w="12700">
            <a:solidFill>
              <a:schemeClr val="tx2"/>
            </a:solidFill>
          </a:ln>
          <a:solidFill>
            <a:srgbClr val="0070C0"/>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anose="020B0604020202020204"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Clr>
          <a:schemeClr val="accent1">
            <a:lumMod val="75000"/>
          </a:schemeClr>
        </a:buClr>
        <a:buFont typeface="Arial" panose="020B0604020202020204" pitchFamily="34" charset="0"/>
        <a:buChar char="•"/>
        <a:defRPr sz="1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Clr>
          <a:schemeClr val="accent1">
            <a:lumMod val="75000"/>
          </a:schemeClr>
        </a:buClr>
        <a:buFont typeface="Arial" panose="020B0604020202020204" pitchFamily="34" charset="0"/>
        <a:buChar char="•"/>
        <a:defRPr sz="18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Clr>
          <a:schemeClr val="accent1">
            <a:lumMod val="75000"/>
          </a:schemeClr>
        </a:buClr>
        <a:buFont typeface="Arial" panose="020B0604020202020204" pitchFamily="34" charset="0"/>
        <a:buChar char="•"/>
        <a:defRPr sz="18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Clr>
          <a:schemeClr val="accent1">
            <a:lumMod val="75000"/>
          </a:schemeClr>
        </a:buClr>
        <a:buFont typeface="Arial" panose="020B0604020202020204" pitchFamily="34" charset="0"/>
        <a:buChar char="•"/>
        <a:defRPr sz="18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00200"/>
            <a:ext cx="10363200" cy="5105400"/>
          </a:xfrm>
        </p:spPr>
        <p:txBody>
          <a:bodyPr/>
          <a:lstStyle/>
          <a:p>
            <a:pPr algn="ctr">
              <a:spcBef>
                <a:spcPts val="0"/>
              </a:spcBef>
              <a:defRPr/>
            </a:pPr>
            <a:r>
              <a:rPr lang="en-US"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
            </a:r>
            <a:br>
              <a:rPr lang="en-US"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br>
            <a:r>
              <a:rPr lang="en-US" sz="4000" kern="0" dirty="0">
                <a:solidFill>
                  <a:srgbClr val="000000"/>
                </a:solidFill>
                <a:effectLst/>
              </a:rPr>
              <a:t>2</a:t>
            </a:r>
            <a:r>
              <a:rPr lang="en-US" sz="4000" kern="0" baseline="30000" dirty="0">
                <a:solidFill>
                  <a:srgbClr val="000000"/>
                </a:solidFill>
                <a:effectLst/>
              </a:rPr>
              <a:t>nd</a:t>
            </a:r>
            <a:r>
              <a:rPr lang="en-US" sz="4000" kern="0" dirty="0">
                <a:solidFill>
                  <a:srgbClr val="000000"/>
                </a:solidFill>
                <a:effectLst/>
              </a:rPr>
              <a:t> International Genome Summit </a:t>
            </a:r>
            <a:br>
              <a:rPr lang="en-US" sz="4000" kern="0" dirty="0">
                <a:solidFill>
                  <a:srgbClr val="000000"/>
                </a:solidFill>
                <a:effectLst/>
              </a:rPr>
            </a:br>
            <a:r>
              <a:rPr lang="en-US" sz="4000" kern="0" dirty="0">
                <a:solidFill>
                  <a:srgbClr val="000000"/>
                </a:solidFill>
                <a:effectLst/>
              </a:rPr>
              <a:t>on Human Genome Editing</a:t>
            </a:r>
            <a:br>
              <a:rPr lang="en-US" sz="4000" kern="0" dirty="0">
                <a:solidFill>
                  <a:srgbClr val="000000"/>
                </a:solidFill>
                <a:effectLst/>
              </a:rPr>
            </a:br>
            <a:r>
              <a:rPr lang="en-US" sz="4000" kern="0" dirty="0">
                <a:solidFill>
                  <a:srgbClr val="000000"/>
                </a:solidFill>
              </a:rPr>
              <a:t/>
            </a:r>
            <a:br>
              <a:rPr lang="en-US" sz="4000" kern="0" dirty="0">
                <a:solidFill>
                  <a:srgbClr val="000000"/>
                </a:solidFill>
              </a:rPr>
            </a:br>
            <a: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Governmental </a:t>
            </a:r>
            <a:r>
              <a:rPr lang="en-SG" sz="4000"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Actions and Advisory Opinions Regarding Human Genome </a:t>
            </a:r>
            <a: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Editing</a:t>
            </a:r>
            <a:b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br>
            <a: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
            </a:r>
            <a:b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br>
            <a:r>
              <a:rPr lang="en-US" sz="4000" kern="0" dirty="0" smtClean="0">
                <a:solidFill>
                  <a:srgbClr val="000000"/>
                </a:solidFill>
              </a:rPr>
              <a:t>Tamra </a:t>
            </a:r>
            <a:r>
              <a:rPr lang="en-US" sz="4000" kern="0" dirty="0">
                <a:solidFill>
                  <a:srgbClr val="000000"/>
                </a:solidFill>
              </a:rPr>
              <a:t>Lysaght </a:t>
            </a:r>
            <a:r>
              <a:rPr lang="en-US" sz="4000" kern="0" dirty="0" err="1">
                <a:solidFill>
                  <a:srgbClr val="000000"/>
                </a:solidFill>
              </a:rPr>
              <a:t>Ph.D</a:t>
            </a:r>
            <a:r>
              <a:rPr lang="en-US" sz="4000" kern="0" dirty="0">
                <a:solidFill>
                  <a:srgbClr val="000000"/>
                </a:solidFill>
              </a:rPr>
              <a:t/>
            </a:r>
            <a:br>
              <a:rPr lang="en-US" sz="4000" kern="0" dirty="0">
                <a:solidFill>
                  <a:srgbClr val="000000"/>
                </a:solidFill>
              </a:rPr>
            </a:br>
            <a: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
            </a:r>
            <a:br>
              <a:rPr lang="en-SG" sz="4000"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br>
            <a:r>
              <a:rPr lang="en-US" sz="2800" kern="0" dirty="0" smtClean="0">
                <a:solidFill>
                  <a:srgbClr val="000000"/>
                </a:solidFill>
                <a:effectLst/>
              </a:rPr>
              <a:t>November </a:t>
            </a:r>
            <a:r>
              <a:rPr lang="en-US" sz="2800" kern="0" dirty="0">
                <a:solidFill>
                  <a:srgbClr val="000000"/>
                </a:solidFill>
                <a:effectLst/>
              </a:rPr>
              <a:t>27-29, 2018</a:t>
            </a:r>
            <a:endParaRPr lang="en-US" sz="4000" dirty="0">
              <a:solidFill>
                <a:schemeClr val="accent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1" y="0"/>
            <a:ext cx="6781800" cy="1479665"/>
          </a:xfrm>
          <a:prstGeom prst="rect">
            <a:avLst/>
          </a:prstGeom>
        </p:spPr>
      </p:pic>
      <p:sp>
        <p:nvSpPr>
          <p:cNvPr id="7" name="Title 1"/>
          <p:cNvSpPr txBox="1">
            <a:spLocks/>
          </p:cNvSpPr>
          <p:nvPr/>
        </p:nvSpPr>
        <p:spPr>
          <a:xfrm>
            <a:off x="2971801" y="533400"/>
            <a:ext cx="7235981" cy="4533900"/>
          </a:xfrm>
          <a:prstGeom prst="rect">
            <a:avLst/>
          </a:prstGeom>
        </p:spPr>
        <p:txBody>
          <a:bodyPr vert="horz" lIns="91440" tIns="45720" rIns="91440" bIns="45720" rtlCol="0" anchor="b">
            <a:noAutofit/>
          </a:bodyPr>
          <a:lstStyle>
            <a:lvl1pPr algn="l" defTabSz="914400" rtl="0" eaLnBrk="1" latinLnBrk="0" hangingPunct="1">
              <a:spcBef>
                <a:spcPct val="0"/>
              </a:spcBef>
              <a:buNone/>
              <a:defRPr sz="11500" b="1" kern="1200">
                <a:ln w="12700">
                  <a:solidFill>
                    <a:schemeClr val="tx2"/>
                  </a:solidFill>
                </a:ln>
                <a:solidFill>
                  <a:srgbClr val="0070C0"/>
                </a:solidFill>
                <a:effectLst>
                  <a:outerShdw blurRad="50800" dist="38100" dir="8100000" algn="tr" rotWithShape="0">
                    <a:prstClr val="black">
                      <a:alpha val="40000"/>
                    </a:prstClr>
                  </a:outerShdw>
                </a:effectLst>
                <a:latin typeface="+mj-lt"/>
                <a:ea typeface="+mj-ea"/>
                <a:cs typeface="+mj-cs"/>
              </a:defRPr>
            </a:lvl1pPr>
          </a:lstStyle>
          <a:p>
            <a:pPr algn="r"/>
            <a:endParaRPr lang="en-US" sz="4000" dirty="0">
              <a:solidFill>
                <a:schemeClr val="accent1">
                  <a:lumMod val="75000"/>
                </a:schemeClr>
              </a:solidFill>
            </a:endParaRPr>
          </a:p>
        </p:txBody>
      </p:sp>
      <p:sp>
        <p:nvSpPr>
          <p:cNvPr id="8" name="Rectangle 7"/>
          <p:cNvSpPr/>
          <p:nvPr/>
        </p:nvSpPr>
        <p:spPr>
          <a:xfrm>
            <a:off x="0" y="2"/>
            <a:ext cx="7620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effectLst>
                <a:innerShdw blurRad="63500" dist="50800" dir="18900000">
                  <a:prstClr val="black">
                    <a:alpha val="50000"/>
                  </a:prstClr>
                </a:innerShdw>
              </a:effectLst>
            </a:endParaRPr>
          </a:p>
        </p:txBody>
      </p:sp>
      <p:sp>
        <p:nvSpPr>
          <p:cNvPr id="6" name="TextBox 5"/>
          <p:cNvSpPr txBox="1"/>
          <p:nvPr/>
        </p:nvSpPr>
        <p:spPr>
          <a:xfrm>
            <a:off x="707400" y="5751493"/>
            <a:ext cx="2264402" cy="830997"/>
          </a:xfrm>
          <a:prstGeom prst="rect">
            <a:avLst/>
          </a:prstGeom>
          <a:noFill/>
        </p:spPr>
        <p:txBody>
          <a:bodyPr wrap="square" rtlCol="0">
            <a:spAutoFit/>
          </a:bodyPr>
          <a:lstStyle/>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tamra.lysaght</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nus_cbme</a:t>
            </a:r>
            <a:endParaRPr lang="en-US" sz="2400" dirty="0">
              <a:solidFill>
                <a:srgbClr val="000000"/>
              </a:solidFill>
              <a:latin typeface="Calibri" panose="020F0502020204030204" pitchFamily="34" charset="0"/>
            </a:endParaRPr>
          </a:p>
        </p:txBody>
      </p:sp>
      <p:pic>
        <p:nvPicPr>
          <p:cNvPr id="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799" y="5965546"/>
            <a:ext cx="648499" cy="52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330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Genome editing in Singapore</a:t>
            </a:r>
            <a:endParaRPr lang="en-AU" dirty="0"/>
          </a:p>
        </p:txBody>
      </p:sp>
      <p:sp>
        <p:nvSpPr>
          <p:cNvPr id="3" name="Content Placeholder 2"/>
          <p:cNvSpPr>
            <a:spLocks noGrp="1"/>
          </p:cNvSpPr>
          <p:nvPr>
            <p:ph idx="1"/>
          </p:nvPr>
        </p:nvSpPr>
        <p:spPr>
          <a:xfrm>
            <a:off x="843280" y="1295400"/>
            <a:ext cx="10967720" cy="5562600"/>
          </a:xfrm>
        </p:spPr>
        <p:txBody>
          <a:bodyPr>
            <a:normAutofit/>
          </a:bodyPr>
          <a:lstStyle/>
          <a:p>
            <a:r>
              <a:rPr lang="en-US" dirty="0" smtClean="0"/>
              <a:t>Scientific research</a:t>
            </a:r>
          </a:p>
          <a:p>
            <a:pPr lvl="1"/>
            <a:r>
              <a:rPr lang="en-US" dirty="0" smtClean="0"/>
              <a:t>Limited applications in food/crop science</a:t>
            </a:r>
          </a:p>
          <a:p>
            <a:pPr lvl="1"/>
            <a:r>
              <a:rPr lang="en-US" dirty="0" smtClean="0"/>
              <a:t>Disease modelling with </a:t>
            </a:r>
            <a:r>
              <a:rPr lang="en-US" dirty="0" err="1" smtClean="0"/>
              <a:t>iPSCs</a:t>
            </a:r>
            <a:endParaRPr lang="en-US" dirty="0" smtClean="0"/>
          </a:p>
          <a:p>
            <a:pPr lvl="1"/>
            <a:r>
              <a:rPr lang="en-US" dirty="0" smtClean="0"/>
              <a:t>Synthetic biology</a:t>
            </a:r>
          </a:p>
          <a:p>
            <a:pPr lvl="1"/>
            <a:r>
              <a:rPr lang="en-US" dirty="0" smtClean="0"/>
              <a:t>Autologous </a:t>
            </a:r>
            <a:r>
              <a:rPr lang="en-US" dirty="0"/>
              <a:t>GE-HSC therapy</a:t>
            </a:r>
          </a:p>
          <a:p>
            <a:pPr lvl="1"/>
            <a:endParaRPr lang="en-US" dirty="0"/>
          </a:p>
          <a:p>
            <a:pPr lvl="1"/>
            <a:endParaRPr lang="fr-FR" dirty="0" smtClean="0"/>
          </a:p>
          <a:p>
            <a:pPr lvl="1"/>
            <a:endParaRPr lang="fr-FR" dirty="0"/>
          </a:p>
          <a:p>
            <a:pPr lvl="1"/>
            <a:endParaRPr lang="fr-FR" dirty="0" smtClean="0"/>
          </a:p>
          <a:p>
            <a:pPr lvl="1"/>
            <a:endParaRPr lang="fr-FR" dirty="0"/>
          </a:p>
          <a:p>
            <a:pPr marL="1371600" lvl="3" indent="0" algn="r">
              <a:buNone/>
            </a:pPr>
            <a:endParaRPr lang="fr-FR" dirty="0" smtClean="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2</a:t>
            </a:fld>
            <a:endParaRPr lang="en-US" dirty="0"/>
          </a:p>
        </p:txBody>
      </p:sp>
      <p:sp>
        <p:nvSpPr>
          <p:cNvPr id="8" name="Rectangle 7"/>
          <p:cNvSpPr/>
          <p:nvPr/>
        </p:nvSpPr>
        <p:spPr>
          <a:xfrm>
            <a:off x="6172200" y="2819400"/>
            <a:ext cx="5732581" cy="3416320"/>
          </a:xfrm>
          <a:prstGeom prst="rect">
            <a:avLst/>
          </a:prstGeom>
          <a:noFill/>
        </p:spPr>
        <p:txBody>
          <a:bodyPr wrap="squar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CRISPR </a:t>
            </a: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Embryo </a:t>
            </a:r>
          </a:p>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Research?</a:t>
            </a:r>
            <a:endPar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0232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Genome editing in Singapore</a:t>
            </a:r>
            <a:endParaRPr lang="en-AU" dirty="0"/>
          </a:p>
        </p:txBody>
      </p:sp>
      <p:sp>
        <p:nvSpPr>
          <p:cNvPr id="3" name="Content Placeholder 2"/>
          <p:cNvSpPr>
            <a:spLocks noGrp="1"/>
          </p:cNvSpPr>
          <p:nvPr>
            <p:ph idx="1"/>
          </p:nvPr>
        </p:nvSpPr>
        <p:spPr>
          <a:xfrm>
            <a:off x="843280" y="1295400"/>
            <a:ext cx="10967720" cy="5257800"/>
          </a:xfrm>
        </p:spPr>
        <p:txBody>
          <a:bodyPr>
            <a:normAutofit/>
          </a:bodyPr>
          <a:lstStyle/>
          <a:p>
            <a:r>
              <a:rPr lang="en-US" dirty="0" smtClean="0"/>
              <a:t>Genetic Modification Advisory Committee (GMAC)</a:t>
            </a:r>
          </a:p>
          <a:p>
            <a:pPr lvl="1"/>
            <a:r>
              <a:rPr lang="en-SG" dirty="0" smtClean="0"/>
              <a:t>Non-binding guidance </a:t>
            </a:r>
          </a:p>
          <a:p>
            <a:pPr lvl="2"/>
            <a:r>
              <a:rPr lang="en-SG" dirty="0"/>
              <a:t>Biosafety Guidelines for Research on GMOs </a:t>
            </a:r>
          </a:p>
          <a:p>
            <a:pPr lvl="3"/>
            <a:r>
              <a:rPr lang="en-SG" dirty="0" smtClean="0"/>
              <a:t>Experiments involving </a:t>
            </a:r>
            <a:r>
              <a:rPr lang="en-SG" dirty="0"/>
              <a:t>the construction and/or propagation of </a:t>
            </a:r>
            <a:r>
              <a:rPr lang="en-SG" dirty="0" smtClean="0"/>
              <a:t>biological </a:t>
            </a:r>
            <a:r>
              <a:rPr lang="en-SG" dirty="0"/>
              <a:t>entities which have been made by genetic manipulation and are of a novel genotype and which are unlikely to occur naturally or which could cause public health or environmental hazards</a:t>
            </a:r>
            <a:r>
              <a:rPr lang="en-SG" dirty="0" smtClean="0"/>
              <a:t>. </a:t>
            </a:r>
          </a:p>
          <a:p>
            <a:pPr lvl="3"/>
            <a:r>
              <a:rPr lang="en-SG" dirty="0" smtClean="0"/>
              <a:t>Importation of GMOs and/or GMO-derived products for research purposes.</a:t>
            </a:r>
          </a:p>
          <a:p>
            <a:pPr lvl="2"/>
            <a:r>
              <a:rPr lang="en-SG" dirty="0" smtClean="0"/>
              <a:t>Guidelines on the Release of Agriculture-related GMOs</a:t>
            </a:r>
          </a:p>
          <a:p>
            <a:pPr lvl="3"/>
            <a:r>
              <a:rPr lang="en-SG" dirty="0" smtClean="0"/>
              <a:t>Assessment </a:t>
            </a:r>
            <a:r>
              <a:rPr lang="en-SG" dirty="0"/>
              <a:t>of risks of agriculture-related GMOs to human health and the environment;</a:t>
            </a:r>
          </a:p>
          <a:p>
            <a:pPr lvl="3"/>
            <a:r>
              <a:rPr lang="en-SG" dirty="0" smtClean="0"/>
              <a:t>Approval </a:t>
            </a:r>
            <a:r>
              <a:rPr lang="en-SG" dirty="0"/>
              <a:t>mechanisms for their release in </a:t>
            </a:r>
            <a:r>
              <a:rPr lang="en-SG" dirty="0" smtClean="0"/>
              <a:t>Singapore</a:t>
            </a:r>
          </a:p>
          <a:p>
            <a:pPr lvl="1"/>
            <a:r>
              <a:rPr lang="en-SG" dirty="0" smtClean="0"/>
              <a:t>No specific guidance for CRISPR-Cas9</a:t>
            </a:r>
          </a:p>
          <a:p>
            <a:pPr lvl="2"/>
            <a:r>
              <a:rPr lang="en-US" dirty="0" smtClean="0"/>
              <a:t>Necessary?</a:t>
            </a:r>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3</a:t>
            </a:fld>
            <a:endParaRPr lang="en-US" dirty="0"/>
          </a:p>
        </p:txBody>
      </p:sp>
    </p:spTree>
    <p:extLst>
      <p:ext uri="{BB962C8B-B14F-4D97-AF65-F5344CB8AC3E}">
        <p14:creationId xmlns:p14="http://schemas.microsoft.com/office/powerpoint/2010/main" val="309910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Genome editing in Singapore</a:t>
            </a:r>
            <a:endParaRPr lang="en-AU" dirty="0"/>
          </a:p>
        </p:txBody>
      </p:sp>
      <p:sp>
        <p:nvSpPr>
          <p:cNvPr id="3" name="Content Placeholder 2"/>
          <p:cNvSpPr>
            <a:spLocks noGrp="1"/>
          </p:cNvSpPr>
          <p:nvPr>
            <p:ph idx="1"/>
          </p:nvPr>
        </p:nvSpPr>
        <p:spPr>
          <a:xfrm>
            <a:off x="843280" y="1295400"/>
            <a:ext cx="10967720" cy="5257800"/>
          </a:xfrm>
        </p:spPr>
        <p:txBody>
          <a:bodyPr>
            <a:normAutofit/>
          </a:bodyPr>
          <a:lstStyle/>
          <a:p>
            <a:r>
              <a:rPr lang="en-US" dirty="0"/>
              <a:t>Centre for Biomedical </a:t>
            </a:r>
            <a:r>
              <a:rPr lang="en-US" dirty="0" smtClean="0"/>
              <a:t>Ethics, National University of Singapore</a:t>
            </a:r>
          </a:p>
          <a:p>
            <a:pPr lvl="1"/>
            <a:r>
              <a:rPr lang="en-US" dirty="0"/>
              <a:t>Ethical Framework for Genome Modifying Technologies (GMTs)</a:t>
            </a:r>
          </a:p>
          <a:p>
            <a:pPr lvl="2"/>
            <a:r>
              <a:rPr lang="en-US" dirty="0" smtClean="0"/>
              <a:t>Science, Health and Policy-relevant Ethics in Singapore (SHAPES)</a:t>
            </a:r>
          </a:p>
          <a:p>
            <a:pPr lvl="3"/>
            <a:r>
              <a:rPr lang="en-US" dirty="0"/>
              <a:t>National Medical Research Council Funding Initiative</a:t>
            </a:r>
          </a:p>
          <a:p>
            <a:pPr lvl="2"/>
            <a:r>
              <a:rPr lang="en-SG" dirty="0" smtClean="0"/>
              <a:t>Convening </a:t>
            </a:r>
            <a:r>
              <a:rPr lang="en-SG" dirty="0"/>
              <a:t>a Working Group of local and international experts </a:t>
            </a:r>
            <a:endParaRPr lang="en-SG" dirty="0" smtClean="0"/>
          </a:p>
          <a:p>
            <a:pPr lvl="3"/>
            <a:r>
              <a:rPr lang="en-SG" dirty="0" smtClean="0"/>
              <a:t>Identity </a:t>
            </a:r>
            <a:r>
              <a:rPr lang="en-SG" dirty="0"/>
              <a:t>substantive and procedural values that should guide </a:t>
            </a:r>
            <a:r>
              <a:rPr lang="en-SG" dirty="0" smtClean="0"/>
              <a:t>GMTs</a:t>
            </a:r>
          </a:p>
          <a:p>
            <a:pPr lvl="3"/>
            <a:r>
              <a:rPr lang="en-SG" dirty="0" smtClean="0"/>
              <a:t>Symposium in April 2019</a:t>
            </a:r>
          </a:p>
          <a:p>
            <a:pPr lvl="3"/>
            <a:r>
              <a:rPr lang="en-SG" dirty="0" smtClean="0"/>
              <a:t>Framework released in 2020</a:t>
            </a:r>
            <a:endParaRPr lang="en-SG" dirty="0"/>
          </a:p>
          <a:p>
            <a:pPr marL="914400" lvl="2" indent="0">
              <a:buNone/>
            </a:pPr>
            <a:endParaRPr lang="en-US" dirty="0" smtClean="0"/>
          </a:p>
          <a:p>
            <a:pPr lvl="1"/>
            <a:endParaRPr lang="en-US" dirty="0" smtClean="0"/>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715176"/>
            <a:ext cx="6070600" cy="20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54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Human Genome </a:t>
            </a:r>
            <a:r>
              <a:rPr lang="en-AU" dirty="0" smtClean="0"/>
              <a:t>Organisation (HUGO)</a:t>
            </a:r>
            <a:endParaRPr lang="en-AU" dirty="0"/>
          </a:p>
        </p:txBody>
      </p:sp>
      <p:sp>
        <p:nvSpPr>
          <p:cNvPr id="3" name="Content Placeholder 2"/>
          <p:cNvSpPr>
            <a:spLocks noGrp="1"/>
          </p:cNvSpPr>
          <p:nvPr>
            <p:ph idx="1"/>
          </p:nvPr>
        </p:nvSpPr>
        <p:spPr>
          <a:xfrm>
            <a:off x="843280" y="1295400"/>
            <a:ext cx="10967720" cy="5562600"/>
          </a:xfrm>
        </p:spPr>
        <p:txBody>
          <a:bodyPr>
            <a:normAutofit/>
          </a:bodyPr>
          <a:lstStyle/>
          <a:p>
            <a:r>
              <a:rPr lang="en-US" dirty="0" smtClean="0"/>
              <a:t>Committee </a:t>
            </a:r>
            <a:r>
              <a:rPr lang="en-US" dirty="0" smtClean="0"/>
              <a:t>for Ethics</a:t>
            </a:r>
            <a:r>
              <a:rPr lang="en-US" dirty="0" smtClean="0"/>
              <a:t>, Law and Society (CELS)	</a:t>
            </a:r>
            <a:endParaRPr lang="en-US" dirty="0"/>
          </a:p>
          <a:p>
            <a:pPr lvl="1"/>
            <a:r>
              <a:rPr lang="en-SG" dirty="0" smtClean="0"/>
              <a:t>Benjamin </a:t>
            </a:r>
            <a:r>
              <a:rPr lang="en-SG" dirty="0"/>
              <a:t>Capps </a:t>
            </a:r>
            <a:r>
              <a:rPr lang="en-SG" dirty="0" smtClean="0"/>
              <a:t>(Chair)</a:t>
            </a:r>
            <a:endParaRPr lang="en-SG" dirty="0"/>
          </a:p>
          <a:p>
            <a:pPr lvl="1"/>
            <a:r>
              <a:rPr lang="en-SG" dirty="0" err="1"/>
              <a:t>Tamra</a:t>
            </a:r>
            <a:r>
              <a:rPr lang="en-SG" dirty="0"/>
              <a:t> </a:t>
            </a:r>
            <a:r>
              <a:rPr lang="en-SG" dirty="0" err="1"/>
              <a:t>Lysaght</a:t>
            </a:r>
            <a:r>
              <a:rPr lang="en-SG" dirty="0"/>
              <a:t> </a:t>
            </a:r>
            <a:r>
              <a:rPr lang="en-SG" dirty="0" smtClean="0"/>
              <a:t>(Vice-Chair)</a:t>
            </a:r>
            <a:endParaRPr lang="en-SG" dirty="0"/>
          </a:p>
          <a:p>
            <a:pPr lvl="1"/>
            <a:r>
              <a:rPr lang="en-SG" dirty="0" smtClean="0"/>
              <a:t>Yann Joly</a:t>
            </a:r>
          </a:p>
          <a:p>
            <a:pPr lvl="1"/>
            <a:r>
              <a:rPr lang="en-SG" dirty="0" smtClean="0"/>
              <a:t>Catherine Mills</a:t>
            </a:r>
            <a:endParaRPr lang="en-SG" dirty="0"/>
          </a:p>
          <a:p>
            <a:pPr lvl="1"/>
            <a:r>
              <a:rPr lang="en-SG" dirty="0" smtClean="0"/>
              <a:t>John </a:t>
            </a:r>
            <a:r>
              <a:rPr lang="en-SG" dirty="0" err="1" smtClean="0"/>
              <a:t>Mulvihill</a:t>
            </a:r>
            <a:endParaRPr lang="en-SG" dirty="0"/>
          </a:p>
          <a:p>
            <a:pPr lvl="1"/>
            <a:r>
              <a:rPr lang="en-SG" dirty="0" smtClean="0"/>
              <a:t>Hub Swart</a:t>
            </a:r>
            <a:endParaRPr lang="en-SG" dirty="0"/>
          </a:p>
          <a:p>
            <a:pPr lvl="1"/>
            <a:r>
              <a:rPr lang="en-SG" dirty="0" smtClean="0"/>
              <a:t>Edison </a:t>
            </a:r>
            <a:r>
              <a:rPr lang="en-SG" dirty="0"/>
              <a:t>T. Liu </a:t>
            </a:r>
            <a:r>
              <a:rPr lang="en-SG" dirty="0" smtClean="0"/>
              <a:t>(Ex-officio</a:t>
            </a:r>
            <a:r>
              <a:rPr lang="en-SG" dirty="0"/>
              <a:t>)</a:t>
            </a:r>
          </a:p>
          <a:p>
            <a:pPr lvl="1"/>
            <a:r>
              <a:rPr lang="en-SG" dirty="0"/>
              <a:t>Ruth Chadwick </a:t>
            </a:r>
            <a:r>
              <a:rPr lang="en-SG" dirty="0" smtClean="0"/>
              <a:t>(</a:t>
            </a:r>
            <a:r>
              <a:rPr lang="en-SG" dirty="0"/>
              <a:t>Ex-officio</a:t>
            </a:r>
            <a:r>
              <a:rPr lang="en-SG" dirty="0" smtClean="0"/>
              <a:t>)</a:t>
            </a:r>
            <a:endParaRPr lang="en-SG" dirty="0"/>
          </a:p>
          <a:p>
            <a:pPr lvl="2"/>
            <a:endParaRPr lang="fr-FR" dirty="0" smtClean="0"/>
          </a:p>
          <a:p>
            <a:pPr lvl="1"/>
            <a:endParaRPr lang="fr-FR" dirty="0"/>
          </a:p>
          <a:p>
            <a:pPr marL="1371600" lvl="3" indent="0" algn="r">
              <a:buNone/>
            </a:pPr>
            <a:endParaRPr lang="fr-FR" dirty="0" smtClean="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5</a:t>
            </a:fld>
            <a:endParaRPr lang="en-US" dirty="0"/>
          </a:p>
        </p:txBody>
      </p:sp>
    </p:spTree>
    <p:extLst>
      <p:ext uri="{BB962C8B-B14F-4D97-AF65-F5344CB8AC3E}">
        <p14:creationId xmlns:p14="http://schemas.microsoft.com/office/powerpoint/2010/main" val="5279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3">
                                            <p:txEl>
                                              <p:pRg st="1" end="1"/>
                                            </p:txEl>
                                          </p:spTgt>
                                        </p:tgtEl>
                                        <p:attrNameLst>
                                          <p:attrName>style.color</p:attrName>
                                        </p:attrNameLst>
                                      </p:cBhvr>
                                      <p:by>
                                        <p:hsl h="7200000" s="0" l="0"/>
                                      </p:by>
                                    </p:animClr>
                                    <p:animClr clrSpc="hsl" dir="cw">
                                      <p:cBhvr>
                                        <p:cTn id="7" dur="500" fill="hold"/>
                                        <p:tgtEl>
                                          <p:spTgt spid="3">
                                            <p:txEl>
                                              <p:pRg st="1" end="1"/>
                                            </p:txEl>
                                          </p:spTgt>
                                        </p:tgtEl>
                                        <p:attrNameLst>
                                          <p:attrName>fillcolor</p:attrName>
                                        </p:attrNameLst>
                                      </p:cBhvr>
                                      <p:by>
                                        <p:hsl h="7200000" s="0" l="0"/>
                                      </p:by>
                                    </p:animClr>
                                    <p:animClr clrSpc="hsl" dir="cw">
                                      <p:cBhvr>
                                        <p:cTn id="8" dur="500" fill="hold"/>
                                        <p:tgtEl>
                                          <p:spTgt spid="3">
                                            <p:txEl>
                                              <p:pRg st="1" end="1"/>
                                            </p:txEl>
                                          </p:spTgt>
                                        </p:tgtEl>
                                        <p:attrNameLst>
                                          <p:attrName>stroke.color</p:attrName>
                                        </p:attrNameLst>
                                      </p:cBhvr>
                                      <p:by>
                                        <p:hsl h="7200000" s="0" l="0"/>
                                      </p:by>
                                    </p:animClr>
                                    <p:set>
                                      <p:cBhvr>
                                        <p:cTn id="9" dur="500" fill="hold"/>
                                        <p:tgtEl>
                                          <p:spTgt spid="3">
                                            <p:txEl>
                                              <p:pRg st="1" end="1"/>
                                            </p:txEl>
                                          </p:spTgt>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3">
                                            <p:txEl>
                                              <p:pRg st="4" end="4"/>
                                            </p:txEl>
                                          </p:spTgt>
                                        </p:tgtEl>
                                        <p:attrNameLst>
                                          <p:attrName>style.color</p:attrName>
                                        </p:attrNameLst>
                                      </p:cBhvr>
                                      <p:by>
                                        <p:hsl h="7200000" s="0" l="0"/>
                                      </p:by>
                                    </p:animClr>
                                    <p:animClr clrSpc="hsl" dir="cw">
                                      <p:cBhvr>
                                        <p:cTn id="12" dur="500" fill="hold"/>
                                        <p:tgtEl>
                                          <p:spTgt spid="3">
                                            <p:txEl>
                                              <p:pRg st="4" end="4"/>
                                            </p:txEl>
                                          </p:spTgt>
                                        </p:tgtEl>
                                        <p:attrNameLst>
                                          <p:attrName>fillcolor</p:attrName>
                                        </p:attrNameLst>
                                      </p:cBhvr>
                                      <p:by>
                                        <p:hsl h="7200000" s="0" l="0"/>
                                      </p:by>
                                    </p:animClr>
                                    <p:animClr clrSpc="hsl" dir="cw">
                                      <p:cBhvr>
                                        <p:cTn id="13" dur="500" fill="hold"/>
                                        <p:tgtEl>
                                          <p:spTgt spid="3">
                                            <p:txEl>
                                              <p:pRg st="4" end="4"/>
                                            </p:txEl>
                                          </p:spTgt>
                                        </p:tgtEl>
                                        <p:attrNameLst>
                                          <p:attrName>stroke.color</p:attrName>
                                        </p:attrNameLst>
                                      </p:cBhvr>
                                      <p:by>
                                        <p:hsl h="7200000" s="0" l="0"/>
                                      </p:by>
                                    </p:animClr>
                                    <p:set>
                                      <p:cBhvr>
                                        <p:cTn id="14" dur="500" fill="hold"/>
                                        <p:tgtEl>
                                          <p:spTgt spid="3">
                                            <p:txEl>
                                              <p:pRg st="4" end="4"/>
                                            </p:txEl>
                                          </p:spTgt>
                                        </p:tgtEl>
                                        <p:attrNameLst>
                                          <p:attrName>fill.type</p:attrName>
                                        </p:attrNameLst>
                                      </p:cBhvr>
                                      <p:to>
                                        <p:strVal val="solid"/>
                                      </p:to>
                                    </p:set>
                                  </p:childTnLst>
                                </p:cTn>
                              </p:par>
                              <p:par>
                                <p:cTn id="15" presetID="21"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7200000" s="0" l="0"/>
                                      </p:by>
                                    </p:animClr>
                                    <p:animClr clrSpc="hsl" dir="cw">
                                      <p:cBhvr>
                                        <p:cTn id="17" dur="500" fill="hold"/>
                                        <p:tgtEl>
                                          <p:spTgt spid="3">
                                            <p:txEl>
                                              <p:pRg st="2" end="2"/>
                                            </p:txEl>
                                          </p:spTgt>
                                        </p:tgtEl>
                                        <p:attrNameLst>
                                          <p:attrName>fillcolor</p:attrName>
                                        </p:attrNameLst>
                                      </p:cBhvr>
                                      <p:by>
                                        <p:hsl h="7200000" s="0" l="0"/>
                                      </p:by>
                                    </p:animClr>
                                    <p:animClr clrSpc="hsl" dir="cw">
                                      <p:cBhvr>
                                        <p:cTn id="18" dur="500" fill="hold"/>
                                        <p:tgtEl>
                                          <p:spTgt spid="3">
                                            <p:txEl>
                                              <p:pRg st="2" end="2"/>
                                            </p:txEl>
                                          </p:spTgt>
                                        </p:tgtEl>
                                        <p:attrNameLst>
                                          <p:attrName>stroke.color</p:attrName>
                                        </p:attrNameLst>
                                      </p:cBhvr>
                                      <p:by>
                                        <p:hsl h="7200000" s="0" l="0"/>
                                      </p:by>
                                    </p:animClr>
                                    <p:set>
                                      <p:cBhvr>
                                        <p:cTn id="19" dur="500" fill="hold"/>
                                        <p:tgtEl>
                                          <p:spTgt spid="3">
                                            <p:txEl>
                                              <p:pRg st="2" end="2"/>
                                            </p:txEl>
                                          </p:spTgt>
                                        </p:tgtEl>
                                        <p:attrNameLst>
                                          <p:attrName>fill.type</p:attrName>
                                        </p:attrNameLst>
                                      </p:cBhvr>
                                      <p:to>
                                        <p:strVal val="solid"/>
                                      </p:to>
                                    </p:set>
                                  </p:childTnLst>
                                </p:cTn>
                              </p:par>
                              <p:par>
                                <p:cTn id="20" presetID="21" presetClass="emph" presetSubtype="0" fill="hold" nodeType="withEffect">
                                  <p:stCondLst>
                                    <p:cond delay="0"/>
                                  </p:stCondLst>
                                  <p:childTnLst>
                                    <p:animClr clrSpc="hsl" dir="cw">
                                      <p:cBhvr override="childStyle">
                                        <p:cTn id="21" dur="500" fill="hold"/>
                                        <p:tgtEl>
                                          <p:spTgt spid="3">
                                            <p:txEl>
                                              <p:pRg st="8" end="8"/>
                                            </p:txEl>
                                          </p:spTgt>
                                        </p:tgtEl>
                                        <p:attrNameLst>
                                          <p:attrName>style.color</p:attrName>
                                        </p:attrNameLst>
                                      </p:cBhvr>
                                      <p:by>
                                        <p:hsl h="7200000" s="0" l="0"/>
                                      </p:by>
                                    </p:animClr>
                                    <p:animClr clrSpc="hsl" dir="cw">
                                      <p:cBhvr>
                                        <p:cTn id="22" dur="500" fill="hold"/>
                                        <p:tgtEl>
                                          <p:spTgt spid="3">
                                            <p:txEl>
                                              <p:pRg st="8" end="8"/>
                                            </p:txEl>
                                          </p:spTgt>
                                        </p:tgtEl>
                                        <p:attrNameLst>
                                          <p:attrName>fillcolor</p:attrName>
                                        </p:attrNameLst>
                                      </p:cBhvr>
                                      <p:by>
                                        <p:hsl h="7200000" s="0" l="0"/>
                                      </p:by>
                                    </p:animClr>
                                    <p:animClr clrSpc="hsl" dir="cw">
                                      <p:cBhvr>
                                        <p:cTn id="23" dur="500" fill="hold"/>
                                        <p:tgtEl>
                                          <p:spTgt spid="3">
                                            <p:txEl>
                                              <p:pRg st="8" end="8"/>
                                            </p:txEl>
                                          </p:spTgt>
                                        </p:tgtEl>
                                        <p:attrNameLst>
                                          <p:attrName>stroke.color</p:attrName>
                                        </p:attrNameLst>
                                      </p:cBhvr>
                                      <p:by>
                                        <p:hsl h="7200000" s="0" l="0"/>
                                      </p:by>
                                    </p:animClr>
                                    <p:set>
                                      <p:cBhvr>
                                        <p:cTn id="24"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Ethical values in GMTs</a:t>
            </a:r>
            <a:endParaRPr lang="en-AU" dirty="0"/>
          </a:p>
        </p:txBody>
      </p:sp>
      <p:sp>
        <p:nvSpPr>
          <p:cNvPr id="3" name="Content Placeholder 2"/>
          <p:cNvSpPr>
            <a:spLocks noGrp="1"/>
          </p:cNvSpPr>
          <p:nvPr>
            <p:ph idx="1"/>
          </p:nvPr>
        </p:nvSpPr>
        <p:spPr>
          <a:xfrm>
            <a:off x="843280" y="1295400"/>
            <a:ext cx="10967720" cy="5562600"/>
          </a:xfrm>
        </p:spPr>
        <p:txBody>
          <a:bodyPr>
            <a:normAutofit/>
          </a:bodyPr>
          <a:lstStyle/>
          <a:p>
            <a:r>
              <a:rPr lang="en-US" b="1" dirty="0" smtClean="0"/>
              <a:t>Ethical issues of CRISPR technology and Gene Editing</a:t>
            </a:r>
          </a:p>
          <a:p>
            <a:pPr lvl="1"/>
            <a:r>
              <a:rPr lang="en-AU" dirty="0" smtClean="0"/>
              <a:t>International Summit on Human </a:t>
            </a:r>
            <a:r>
              <a:rPr lang="en-AU" dirty="0" smtClean="0"/>
              <a:t>Genome </a:t>
            </a:r>
            <a:r>
              <a:rPr lang="en-AU" dirty="0" smtClean="0"/>
              <a:t>Editing 2015 </a:t>
            </a:r>
          </a:p>
          <a:p>
            <a:pPr lvl="2"/>
            <a:r>
              <a:rPr lang="en-US" dirty="0" smtClean="0"/>
              <a:t>Agrees with summary statement</a:t>
            </a:r>
          </a:p>
          <a:p>
            <a:pPr lvl="3"/>
            <a:r>
              <a:rPr lang="en-US" i="1" dirty="0" smtClean="0"/>
              <a:t>It would be irresponsible to proceed with any clinical use of germline editing until: </a:t>
            </a:r>
          </a:p>
          <a:p>
            <a:pPr lvl="4"/>
            <a:r>
              <a:rPr lang="en-US" i="1" dirty="0" smtClean="0"/>
              <a:t>the relevant safety and efficacy issues have been resolved, based on appropriate understanding and balancing of risks, potential benefits, and alternatives, and </a:t>
            </a:r>
          </a:p>
          <a:p>
            <a:pPr lvl="4"/>
            <a:r>
              <a:rPr lang="en-US" i="1" dirty="0" smtClean="0"/>
              <a:t>there is broad societal consensus about the appropriateness of the proposed application. </a:t>
            </a:r>
          </a:p>
          <a:p>
            <a:pPr lvl="2"/>
            <a:r>
              <a:rPr lang="en-US" dirty="0" smtClean="0"/>
              <a:t>Supports a moratorium on experiments aimed toward germ cell mutations</a:t>
            </a:r>
          </a:p>
          <a:p>
            <a:pPr lvl="3"/>
            <a:r>
              <a:rPr lang="en-US" dirty="0" smtClean="0"/>
              <a:t>Not </a:t>
            </a:r>
            <a:r>
              <a:rPr lang="en-US" dirty="0"/>
              <a:t>just safety; misuses of technology (e.g. eugenics) </a:t>
            </a:r>
          </a:p>
          <a:p>
            <a:pPr lvl="3"/>
            <a:r>
              <a:rPr lang="en-SG" dirty="0" smtClean="0"/>
              <a:t>Sharing the benefits widely, not just to a few</a:t>
            </a:r>
          </a:p>
          <a:p>
            <a:pPr marL="1371600" lvl="3" indent="0">
              <a:buNone/>
            </a:pPr>
            <a:endParaRPr lang="en-SG" dirty="0" smtClean="0"/>
          </a:p>
          <a:p>
            <a:pPr marL="1371600" lvl="3" indent="0">
              <a:buNone/>
            </a:pPr>
            <a:endParaRPr lang="en-SG" dirty="0" smtClean="0"/>
          </a:p>
          <a:p>
            <a:pPr marL="1371600" lvl="3" indent="0" algn="r">
              <a:buNone/>
            </a:pPr>
            <a:r>
              <a:rPr lang="en-SG" sz="1600" dirty="0" err="1" smtClean="0"/>
              <a:t>Mulvihill</a:t>
            </a:r>
            <a:r>
              <a:rPr lang="en-SG" sz="1600" dirty="0" smtClean="0"/>
              <a:t> </a:t>
            </a:r>
            <a:r>
              <a:rPr lang="en-SG" sz="1600" dirty="0"/>
              <a:t>et al. (2017</a:t>
            </a:r>
            <a:r>
              <a:rPr lang="en-SG" sz="1600" dirty="0" smtClean="0"/>
              <a:t>) </a:t>
            </a:r>
            <a:r>
              <a:rPr lang="fr-FR" sz="1600" dirty="0" smtClean="0"/>
              <a:t>British </a:t>
            </a:r>
            <a:r>
              <a:rPr lang="en-US" sz="1600" dirty="0" smtClean="0"/>
              <a:t>Medical</a:t>
            </a:r>
            <a:r>
              <a:rPr lang="fr-FR" sz="1600" dirty="0" smtClean="0"/>
              <a:t> Bulletin </a:t>
            </a:r>
            <a:r>
              <a:rPr lang="en-AU" sz="1600" dirty="0" smtClean="0"/>
              <a:t>122(1):17-29</a:t>
            </a:r>
            <a:endParaRPr lang="fr-FR" sz="1600" dirty="0"/>
          </a:p>
          <a:p>
            <a:pPr marL="1371600" lvl="3" indent="0" algn="r">
              <a:buNone/>
            </a:pPr>
            <a:endParaRPr lang="fr-FR" dirty="0" smtClean="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6</a:t>
            </a:fld>
            <a:endParaRPr lang="en-US" dirty="0"/>
          </a:p>
        </p:txBody>
      </p:sp>
    </p:spTree>
    <p:extLst>
      <p:ext uri="{BB962C8B-B14F-4D97-AF65-F5344CB8AC3E}">
        <p14:creationId xmlns:p14="http://schemas.microsoft.com/office/powerpoint/2010/main" val="2646607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Ethical values in GMTs</a:t>
            </a:r>
            <a:endParaRPr lang="en-AU" dirty="0"/>
          </a:p>
        </p:txBody>
      </p:sp>
      <p:sp>
        <p:nvSpPr>
          <p:cNvPr id="3" name="Content Placeholder 2"/>
          <p:cNvSpPr>
            <a:spLocks noGrp="1"/>
          </p:cNvSpPr>
          <p:nvPr>
            <p:ph idx="1"/>
          </p:nvPr>
        </p:nvSpPr>
        <p:spPr>
          <a:xfrm>
            <a:off x="843280" y="1295400"/>
            <a:ext cx="10967720" cy="5562600"/>
          </a:xfrm>
        </p:spPr>
        <p:txBody>
          <a:bodyPr>
            <a:normAutofit/>
          </a:bodyPr>
          <a:lstStyle/>
          <a:p>
            <a:r>
              <a:rPr lang="en-US" b="1" dirty="0" smtClean="0"/>
              <a:t>If CRISPR will change the world..</a:t>
            </a:r>
          </a:p>
          <a:p>
            <a:pPr lvl="1"/>
            <a:r>
              <a:rPr lang="en-US" b="1" dirty="0" smtClean="0"/>
              <a:t>Align the technology with our values</a:t>
            </a:r>
          </a:p>
          <a:p>
            <a:endParaRPr lang="en-US" dirty="0" smtClean="0"/>
          </a:p>
          <a:p>
            <a:endParaRPr lang="en-US" dirty="0" smtClean="0"/>
          </a:p>
          <a:p>
            <a:endParaRPr lang="en-US" b="1" dirty="0" smtClean="0"/>
          </a:p>
          <a:p>
            <a:endParaRPr lang="en-US" dirty="0" smtClean="0"/>
          </a:p>
          <a:p>
            <a:endParaRPr lang="en-US" b="1" dirty="0" smtClean="0"/>
          </a:p>
          <a:p>
            <a:endParaRPr lang="en-US" dirty="0" smtClean="0"/>
          </a:p>
          <a:p>
            <a:endParaRPr lang="en-US" b="1" dirty="0" smtClean="0"/>
          </a:p>
          <a:p>
            <a:pPr marL="0" lvl="3" indent="0" algn="r">
              <a:buNone/>
            </a:pPr>
            <a:r>
              <a:rPr lang="en-SG" sz="1600" dirty="0"/>
              <a:t>Ledford 2015, Nature 522: </a:t>
            </a:r>
            <a:r>
              <a:rPr lang="en-SG" sz="1600" dirty="0" smtClean="0"/>
              <a:t>20-24</a:t>
            </a:r>
            <a:endParaRPr lang="en-US" b="1" dirty="0" smtClean="0"/>
          </a:p>
          <a:p>
            <a:pPr marL="1371600" lvl="3" indent="0">
              <a:buNone/>
            </a:pPr>
            <a:endParaRPr lang="en-SG" dirty="0" smtClean="0"/>
          </a:p>
          <a:p>
            <a:pPr marL="1371600" lvl="3" indent="0">
              <a:buNone/>
            </a:pPr>
            <a:endParaRPr lang="en-SG" dirty="0" smtClean="0"/>
          </a:p>
          <a:p>
            <a:pPr marL="1371600" lvl="3" indent="0">
              <a:buNone/>
            </a:pPr>
            <a:endParaRPr lang="en-SG" dirty="0" smtClean="0"/>
          </a:p>
          <a:p>
            <a:pPr marL="1371600" lvl="3" indent="0" algn="r">
              <a:buNone/>
            </a:pPr>
            <a:endParaRPr lang="fr-FR" dirty="0" smtClean="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7</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539" y="2057400"/>
            <a:ext cx="4567373"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838200" y="2819400"/>
            <a:ext cx="6248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lumMod val="75000"/>
                </a:schemeClr>
              </a:buClr>
              <a:buFont typeface="Arial" panose="020B0604020202020204" pitchFamily="34" charset="0"/>
              <a:buChar char="•"/>
              <a:defRPr sz="3200" b="1" kern="1200">
                <a:solidFill>
                  <a:srgbClr val="002060"/>
                </a:solidFill>
                <a:latin typeface="+mn-lt"/>
                <a:ea typeface="+mn-ea"/>
                <a:cs typeface="+mn-cs"/>
              </a:defRPr>
            </a:lvl1pPr>
            <a:lvl2pPr marL="742950" indent="-285750" algn="l" defTabSz="914400" rtl="0" eaLnBrk="1" latinLnBrk="0" hangingPunct="1">
              <a:spcBef>
                <a:spcPct val="20000"/>
              </a:spcBef>
              <a:buClr>
                <a:schemeClr val="accent1">
                  <a:lumMod val="75000"/>
                </a:schemeClr>
              </a:buClr>
              <a:buFont typeface="Arial" panose="020B0604020202020204" pitchFamily="34" charset="0"/>
              <a:buChar char="•"/>
              <a:defRPr sz="2800" b="1" kern="1200">
                <a:solidFill>
                  <a:schemeClr val="accent4">
                    <a:lumMod val="75000"/>
                  </a:schemeClr>
                </a:solidFill>
                <a:latin typeface="+mn-lt"/>
                <a:ea typeface="+mn-ea"/>
                <a:cs typeface="+mn-cs"/>
              </a:defRPr>
            </a:lvl2pPr>
            <a:lvl3pPr marL="1143000" indent="-228600" algn="l" defTabSz="914400" rtl="0" eaLnBrk="1" latinLnBrk="0" hangingPunct="1">
              <a:spcBef>
                <a:spcPct val="20000"/>
              </a:spcBef>
              <a:buClr>
                <a:schemeClr val="accent1">
                  <a:lumMod val="75000"/>
                </a:schemeClr>
              </a:buClr>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spcBef>
                <a:spcPct val="200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fontAlgn="auto">
              <a:spcAft>
                <a:spcPts val="0"/>
              </a:spcAft>
            </a:pPr>
            <a:r>
              <a:rPr lang="en-US" dirty="0" smtClean="0"/>
              <a:t>Fairness &amp; Equality</a:t>
            </a:r>
          </a:p>
          <a:p>
            <a:pPr lvl="1" fontAlgn="auto">
              <a:spcAft>
                <a:spcPts val="0"/>
              </a:spcAft>
            </a:pPr>
            <a:r>
              <a:rPr lang="en-US" dirty="0" smtClean="0"/>
              <a:t>Sharing the benefits with all</a:t>
            </a:r>
          </a:p>
          <a:p>
            <a:pPr lvl="2" fontAlgn="auto">
              <a:spcAft>
                <a:spcPts val="0"/>
              </a:spcAft>
            </a:pPr>
            <a:r>
              <a:rPr lang="en-US" dirty="0" smtClean="0"/>
              <a:t>Ensuring everyone has access to health benefits, not just the wealthy who can afford it</a:t>
            </a:r>
          </a:p>
          <a:p>
            <a:pPr lvl="2" fontAlgn="auto">
              <a:spcAft>
                <a:spcPts val="0"/>
              </a:spcAft>
            </a:pPr>
            <a:r>
              <a:rPr lang="en-US" dirty="0" smtClean="0"/>
              <a:t>Affordable and widely accessible applications</a:t>
            </a:r>
          </a:p>
          <a:p>
            <a:pPr lvl="1" fontAlgn="auto">
              <a:spcAft>
                <a:spcPts val="0"/>
              </a:spcAft>
            </a:pPr>
            <a:r>
              <a:rPr lang="en-US" dirty="0" smtClean="0"/>
              <a:t>Avoid making existing inequalities and injustices worse</a:t>
            </a:r>
          </a:p>
          <a:p>
            <a:pPr marL="1371600" lvl="3" indent="0" fontAlgn="auto">
              <a:spcAft>
                <a:spcPts val="0"/>
              </a:spcAft>
              <a:buFont typeface="Arial" panose="020B0604020202020204" pitchFamily="34" charset="0"/>
              <a:buNone/>
            </a:pPr>
            <a:endParaRPr lang="en-SG" dirty="0" smtClean="0"/>
          </a:p>
          <a:p>
            <a:pPr marL="1371600" lvl="3" indent="0" fontAlgn="auto">
              <a:spcAft>
                <a:spcPts val="0"/>
              </a:spcAft>
              <a:buFont typeface="Arial" panose="020B0604020202020204" pitchFamily="34" charset="0"/>
              <a:buNone/>
            </a:pPr>
            <a:endParaRPr lang="en-SG" dirty="0" smtClean="0"/>
          </a:p>
          <a:p>
            <a:pPr marL="1371600" lvl="3" indent="0" fontAlgn="auto">
              <a:spcAft>
                <a:spcPts val="0"/>
              </a:spcAft>
              <a:buFont typeface="Arial" panose="020B0604020202020204" pitchFamily="34" charset="0"/>
              <a:buNone/>
            </a:pPr>
            <a:endParaRPr lang="en-SG" dirty="0" smtClean="0"/>
          </a:p>
          <a:p>
            <a:pPr marL="1371600" lvl="3" indent="0" algn="r" fontAlgn="auto">
              <a:spcAft>
                <a:spcPts val="0"/>
              </a:spcAft>
              <a:buFont typeface="Arial" panose="020B0604020202020204" pitchFamily="34" charset="0"/>
              <a:buNone/>
            </a:pPr>
            <a:endParaRPr lang="fr-FR" dirty="0" smtClean="0"/>
          </a:p>
          <a:p>
            <a:pPr lvl="1" fontAlgn="auto">
              <a:spcAft>
                <a:spcPts val="0"/>
              </a:spcAft>
            </a:pPr>
            <a:endParaRPr lang="en-AU" dirty="0" smtClean="0"/>
          </a:p>
          <a:p>
            <a:pPr fontAlgn="auto">
              <a:spcAft>
                <a:spcPts val="0"/>
              </a:spcAft>
              <a:buFont typeface="Arial" panose="020B0604020202020204" pitchFamily="34" charset="0"/>
              <a:buNone/>
            </a:pPr>
            <a:endParaRPr lang="en-US" dirty="0" smtClean="0"/>
          </a:p>
          <a:p>
            <a:pPr fontAlgn="auto">
              <a:spcAft>
                <a:spcPts val="0"/>
              </a:spcAft>
              <a:buFont typeface="Arial" panose="020B0604020202020204" pitchFamily="34" charset="0"/>
              <a:buNone/>
            </a:pPr>
            <a:endParaRPr lang="en-AU" dirty="0"/>
          </a:p>
        </p:txBody>
      </p:sp>
    </p:spTree>
    <p:extLst>
      <p:ext uri="{BB962C8B-B14F-4D97-AF65-F5344CB8AC3E}">
        <p14:creationId xmlns:p14="http://schemas.microsoft.com/office/powerpoint/2010/main" val="350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Responsible genome editing</a:t>
            </a:r>
            <a:endParaRPr lang="en-AU" dirty="0"/>
          </a:p>
        </p:txBody>
      </p:sp>
      <p:sp>
        <p:nvSpPr>
          <p:cNvPr id="3" name="Content Placeholder 2"/>
          <p:cNvSpPr>
            <a:spLocks noGrp="1"/>
          </p:cNvSpPr>
          <p:nvPr>
            <p:ph idx="1"/>
          </p:nvPr>
        </p:nvSpPr>
        <p:spPr>
          <a:xfrm>
            <a:off x="849376" y="1176528"/>
            <a:ext cx="11114024" cy="5257800"/>
          </a:xfrm>
        </p:spPr>
        <p:txBody>
          <a:bodyPr>
            <a:normAutofit/>
          </a:bodyPr>
          <a:lstStyle/>
          <a:p>
            <a:r>
              <a:rPr lang="en-US" dirty="0" smtClean="0"/>
              <a:t>Anticipatory governance of gene editing technologies</a:t>
            </a:r>
            <a:endParaRPr lang="en-US" dirty="0" smtClean="0"/>
          </a:p>
          <a:p>
            <a:pPr lvl="1"/>
            <a:r>
              <a:rPr lang="en-US" dirty="0" smtClean="0"/>
              <a:t>Responsible research and innovation (RRI)</a:t>
            </a:r>
          </a:p>
          <a:p>
            <a:pPr lvl="2"/>
            <a:r>
              <a:rPr lang="en-US" dirty="0" smtClean="0"/>
              <a:t>Aimed </a:t>
            </a:r>
            <a:r>
              <a:rPr lang="en-US" dirty="0"/>
              <a:t>at shaping emergent science-based technologies to deliver outcomes that are socially acceptable and morally justifiable while it is still possible to do </a:t>
            </a:r>
            <a:r>
              <a:rPr lang="en-US" dirty="0" smtClean="0"/>
              <a:t>so</a:t>
            </a:r>
          </a:p>
          <a:p>
            <a:pPr lvl="1"/>
            <a:r>
              <a:rPr lang="en-US" dirty="0" smtClean="0"/>
              <a:t>Opportunities to shape outcomes from GMTs are narrowing</a:t>
            </a:r>
          </a:p>
          <a:p>
            <a:pPr lvl="2"/>
            <a:r>
              <a:rPr lang="en-US" dirty="0" smtClean="0"/>
              <a:t>Need to reflect on the world we want to create for future generations </a:t>
            </a:r>
          </a:p>
          <a:p>
            <a:pPr lvl="3"/>
            <a:r>
              <a:rPr lang="en-US" dirty="0" smtClean="0"/>
              <a:t>Carrying the benefits and burdens of decisions made in the present</a:t>
            </a:r>
            <a:endParaRPr lang="en-US" dirty="0" smtClean="0"/>
          </a:p>
          <a:p>
            <a:pPr lvl="2"/>
            <a:r>
              <a:rPr lang="en-US" dirty="0" smtClean="0"/>
              <a:t>Need for normative </a:t>
            </a:r>
            <a:r>
              <a:rPr lang="en-US" dirty="0" smtClean="0"/>
              <a:t>principles and values </a:t>
            </a:r>
            <a:r>
              <a:rPr lang="en-US" dirty="0" smtClean="0"/>
              <a:t>to guide futures with GMTs</a:t>
            </a:r>
            <a:endParaRPr lang="en-US" dirty="0"/>
          </a:p>
          <a:p>
            <a:pPr lvl="3"/>
            <a:r>
              <a:rPr lang="en-US" dirty="0" smtClean="0"/>
              <a:t>Informed by deliberative democratic processes of participation, inclusion &amp; reflexivity</a:t>
            </a:r>
            <a:endParaRPr lang="en-US" dirty="0" smtClean="0"/>
          </a:p>
          <a:p>
            <a:pPr lvl="1"/>
            <a:endParaRPr lang="en-US" dirty="0" smtClean="0"/>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8</a:t>
            </a:fld>
            <a:endParaRPr lang="en-US" dirty="0"/>
          </a:p>
        </p:txBody>
      </p:sp>
    </p:spTree>
    <p:extLst>
      <p:ext uri="{BB962C8B-B14F-4D97-AF65-F5344CB8AC3E}">
        <p14:creationId xmlns:p14="http://schemas.microsoft.com/office/powerpoint/2010/main" val="31489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Acknowledgements</a:t>
            </a:r>
            <a:endParaRPr lang="en-AU" dirty="0"/>
          </a:p>
        </p:txBody>
      </p:sp>
      <p:sp>
        <p:nvSpPr>
          <p:cNvPr id="3" name="Content Placeholder 2"/>
          <p:cNvSpPr>
            <a:spLocks noGrp="1"/>
          </p:cNvSpPr>
          <p:nvPr>
            <p:ph idx="1"/>
          </p:nvPr>
        </p:nvSpPr>
        <p:spPr>
          <a:xfrm>
            <a:off x="849376" y="1176528"/>
            <a:ext cx="11114024" cy="5257800"/>
          </a:xfrm>
        </p:spPr>
        <p:txBody>
          <a:bodyPr>
            <a:normAutofit/>
          </a:bodyPr>
          <a:lstStyle/>
          <a:p>
            <a:r>
              <a:rPr lang="en-AU" sz="2400" dirty="0" smtClean="0"/>
              <a:t>References </a:t>
            </a:r>
          </a:p>
          <a:p>
            <a:pPr lvl="1"/>
            <a:r>
              <a:rPr lang="en-AU" sz="2000" dirty="0" smtClean="0"/>
              <a:t>Ledford</a:t>
            </a:r>
            <a:r>
              <a:rPr lang="en-AU" sz="2000" dirty="0"/>
              <a:t>, H. (2015). "CRISPR, the disruptor." </a:t>
            </a:r>
            <a:r>
              <a:rPr lang="en-AU" sz="2000" u="sng" dirty="0"/>
              <a:t>Nature</a:t>
            </a:r>
            <a:r>
              <a:rPr lang="en-AU" sz="2000" dirty="0"/>
              <a:t> 522(7554): 20-24.</a:t>
            </a:r>
            <a:endParaRPr lang="en-US" sz="2000" dirty="0"/>
          </a:p>
          <a:p>
            <a:pPr lvl="1"/>
            <a:r>
              <a:rPr lang="en-AU" sz="2000" dirty="0" err="1"/>
              <a:t>Mulvihill</a:t>
            </a:r>
            <a:r>
              <a:rPr lang="en-AU" sz="2000" dirty="0"/>
              <a:t>, J. J., B. Capps, Y. Joly, T. </a:t>
            </a:r>
            <a:r>
              <a:rPr lang="en-AU" sz="2000" dirty="0" err="1"/>
              <a:t>Lysaght</a:t>
            </a:r>
            <a:r>
              <a:rPr lang="en-AU" sz="2000" dirty="0"/>
              <a:t>, H. A. E. </a:t>
            </a:r>
            <a:r>
              <a:rPr lang="en-AU" sz="2000" dirty="0" err="1"/>
              <a:t>Zwart</a:t>
            </a:r>
            <a:r>
              <a:rPr lang="en-AU" sz="2000" dirty="0"/>
              <a:t> and R. Chadwick (2017). "Ethical issues of CRISPR technology and gene editing through the lens of solidarity." </a:t>
            </a:r>
            <a:r>
              <a:rPr lang="en-AU" sz="2000" u="sng" dirty="0"/>
              <a:t>British Medical Bulletin</a:t>
            </a:r>
            <a:r>
              <a:rPr lang="en-AU" sz="2000" dirty="0"/>
              <a:t> 122(1): 17-29</a:t>
            </a:r>
            <a:r>
              <a:rPr lang="en-AU" sz="2000" dirty="0" smtClean="0"/>
              <a:t>.</a:t>
            </a:r>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AU" dirty="0"/>
          </a:p>
          <a:p>
            <a:pPr>
              <a:buNone/>
            </a:pPr>
            <a:endParaRPr lang="en-US" dirty="0" smtClean="0"/>
          </a:p>
          <a:p>
            <a:pPr>
              <a:buNone/>
            </a:pPr>
            <a:endParaRPr lang="en-AU" dirty="0"/>
          </a:p>
        </p:txBody>
      </p:sp>
      <p:sp>
        <p:nvSpPr>
          <p:cNvPr id="4" name="Slide Number Placeholder 3"/>
          <p:cNvSpPr>
            <a:spLocks noGrp="1"/>
          </p:cNvSpPr>
          <p:nvPr>
            <p:ph type="sldNum" sz="quarter" idx="11"/>
          </p:nvPr>
        </p:nvSpPr>
        <p:spPr/>
        <p:txBody>
          <a:bodyPr/>
          <a:lstStyle/>
          <a:p>
            <a:pPr>
              <a:defRPr/>
            </a:pPr>
            <a:fld id="{9F4CFFAD-AC6D-4FAB-9A60-DCA70E250589}" type="slidenum">
              <a:rPr lang="en-US" smtClean="0"/>
              <a:pPr>
                <a:defRPr/>
              </a:pPr>
              <a:t>9</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95800"/>
            <a:ext cx="6616700" cy="218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5601473"/>
            <a:ext cx="4245601" cy="954107"/>
          </a:xfrm>
          <a:prstGeom prst="rect">
            <a:avLst/>
          </a:prstGeom>
          <a:noFill/>
        </p:spPr>
        <p:txBody>
          <a:bodyPr wrap="square" rtlCol="0">
            <a:spAutoFit/>
          </a:bodyPr>
          <a:lstStyle/>
          <a:p>
            <a:r>
              <a:rPr lang="en-US" sz="2800" dirty="0">
                <a:solidFill>
                  <a:srgbClr val="000000"/>
                </a:solidFill>
                <a:latin typeface="Calibri" panose="020F0502020204030204" pitchFamily="34" charset="0"/>
              </a:rPr>
              <a:t>@</a:t>
            </a:r>
            <a:r>
              <a:rPr lang="en-US" sz="2800" dirty="0" err="1">
                <a:solidFill>
                  <a:srgbClr val="000000"/>
                </a:solidFill>
                <a:latin typeface="Calibri" panose="020F0502020204030204" pitchFamily="34" charset="0"/>
              </a:rPr>
              <a:t>tamra.lysaght</a:t>
            </a:r>
            <a:r>
              <a:rPr lang="en-US" sz="2800" dirty="0">
                <a:solidFill>
                  <a:srgbClr val="000000"/>
                </a:solidFill>
                <a:latin typeface="Calibri" panose="020F0502020204030204" pitchFamily="34" charset="0"/>
              </a:rPr>
              <a:t> @</a:t>
            </a:r>
            <a:r>
              <a:rPr lang="en-US" sz="2800" dirty="0" err="1">
                <a:solidFill>
                  <a:srgbClr val="000000"/>
                </a:solidFill>
                <a:latin typeface="Calibri" panose="020F0502020204030204" pitchFamily="34" charset="0"/>
              </a:rPr>
              <a:t>nus_cbme</a:t>
            </a:r>
            <a:endParaRPr lang="en-US" sz="2800" dirty="0">
              <a:solidFill>
                <a:srgbClr val="000000"/>
              </a:solidFill>
              <a:latin typeface="Calibri" panose="020F0502020204030204" pitchFamily="34" charset="0"/>
            </a:endParaRPr>
          </a:p>
        </p:txBody>
      </p:sp>
      <p:pic>
        <p:nvPicPr>
          <p:cNvPr id="7"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814160"/>
            <a:ext cx="648499" cy="52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559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36196</TotalTime>
  <Words>1296</Words>
  <Application>Microsoft Office PowerPoint</Application>
  <PresentationFormat>Widescreen</PresentationFormat>
  <Paragraphs>175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1_Thermal</vt:lpstr>
      <vt:lpstr> 2nd International Genome Summit  on Human Genome Editing  Governmental Actions and Advisory Opinions Regarding Human Genome Editing  Tamra Lysaght Ph.D  November 27-29, 2018</vt:lpstr>
      <vt:lpstr>Genome editing in Singapore</vt:lpstr>
      <vt:lpstr>Genome editing in Singapore</vt:lpstr>
      <vt:lpstr>Genome editing in Singapore</vt:lpstr>
      <vt:lpstr>Human Genome Organisation (HUGO)</vt:lpstr>
      <vt:lpstr>Ethical values in GMTs</vt:lpstr>
      <vt:lpstr>Ethical values in GMTs</vt:lpstr>
      <vt:lpstr>Responsible genome editing</vt:lpstr>
      <vt:lpstr>Acknowledgements</vt:lpstr>
    </vt:vector>
  </TitlesOfParts>
  <Company>None Whatsoever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GVC</dc:creator>
  <cp:lastModifiedBy>Tamra Maree Lysaght</cp:lastModifiedBy>
  <cp:revision>1111</cp:revision>
  <cp:lastPrinted>2016-05-26T01:36:28Z</cp:lastPrinted>
  <dcterms:created xsi:type="dcterms:W3CDTF">2010-02-23T14:19:56Z</dcterms:created>
  <dcterms:modified xsi:type="dcterms:W3CDTF">2018-11-26T09:49:22Z</dcterms:modified>
</cp:coreProperties>
</file>