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72" r:id="rId3"/>
    <p:sldId id="258" r:id="rId4"/>
    <p:sldId id="273" r:id="rId5"/>
    <p:sldId id="274" r:id="rId6"/>
    <p:sldId id="275" r:id="rId7"/>
    <p:sldId id="267" r:id="rId8"/>
    <p:sldId id="278" r:id="rId9"/>
    <p:sldId id="277" r:id="rId10"/>
    <p:sldId id="264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9"/>
    <p:restoredTop sz="97168" autoAdjust="0"/>
  </p:normalViewPr>
  <p:slideViewPr>
    <p:cSldViewPr>
      <p:cViewPr varScale="1">
        <p:scale>
          <a:sx n="101" d="100"/>
          <a:sy n="101" d="100"/>
        </p:scale>
        <p:origin x="-1940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C6A97-E5BB-4ED4-80CB-678F0A7ED3A9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07339-FC4A-4F48-8A92-0E40756825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065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ot\Pictures\GMP Seminar Bac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3422" y="0"/>
            <a:ext cx="10723934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GB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5" y="4073396"/>
            <a:ext cx="866205" cy="1018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491880" y="4767263"/>
            <a:ext cx="2133600" cy="273844"/>
          </a:xfrm>
        </p:spPr>
        <p:txBody>
          <a:bodyPr/>
          <a:lstStyle>
            <a:lvl1pPr algn="ctr">
              <a:defRPr b="1" baseline="0">
                <a:solidFill>
                  <a:schemeClr val="bg1"/>
                </a:solidFill>
                <a:effectLst/>
              </a:defRPr>
            </a:lvl1pPr>
          </a:lstStyle>
          <a:p>
            <a:fld id="{D634DCE5-F694-4F1B-B4D9-B15D01CFD22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79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DCE5-F694-4F1B-B4D9-B15D01CFD2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81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DCE5-F694-4F1B-B4D9-B15D01CFD2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2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Lot\Pictures\GMP Seminar Bac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3422" y="0"/>
            <a:ext cx="10723934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5" y="4073396"/>
            <a:ext cx="866205" cy="1018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30324"/>
            <a:ext cx="8229600" cy="857250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394472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GB" dirty="0"/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491880" y="4767263"/>
            <a:ext cx="2133600" cy="273844"/>
          </a:xfrm>
        </p:spPr>
        <p:txBody>
          <a:bodyPr/>
          <a:lstStyle>
            <a:lvl1pPr algn="ctr">
              <a:defRPr b="1" baseline="0">
                <a:solidFill>
                  <a:schemeClr val="bg1"/>
                </a:solidFill>
                <a:effectLst/>
              </a:defRPr>
            </a:lvl1pPr>
          </a:lstStyle>
          <a:p>
            <a:fld id="{D634DCE5-F694-4F1B-B4D9-B15D01CFD22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63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DCE5-F694-4F1B-B4D9-B15D01CFD2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56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DCE5-F694-4F1B-B4D9-B15D01CFD2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5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DCE5-F694-4F1B-B4D9-B15D01CFD2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17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DCE5-F694-4F1B-B4D9-B15D01CFD2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7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DCE5-F694-4F1B-B4D9-B15D01CFD2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28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DCE5-F694-4F1B-B4D9-B15D01CFD2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67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DCE5-F694-4F1B-B4D9-B15D01CFD2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82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4DCE5-F694-4F1B-B4D9-B15D01CFD2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8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261963"/>
          </a:xfrm>
        </p:spPr>
        <p:txBody>
          <a:bodyPr>
            <a:noAutofit/>
          </a:bodyPr>
          <a:lstStyle/>
          <a:p>
            <a:r>
              <a:rPr lang="en-GB" sz="4000" b="1" dirty="0">
                <a:solidFill>
                  <a:schemeClr val="tx2">
                    <a:lumMod val="75000"/>
                  </a:schemeClr>
                </a:solidFill>
              </a:rPr>
              <a:t>Regulation of Gene Therapy Products and Gametes Research in Hong Kong</a:t>
            </a:r>
            <a:endParaRPr lang="en-GB" sz="40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11560" y="2913484"/>
            <a:ext cx="6400800" cy="1314450"/>
          </a:xfrm>
        </p:spPr>
        <p:txBody>
          <a:bodyPr>
            <a:normAutofit fontScale="85000" lnSpcReduction="20000"/>
          </a:bodyPr>
          <a:lstStyle/>
          <a:p>
            <a:endParaRPr lang="en-GB" dirty="0"/>
          </a:p>
          <a:p>
            <a:r>
              <a:rPr lang="en-GB" sz="2800" dirty="0">
                <a:solidFill>
                  <a:schemeClr val="bg1"/>
                </a:solidFill>
              </a:rPr>
              <a:t>Lot Chan</a:t>
            </a:r>
          </a:p>
          <a:p>
            <a:r>
              <a:rPr lang="en-GB" sz="3300" b="1" dirty="0">
                <a:solidFill>
                  <a:schemeClr val="bg1"/>
                </a:solidFill>
              </a:rPr>
              <a:t>Department of Health</a:t>
            </a:r>
          </a:p>
        </p:txBody>
      </p:sp>
    </p:spTree>
    <p:extLst>
      <p:ext uri="{BB962C8B-B14F-4D97-AF65-F5344CB8AC3E}">
        <p14:creationId xmlns:p14="http://schemas.microsoft.com/office/powerpoint/2010/main" val="506916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2139702"/>
            <a:ext cx="7772400" cy="936104"/>
          </a:xfrm>
        </p:spPr>
        <p:txBody>
          <a:bodyPr>
            <a:normAutofit fontScale="90000"/>
          </a:bodyPr>
          <a:lstStyle/>
          <a:p>
            <a:r>
              <a:rPr lang="en-GB" sz="5300" b="1" dirty="0">
                <a:solidFill>
                  <a:schemeClr val="tx2">
                    <a:lumMod val="75000"/>
                  </a:schemeClr>
                </a:solidFill>
              </a:rPr>
              <a:t>THANK YOU</a:t>
            </a:r>
            <a:br>
              <a:rPr lang="en-GB" sz="5300" b="1" dirty="0">
                <a:solidFill>
                  <a:schemeClr val="tx2">
                    <a:lumMod val="75000"/>
                  </a:schemeClr>
                </a:solidFill>
              </a:rPr>
            </a:b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97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Advanced Therapy Products</a:t>
            </a:r>
          </a:p>
        </p:txBody>
      </p:sp>
      <p:pic>
        <p:nvPicPr>
          <p:cNvPr id="3082" name="Picture 3081">
            <a:extLst>
              <a:ext uri="{FF2B5EF4-FFF2-40B4-BE49-F238E27FC236}">
                <a16:creationId xmlns="" xmlns:a16="http://schemas.microsoft.com/office/drawing/2014/main" id="{F83767E1-8CE1-AA44-8A6B-837511F749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600" y="987574"/>
            <a:ext cx="7524328" cy="3610769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DCE5-F694-4F1B-B4D9-B15D01CFD226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37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Advanced Therapy Products</a:t>
            </a:r>
          </a:p>
        </p:txBody>
      </p:sp>
      <p:sp>
        <p:nvSpPr>
          <p:cNvPr id="115" name="Content Placeholder 2">
            <a:extLst>
              <a:ext uri="{FF2B5EF4-FFF2-40B4-BE49-F238E27FC236}">
                <a16:creationId xmlns="" xmlns:a16="http://schemas.microsoft.com/office/drawing/2014/main" id="{46553EA2-8968-7445-9629-1D1FA9F8B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39447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6B31"/>
                </a:solidFill>
              </a:rPr>
              <a:t>Somatic cell therapy products</a:t>
            </a:r>
          </a:p>
          <a:p>
            <a:r>
              <a:rPr lang="en-US" sz="3600" b="1" dirty="0">
                <a:solidFill>
                  <a:srgbClr val="006B31"/>
                </a:solidFill>
              </a:rPr>
              <a:t>Tissue-engineered products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Gene therapy products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DCE5-F694-4F1B-B4D9-B15D01CFD226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993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Gene therapy products</a:t>
            </a:r>
          </a:p>
        </p:txBody>
      </p:sp>
      <p:sp>
        <p:nvSpPr>
          <p:cNvPr id="115" name="Content Placeholder 2">
            <a:extLst>
              <a:ext uri="{FF2B5EF4-FFF2-40B4-BE49-F238E27FC236}">
                <a16:creationId xmlns="" xmlns:a16="http://schemas.microsoft.com/office/drawing/2014/main" id="{46553EA2-8968-7445-9629-1D1FA9F8B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39447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6B31"/>
                </a:solidFill>
              </a:rPr>
              <a:t>Contains an active substance which contains or consists of a </a:t>
            </a:r>
            <a:r>
              <a:rPr lang="en-US" sz="3600" b="1" dirty="0">
                <a:solidFill>
                  <a:srgbClr val="FF0000"/>
                </a:solidFill>
              </a:rPr>
              <a:t>recombinant nucleic acid </a:t>
            </a:r>
            <a:r>
              <a:rPr lang="en-US" sz="3600" b="1" dirty="0">
                <a:solidFill>
                  <a:srgbClr val="006B31"/>
                </a:solidFill>
              </a:rPr>
              <a:t>used in or administered to human beings with a view to regulating, repairing, replacing, adding or deleting a genetic sequence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DCE5-F694-4F1B-B4D9-B15D01CFD226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433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Pharmacy and Poisons Ordinance</a:t>
            </a:r>
          </a:p>
        </p:txBody>
      </p:sp>
      <p:sp>
        <p:nvSpPr>
          <p:cNvPr id="115" name="Content Placeholder 2">
            <a:extLst>
              <a:ext uri="{FF2B5EF4-FFF2-40B4-BE49-F238E27FC236}">
                <a16:creationId xmlns="" xmlns:a16="http://schemas.microsoft.com/office/drawing/2014/main" id="{46553EA2-8968-7445-9629-1D1FA9F8B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39447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6B31"/>
                </a:solidFill>
              </a:rPr>
              <a:t>Good Manufacturing Practice</a:t>
            </a:r>
          </a:p>
          <a:p>
            <a:r>
              <a:rPr lang="en-US" sz="3600" b="1" dirty="0">
                <a:solidFill>
                  <a:srgbClr val="006B31"/>
                </a:solidFill>
              </a:rPr>
              <a:t>Clinical trial certificate</a:t>
            </a:r>
          </a:p>
          <a:p>
            <a:r>
              <a:rPr lang="en-US" sz="3600" b="1" dirty="0">
                <a:solidFill>
                  <a:srgbClr val="006B31"/>
                </a:solidFill>
              </a:rPr>
              <a:t>Registration (marketing authorization)</a:t>
            </a:r>
          </a:p>
          <a:p>
            <a:r>
              <a:rPr lang="en-US" sz="3600" b="1" dirty="0">
                <a:solidFill>
                  <a:srgbClr val="006B31"/>
                </a:solidFill>
              </a:rPr>
              <a:t>Import/export control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DCE5-F694-4F1B-B4D9-B15D01CFD226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35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30324"/>
            <a:ext cx="8229600" cy="1145282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Human Reproductive Technology Ordinance</a:t>
            </a:r>
          </a:p>
        </p:txBody>
      </p:sp>
      <p:sp>
        <p:nvSpPr>
          <p:cNvPr id="115" name="Content Placeholder 2">
            <a:extLst>
              <a:ext uri="{FF2B5EF4-FFF2-40B4-BE49-F238E27FC236}">
                <a16:creationId xmlns="" xmlns:a16="http://schemas.microsoft.com/office/drawing/2014/main" id="{46553EA2-8968-7445-9629-1D1FA9F8B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5606"/>
            <a:ext cx="8229600" cy="3178448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rgbClr val="006B31"/>
                </a:solidFill>
              </a:rPr>
              <a:t>Embryo researches involving </a:t>
            </a:r>
            <a:r>
              <a:rPr lang="en-US" sz="3600" b="1" dirty="0" smtClean="0">
                <a:solidFill>
                  <a:srgbClr val="006B31"/>
                </a:solidFill>
              </a:rPr>
              <a:t>creation or </a:t>
            </a:r>
            <a:r>
              <a:rPr lang="en-US" sz="3600" b="1" dirty="0">
                <a:solidFill>
                  <a:srgbClr val="006B31"/>
                </a:solidFill>
              </a:rPr>
              <a:t>cloning of embryo, </a:t>
            </a:r>
            <a:r>
              <a:rPr lang="en-US" sz="3600" b="1" dirty="0" smtClean="0">
                <a:solidFill>
                  <a:srgbClr val="006B31"/>
                </a:solidFill>
              </a:rPr>
              <a:t>combing </a:t>
            </a:r>
            <a:r>
              <a:rPr lang="en-US" sz="3600" b="1" dirty="0">
                <a:solidFill>
                  <a:srgbClr val="006B31"/>
                </a:solidFill>
              </a:rPr>
              <a:t>human and non-human gametes or </a:t>
            </a:r>
            <a:r>
              <a:rPr lang="en-US" sz="3600" b="1" dirty="0" smtClean="0">
                <a:solidFill>
                  <a:srgbClr val="006B31"/>
                </a:solidFill>
              </a:rPr>
              <a:t>embryos, </a:t>
            </a:r>
            <a:r>
              <a:rPr lang="en-US" sz="3600" b="1" dirty="0">
                <a:solidFill>
                  <a:srgbClr val="006B31"/>
                </a:solidFill>
              </a:rPr>
              <a:t>and replacement of the nucleus are prohibited</a:t>
            </a:r>
          </a:p>
          <a:p>
            <a:r>
              <a:rPr lang="en-US" sz="3600" b="1" dirty="0">
                <a:solidFill>
                  <a:srgbClr val="006B31"/>
                </a:solidFill>
              </a:rPr>
              <a:t>Other </a:t>
            </a:r>
            <a:r>
              <a:rPr lang="en-US" sz="3600" b="1" dirty="0" smtClean="0">
                <a:solidFill>
                  <a:srgbClr val="006B31"/>
                </a:solidFill>
              </a:rPr>
              <a:t>embryo research requires a </a:t>
            </a:r>
            <a:r>
              <a:rPr lang="en-US" sz="3600" b="1" dirty="0" err="1" smtClean="0">
                <a:solidFill>
                  <a:srgbClr val="006B31"/>
                </a:solidFill>
              </a:rPr>
              <a:t>licence</a:t>
            </a:r>
            <a:r>
              <a:rPr lang="en-US" sz="3600" b="1" dirty="0" smtClean="0">
                <a:solidFill>
                  <a:srgbClr val="006B31"/>
                </a:solidFill>
              </a:rPr>
              <a:t> </a:t>
            </a:r>
            <a:r>
              <a:rPr lang="en-US" sz="3600" b="1" dirty="0">
                <a:solidFill>
                  <a:srgbClr val="006B31"/>
                </a:solidFill>
              </a:rPr>
              <a:t>from the </a:t>
            </a:r>
            <a:r>
              <a:rPr lang="en-US" sz="3600" b="1" dirty="0" smtClean="0">
                <a:solidFill>
                  <a:srgbClr val="006B31"/>
                </a:solidFill>
              </a:rPr>
              <a:t>Council on Human Reproductive Technology</a:t>
            </a:r>
            <a:endParaRPr lang="en-US" sz="3600" b="1" dirty="0">
              <a:solidFill>
                <a:srgbClr val="006B31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DCE5-F694-4F1B-B4D9-B15D01CFD226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750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Gametes/embryos for research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2F136D9-EAFA-AF40-8DDD-B7BA54D724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868" y="905844"/>
            <a:ext cx="5920404" cy="3899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AC60F4A-9B91-C947-AFDB-E75236408A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6176" y="1217290"/>
            <a:ext cx="2676456" cy="3795886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DCE5-F694-4F1B-B4D9-B15D01CFD226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587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95486"/>
            <a:ext cx="8229600" cy="857250"/>
          </a:xfrm>
        </p:spPr>
        <p:txBody>
          <a:bodyPr>
            <a:noAutofit/>
          </a:bodyPr>
          <a:lstStyle/>
          <a:p>
            <a:r>
              <a:rPr lang="en-GB" sz="4000" b="1" dirty="0" smtClean="0">
                <a:solidFill>
                  <a:srgbClr val="7030A0"/>
                </a:solidFill>
              </a:rPr>
              <a:t>COP provisions on </a:t>
            </a:r>
            <a:br>
              <a:rPr lang="en-GB" sz="4000" b="1" dirty="0" smtClean="0">
                <a:solidFill>
                  <a:srgbClr val="7030A0"/>
                </a:solidFill>
              </a:rPr>
            </a:br>
            <a:r>
              <a:rPr lang="en-GB" sz="4000" b="1" dirty="0" smtClean="0">
                <a:solidFill>
                  <a:srgbClr val="7030A0"/>
                </a:solidFill>
              </a:rPr>
              <a:t>Genetic </a:t>
            </a:r>
            <a:r>
              <a:rPr lang="en-GB" sz="4000" b="1" dirty="0">
                <a:solidFill>
                  <a:srgbClr val="7030A0"/>
                </a:solidFill>
              </a:rPr>
              <a:t>Manipulation</a:t>
            </a:r>
          </a:p>
        </p:txBody>
      </p:sp>
      <p:sp>
        <p:nvSpPr>
          <p:cNvPr id="115" name="Content Placeholder 2">
            <a:extLst>
              <a:ext uri="{FF2B5EF4-FFF2-40B4-BE49-F238E27FC236}">
                <a16:creationId xmlns="" xmlns:a16="http://schemas.microsoft.com/office/drawing/2014/main" id="{46553EA2-8968-7445-9629-1D1FA9F8B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3502"/>
            <a:ext cx="8229600" cy="339447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6B31"/>
                </a:solidFill>
              </a:rPr>
              <a:t>Research must first be approved by </a:t>
            </a:r>
            <a:r>
              <a:rPr lang="en-US" sz="3600" b="1" dirty="0">
                <a:solidFill>
                  <a:srgbClr val="FF0000"/>
                </a:solidFill>
              </a:rPr>
              <a:t>ethics committee</a:t>
            </a:r>
          </a:p>
          <a:p>
            <a:r>
              <a:rPr lang="en-US" sz="3600" b="1" dirty="0">
                <a:solidFill>
                  <a:srgbClr val="006B31"/>
                </a:solidFill>
              </a:rPr>
              <a:t>May only be undertaken for </a:t>
            </a:r>
            <a:r>
              <a:rPr lang="en-US" sz="3600" b="1" dirty="0">
                <a:solidFill>
                  <a:srgbClr val="FF0000"/>
                </a:solidFill>
              </a:rPr>
              <a:t>preventive, diagnostic or therapeutic</a:t>
            </a:r>
            <a:r>
              <a:rPr lang="en-US" sz="3600" b="1" dirty="0">
                <a:solidFill>
                  <a:srgbClr val="006B31"/>
                </a:solidFill>
              </a:rPr>
              <a:t> purposes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DCE5-F694-4F1B-B4D9-B15D01CFD226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4724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95486"/>
            <a:ext cx="8424936" cy="857250"/>
          </a:xfrm>
        </p:spPr>
        <p:txBody>
          <a:bodyPr>
            <a:noAutofit/>
          </a:bodyPr>
          <a:lstStyle/>
          <a:p>
            <a:r>
              <a:rPr lang="en-GB" sz="4000" b="1" dirty="0" smtClean="0">
                <a:solidFill>
                  <a:srgbClr val="7030A0"/>
                </a:solidFill>
              </a:rPr>
              <a:t>COP provisions on </a:t>
            </a:r>
            <a:br>
              <a:rPr lang="en-GB" sz="4000" b="1" dirty="0" smtClean="0">
                <a:solidFill>
                  <a:srgbClr val="7030A0"/>
                </a:solidFill>
              </a:rPr>
            </a:br>
            <a:r>
              <a:rPr lang="en-GB" sz="4000" b="1" dirty="0" smtClean="0">
                <a:solidFill>
                  <a:srgbClr val="7030A0"/>
                </a:solidFill>
              </a:rPr>
              <a:t>Genetic Manipulation (cont’d)</a:t>
            </a:r>
            <a:endParaRPr lang="en-GB" sz="4000" b="1" dirty="0">
              <a:solidFill>
                <a:srgbClr val="7030A0"/>
              </a:solidFill>
            </a:endParaRPr>
          </a:p>
        </p:txBody>
      </p:sp>
      <p:sp>
        <p:nvSpPr>
          <p:cNvPr id="115" name="Content Placeholder 2">
            <a:extLst>
              <a:ext uri="{FF2B5EF4-FFF2-40B4-BE49-F238E27FC236}">
                <a16:creationId xmlns="" xmlns:a16="http://schemas.microsoft.com/office/drawing/2014/main" id="{46553EA2-8968-7445-9629-1D1FA9F8B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3502"/>
            <a:ext cx="8229600" cy="339447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6B31"/>
                </a:solidFill>
              </a:rPr>
              <a:t>Not aims to introduce any </a:t>
            </a:r>
            <a:r>
              <a:rPr lang="en-US" sz="3600" b="1" dirty="0">
                <a:solidFill>
                  <a:srgbClr val="FF0000"/>
                </a:solidFill>
              </a:rPr>
              <a:t>modification in the genome</a:t>
            </a:r>
            <a:r>
              <a:rPr lang="en-US" sz="3600" b="1" dirty="0">
                <a:solidFill>
                  <a:srgbClr val="006B31"/>
                </a:solidFill>
              </a:rPr>
              <a:t> of any descendants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Germ-line gene therapy </a:t>
            </a:r>
            <a:r>
              <a:rPr lang="en-US" sz="3600" b="1" dirty="0">
                <a:solidFill>
                  <a:srgbClr val="006B31"/>
                </a:solidFill>
              </a:rPr>
              <a:t>should not be performed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DCE5-F694-4F1B-B4D9-B15D01CFD226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303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</TotalTime>
  <Words>185</Words>
  <Application>Microsoft Office PowerPoint</Application>
  <PresentationFormat>如螢幕大小 (16:9)</PresentationFormat>
  <Paragraphs>35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Regulation of Gene Therapy Products and Gametes Research in Hong Kong</vt:lpstr>
      <vt:lpstr>Advanced Therapy Products</vt:lpstr>
      <vt:lpstr>Advanced Therapy Products</vt:lpstr>
      <vt:lpstr>Gene therapy products</vt:lpstr>
      <vt:lpstr>Pharmacy and Poisons Ordinance</vt:lpstr>
      <vt:lpstr>Human Reproductive Technology Ordinance</vt:lpstr>
      <vt:lpstr>Gametes/embryos for research</vt:lpstr>
      <vt:lpstr>COP provisions on  Genetic Manipulation</vt:lpstr>
      <vt:lpstr>COP provisions on  Genetic Manipulation (cont’d)</vt:lpstr>
      <vt:lpstr>THANK YOU 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ATP Regulation in Hong Kong: Journey so far</dc:title>
  <dc:creator>Lot</dc:creator>
  <cp:lastModifiedBy>Lot</cp:lastModifiedBy>
  <cp:revision>38</cp:revision>
  <dcterms:created xsi:type="dcterms:W3CDTF">2018-11-08T07:03:14Z</dcterms:created>
  <dcterms:modified xsi:type="dcterms:W3CDTF">2018-11-19T02:09:16Z</dcterms:modified>
</cp:coreProperties>
</file>