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72" r:id="rId3"/>
    <p:sldId id="266" r:id="rId4"/>
    <p:sldId id="258" r:id="rId5"/>
    <p:sldId id="293" r:id="rId6"/>
    <p:sldId id="269" r:id="rId7"/>
    <p:sldId id="273" r:id="rId8"/>
    <p:sldId id="274" r:id="rId9"/>
    <p:sldId id="275" r:id="rId10"/>
    <p:sldId id="278" r:id="rId11"/>
    <p:sldId id="299" r:id="rId12"/>
    <p:sldId id="283" r:id="rId13"/>
    <p:sldId id="305" r:id="rId14"/>
    <p:sldId id="287" r:id="rId15"/>
    <p:sldId id="288" r:id="rId16"/>
    <p:sldId id="295" r:id="rId17"/>
    <p:sldId id="297" r:id="rId18"/>
    <p:sldId id="304" r:id="rId19"/>
    <p:sldId id="298"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10"/>
    <p:restoredTop sz="99707" autoAdjust="0"/>
  </p:normalViewPr>
  <p:slideViewPr>
    <p:cSldViewPr snapToGrid="0" snapToObjects="1">
      <p:cViewPr>
        <p:scale>
          <a:sx n="81" d="100"/>
          <a:sy n="81" d="100"/>
        </p:scale>
        <p:origin x="-1112" y="-928"/>
      </p:cViewPr>
      <p:guideLst>
        <p:guide orient="horz" pos="2160"/>
        <p:guide pos="3840"/>
      </p:guideLst>
    </p:cSldViewPr>
  </p:slideViewPr>
  <p:notesTextViewPr>
    <p:cViewPr>
      <p:scale>
        <a:sx n="1" d="1"/>
        <a:sy n="1" d="1"/>
      </p:scale>
      <p:origin x="0" y="0"/>
    </p:cViewPr>
  </p:notesTextViewPr>
  <p:sorterViewPr>
    <p:cViewPr>
      <p:scale>
        <a:sx n="132" d="100"/>
        <a:sy n="13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377587-F6F3-9F4A-A108-F22ABB412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F7E0B29-D476-344C-8606-22D2FDD759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7B1652A-3FA3-1543-9C1D-934523B79082}"/>
              </a:ext>
            </a:extLst>
          </p:cNvPr>
          <p:cNvSpPr>
            <a:spLocks noGrp="1"/>
          </p:cNvSpPr>
          <p:nvPr>
            <p:ph type="dt" sz="half" idx="10"/>
          </p:nvPr>
        </p:nvSpPr>
        <p:spPr/>
        <p:txBody>
          <a:bodyPr/>
          <a:lstStyle/>
          <a:p>
            <a:fld id="{960938D3-57C1-3A41-8D94-9E32B0777C51}" type="datetimeFigureOut">
              <a:rPr lang="en-US" smtClean="0"/>
              <a:t>11/25/18</a:t>
            </a:fld>
            <a:endParaRPr lang="en-US"/>
          </a:p>
        </p:txBody>
      </p:sp>
      <p:sp>
        <p:nvSpPr>
          <p:cNvPr id="5" name="Footer Placeholder 4">
            <a:extLst>
              <a:ext uri="{FF2B5EF4-FFF2-40B4-BE49-F238E27FC236}">
                <a16:creationId xmlns:a16="http://schemas.microsoft.com/office/drawing/2014/main" xmlns="" id="{F96D77BE-062F-DB47-A878-FE68D2824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67C13DA-CB72-B547-BEE4-1DBC387D6AB7}"/>
              </a:ext>
            </a:extLst>
          </p:cNvPr>
          <p:cNvSpPr>
            <a:spLocks noGrp="1"/>
          </p:cNvSpPr>
          <p:nvPr>
            <p:ph type="sldNum" sz="quarter" idx="12"/>
          </p:nvPr>
        </p:nvSpPr>
        <p:spPr/>
        <p:txBody>
          <a:bodyPr/>
          <a:lstStyle/>
          <a:p>
            <a:fld id="{D0C57A1D-8D15-634D-8296-1FE71F863D81}" type="slidenum">
              <a:rPr lang="en-US" smtClean="0"/>
              <a:t>‹#›</a:t>
            </a:fld>
            <a:endParaRPr lang="en-US"/>
          </a:p>
        </p:txBody>
      </p:sp>
    </p:spTree>
    <p:extLst>
      <p:ext uri="{BB962C8B-B14F-4D97-AF65-F5344CB8AC3E}">
        <p14:creationId xmlns:p14="http://schemas.microsoft.com/office/powerpoint/2010/main" val="1158193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8EA695-B237-9643-82CE-114A150D37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1A8D2B2-D197-5C46-8AD3-4E028E3F84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D80BDD3-C7DA-6F47-AFDF-74CCFA303800}"/>
              </a:ext>
            </a:extLst>
          </p:cNvPr>
          <p:cNvSpPr>
            <a:spLocks noGrp="1"/>
          </p:cNvSpPr>
          <p:nvPr>
            <p:ph type="dt" sz="half" idx="10"/>
          </p:nvPr>
        </p:nvSpPr>
        <p:spPr/>
        <p:txBody>
          <a:bodyPr/>
          <a:lstStyle/>
          <a:p>
            <a:fld id="{960938D3-57C1-3A41-8D94-9E32B0777C51}" type="datetimeFigureOut">
              <a:rPr lang="en-US" smtClean="0"/>
              <a:t>11/25/18</a:t>
            </a:fld>
            <a:endParaRPr lang="en-US"/>
          </a:p>
        </p:txBody>
      </p:sp>
      <p:sp>
        <p:nvSpPr>
          <p:cNvPr id="5" name="Footer Placeholder 4">
            <a:extLst>
              <a:ext uri="{FF2B5EF4-FFF2-40B4-BE49-F238E27FC236}">
                <a16:creationId xmlns:a16="http://schemas.microsoft.com/office/drawing/2014/main" xmlns="" id="{A458ACB4-9515-0C40-BA47-C6ED86241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ABA59C7-EAEE-5146-8B1E-2BF533E6232F}"/>
              </a:ext>
            </a:extLst>
          </p:cNvPr>
          <p:cNvSpPr>
            <a:spLocks noGrp="1"/>
          </p:cNvSpPr>
          <p:nvPr>
            <p:ph type="sldNum" sz="quarter" idx="12"/>
          </p:nvPr>
        </p:nvSpPr>
        <p:spPr/>
        <p:txBody>
          <a:bodyPr/>
          <a:lstStyle/>
          <a:p>
            <a:fld id="{D0C57A1D-8D15-634D-8296-1FE71F863D81}" type="slidenum">
              <a:rPr lang="en-US" smtClean="0"/>
              <a:t>‹#›</a:t>
            </a:fld>
            <a:endParaRPr lang="en-US"/>
          </a:p>
        </p:txBody>
      </p:sp>
    </p:spTree>
    <p:extLst>
      <p:ext uri="{BB962C8B-B14F-4D97-AF65-F5344CB8AC3E}">
        <p14:creationId xmlns:p14="http://schemas.microsoft.com/office/powerpoint/2010/main" val="702787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1D0BE4A-823E-9B45-A86E-A42C90BAAE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0E91382-3CE8-A14A-845E-8E45D6BB5C7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997CAD0-2229-FC4F-9EF2-EF164F10076F}"/>
              </a:ext>
            </a:extLst>
          </p:cNvPr>
          <p:cNvSpPr>
            <a:spLocks noGrp="1"/>
          </p:cNvSpPr>
          <p:nvPr>
            <p:ph type="dt" sz="half" idx="10"/>
          </p:nvPr>
        </p:nvSpPr>
        <p:spPr/>
        <p:txBody>
          <a:bodyPr/>
          <a:lstStyle/>
          <a:p>
            <a:fld id="{960938D3-57C1-3A41-8D94-9E32B0777C51}" type="datetimeFigureOut">
              <a:rPr lang="en-US" smtClean="0"/>
              <a:t>11/25/18</a:t>
            </a:fld>
            <a:endParaRPr lang="en-US"/>
          </a:p>
        </p:txBody>
      </p:sp>
      <p:sp>
        <p:nvSpPr>
          <p:cNvPr id="5" name="Footer Placeholder 4">
            <a:extLst>
              <a:ext uri="{FF2B5EF4-FFF2-40B4-BE49-F238E27FC236}">
                <a16:creationId xmlns:a16="http://schemas.microsoft.com/office/drawing/2014/main" xmlns="" id="{A5E45127-A42D-134A-924C-DBF60C609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4912AF9-42E4-AC44-9BD6-967BAEA01DBB}"/>
              </a:ext>
            </a:extLst>
          </p:cNvPr>
          <p:cNvSpPr>
            <a:spLocks noGrp="1"/>
          </p:cNvSpPr>
          <p:nvPr>
            <p:ph type="sldNum" sz="quarter" idx="12"/>
          </p:nvPr>
        </p:nvSpPr>
        <p:spPr/>
        <p:txBody>
          <a:bodyPr/>
          <a:lstStyle/>
          <a:p>
            <a:fld id="{D0C57A1D-8D15-634D-8296-1FE71F863D81}" type="slidenum">
              <a:rPr lang="en-US" smtClean="0"/>
              <a:t>‹#›</a:t>
            </a:fld>
            <a:endParaRPr lang="en-US"/>
          </a:p>
        </p:txBody>
      </p:sp>
    </p:spTree>
    <p:extLst>
      <p:ext uri="{BB962C8B-B14F-4D97-AF65-F5344CB8AC3E}">
        <p14:creationId xmlns:p14="http://schemas.microsoft.com/office/powerpoint/2010/main" val="12431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30044-06C8-C847-99FB-170C42F17F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441EA7C-3CD6-E340-B9D4-8D061196CD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B2C33B4-5D2E-DA45-8B91-6E1ABCDFEBEE}"/>
              </a:ext>
            </a:extLst>
          </p:cNvPr>
          <p:cNvSpPr>
            <a:spLocks noGrp="1"/>
          </p:cNvSpPr>
          <p:nvPr>
            <p:ph type="dt" sz="half" idx="10"/>
          </p:nvPr>
        </p:nvSpPr>
        <p:spPr/>
        <p:txBody>
          <a:bodyPr/>
          <a:lstStyle/>
          <a:p>
            <a:fld id="{960938D3-57C1-3A41-8D94-9E32B0777C51}" type="datetimeFigureOut">
              <a:rPr lang="en-US" smtClean="0"/>
              <a:t>11/25/18</a:t>
            </a:fld>
            <a:endParaRPr lang="en-US"/>
          </a:p>
        </p:txBody>
      </p:sp>
      <p:sp>
        <p:nvSpPr>
          <p:cNvPr id="5" name="Footer Placeholder 4">
            <a:extLst>
              <a:ext uri="{FF2B5EF4-FFF2-40B4-BE49-F238E27FC236}">
                <a16:creationId xmlns:a16="http://schemas.microsoft.com/office/drawing/2014/main" xmlns="" id="{5523BDB7-9E2E-6A45-9A80-A303E020A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28BCF5-9698-EC45-BB34-BE36278BB26D}"/>
              </a:ext>
            </a:extLst>
          </p:cNvPr>
          <p:cNvSpPr>
            <a:spLocks noGrp="1"/>
          </p:cNvSpPr>
          <p:nvPr>
            <p:ph type="sldNum" sz="quarter" idx="12"/>
          </p:nvPr>
        </p:nvSpPr>
        <p:spPr/>
        <p:txBody>
          <a:bodyPr/>
          <a:lstStyle/>
          <a:p>
            <a:fld id="{D0C57A1D-8D15-634D-8296-1FE71F863D81}" type="slidenum">
              <a:rPr lang="en-US" smtClean="0"/>
              <a:t>‹#›</a:t>
            </a:fld>
            <a:endParaRPr lang="en-US"/>
          </a:p>
        </p:txBody>
      </p:sp>
    </p:spTree>
    <p:extLst>
      <p:ext uri="{BB962C8B-B14F-4D97-AF65-F5344CB8AC3E}">
        <p14:creationId xmlns:p14="http://schemas.microsoft.com/office/powerpoint/2010/main" val="265640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8C2208-28D8-4849-9CF5-E6DE13D3EB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E2A6072-61F4-4B4A-B201-6C14555265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4751C6F0-FC7E-F748-9CCA-384AF2A82467}"/>
              </a:ext>
            </a:extLst>
          </p:cNvPr>
          <p:cNvSpPr>
            <a:spLocks noGrp="1"/>
          </p:cNvSpPr>
          <p:nvPr>
            <p:ph type="dt" sz="half" idx="10"/>
          </p:nvPr>
        </p:nvSpPr>
        <p:spPr/>
        <p:txBody>
          <a:bodyPr/>
          <a:lstStyle/>
          <a:p>
            <a:fld id="{960938D3-57C1-3A41-8D94-9E32B0777C51}" type="datetimeFigureOut">
              <a:rPr lang="en-US" smtClean="0"/>
              <a:t>11/25/18</a:t>
            </a:fld>
            <a:endParaRPr lang="en-US"/>
          </a:p>
        </p:txBody>
      </p:sp>
      <p:sp>
        <p:nvSpPr>
          <p:cNvPr id="5" name="Footer Placeholder 4">
            <a:extLst>
              <a:ext uri="{FF2B5EF4-FFF2-40B4-BE49-F238E27FC236}">
                <a16:creationId xmlns:a16="http://schemas.microsoft.com/office/drawing/2014/main" xmlns="" id="{9495A8F8-AAA5-5143-95C7-B047ACBDE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BA66EE6-C019-6749-96AA-C8CE9E38E7F3}"/>
              </a:ext>
            </a:extLst>
          </p:cNvPr>
          <p:cNvSpPr>
            <a:spLocks noGrp="1"/>
          </p:cNvSpPr>
          <p:nvPr>
            <p:ph type="sldNum" sz="quarter" idx="12"/>
          </p:nvPr>
        </p:nvSpPr>
        <p:spPr/>
        <p:txBody>
          <a:bodyPr/>
          <a:lstStyle/>
          <a:p>
            <a:fld id="{D0C57A1D-8D15-634D-8296-1FE71F863D81}" type="slidenum">
              <a:rPr lang="en-US" smtClean="0"/>
              <a:t>‹#›</a:t>
            </a:fld>
            <a:endParaRPr lang="en-US"/>
          </a:p>
        </p:txBody>
      </p:sp>
    </p:spTree>
    <p:extLst>
      <p:ext uri="{BB962C8B-B14F-4D97-AF65-F5344CB8AC3E}">
        <p14:creationId xmlns:p14="http://schemas.microsoft.com/office/powerpoint/2010/main" val="1959764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84502-8753-4C43-8459-70E16C75F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9B847E0-45D6-E244-BDA3-9EEF346BFD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CF80281-207C-7541-9DAA-F67BD5DA58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14729F5-BF72-E54A-884A-CF3125B66D22}"/>
              </a:ext>
            </a:extLst>
          </p:cNvPr>
          <p:cNvSpPr>
            <a:spLocks noGrp="1"/>
          </p:cNvSpPr>
          <p:nvPr>
            <p:ph type="dt" sz="half" idx="10"/>
          </p:nvPr>
        </p:nvSpPr>
        <p:spPr/>
        <p:txBody>
          <a:bodyPr/>
          <a:lstStyle/>
          <a:p>
            <a:fld id="{960938D3-57C1-3A41-8D94-9E32B0777C51}" type="datetimeFigureOut">
              <a:rPr lang="en-US" smtClean="0"/>
              <a:t>11/25/18</a:t>
            </a:fld>
            <a:endParaRPr lang="en-US"/>
          </a:p>
        </p:txBody>
      </p:sp>
      <p:sp>
        <p:nvSpPr>
          <p:cNvPr id="6" name="Footer Placeholder 5">
            <a:extLst>
              <a:ext uri="{FF2B5EF4-FFF2-40B4-BE49-F238E27FC236}">
                <a16:creationId xmlns:a16="http://schemas.microsoft.com/office/drawing/2014/main" xmlns="" id="{6DC79612-8C7C-ED43-8241-7F69A295C3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8D0B1AD-982A-0B46-BD35-CDE3106B99EF}"/>
              </a:ext>
            </a:extLst>
          </p:cNvPr>
          <p:cNvSpPr>
            <a:spLocks noGrp="1"/>
          </p:cNvSpPr>
          <p:nvPr>
            <p:ph type="sldNum" sz="quarter" idx="12"/>
          </p:nvPr>
        </p:nvSpPr>
        <p:spPr/>
        <p:txBody>
          <a:bodyPr/>
          <a:lstStyle/>
          <a:p>
            <a:fld id="{D0C57A1D-8D15-634D-8296-1FE71F863D81}" type="slidenum">
              <a:rPr lang="en-US" smtClean="0"/>
              <a:t>‹#›</a:t>
            </a:fld>
            <a:endParaRPr lang="en-US"/>
          </a:p>
        </p:txBody>
      </p:sp>
    </p:spTree>
    <p:extLst>
      <p:ext uri="{BB962C8B-B14F-4D97-AF65-F5344CB8AC3E}">
        <p14:creationId xmlns:p14="http://schemas.microsoft.com/office/powerpoint/2010/main" val="209943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BD2572-1819-BF45-B068-9583EDB1BF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613A161-AB97-3E45-9782-6E3EFBBDF1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98F3952-0B27-754A-9D6D-0304510EBB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D5449A1-A200-3E43-B410-17B9D2DF5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FFECC9FB-A598-634C-8C8C-9A38A11F0F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AEBCB5F-C85C-1741-BCCA-C0F0D5CD8615}"/>
              </a:ext>
            </a:extLst>
          </p:cNvPr>
          <p:cNvSpPr>
            <a:spLocks noGrp="1"/>
          </p:cNvSpPr>
          <p:nvPr>
            <p:ph type="dt" sz="half" idx="10"/>
          </p:nvPr>
        </p:nvSpPr>
        <p:spPr/>
        <p:txBody>
          <a:bodyPr/>
          <a:lstStyle/>
          <a:p>
            <a:fld id="{960938D3-57C1-3A41-8D94-9E32B0777C51}" type="datetimeFigureOut">
              <a:rPr lang="en-US" smtClean="0"/>
              <a:t>11/25/18</a:t>
            </a:fld>
            <a:endParaRPr lang="en-US"/>
          </a:p>
        </p:txBody>
      </p:sp>
      <p:sp>
        <p:nvSpPr>
          <p:cNvPr id="8" name="Footer Placeholder 7">
            <a:extLst>
              <a:ext uri="{FF2B5EF4-FFF2-40B4-BE49-F238E27FC236}">
                <a16:creationId xmlns:a16="http://schemas.microsoft.com/office/drawing/2014/main" xmlns="" id="{CECCA300-1796-444F-8181-C09ABAB3E4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3B2CD62-6200-0648-B0C2-3BC2B3C7C93E}"/>
              </a:ext>
            </a:extLst>
          </p:cNvPr>
          <p:cNvSpPr>
            <a:spLocks noGrp="1"/>
          </p:cNvSpPr>
          <p:nvPr>
            <p:ph type="sldNum" sz="quarter" idx="12"/>
          </p:nvPr>
        </p:nvSpPr>
        <p:spPr/>
        <p:txBody>
          <a:bodyPr/>
          <a:lstStyle/>
          <a:p>
            <a:fld id="{D0C57A1D-8D15-634D-8296-1FE71F863D81}" type="slidenum">
              <a:rPr lang="en-US" smtClean="0"/>
              <a:t>‹#›</a:t>
            </a:fld>
            <a:endParaRPr lang="en-US"/>
          </a:p>
        </p:txBody>
      </p:sp>
    </p:spTree>
    <p:extLst>
      <p:ext uri="{BB962C8B-B14F-4D97-AF65-F5344CB8AC3E}">
        <p14:creationId xmlns:p14="http://schemas.microsoft.com/office/powerpoint/2010/main" val="270661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B5718-8939-BA4C-8CEE-14D145E261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ADF0BF7-6998-0440-B5E9-BED883B97ABD}"/>
              </a:ext>
            </a:extLst>
          </p:cNvPr>
          <p:cNvSpPr>
            <a:spLocks noGrp="1"/>
          </p:cNvSpPr>
          <p:nvPr>
            <p:ph type="dt" sz="half" idx="10"/>
          </p:nvPr>
        </p:nvSpPr>
        <p:spPr/>
        <p:txBody>
          <a:bodyPr/>
          <a:lstStyle/>
          <a:p>
            <a:fld id="{960938D3-57C1-3A41-8D94-9E32B0777C51}" type="datetimeFigureOut">
              <a:rPr lang="en-US" smtClean="0"/>
              <a:t>11/25/18</a:t>
            </a:fld>
            <a:endParaRPr lang="en-US"/>
          </a:p>
        </p:txBody>
      </p:sp>
      <p:sp>
        <p:nvSpPr>
          <p:cNvPr id="4" name="Footer Placeholder 3">
            <a:extLst>
              <a:ext uri="{FF2B5EF4-FFF2-40B4-BE49-F238E27FC236}">
                <a16:creationId xmlns:a16="http://schemas.microsoft.com/office/drawing/2014/main" xmlns="" id="{00E403C4-5E9D-B146-B5B1-BEC813B887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409D79B3-C82C-1240-B15C-109562841DA7}"/>
              </a:ext>
            </a:extLst>
          </p:cNvPr>
          <p:cNvSpPr>
            <a:spLocks noGrp="1"/>
          </p:cNvSpPr>
          <p:nvPr>
            <p:ph type="sldNum" sz="quarter" idx="12"/>
          </p:nvPr>
        </p:nvSpPr>
        <p:spPr/>
        <p:txBody>
          <a:bodyPr/>
          <a:lstStyle/>
          <a:p>
            <a:fld id="{D0C57A1D-8D15-634D-8296-1FE71F863D81}" type="slidenum">
              <a:rPr lang="en-US" smtClean="0"/>
              <a:t>‹#›</a:t>
            </a:fld>
            <a:endParaRPr lang="en-US"/>
          </a:p>
        </p:txBody>
      </p:sp>
    </p:spTree>
    <p:extLst>
      <p:ext uri="{BB962C8B-B14F-4D97-AF65-F5344CB8AC3E}">
        <p14:creationId xmlns:p14="http://schemas.microsoft.com/office/powerpoint/2010/main" val="36173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BD0F8C3-0A88-A54A-9298-623A4588B491}"/>
              </a:ext>
            </a:extLst>
          </p:cNvPr>
          <p:cNvSpPr>
            <a:spLocks noGrp="1"/>
          </p:cNvSpPr>
          <p:nvPr>
            <p:ph type="dt" sz="half" idx="10"/>
          </p:nvPr>
        </p:nvSpPr>
        <p:spPr/>
        <p:txBody>
          <a:bodyPr/>
          <a:lstStyle/>
          <a:p>
            <a:fld id="{960938D3-57C1-3A41-8D94-9E32B0777C51}" type="datetimeFigureOut">
              <a:rPr lang="en-US" smtClean="0"/>
              <a:t>11/25/18</a:t>
            </a:fld>
            <a:endParaRPr lang="en-US"/>
          </a:p>
        </p:txBody>
      </p:sp>
      <p:sp>
        <p:nvSpPr>
          <p:cNvPr id="3" name="Footer Placeholder 2">
            <a:extLst>
              <a:ext uri="{FF2B5EF4-FFF2-40B4-BE49-F238E27FC236}">
                <a16:creationId xmlns:a16="http://schemas.microsoft.com/office/drawing/2014/main" xmlns="" id="{81593E28-A5CE-A547-8BAF-931499B6B2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814BD26-AF41-824E-A170-845DE65F11AB}"/>
              </a:ext>
            </a:extLst>
          </p:cNvPr>
          <p:cNvSpPr>
            <a:spLocks noGrp="1"/>
          </p:cNvSpPr>
          <p:nvPr>
            <p:ph type="sldNum" sz="quarter" idx="12"/>
          </p:nvPr>
        </p:nvSpPr>
        <p:spPr/>
        <p:txBody>
          <a:bodyPr/>
          <a:lstStyle/>
          <a:p>
            <a:fld id="{D0C57A1D-8D15-634D-8296-1FE71F863D81}" type="slidenum">
              <a:rPr lang="en-US" smtClean="0"/>
              <a:t>‹#›</a:t>
            </a:fld>
            <a:endParaRPr lang="en-US"/>
          </a:p>
        </p:txBody>
      </p:sp>
    </p:spTree>
    <p:extLst>
      <p:ext uri="{BB962C8B-B14F-4D97-AF65-F5344CB8AC3E}">
        <p14:creationId xmlns:p14="http://schemas.microsoft.com/office/powerpoint/2010/main" val="556444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0E6131-FFEF-CE48-AD34-359E367AAA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0574B45-4ED5-4041-8146-E845F77338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2252158-25FE-EE4B-B785-EA88F2350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189CA58-F006-D44C-A279-E0E28DF34FCD}"/>
              </a:ext>
            </a:extLst>
          </p:cNvPr>
          <p:cNvSpPr>
            <a:spLocks noGrp="1"/>
          </p:cNvSpPr>
          <p:nvPr>
            <p:ph type="dt" sz="half" idx="10"/>
          </p:nvPr>
        </p:nvSpPr>
        <p:spPr/>
        <p:txBody>
          <a:bodyPr/>
          <a:lstStyle/>
          <a:p>
            <a:fld id="{960938D3-57C1-3A41-8D94-9E32B0777C51}" type="datetimeFigureOut">
              <a:rPr lang="en-US" smtClean="0"/>
              <a:t>11/25/18</a:t>
            </a:fld>
            <a:endParaRPr lang="en-US"/>
          </a:p>
        </p:txBody>
      </p:sp>
      <p:sp>
        <p:nvSpPr>
          <p:cNvPr id="6" name="Footer Placeholder 5">
            <a:extLst>
              <a:ext uri="{FF2B5EF4-FFF2-40B4-BE49-F238E27FC236}">
                <a16:creationId xmlns:a16="http://schemas.microsoft.com/office/drawing/2014/main" xmlns="" id="{A093E79F-68D2-1340-A7B5-44126BF81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8B65B11-A5EE-6041-AE47-64F283040DD6}"/>
              </a:ext>
            </a:extLst>
          </p:cNvPr>
          <p:cNvSpPr>
            <a:spLocks noGrp="1"/>
          </p:cNvSpPr>
          <p:nvPr>
            <p:ph type="sldNum" sz="quarter" idx="12"/>
          </p:nvPr>
        </p:nvSpPr>
        <p:spPr/>
        <p:txBody>
          <a:bodyPr/>
          <a:lstStyle/>
          <a:p>
            <a:fld id="{D0C57A1D-8D15-634D-8296-1FE71F863D81}" type="slidenum">
              <a:rPr lang="en-US" smtClean="0"/>
              <a:t>‹#›</a:t>
            </a:fld>
            <a:endParaRPr lang="en-US"/>
          </a:p>
        </p:txBody>
      </p:sp>
    </p:spTree>
    <p:extLst>
      <p:ext uri="{BB962C8B-B14F-4D97-AF65-F5344CB8AC3E}">
        <p14:creationId xmlns:p14="http://schemas.microsoft.com/office/powerpoint/2010/main" val="59929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D61B1D-2BCC-D748-A954-57F4D97453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1243C4F-7DD6-0442-ACED-53D4D49E07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1109AC7-F245-8846-9D55-B98AC2E2F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3DCB7BC-5DB1-0C4C-898F-AB3D303639D5}"/>
              </a:ext>
            </a:extLst>
          </p:cNvPr>
          <p:cNvSpPr>
            <a:spLocks noGrp="1"/>
          </p:cNvSpPr>
          <p:nvPr>
            <p:ph type="dt" sz="half" idx="10"/>
          </p:nvPr>
        </p:nvSpPr>
        <p:spPr/>
        <p:txBody>
          <a:bodyPr/>
          <a:lstStyle/>
          <a:p>
            <a:fld id="{960938D3-57C1-3A41-8D94-9E32B0777C51}" type="datetimeFigureOut">
              <a:rPr lang="en-US" smtClean="0"/>
              <a:t>11/25/18</a:t>
            </a:fld>
            <a:endParaRPr lang="en-US"/>
          </a:p>
        </p:txBody>
      </p:sp>
      <p:sp>
        <p:nvSpPr>
          <p:cNvPr id="6" name="Footer Placeholder 5">
            <a:extLst>
              <a:ext uri="{FF2B5EF4-FFF2-40B4-BE49-F238E27FC236}">
                <a16:creationId xmlns:a16="http://schemas.microsoft.com/office/drawing/2014/main" xmlns="" id="{30313268-D804-6F45-AF53-5E264DC2E0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FEAB4DF-FAC2-8A4C-85B0-EE8AFA4ADD8E}"/>
              </a:ext>
            </a:extLst>
          </p:cNvPr>
          <p:cNvSpPr>
            <a:spLocks noGrp="1"/>
          </p:cNvSpPr>
          <p:nvPr>
            <p:ph type="sldNum" sz="quarter" idx="12"/>
          </p:nvPr>
        </p:nvSpPr>
        <p:spPr/>
        <p:txBody>
          <a:bodyPr/>
          <a:lstStyle/>
          <a:p>
            <a:fld id="{D0C57A1D-8D15-634D-8296-1FE71F863D81}" type="slidenum">
              <a:rPr lang="en-US" smtClean="0"/>
              <a:t>‹#›</a:t>
            </a:fld>
            <a:endParaRPr lang="en-US"/>
          </a:p>
        </p:txBody>
      </p:sp>
    </p:spTree>
    <p:extLst>
      <p:ext uri="{BB962C8B-B14F-4D97-AF65-F5344CB8AC3E}">
        <p14:creationId xmlns:p14="http://schemas.microsoft.com/office/powerpoint/2010/main" val="30493933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CD3E790-E0B8-B646-A5BE-3F5FA98E03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E6FC1C1-DBCE-2149-84AD-EF1E08491F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31A0BB5-9936-0247-94BB-9752BBAF1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938D3-57C1-3A41-8D94-9E32B0777C51}" type="datetimeFigureOut">
              <a:rPr lang="en-US" smtClean="0"/>
              <a:t>11/25/18</a:t>
            </a:fld>
            <a:endParaRPr lang="en-US"/>
          </a:p>
        </p:txBody>
      </p:sp>
      <p:sp>
        <p:nvSpPr>
          <p:cNvPr id="5" name="Footer Placeholder 4">
            <a:extLst>
              <a:ext uri="{FF2B5EF4-FFF2-40B4-BE49-F238E27FC236}">
                <a16:creationId xmlns:a16="http://schemas.microsoft.com/office/drawing/2014/main" xmlns="" id="{EB08DF0F-C21A-9F44-B16E-F34BB97AC1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B023339-F72E-AC44-9997-8283681AA8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57A1D-8D15-634D-8296-1FE71F863D81}" type="slidenum">
              <a:rPr lang="en-US" smtClean="0"/>
              <a:t>‹#›</a:t>
            </a:fld>
            <a:endParaRPr lang="en-US"/>
          </a:p>
        </p:txBody>
      </p:sp>
    </p:spTree>
    <p:extLst>
      <p:ext uri="{BB962C8B-B14F-4D97-AF65-F5344CB8AC3E}">
        <p14:creationId xmlns:p14="http://schemas.microsoft.com/office/powerpoint/2010/main" val="734351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1" Type="http://schemas.openxmlformats.org/officeDocument/2006/relationships/image" Target="../media/image25.png"/><Relationship Id="rId12"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jpg"/><Relationship Id="rId4" Type="http://schemas.openxmlformats.org/officeDocument/2006/relationships/hyperlink" Target="https://www.dnalc.org/view/1390-Genes-for-Learning-and-Memory.html" TargetMode="External"/><Relationship Id="rId1" Type="http://schemas.openxmlformats.org/officeDocument/2006/relationships/slideLayout" Target="../slideLayouts/slideLayout2.xml"/><Relationship Id="rId2" Type="http://schemas.openxmlformats.org/officeDocument/2006/relationships/image" Target="../media/image3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Genome Editing:</a:t>
            </a:r>
            <a:br>
              <a:rPr lang="en-US"/>
            </a:br>
            <a:r>
              <a:rPr lang="en-US"/>
              <a:t>Pathways to Translation</a:t>
            </a:r>
          </a:p>
        </p:txBody>
      </p:sp>
      <p:sp>
        <p:nvSpPr>
          <p:cNvPr id="3" name="Subtitle 2"/>
          <p:cNvSpPr>
            <a:spLocks noGrp="1"/>
          </p:cNvSpPr>
          <p:nvPr>
            <p:ph type="subTitle" idx="1"/>
          </p:nvPr>
        </p:nvSpPr>
        <p:spPr>
          <a:xfrm>
            <a:off x="1524000" y="4195547"/>
            <a:ext cx="9144000" cy="1655762"/>
          </a:xfrm>
        </p:spPr>
        <p:txBody>
          <a:bodyPr>
            <a:normAutofit fontScale="77500" lnSpcReduction="20000"/>
          </a:bodyPr>
          <a:lstStyle/>
          <a:p>
            <a:r>
              <a:rPr lang="en-US"/>
              <a:t>George Q. Daley, MD, PhD</a:t>
            </a:r>
          </a:p>
          <a:p>
            <a:r>
              <a:rPr lang="en-US"/>
              <a:t>Member, Organizing Committee</a:t>
            </a:r>
          </a:p>
          <a:p>
            <a:r>
              <a:rPr lang="en-US"/>
              <a:t>2</a:t>
            </a:r>
            <a:r>
              <a:rPr lang="en-US" baseline="30000"/>
              <a:t>nd</a:t>
            </a:r>
            <a:r>
              <a:rPr lang="en-US"/>
              <a:t> International Summit on Human Genome Editing</a:t>
            </a:r>
          </a:p>
          <a:p>
            <a:r>
              <a:rPr lang="en-US"/>
              <a:t>November 28, 2018</a:t>
            </a:r>
          </a:p>
          <a:p>
            <a:r>
              <a:rPr lang="en-US"/>
              <a:t>Hong Kong </a:t>
            </a:r>
          </a:p>
          <a:p>
            <a:endParaRPr lang="en-US"/>
          </a:p>
        </p:txBody>
      </p:sp>
    </p:spTree>
    <p:extLst>
      <p:ext uri="{BB962C8B-B14F-4D97-AF65-F5344CB8AC3E}">
        <p14:creationId xmlns:p14="http://schemas.microsoft.com/office/powerpoint/2010/main" val="408160410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r-IN"/>
              <a:t>…</a:t>
            </a:r>
            <a:r>
              <a:rPr lang="en-US"/>
              <a:t>Since 2015</a:t>
            </a:r>
          </a:p>
        </p:txBody>
      </p:sp>
      <p:sp>
        <p:nvSpPr>
          <p:cNvPr id="3" name="Content Placeholder 2"/>
          <p:cNvSpPr>
            <a:spLocks noGrp="1"/>
          </p:cNvSpPr>
          <p:nvPr>
            <p:ph idx="1"/>
          </p:nvPr>
        </p:nvSpPr>
        <p:spPr>
          <a:xfrm>
            <a:off x="838200" y="2201945"/>
            <a:ext cx="10515600" cy="4351338"/>
          </a:xfrm>
        </p:spPr>
        <p:txBody>
          <a:bodyPr>
            <a:normAutofit/>
          </a:bodyPr>
          <a:lstStyle/>
          <a:p>
            <a:r>
              <a:rPr lang="en-US" sz="3600" b="1"/>
              <a:t>July 2018- Nuffield Council on Bioethics</a:t>
            </a:r>
          </a:p>
          <a:p>
            <a:pPr marL="0" indent="0">
              <a:buNone/>
            </a:pPr>
            <a:r>
              <a:rPr lang="en-US" sz="3600"/>
              <a:t>—Genome Editing and Human Reproduction</a:t>
            </a:r>
            <a:r>
              <a:rPr lang="en-US" sz="3600">
                <a:effectLst/>
              </a:rPr>
              <a:t> </a:t>
            </a:r>
          </a:p>
          <a:p>
            <a:r>
              <a:rPr lang="en-US" sz="3200" b="1"/>
              <a:t>”We can, indeed, envisage circumstances in which heritable genome editing interventions SHOULD be permitted.”</a:t>
            </a:r>
            <a:r>
              <a:rPr lang="en-US" sz="3200">
                <a:effectLst/>
              </a:rPr>
              <a:t> </a:t>
            </a:r>
            <a:endParaRPr lang="en-US" sz="3200"/>
          </a:p>
          <a:p>
            <a:endParaRPr lang="en-US" sz="3600"/>
          </a:p>
        </p:txBody>
      </p:sp>
      <p:pic>
        <p:nvPicPr>
          <p:cNvPr id="4" name="Picture 3" descr="Screen Shot 2018-11-27 at 3.28.5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4390" y="0"/>
            <a:ext cx="2659467" cy="3259000"/>
          </a:xfrm>
          <a:prstGeom prst="rect">
            <a:avLst/>
          </a:prstGeom>
        </p:spPr>
      </p:pic>
    </p:spTree>
    <p:extLst>
      <p:ext uri="{BB962C8B-B14F-4D97-AF65-F5344CB8AC3E}">
        <p14:creationId xmlns:p14="http://schemas.microsoft.com/office/powerpoint/2010/main" val="11780268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&gt;60+ Reports on Human Genome Editing (2015-2018)</a:t>
            </a:r>
            <a:br>
              <a:rPr lang="en-US" sz="3600"/>
            </a:br>
            <a:r>
              <a:rPr lang="en-US" sz="2400"/>
              <a:t>Brokowski, C The CRISPR Journal 2018</a:t>
            </a:r>
            <a:endParaRPr lang="en-US" sz="3600"/>
          </a:p>
        </p:txBody>
      </p:sp>
      <p:pic>
        <p:nvPicPr>
          <p:cNvPr id="4" name="Picture 3" descr="Screen Shot 2018-11-25 at 8.50.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58" y="1690688"/>
            <a:ext cx="6989082" cy="5606350"/>
          </a:xfrm>
          <a:prstGeom prst="rect">
            <a:avLst/>
          </a:prstGeom>
        </p:spPr>
      </p:pic>
      <p:pic>
        <p:nvPicPr>
          <p:cNvPr id="5" name="Picture 4" descr="Screen Shot 2018-11-25 at 8.50.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871" y="2436267"/>
            <a:ext cx="5978129" cy="3888617"/>
          </a:xfrm>
          <a:prstGeom prst="rect">
            <a:avLst/>
          </a:prstGeom>
        </p:spPr>
      </p:pic>
    </p:spTree>
    <p:extLst>
      <p:ext uri="{BB962C8B-B14F-4D97-AF65-F5344CB8AC3E}">
        <p14:creationId xmlns:p14="http://schemas.microsoft.com/office/powerpoint/2010/main" val="24178264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5483"/>
            <a:ext cx="10972800" cy="1143000"/>
          </a:xfrm>
        </p:spPr>
        <p:txBody>
          <a:bodyPr>
            <a:normAutofit/>
          </a:bodyPr>
          <a:lstStyle/>
          <a:p>
            <a:r>
              <a:rPr lang="en-US"/>
              <a:t>Genome editing in embryos (mice to monkeys)</a:t>
            </a:r>
          </a:p>
        </p:txBody>
      </p:sp>
      <p:grpSp>
        <p:nvGrpSpPr>
          <p:cNvPr id="8" name="Group 7"/>
          <p:cNvGrpSpPr/>
          <p:nvPr/>
        </p:nvGrpSpPr>
        <p:grpSpPr>
          <a:xfrm>
            <a:off x="439347" y="1084432"/>
            <a:ext cx="11593442" cy="1889365"/>
            <a:chOff x="329509" y="1278483"/>
            <a:chExt cx="8736895" cy="1398839"/>
          </a:xfrm>
        </p:grpSpPr>
        <p:grpSp>
          <p:nvGrpSpPr>
            <p:cNvPr id="12" name="Group 11"/>
            <p:cNvGrpSpPr/>
            <p:nvPr/>
          </p:nvGrpSpPr>
          <p:grpSpPr>
            <a:xfrm>
              <a:off x="329509" y="1615396"/>
              <a:ext cx="4291388" cy="1057263"/>
              <a:chOff x="0" y="3178472"/>
              <a:chExt cx="9144000" cy="2252793"/>
            </a:xfrm>
          </p:grpSpPr>
          <p:pic>
            <p:nvPicPr>
              <p:cNvPr id="10" name="Picture 9" descr="Screen Shot 2015-01-23 at 2.54.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78472"/>
                <a:ext cx="9144000" cy="2068643"/>
              </a:xfrm>
              <a:prstGeom prst="rect">
                <a:avLst/>
              </a:prstGeom>
            </p:spPr>
          </p:pic>
          <p:pic>
            <p:nvPicPr>
              <p:cNvPr id="11" name="Picture 10" descr="Screen Shot 2015-01-23 at 2.54.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5062965"/>
                <a:ext cx="2743200" cy="368300"/>
              </a:xfrm>
              <a:prstGeom prst="rect">
                <a:avLst/>
              </a:prstGeom>
            </p:spPr>
          </p:pic>
        </p:grpSp>
        <p:grpSp>
          <p:nvGrpSpPr>
            <p:cNvPr id="15" name="Group 14"/>
            <p:cNvGrpSpPr/>
            <p:nvPr/>
          </p:nvGrpSpPr>
          <p:grpSpPr>
            <a:xfrm>
              <a:off x="4775016" y="1588026"/>
              <a:ext cx="4291388" cy="1089296"/>
              <a:chOff x="0" y="777497"/>
              <a:chExt cx="9144000" cy="2189775"/>
            </a:xfrm>
          </p:grpSpPr>
          <p:pic>
            <p:nvPicPr>
              <p:cNvPr id="13" name="Picture 12" descr="Screen Shot 2015-01-23 at 2.55.2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77497"/>
                <a:ext cx="9144000" cy="1912929"/>
              </a:xfrm>
              <a:prstGeom prst="rect">
                <a:avLst/>
              </a:prstGeom>
            </p:spPr>
          </p:pic>
          <p:pic>
            <p:nvPicPr>
              <p:cNvPr id="14" name="Picture 13" descr="Screen Shot 2015-01-23 at 2.55.5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0006" y="2700572"/>
                <a:ext cx="3644900" cy="266700"/>
              </a:xfrm>
              <a:prstGeom prst="rect">
                <a:avLst/>
              </a:prstGeom>
            </p:spPr>
          </p:pic>
        </p:grpSp>
        <p:sp>
          <p:nvSpPr>
            <p:cNvPr id="3" name="TextBox 2"/>
            <p:cNvSpPr txBox="1"/>
            <p:nvPr/>
          </p:nvSpPr>
          <p:spPr>
            <a:xfrm>
              <a:off x="4131312" y="1278483"/>
              <a:ext cx="494366" cy="369332"/>
            </a:xfrm>
            <a:prstGeom prst="rect">
              <a:avLst/>
            </a:prstGeom>
            <a:noFill/>
          </p:spPr>
          <p:txBody>
            <a:bodyPr wrap="none" rtlCol="0">
              <a:spAutoFit/>
            </a:bodyPr>
            <a:lstStyle/>
            <a:p>
              <a:r>
                <a:rPr lang="en-US" b="1"/>
                <a:t>Mice</a:t>
              </a:r>
            </a:p>
          </p:txBody>
        </p:sp>
      </p:grpSp>
      <p:grpSp>
        <p:nvGrpSpPr>
          <p:cNvPr id="9" name="Group 8"/>
          <p:cNvGrpSpPr/>
          <p:nvPr/>
        </p:nvGrpSpPr>
        <p:grpSpPr>
          <a:xfrm>
            <a:off x="439348" y="3080772"/>
            <a:ext cx="10365431" cy="3777228"/>
            <a:chOff x="329510" y="2798515"/>
            <a:chExt cx="7811458" cy="2796566"/>
          </a:xfrm>
        </p:grpSpPr>
        <p:grpSp>
          <p:nvGrpSpPr>
            <p:cNvPr id="17" name="Group 16"/>
            <p:cNvGrpSpPr/>
            <p:nvPr/>
          </p:nvGrpSpPr>
          <p:grpSpPr>
            <a:xfrm>
              <a:off x="329510" y="2906210"/>
              <a:ext cx="3801802" cy="1400630"/>
              <a:chOff x="5208166" y="3320225"/>
              <a:chExt cx="3935834" cy="1248834"/>
            </a:xfrm>
          </p:grpSpPr>
          <p:pic>
            <p:nvPicPr>
              <p:cNvPr id="18" name="Picture 17" descr="Screen Shot 2015-01-23 at 9.00.47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8166" y="3320225"/>
                <a:ext cx="3935834" cy="1052269"/>
              </a:xfrm>
              <a:prstGeom prst="rect">
                <a:avLst/>
              </a:prstGeom>
            </p:spPr>
          </p:pic>
          <p:pic>
            <p:nvPicPr>
              <p:cNvPr id="19" name="Picture 18" descr="Screen Shot 2015-01-23 at 9.01.30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06481" y="4328348"/>
                <a:ext cx="1925691" cy="240711"/>
              </a:xfrm>
              <a:prstGeom prst="rect">
                <a:avLst/>
              </a:prstGeom>
            </p:spPr>
          </p:pic>
        </p:grpSp>
        <p:sp>
          <p:nvSpPr>
            <p:cNvPr id="20" name="TextBox 19"/>
            <p:cNvSpPr txBox="1"/>
            <p:nvPr/>
          </p:nvSpPr>
          <p:spPr>
            <a:xfrm>
              <a:off x="4131311" y="2798515"/>
              <a:ext cx="797099" cy="369332"/>
            </a:xfrm>
            <a:prstGeom prst="rect">
              <a:avLst/>
            </a:prstGeom>
            <a:noFill/>
          </p:spPr>
          <p:txBody>
            <a:bodyPr wrap="none" rtlCol="0">
              <a:spAutoFit/>
            </a:bodyPr>
            <a:lstStyle/>
            <a:p>
              <a:r>
                <a:rPr lang="en-US" b="1"/>
                <a:t>Monkeys</a:t>
              </a:r>
            </a:p>
          </p:txBody>
        </p:sp>
        <p:pic>
          <p:nvPicPr>
            <p:cNvPr id="7" name="Picture 6" descr="Screen Shot 2015-01-24 at 11.15.37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38413" y="2798515"/>
              <a:ext cx="2802555" cy="2796566"/>
            </a:xfrm>
            <a:prstGeom prst="rect">
              <a:avLst/>
            </a:prstGeom>
          </p:spPr>
        </p:pic>
      </p:grpSp>
      <p:grpSp>
        <p:nvGrpSpPr>
          <p:cNvPr id="6" name="Group 5"/>
          <p:cNvGrpSpPr/>
          <p:nvPr/>
        </p:nvGrpSpPr>
        <p:grpSpPr>
          <a:xfrm>
            <a:off x="6851180" y="3037560"/>
            <a:ext cx="5340820" cy="1910220"/>
            <a:chOff x="6851180" y="3037560"/>
            <a:chExt cx="5340820" cy="1910220"/>
          </a:xfrm>
        </p:grpSpPr>
        <p:pic>
          <p:nvPicPr>
            <p:cNvPr id="4" name="Picture 3" descr="Screen Shot 2018-11-25 at 9.18.09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51180" y="3037560"/>
              <a:ext cx="5340820" cy="1910220"/>
            </a:xfrm>
            <a:prstGeom prst="rect">
              <a:avLst/>
            </a:prstGeom>
          </p:spPr>
        </p:pic>
        <p:pic>
          <p:nvPicPr>
            <p:cNvPr id="5" name="Picture 4" descr="Screen Shot 2018-11-25 at 9.18.24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34639" y="3331825"/>
              <a:ext cx="2766791" cy="244129"/>
            </a:xfrm>
            <a:prstGeom prst="rect">
              <a:avLst/>
            </a:prstGeom>
          </p:spPr>
        </p:pic>
      </p:grpSp>
      <p:pic>
        <p:nvPicPr>
          <p:cNvPr id="16" name="Picture 15" descr="Screen Shot 2018-11-25 at 9.18.58 P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4053" y="3100980"/>
            <a:ext cx="6117815" cy="3592042"/>
          </a:xfrm>
          <a:prstGeom prst="rect">
            <a:avLst/>
          </a:prstGeom>
        </p:spPr>
      </p:pic>
    </p:spTree>
    <p:extLst>
      <p:ext uri="{BB962C8B-B14F-4D97-AF65-F5344CB8AC3E}">
        <p14:creationId xmlns:p14="http://schemas.microsoft.com/office/powerpoint/2010/main" val="40552909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par>
                          <p:cTn id="17" fill="hold">
                            <p:stCondLst>
                              <p:cond delay="0"/>
                            </p:stCondLst>
                            <p:childTnLst>
                              <p:par>
                                <p:cTn id="18" presetID="2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down)">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4-26 at 5.33.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35" y="239689"/>
            <a:ext cx="8642607" cy="2783011"/>
          </a:xfrm>
          <a:prstGeom prst="rect">
            <a:avLst/>
          </a:prstGeom>
        </p:spPr>
      </p:pic>
      <p:pic>
        <p:nvPicPr>
          <p:cNvPr id="13" name="Picture 12" descr="Screen Shot 2015-04-26 at 5.34.12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60069" y="-1"/>
            <a:ext cx="2831931" cy="2946515"/>
          </a:xfrm>
          <a:prstGeom prst="rect">
            <a:avLst/>
          </a:prstGeom>
        </p:spPr>
      </p:pic>
      <p:sp>
        <p:nvSpPr>
          <p:cNvPr id="14" name="TextBox 13"/>
          <p:cNvSpPr txBox="1"/>
          <p:nvPr/>
        </p:nvSpPr>
        <p:spPr>
          <a:xfrm>
            <a:off x="3675862" y="797891"/>
            <a:ext cx="5348841" cy="923330"/>
          </a:xfrm>
          <a:prstGeom prst="rect">
            <a:avLst/>
          </a:prstGeom>
          <a:noFill/>
        </p:spPr>
        <p:txBody>
          <a:bodyPr wrap="square" rtlCol="0">
            <a:spAutoFit/>
          </a:bodyPr>
          <a:lstStyle/>
          <a:p>
            <a:r>
              <a:rPr lang="en-US" sz="5400" b="1">
                <a:solidFill>
                  <a:prstClr val="black"/>
                </a:solidFill>
                <a:latin typeface="Calibri"/>
              </a:rPr>
              <a:t>Human embryos</a:t>
            </a:r>
            <a:endParaRPr lang="en-US" sz="4000" b="1">
              <a:solidFill>
                <a:prstClr val="black"/>
              </a:solidFill>
              <a:latin typeface="Calibri"/>
            </a:endParaRPr>
          </a:p>
        </p:txBody>
      </p:sp>
      <p:grpSp>
        <p:nvGrpSpPr>
          <p:cNvPr id="43" name="Group 42"/>
          <p:cNvGrpSpPr/>
          <p:nvPr/>
        </p:nvGrpSpPr>
        <p:grpSpPr>
          <a:xfrm>
            <a:off x="0" y="3022700"/>
            <a:ext cx="6142077" cy="1883843"/>
            <a:chOff x="118839" y="26240"/>
            <a:chExt cx="8866407" cy="2975660"/>
          </a:xfrm>
        </p:grpSpPr>
        <p:grpSp>
          <p:nvGrpSpPr>
            <p:cNvPr id="44" name="Group 43"/>
            <p:cNvGrpSpPr/>
            <p:nvPr/>
          </p:nvGrpSpPr>
          <p:grpSpPr>
            <a:xfrm>
              <a:off x="118839" y="26240"/>
              <a:ext cx="8866407" cy="2975660"/>
              <a:chOff x="-90717" y="2288506"/>
              <a:chExt cx="9144000" cy="2875983"/>
            </a:xfrm>
          </p:grpSpPr>
          <p:pic>
            <p:nvPicPr>
              <p:cNvPr id="46" name="Picture 45" descr="Screen Shot 2016-05-01 at 10.34.4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17" y="2288506"/>
                <a:ext cx="3987800" cy="1206500"/>
              </a:xfrm>
              <a:prstGeom prst="rect">
                <a:avLst/>
              </a:prstGeom>
            </p:spPr>
          </p:pic>
          <p:pic>
            <p:nvPicPr>
              <p:cNvPr id="47" name="Picture 46" descr="Screen Shot 2016-05-01 at 10.34.4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17" y="3379177"/>
                <a:ext cx="9144000" cy="1785312"/>
              </a:xfrm>
              <a:prstGeom prst="rect">
                <a:avLst/>
              </a:prstGeom>
            </p:spPr>
          </p:pic>
        </p:grpSp>
        <p:sp>
          <p:nvSpPr>
            <p:cNvPr id="45" name="TextBox 44"/>
            <p:cNvSpPr txBox="1"/>
            <p:nvPr/>
          </p:nvSpPr>
          <p:spPr>
            <a:xfrm>
              <a:off x="5923917" y="596212"/>
              <a:ext cx="1530933" cy="369332"/>
            </a:xfrm>
            <a:prstGeom prst="rect">
              <a:avLst/>
            </a:prstGeom>
            <a:solidFill>
              <a:srgbClr val="FFFFFF"/>
            </a:solidFill>
          </p:spPr>
          <p:txBody>
            <a:bodyPr wrap="none" rtlCol="0">
              <a:spAutoFit/>
            </a:bodyPr>
            <a:lstStyle/>
            <a:p>
              <a:r>
                <a:rPr lang="en-US"/>
                <a:t>Online April 6, 2016</a:t>
              </a:r>
            </a:p>
          </p:txBody>
        </p:sp>
      </p:grpSp>
      <p:grpSp>
        <p:nvGrpSpPr>
          <p:cNvPr id="48" name="Group 47"/>
          <p:cNvGrpSpPr/>
          <p:nvPr/>
        </p:nvGrpSpPr>
        <p:grpSpPr>
          <a:xfrm>
            <a:off x="6142077" y="3170495"/>
            <a:ext cx="5974746" cy="1455077"/>
            <a:chOff x="3136900" y="4122469"/>
            <a:chExt cx="9055100" cy="2205260"/>
          </a:xfrm>
        </p:grpSpPr>
        <p:pic>
          <p:nvPicPr>
            <p:cNvPr id="49" name="Picture 48" descr="Screen Shot 2018-11-26 at 11.16.04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5700" y="4122469"/>
              <a:ext cx="4686300" cy="330200"/>
            </a:xfrm>
            <a:prstGeom prst="rect">
              <a:avLst/>
            </a:prstGeom>
          </p:spPr>
        </p:pic>
        <p:pic>
          <p:nvPicPr>
            <p:cNvPr id="50" name="Picture 49" descr="Screen Shot 2018-11-26 at 11.15.52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36900" y="4397329"/>
              <a:ext cx="9055100" cy="1930400"/>
            </a:xfrm>
            <a:prstGeom prst="rect">
              <a:avLst/>
            </a:prstGeom>
          </p:spPr>
        </p:pic>
      </p:grpSp>
      <p:grpSp>
        <p:nvGrpSpPr>
          <p:cNvPr id="51" name="Group 50"/>
          <p:cNvGrpSpPr/>
          <p:nvPr/>
        </p:nvGrpSpPr>
        <p:grpSpPr>
          <a:xfrm>
            <a:off x="184821" y="4906543"/>
            <a:ext cx="5598796" cy="1537899"/>
            <a:chOff x="644101" y="1700657"/>
            <a:chExt cx="11328400" cy="3111728"/>
          </a:xfrm>
        </p:grpSpPr>
        <p:pic>
          <p:nvPicPr>
            <p:cNvPr id="52" name="Picture 51" descr="Screen Shot 2018-11-26 at 10.26.45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70201" y="1700657"/>
              <a:ext cx="5702300" cy="419100"/>
            </a:xfrm>
            <a:prstGeom prst="rect">
              <a:avLst/>
            </a:prstGeom>
          </p:spPr>
        </p:pic>
        <p:pic>
          <p:nvPicPr>
            <p:cNvPr id="53" name="Picture 52" descr="Screen Shot 2018-11-26 at 10.26.32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101" y="2107285"/>
              <a:ext cx="11328400" cy="2705100"/>
            </a:xfrm>
            <a:prstGeom prst="rect">
              <a:avLst/>
            </a:prstGeom>
          </p:spPr>
        </p:pic>
      </p:grpSp>
      <p:grpSp>
        <p:nvGrpSpPr>
          <p:cNvPr id="54" name="Group 53"/>
          <p:cNvGrpSpPr/>
          <p:nvPr/>
        </p:nvGrpSpPr>
        <p:grpSpPr>
          <a:xfrm>
            <a:off x="5739498" y="4906543"/>
            <a:ext cx="6452502" cy="1493457"/>
            <a:chOff x="3757628" y="2490340"/>
            <a:chExt cx="8559800" cy="1981200"/>
          </a:xfrm>
        </p:grpSpPr>
        <p:pic>
          <p:nvPicPr>
            <p:cNvPr id="55" name="Picture 54" descr="Screen Shot 2018-11-27 at 1.27.34 A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23663" y="3073901"/>
              <a:ext cx="1765300" cy="406400"/>
            </a:xfrm>
            <a:prstGeom prst="rect">
              <a:avLst/>
            </a:prstGeom>
          </p:spPr>
        </p:pic>
        <p:pic>
          <p:nvPicPr>
            <p:cNvPr id="56" name="Picture 55" descr="Screen Shot 2018-11-27 at 1.27.24 A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57628" y="2490340"/>
              <a:ext cx="8559800" cy="1981200"/>
            </a:xfrm>
            <a:prstGeom prst="rect">
              <a:avLst/>
            </a:prstGeom>
          </p:spPr>
        </p:pic>
        <p:pic>
          <p:nvPicPr>
            <p:cNvPr id="57" name="Picture 56" descr="Screen Shot 2018-11-27 at 1.28.26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501921" y="3067800"/>
              <a:ext cx="2413000" cy="482600"/>
            </a:xfrm>
            <a:prstGeom prst="rect">
              <a:avLst/>
            </a:prstGeom>
          </p:spPr>
        </p:pic>
      </p:grpSp>
    </p:spTree>
    <p:extLst>
      <p:ext uri="{BB962C8B-B14F-4D97-AF65-F5344CB8AC3E}">
        <p14:creationId xmlns:p14="http://schemas.microsoft.com/office/powerpoint/2010/main" val="3881007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dissolve">
                                      <p:cBhvr>
                                        <p:cTn id="15" dur="500"/>
                                        <p:tgtEl>
                                          <p:spTgt spid="51"/>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dissolve">
                                      <p:cBhvr>
                                        <p:cTn id="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1-24 at 11.42.0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1" y="1922280"/>
            <a:ext cx="11567975" cy="2718474"/>
          </a:xfrm>
          <a:prstGeom prst="rect">
            <a:avLst/>
          </a:prstGeom>
        </p:spPr>
      </p:pic>
      <p:sp>
        <p:nvSpPr>
          <p:cNvPr id="5" name="Title 1"/>
          <p:cNvSpPr>
            <a:spLocks noGrp="1"/>
          </p:cNvSpPr>
          <p:nvPr>
            <p:ph type="title"/>
          </p:nvPr>
        </p:nvSpPr>
        <p:spPr>
          <a:xfrm>
            <a:off x="147957" y="304800"/>
            <a:ext cx="12044044" cy="1143000"/>
          </a:xfrm>
        </p:spPr>
        <p:txBody>
          <a:bodyPr>
            <a:normAutofit/>
          </a:bodyPr>
          <a:lstStyle/>
          <a:p>
            <a:r>
              <a:rPr lang="en-US" sz="3600" b="1">
                <a:latin typeface="Arial"/>
                <a:cs typeface="Arial"/>
              </a:rPr>
              <a:t>Can embryos be effectively assessed</a:t>
            </a:r>
            <a:br>
              <a:rPr lang="en-US" sz="3600" b="1">
                <a:latin typeface="Arial"/>
                <a:cs typeface="Arial"/>
              </a:rPr>
            </a:br>
            <a:r>
              <a:rPr lang="en-US" sz="3600" b="1">
                <a:latin typeface="Arial"/>
                <a:cs typeface="Arial"/>
              </a:rPr>
              <a:t>for fidelity of gene editing/ safety?</a:t>
            </a:r>
          </a:p>
        </p:txBody>
      </p:sp>
      <p:grpSp>
        <p:nvGrpSpPr>
          <p:cNvPr id="6" name="Group 5"/>
          <p:cNvGrpSpPr/>
          <p:nvPr/>
        </p:nvGrpSpPr>
        <p:grpSpPr>
          <a:xfrm>
            <a:off x="7518400" y="4360681"/>
            <a:ext cx="3985366" cy="1807689"/>
            <a:chOff x="5743926" y="3886200"/>
            <a:chExt cx="2989025" cy="1807689"/>
          </a:xfrm>
        </p:grpSpPr>
        <p:grpSp>
          <p:nvGrpSpPr>
            <p:cNvPr id="7" name="Group 6"/>
            <p:cNvGrpSpPr/>
            <p:nvPr/>
          </p:nvGrpSpPr>
          <p:grpSpPr>
            <a:xfrm>
              <a:off x="5743926" y="3886200"/>
              <a:ext cx="1580787" cy="1131149"/>
              <a:chOff x="5580380" y="3942402"/>
              <a:chExt cx="1580787" cy="1131149"/>
            </a:xfrm>
          </p:grpSpPr>
          <p:cxnSp>
            <p:nvCxnSpPr>
              <p:cNvPr id="14" name="Straight Arrow Connector 13"/>
              <p:cNvCxnSpPr/>
              <p:nvPr/>
            </p:nvCxnSpPr>
            <p:spPr>
              <a:xfrm flipH="1">
                <a:off x="6641808" y="3942402"/>
                <a:ext cx="519359" cy="792026"/>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580380" y="4704219"/>
                <a:ext cx="936795" cy="369332"/>
              </a:xfrm>
              <a:prstGeom prst="rect">
                <a:avLst/>
              </a:prstGeom>
              <a:noFill/>
            </p:spPr>
            <p:txBody>
              <a:bodyPr wrap="none" rtlCol="0">
                <a:spAutoFit/>
              </a:bodyPr>
              <a:lstStyle/>
              <a:p>
                <a:r>
                  <a:rPr lang="en-US"/>
                  <a:t>Genetic QC</a:t>
                </a:r>
              </a:p>
            </p:txBody>
          </p:sp>
        </p:grpSp>
        <p:grpSp>
          <p:nvGrpSpPr>
            <p:cNvPr id="8" name="Group 7"/>
            <p:cNvGrpSpPr/>
            <p:nvPr/>
          </p:nvGrpSpPr>
          <p:grpSpPr>
            <a:xfrm>
              <a:off x="6248400" y="4038600"/>
              <a:ext cx="1219200" cy="1655289"/>
              <a:chOff x="6084854" y="4094802"/>
              <a:chExt cx="1219200" cy="1655289"/>
            </a:xfrm>
          </p:grpSpPr>
          <p:cxnSp>
            <p:nvCxnSpPr>
              <p:cNvPr id="12" name="Straight Arrow Connector 11"/>
              <p:cNvCxnSpPr/>
              <p:nvPr/>
            </p:nvCxnSpPr>
            <p:spPr>
              <a:xfrm flipH="1">
                <a:off x="7151654" y="4094802"/>
                <a:ext cx="152400" cy="1295677"/>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084854" y="5380759"/>
                <a:ext cx="1119537" cy="369332"/>
              </a:xfrm>
              <a:prstGeom prst="rect">
                <a:avLst/>
              </a:prstGeom>
              <a:noFill/>
            </p:spPr>
            <p:txBody>
              <a:bodyPr wrap="none" rtlCol="0">
                <a:spAutoFit/>
              </a:bodyPr>
              <a:lstStyle/>
              <a:p>
                <a:r>
                  <a:rPr lang="en-US"/>
                  <a:t>Epigenetic QC</a:t>
                </a:r>
              </a:p>
            </p:txBody>
          </p:sp>
        </p:grpSp>
        <p:grpSp>
          <p:nvGrpSpPr>
            <p:cNvPr id="9" name="Group 8"/>
            <p:cNvGrpSpPr/>
            <p:nvPr/>
          </p:nvGrpSpPr>
          <p:grpSpPr>
            <a:xfrm>
              <a:off x="7696200" y="4038600"/>
              <a:ext cx="1036751" cy="1332131"/>
              <a:chOff x="7532654" y="4094802"/>
              <a:chExt cx="1036751" cy="1332131"/>
            </a:xfrm>
          </p:grpSpPr>
          <p:cxnSp>
            <p:nvCxnSpPr>
              <p:cNvPr id="10" name="Straight Arrow Connector 9"/>
              <p:cNvCxnSpPr/>
              <p:nvPr/>
            </p:nvCxnSpPr>
            <p:spPr>
              <a:xfrm>
                <a:off x="7828895" y="4094802"/>
                <a:ext cx="421057" cy="728258"/>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532654" y="4780602"/>
                <a:ext cx="1036751" cy="646331"/>
              </a:xfrm>
              <a:prstGeom prst="rect">
                <a:avLst/>
              </a:prstGeom>
              <a:noFill/>
            </p:spPr>
            <p:txBody>
              <a:bodyPr wrap="none" rtlCol="0">
                <a:spAutoFit/>
              </a:bodyPr>
              <a:lstStyle/>
              <a:p>
                <a:r>
                  <a:rPr lang="en-US"/>
                  <a:t>Functional</a:t>
                </a:r>
              </a:p>
              <a:p>
                <a:r>
                  <a:rPr lang="en-US"/>
                  <a:t>Assessments</a:t>
                </a:r>
              </a:p>
            </p:txBody>
          </p:sp>
        </p:grpSp>
      </p:grpSp>
      <p:sp>
        <p:nvSpPr>
          <p:cNvPr id="2" name="Rectangle 1"/>
          <p:cNvSpPr/>
          <p:nvPr/>
        </p:nvSpPr>
        <p:spPr>
          <a:xfrm>
            <a:off x="2928545" y="4132179"/>
            <a:ext cx="4499713" cy="338554"/>
          </a:xfrm>
          <a:prstGeom prst="rect">
            <a:avLst/>
          </a:prstGeom>
        </p:spPr>
        <p:txBody>
          <a:bodyPr wrap="square">
            <a:spAutoFit/>
          </a:bodyPr>
          <a:lstStyle/>
          <a:p>
            <a:r>
              <a:rPr lang="en-US" sz="800"/>
              <a:t>Medicine: Blastomeres and stem cells, Joe Leigh Simpson</a:t>
            </a:r>
          </a:p>
          <a:p>
            <a:r>
              <a:rPr lang="en-US" sz="800"/>
              <a:t>Nature 444, 432-435(23 November 2006) doi:10.1038/444432a</a:t>
            </a:r>
          </a:p>
        </p:txBody>
      </p:sp>
      <p:sp>
        <p:nvSpPr>
          <p:cNvPr id="28" name="TextBox 27"/>
          <p:cNvSpPr txBox="1"/>
          <p:nvPr/>
        </p:nvSpPr>
        <p:spPr>
          <a:xfrm>
            <a:off x="2191531" y="2248753"/>
            <a:ext cx="1319918" cy="400110"/>
          </a:xfrm>
          <a:prstGeom prst="rect">
            <a:avLst/>
          </a:prstGeom>
          <a:noFill/>
        </p:spPr>
        <p:txBody>
          <a:bodyPr wrap="none" rtlCol="0">
            <a:spAutoFit/>
          </a:bodyPr>
          <a:lstStyle/>
          <a:p>
            <a:r>
              <a:rPr lang="en-US" sz="2000" b="1">
                <a:solidFill>
                  <a:prstClr val="black">
                    <a:lumMod val="65000"/>
                    <a:lumOff val="35000"/>
                  </a:prstClr>
                </a:solidFill>
                <a:latin typeface="Calibri"/>
              </a:rPr>
              <a:t>Mosaicism</a:t>
            </a:r>
          </a:p>
        </p:txBody>
      </p:sp>
      <p:grpSp>
        <p:nvGrpSpPr>
          <p:cNvPr id="30" name="Group 29"/>
          <p:cNvGrpSpPr/>
          <p:nvPr/>
        </p:nvGrpSpPr>
        <p:grpSpPr>
          <a:xfrm>
            <a:off x="3600259" y="2564757"/>
            <a:ext cx="662964" cy="792970"/>
            <a:chOff x="2700196" y="1861677"/>
            <a:chExt cx="497223" cy="792970"/>
          </a:xfrm>
        </p:grpSpPr>
        <p:sp>
          <p:nvSpPr>
            <p:cNvPr id="3" name="TextBox 2"/>
            <p:cNvSpPr txBox="1"/>
            <p:nvPr/>
          </p:nvSpPr>
          <p:spPr>
            <a:xfrm>
              <a:off x="2700196" y="1861677"/>
              <a:ext cx="233853" cy="369332"/>
            </a:xfrm>
            <a:prstGeom prst="rect">
              <a:avLst/>
            </a:prstGeom>
            <a:noFill/>
          </p:spPr>
          <p:txBody>
            <a:bodyPr wrap="none" rtlCol="0">
              <a:spAutoFit/>
            </a:bodyPr>
            <a:lstStyle/>
            <a:p>
              <a:r>
                <a:rPr lang="en-US" b="1"/>
                <a:t>X</a:t>
              </a:r>
            </a:p>
          </p:txBody>
        </p:sp>
        <p:sp>
          <p:nvSpPr>
            <p:cNvPr id="29" name="TextBox 28"/>
            <p:cNvSpPr txBox="1"/>
            <p:nvPr/>
          </p:nvSpPr>
          <p:spPr>
            <a:xfrm>
              <a:off x="2963566" y="2285315"/>
              <a:ext cx="233853" cy="369332"/>
            </a:xfrm>
            <a:prstGeom prst="rect">
              <a:avLst/>
            </a:prstGeom>
            <a:noFill/>
          </p:spPr>
          <p:txBody>
            <a:bodyPr wrap="none" rtlCol="0">
              <a:spAutoFit/>
            </a:bodyPr>
            <a:lstStyle/>
            <a:p>
              <a:r>
                <a:rPr lang="en-US" b="1"/>
                <a:t>X</a:t>
              </a:r>
            </a:p>
          </p:txBody>
        </p:sp>
      </p:grpSp>
      <p:grpSp>
        <p:nvGrpSpPr>
          <p:cNvPr id="31" name="Group 30"/>
          <p:cNvGrpSpPr/>
          <p:nvPr/>
        </p:nvGrpSpPr>
        <p:grpSpPr>
          <a:xfrm>
            <a:off x="5299462" y="2537605"/>
            <a:ext cx="761604" cy="706667"/>
            <a:chOff x="2700196" y="1861677"/>
            <a:chExt cx="571203" cy="706667"/>
          </a:xfrm>
        </p:grpSpPr>
        <p:sp>
          <p:nvSpPr>
            <p:cNvPr id="32" name="TextBox 31"/>
            <p:cNvSpPr txBox="1"/>
            <p:nvPr/>
          </p:nvSpPr>
          <p:spPr>
            <a:xfrm>
              <a:off x="2700196" y="1861677"/>
              <a:ext cx="233853" cy="369332"/>
            </a:xfrm>
            <a:prstGeom prst="rect">
              <a:avLst/>
            </a:prstGeom>
            <a:noFill/>
          </p:spPr>
          <p:txBody>
            <a:bodyPr wrap="none" rtlCol="0">
              <a:spAutoFit/>
            </a:bodyPr>
            <a:lstStyle/>
            <a:p>
              <a:r>
                <a:rPr lang="en-US" b="1"/>
                <a:t>X</a:t>
              </a:r>
            </a:p>
          </p:txBody>
        </p:sp>
        <p:sp>
          <p:nvSpPr>
            <p:cNvPr id="33" name="TextBox 32"/>
            <p:cNvSpPr txBox="1"/>
            <p:nvPr/>
          </p:nvSpPr>
          <p:spPr>
            <a:xfrm>
              <a:off x="3037546" y="2199012"/>
              <a:ext cx="233853" cy="369332"/>
            </a:xfrm>
            <a:prstGeom prst="rect">
              <a:avLst/>
            </a:prstGeom>
            <a:noFill/>
          </p:spPr>
          <p:txBody>
            <a:bodyPr wrap="none" rtlCol="0">
              <a:spAutoFit/>
            </a:bodyPr>
            <a:lstStyle/>
            <a:p>
              <a:r>
                <a:rPr lang="en-US" b="1"/>
                <a:t>X</a:t>
              </a:r>
            </a:p>
          </p:txBody>
        </p:sp>
      </p:grpSp>
      <p:sp>
        <p:nvSpPr>
          <p:cNvPr id="34" name="TextBox 33"/>
          <p:cNvSpPr txBox="1"/>
          <p:nvPr/>
        </p:nvSpPr>
        <p:spPr>
          <a:xfrm>
            <a:off x="7108747" y="3296082"/>
            <a:ext cx="311804" cy="369332"/>
          </a:xfrm>
          <a:prstGeom prst="rect">
            <a:avLst/>
          </a:prstGeom>
          <a:noFill/>
        </p:spPr>
        <p:txBody>
          <a:bodyPr wrap="none" rtlCol="0">
            <a:spAutoFit/>
          </a:bodyPr>
          <a:lstStyle/>
          <a:p>
            <a:r>
              <a:rPr lang="en-US" b="1"/>
              <a:t>X</a:t>
            </a:r>
          </a:p>
        </p:txBody>
      </p:sp>
      <p:grpSp>
        <p:nvGrpSpPr>
          <p:cNvPr id="23" name="Group 22"/>
          <p:cNvGrpSpPr/>
          <p:nvPr/>
        </p:nvGrpSpPr>
        <p:grpSpPr>
          <a:xfrm>
            <a:off x="8265781" y="1527473"/>
            <a:ext cx="1722250" cy="516386"/>
            <a:chOff x="8180709" y="1396830"/>
            <a:chExt cx="1722250" cy="516386"/>
          </a:xfrm>
        </p:grpSpPr>
        <p:sp>
          <p:nvSpPr>
            <p:cNvPr id="16" name="Trapezoid 15"/>
            <p:cNvSpPr/>
            <p:nvPr/>
          </p:nvSpPr>
          <p:spPr>
            <a:xfrm rot="14260729">
              <a:off x="8836457" y="846714"/>
              <a:ext cx="410754" cy="1722250"/>
            </a:xfrm>
            <a:prstGeom prst="trapezoid">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20"/>
            <p:cNvGrpSpPr/>
            <p:nvPr/>
          </p:nvGrpSpPr>
          <p:grpSpPr>
            <a:xfrm rot="17323908">
              <a:off x="8969408" y="1423791"/>
              <a:ext cx="457200" cy="403278"/>
              <a:chOff x="10516420" y="501757"/>
              <a:chExt cx="457200" cy="403278"/>
            </a:xfrm>
            <a:solidFill>
              <a:schemeClr val="accent5">
                <a:lumMod val="60000"/>
                <a:lumOff val="40000"/>
              </a:schemeClr>
            </a:solidFill>
          </p:grpSpPr>
          <p:sp>
            <p:nvSpPr>
              <p:cNvPr id="20" name="Oval 19"/>
              <p:cNvSpPr/>
              <p:nvPr/>
            </p:nvSpPr>
            <p:spPr>
              <a:xfrm>
                <a:off x="10516420" y="501757"/>
                <a:ext cx="176323" cy="125439"/>
              </a:xfrm>
              <a:prstGeom prst="ellipse">
                <a:avLst/>
              </a:prstGeom>
              <a:grp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0644897" y="501757"/>
                <a:ext cx="176323" cy="125439"/>
              </a:xfrm>
              <a:prstGeom prst="ellipse">
                <a:avLst/>
              </a:prstGeom>
              <a:grp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0522518" y="627196"/>
                <a:ext cx="176323" cy="125439"/>
              </a:xfrm>
              <a:prstGeom prst="ellipse">
                <a:avLst/>
              </a:prstGeom>
              <a:grp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10668820" y="654157"/>
                <a:ext cx="176323" cy="125439"/>
              </a:xfrm>
              <a:prstGeom prst="ellipse">
                <a:avLst/>
              </a:prstGeom>
              <a:grp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0797297" y="654157"/>
                <a:ext cx="176323" cy="125439"/>
              </a:xfrm>
              <a:prstGeom prst="ellipse">
                <a:avLst/>
              </a:prstGeom>
              <a:grp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10674918" y="779596"/>
                <a:ext cx="176323" cy="125439"/>
              </a:xfrm>
              <a:prstGeom prst="ellipse">
                <a:avLst/>
              </a:prstGeom>
              <a:grp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24" name="TextBox 23"/>
          <p:cNvSpPr txBox="1"/>
          <p:nvPr/>
        </p:nvSpPr>
        <p:spPr>
          <a:xfrm>
            <a:off x="9508150" y="1723841"/>
            <a:ext cx="2082621" cy="338554"/>
          </a:xfrm>
          <a:prstGeom prst="rect">
            <a:avLst/>
          </a:prstGeom>
          <a:noFill/>
        </p:spPr>
        <p:txBody>
          <a:bodyPr wrap="none" rtlCol="0">
            <a:spAutoFit/>
          </a:bodyPr>
          <a:lstStyle/>
          <a:p>
            <a:r>
              <a:rPr lang="en-US" sz="1600" b="1">
                <a:latin typeface="+mj-lt"/>
              </a:rPr>
              <a:t>Trophectoderm biopsy</a:t>
            </a:r>
          </a:p>
        </p:txBody>
      </p:sp>
      <p:grpSp>
        <p:nvGrpSpPr>
          <p:cNvPr id="26" name="Group 25"/>
          <p:cNvGrpSpPr/>
          <p:nvPr/>
        </p:nvGrpSpPr>
        <p:grpSpPr>
          <a:xfrm>
            <a:off x="766794" y="3296082"/>
            <a:ext cx="2258095" cy="864544"/>
            <a:chOff x="766794" y="3296082"/>
            <a:chExt cx="2258095" cy="864544"/>
          </a:xfrm>
        </p:grpSpPr>
        <p:sp>
          <p:nvSpPr>
            <p:cNvPr id="18" name="TextBox 17"/>
            <p:cNvSpPr txBox="1"/>
            <p:nvPr/>
          </p:nvSpPr>
          <p:spPr>
            <a:xfrm>
              <a:off x="766794" y="3760516"/>
              <a:ext cx="2258095" cy="400110"/>
            </a:xfrm>
            <a:prstGeom prst="rect">
              <a:avLst/>
            </a:prstGeom>
            <a:noFill/>
          </p:spPr>
          <p:txBody>
            <a:bodyPr wrap="square" rtlCol="0">
              <a:spAutoFit/>
            </a:bodyPr>
            <a:lstStyle/>
            <a:p>
              <a:r>
                <a:rPr lang="en-US" sz="2000" b="1"/>
                <a:t>Genome editing</a:t>
              </a:r>
            </a:p>
          </p:txBody>
        </p:sp>
        <p:sp>
          <p:nvSpPr>
            <p:cNvPr id="25" name="Left Brace 24"/>
            <p:cNvSpPr/>
            <p:nvPr/>
          </p:nvSpPr>
          <p:spPr>
            <a:xfrm rot="16200000">
              <a:off x="1759099" y="2693857"/>
              <a:ext cx="421654" cy="1626103"/>
            </a:xfrm>
            <a:prstGeom prst="leftBrac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765450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1000" fill="hold"/>
                                        <p:tgtEl>
                                          <p:spTgt spid="28"/>
                                        </p:tgtEl>
                                        <p:attrNameLst>
                                          <p:attrName>ppt_w</p:attrName>
                                        </p:attrNameLst>
                                      </p:cBhvr>
                                      <p:tavLst>
                                        <p:tav tm="0">
                                          <p:val>
                                            <p:fltVal val="0"/>
                                          </p:val>
                                        </p:tav>
                                        <p:tav tm="100000">
                                          <p:val>
                                            <p:strVal val="#ppt_w"/>
                                          </p:val>
                                        </p:tav>
                                      </p:tavLst>
                                    </p:anim>
                                    <p:anim calcmode="lin" valueType="num">
                                      <p:cBhvr>
                                        <p:cTn id="18" dur="1000" fill="hold"/>
                                        <p:tgtEl>
                                          <p:spTgt spid="28"/>
                                        </p:tgtEl>
                                        <p:attrNameLst>
                                          <p:attrName>ppt_h</p:attrName>
                                        </p:attrNameLst>
                                      </p:cBhvr>
                                      <p:tavLst>
                                        <p:tav tm="0">
                                          <p:val>
                                            <p:fltVal val="0"/>
                                          </p:val>
                                        </p:tav>
                                        <p:tav tm="100000">
                                          <p:val>
                                            <p:strVal val="#ppt_h"/>
                                          </p:val>
                                        </p:tav>
                                      </p:tavLst>
                                    </p:anim>
                                    <p:animEffect transition="in" filter="fade">
                                      <p:cBhvr>
                                        <p:cTn id="19" dur="10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down)">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down)">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down)">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17133" y="6581001"/>
            <a:ext cx="4750018" cy="276999"/>
          </a:xfrm>
          <a:prstGeom prst="rect">
            <a:avLst/>
          </a:prstGeom>
          <a:noFill/>
        </p:spPr>
        <p:txBody>
          <a:bodyPr wrap="none" rtlCol="0">
            <a:spAutoFit/>
          </a:bodyPr>
          <a:lstStyle/>
          <a:p>
            <a:r>
              <a:rPr lang="en-US" sz="1200">
                <a:solidFill>
                  <a:prstClr val="black"/>
                </a:solidFill>
                <a:latin typeface="Calibri"/>
              </a:rPr>
              <a:t>Figures adapted from Simpson JL Nature 2006 and Ishii T J Clin Med 2014</a:t>
            </a:r>
          </a:p>
        </p:txBody>
      </p:sp>
      <p:sp>
        <p:nvSpPr>
          <p:cNvPr id="49" name="Title 1"/>
          <p:cNvSpPr>
            <a:spLocks noGrp="1"/>
          </p:cNvSpPr>
          <p:nvPr>
            <p:ph type="title"/>
          </p:nvPr>
        </p:nvSpPr>
        <p:spPr>
          <a:xfrm>
            <a:off x="0" y="76200"/>
            <a:ext cx="12192000" cy="1143000"/>
          </a:xfrm>
        </p:spPr>
        <p:txBody>
          <a:bodyPr>
            <a:normAutofit/>
          </a:bodyPr>
          <a:lstStyle/>
          <a:p>
            <a:r>
              <a:rPr lang="en-US" sz="2800" b="1">
                <a:latin typeface="Arial"/>
                <a:cs typeface="Arial"/>
              </a:rPr>
              <a:t>Safe Gene Editing in Embryos?</a:t>
            </a:r>
            <a:br>
              <a:rPr lang="en-US" sz="2800" b="1">
                <a:latin typeface="Arial"/>
                <a:cs typeface="Arial"/>
              </a:rPr>
            </a:br>
            <a:r>
              <a:rPr lang="en-US" sz="2200" b="1">
                <a:latin typeface="Arial"/>
                <a:cs typeface="Arial"/>
              </a:rPr>
              <a:t>Editing in pluripotent stem cells coupled to in vitro gametogenesis</a:t>
            </a:r>
            <a:endParaRPr lang="en-US" sz="2800" b="1">
              <a:latin typeface="Arial"/>
              <a:cs typeface="Arial"/>
            </a:endParaRPr>
          </a:p>
        </p:txBody>
      </p:sp>
      <p:grpSp>
        <p:nvGrpSpPr>
          <p:cNvPr id="4" name="Group 3"/>
          <p:cNvGrpSpPr/>
          <p:nvPr/>
        </p:nvGrpSpPr>
        <p:grpSpPr>
          <a:xfrm>
            <a:off x="2977193" y="2575302"/>
            <a:ext cx="9230487" cy="2219734"/>
            <a:chOff x="2221135" y="2523882"/>
            <a:chExt cx="7127176" cy="2285244"/>
          </a:xfrm>
        </p:grpSpPr>
        <p:pic>
          <p:nvPicPr>
            <p:cNvPr id="2" name="Picture 1" descr="Screen Shot 2015-11-29 at 1.47.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1176" y="2523882"/>
              <a:ext cx="3227135" cy="2285244"/>
            </a:xfrm>
            <a:prstGeom prst="rect">
              <a:avLst/>
            </a:prstGeom>
          </p:spPr>
        </p:pic>
        <p:pic>
          <p:nvPicPr>
            <p:cNvPr id="3" name="Picture 2" descr="Screen Shot 2015-11-29 at 1.47.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135" y="2946815"/>
              <a:ext cx="4068069" cy="1111965"/>
            </a:xfrm>
            <a:prstGeom prst="rect">
              <a:avLst/>
            </a:prstGeom>
          </p:spPr>
        </p:pic>
      </p:grpSp>
      <p:grpSp>
        <p:nvGrpSpPr>
          <p:cNvPr id="40" name="Group 39"/>
          <p:cNvGrpSpPr/>
          <p:nvPr/>
        </p:nvGrpSpPr>
        <p:grpSpPr>
          <a:xfrm>
            <a:off x="-78393" y="1715943"/>
            <a:ext cx="4714775" cy="3364352"/>
            <a:chOff x="0" y="215957"/>
            <a:chExt cx="5900788" cy="5614218"/>
          </a:xfrm>
        </p:grpSpPr>
        <p:pic>
          <p:nvPicPr>
            <p:cNvPr id="41" name="Picture 40" descr="Screen Shot 2015-11-29 at 1.17.4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952" y="215957"/>
              <a:ext cx="5705896" cy="2362161"/>
            </a:xfrm>
            <a:prstGeom prst="rect">
              <a:avLst/>
            </a:prstGeom>
          </p:spPr>
        </p:pic>
        <p:grpSp>
          <p:nvGrpSpPr>
            <p:cNvPr id="42" name="Group 41"/>
            <p:cNvGrpSpPr/>
            <p:nvPr/>
          </p:nvGrpSpPr>
          <p:grpSpPr>
            <a:xfrm>
              <a:off x="0" y="2578118"/>
              <a:ext cx="5900788" cy="3252057"/>
              <a:chOff x="0" y="2578118"/>
              <a:chExt cx="5900788" cy="3252057"/>
            </a:xfrm>
          </p:grpSpPr>
          <p:pic>
            <p:nvPicPr>
              <p:cNvPr id="43" name="Picture 42" descr="Screen Shot 2015-11-29 at 1.18.4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869" y="4728897"/>
                <a:ext cx="4844026" cy="1101278"/>
              </a:xfrm>
              <a:prstGeom prst="rect">
                <a:avLst/>
              </a:prstGeom>
            </p:spPr>
          </p:pic>
          <p:pic>
            <p:nvPicPr>
              <p:cNvPr id="44" name="Picture 43" descr="Screen Shot 2015-11-29 at 1.18.22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46316" y="3517938"/>
                <a:ext cx="3854472" cy="1189061"/>
              </a:xfrm>
              <a:prstGeom prst="rect">
                <a:avLst/>
              </a:prstGeom>
            </p:spPr>
          </p:pic>
          <p:pic>
            <p:nvPicPr>
              <p:cNvPr id="45" name="Picture 44" descr="Screen Shot 2015-11-29 at 1.18.06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934" y="2578118"/>
                <a:ext cx="1931226" cy="2194575"/>
              </a:xfrm>
              <a:prstGeom prst="rect">
                <a:avLst/>
              </a:prstGeom>
            </p:spPr>
          </p:pic>
          <p:cxnSp>
            <p:nvCxnSpPr>
              <p:cNvPr id="46" name="Straight Connector 45"/>
              <p:cNvCxnSpPr/>
              <p:nvPr/>
            </p:nvCxnSpPr>
            <p:spPr>
              <a:xfrm>
                <a:off x="0" y="4766665"/>
                <a:ext cx="2441319" cy="0"/>
              </a:xfrm>
              <a:prstGeom prst="line">
                <a:avLst/>
              </a:prstGeom>
              <a:ln w="762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19556" y="4809575"/>
                <a:ext cx="2441319" cy="0"/>
              </a:xfrm>
              <a:prstGeom prst="line">
                <a:avLst/>
              </a:prstGeom>
              <a:ln w="762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54" name="TextBox 53"/>
          <p:cNvSpPr txBox="1"/>
          <p:nvPr/>
        </p:nvSpPr>
        <p:spPr>
          <a:xfrm>
            <a:off x="2192778" y="1371600"/>
            <a:ext cx="4766148" cy="369332"/>
          </a:xfrm>
          <a:prstGeom prst="rect">
            <a:avLst/>
          </a:prstGeom>
          <a:noFill/>
        </p:spPr>
        <p:txBody>
          <a:bodyPr wrap="none" rtlCol="0">
            <a:spAutoFit/>
          </a:bodyPr>
          <a:lstStyle/>
          <a:p>
            <a:pPr algn="ctr"/>
            <a:r>
              <a:rPr lang="en-US" b="1">
                <a:solidFill>
                  <a:prstClr val="black"/>
                </a:solidFill>
                <a:latin typeface="Calibri"/>
              </a:rPr>
              <a:t>Skin or blood cells </a:t>
            </a:r>
            <a:r>
              <a:rPr lang="en-US" b="1">
                <a:solidFill>
                  <a:prstClr val="black"/>
                </a:solidFill>
                <a:latin typeface="Calibri"/>
                <a:sym typeface="Wingdings"/>
              </a:rPr>
              <a:t> reprogrammed to iPS cells</a:t>
            </a:r>
            <a:endParaRPr lang="en-US" b="1">
              <a:solidFill>
                <a:prstClr val="black"/>
              </a:solidFill>
              <a:latin typeface="Calibri"/>
            </a:endParaRPr>
          </a:p>
        </p:txBody>
      </p:sp>
      <p:grpSp>
        <p:nvGrpSpPr>
          <p:cNvPr id="55" name="Group 54"/>
          <p:cNvGrpSpPr/>
          <p:nvPr/>
        </p:nvGrpSpPr>
        <p:grpSpPr>
          <a:xfrm>
            <a:off x="4369223" y="2946815"/>
            <a:ext cx="622706" cy="843852"/>
            <a:chOff x="3335714" y="2946815"/>
            <a:chExt cx="467030" cy="843852"/>
          </a:xfrm>
        </p:grpSpPr>
        <p:grpSp>
          <p:nvGrpSpPr>
            <p:cNvPr id="56" name="Group 55"/>
            <p:cNvGrpSpPr/>
            <p:nvPr/>
          </p:nvGrpSpPr>
          <p:grpSpPr>
            <a:xfrm>
              <a:off x="3335714" y="3006993"/>
              <a:ext cx="164623" cy="783674"/>
              <a:chOff x="3312196" y="3006993"/>
              <a:chExt cx="164623" cy="783674"/>
            </a:xfrm>
          </p:grpSpPr>
          <p:cxnSp>
            <p:nvCxnSpPr>
              <p:cNvPr id="58" name="Straight Arrow Connector 57"/>
              <p:cNvCxnSpPr/>
              <p:nvPr/>
            </p:nvCxnSpPr>
            <p:spPr>
              <a:xfrm>
                <a:off x="3312196" y="3006993"/>
                <a:ext cx="153331" cy="196228"/>
              </a:xfrm>
              <a:prstGeom prst="straightConnector1">
                <a:avLst/>
              </a:prstGeom>
              <a:ln w="57150" cmpd="sng">
                <a:solidFill>
                  <a:schemeClr val="tx1">
                    <a:lumMod val="50000"/>
                    <a:lumOff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3323488" y="3594439"/>
                <a:ext cx="153331" cy="196228"/>
              </a:xfrm>
              <a:prstGeom prst="straightConnector1">
                <a:avLst/>
              </a:prstGeom>
              <a:ln w="57150" cmpd="sng">
                <a:solidFill>
                  <a:schemeClr val="tx1">
                    <a:lumMod val="50000"/>
                    <a:lumOff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3436258" y="2946815"/>
              <a:ext cx="366486" cy="369332"/>
            </a:xfrm>
            <a:prstGeom prst="rect">
              <a:avLst/>
            </a:prstGeom>
            <a:noFill/>
          </p:spPr>
          <p:txBody>
            <a:bodyPr wrap="none" rtlCol="0">
              <a:spAutoFit/>
            </a:bodyPr>
            <a:lstStyle/>
            <a:p>
              <a:r>
                <a:rPr lang="en-US" b="1">
                  <a:solidFill>
                    <a:prstClr val="black">
                      <a:lumMod val="65000"/>
                      <a:lumOff val="35000"/>
                    </a:prstClr>
                  </a:solidFill>
                  <a:latin typeface="Calibri"/>
                </a:rPr>
                <a:t>IVF</a:t>
              </a:r>
            </a:p>
          </p:txBody>
        </p:sp>
      </p:grpSp>
      <p:sp>
        <p:nvSpPr>
          <p:cNvPr id="32" name="TextBox 31"/>
          <p:cNvSpPr txBox="1"/>
          <p:nvPr/>
        </p:nvSpPr>
        <p:spPr>
          <a:xfrm>
            <a:off x="2187084" y="1676400"/>
            <a:ext cx="5484569" cy="369332"/>
          </a:xfrm>
          <a:prstGeom prst="rect">
            <a:avLst/>
          </a:prstGeom>
          <a:noFill/>
        </p:spPr>
        <p:txBody>
          <a:bodyPr wrap="none" rtlCol="0">
            <a:spAutoFit/>
          </a:bodyPr>
          <a:lstStyle/>
          <a:p>
            <a:pPr algn="ctr"/>
            <a:r>
              <a:rPr lang="en-US" b="1">
                <a:solidFill>
                  <a:prstClr val="black"/>
                </a:solidFill>
                <a:latin typeface="Calibri"/>
              </a:rPr>
              <a:t>iPS cells subjected to gene editing – analysed to be safe</a:t>
            </a:r>
          </a:p>
        </p:txBody>
      </p:sp>
      <p:sp>
        <p:nvSpPr>
          <p:cNvPr id="33" name="TextBox 32"/>
          <p:cNvSpPr txBox="1"/>
          <p:nvPr/>
        </p:nvSpPr>
        <p:spPr>
          <a:xfrm>
            <a:off x="2181449" y="1981200"/>
            <a:ext cx="5732985" cy="369332"/>
          </a:xfrm>
          <a:prstGeom prst="rect">
            <a:avLst/>
          </a:prstGeom>
          <a:noFill/>
        </p:spPr>
        <p:txBody>
          <a:bodyPr wrap="none" rtlCol="0">
            <a:spAutoFit/>
          </a:bodyPr>
          <a:lstStyle/>
          <a:p>
            <a:pPr algn="ctr"/>
            <a:r>
              <a:rPr lang="en-US" b="1">
                <a:solidFill>
                  <a:prstClr val="black"/>
                </a:solidFill>
                <a:latin typeface="Calibri"/>
              </a:rPr>
              <a:t>iPS cells turned into eggs and sperm in a dish, used for IVF</a:t>
            </a:r>
          </a:p>
        </p:txBody>
      </p:sp>
      <p:sp>
        <p:nvSpPr>
          <p:cNvPr id="34" name="TextBox 33"/>
          <p:cNvSpPr txBox="1"/>
          <p:nvPr/>
        </p:nvSpPr>
        <p:spPr>
          <a:xfrm>
            <a:off x="2073058" y="5032155"/>
            <a:ext cx="3536584" cy="923330"/>
          </a:xfrm>
          <a:prstGeom prst="rect">
            <a:avLst/>
          </a:prstGeom>
          <a:noFill/>
        </p:spPr>
        <p:txBody>
          <a:bodyPr wrap="square" rtlCol="0">
            <a:spAutoFit/>
          </a:bodyPr>
          <a:lstStyle/>
          <a:p>
            <a:pPr algn="ctr"/>
            <a:r>
              <a:rPr lang="en-US" b="1">
                <a:solidFill>
                  <a:prstClr val="black"/>
                </a:solidFill>
                <a:latin typeface="Calibri"/>
              </a:rPr>
              <a:t>Sperm and eggs have been made from mouse iPS cells</a:t>
            </a:r>
            <a:r>
              <a:rPr lang="is-IS" b="1">
                <a:solidFill>
                  <a:prstClr val="black"/>
                </a:solidFill>
                <a:latin typeface="Calibri"/>
              </a:rPr>
              <a:t>…</a:t>
            </a:r>
          </a:p>
          <a:p>
            <a:pPr algn="ctr"/>
            <a:r>
              <a:rPr lang="is-IS" b="1">
                <a:solidFill>
                  <a:prstClr val="black"/>
                </a:solidFill>
                <a:latin typeface="Calibri"/>
              </a:rPr>
              <a:t>and mice have been born</a:t>
            </a:r>
            <a:endParaRPr lang="en-US" b="1">
              <a:solidFill>
                <a:prstClr val="black"/>
              </a:solidFill>
              <a:latin typeface="Calibri"/>
            </a:endParaRPr>
          </a:p>
        </p:txBody>
      </p:sp>
      <p:grpSp>
        <p:nvGrpSpPr>
          <p:cNvPr id="7" name="Group 6"/>
          <p:cNvGrpSpPr/>
          <p:nvPr/>
        </p:nvGrpSpPr>
        <p:grpSpPr>
          <a:xfrm>
            <a:off x="5666429" y="4609893"/>
            <a:ext cx="5897631" cy="2248107"/>
            <a:chOff x="4495800" y="3488001"/>
            <a:chExt cx="7696200" cy="2933700"/>
          </a:xfrm>
        </p:grpSpPr>
        <p:pic>
          <p:nvPicPr>
            <p:cNvPr id="5" name="Picture 4" descr="Screen Shot 2018-11-26 at 10.07.00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95800" y="3488001"/>
              <a:ext cx="7696200" cy="2933700"/>
            </a:xfrm>
            <a:prstGeom prst="rect">
              <a:avLst/>
            </a:prstGeom>
          </p:spPr>
        </p:pic>
        <p:pic>
          <p:nvPicPr>
            <p:cNvPr id="6" name="Picture 5" descr="Screen Shot 2018-11-26 at 10.07.16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13551" y="3919437"/>
              <a:ext cx="5311872" cy="293526"/>
            </a:xfrm>
            <a:prstGeom prst="rect">
              <a:avLst/>
            </a:prstGeom>
          </p:spPr>
        </p:pic>
      </p:grpSp>
    </p:spTree>
    <p:extLst>
      <p:ext uri="{BB962C8B-B14F-4D97-AF65-F5344CB8AC3E}">
        <p14:creationId xmlns:p14="http://schemas.microsoft.com/office/powerpoint/2010/main" val="7157105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 responsible pathway for clinical translation</a:t>
            </a:r>
          </a:p>
        </p:txBody>
      </p:sp>
      <p:sp>
        <p:nvSpPr>
          <p:cNvPr id="3" name="Content Placeholder 2"/>
          <p:cNvSpPr>
            <a:spLocks noGrp="1"/>
          </p:cNvSpPr>
          <p:nvPr>
            <p:ph idx="1"/>
          </p:nvPr>
        </p:nvSpPr>
        <p:spPr>
          <a:xfrm>
            <a:off x="454677" y="1825625"/>
            <a:ext cx="11178775" cy="4351338"/>
          </a:xfrm>
        </p:spPr>
        <p:txBody>
          <a:bodyPr>
            <a:normAutofit fontScale="92500" lnSpcReduction="20000"/>
          </a:bodyPr>
          <a:lstStyle/>
          <a:p>
            <a:r>
              <a:rPr lang="en-US"/>
              <a:t>Scientific consensus on optimal method for genome editing in embryos</a:t>
            </a:r>
          </a:p>
          <a:p>
            <a:pPr lvl="1"/>
            <a:r>
              <a:rPr lang="en-US"/>
              <a:t>Stage and methodology for maximizing on target editing, minimizing mosaicism</a:t>
            </a:r>
          </a:p>
          <a:p>
            <a:pPr lvl="1"/>
            <a:r>
              <a:rPr lang="en-US"/>
              <a:t>Methods to enable comprehensive assessment of genetic and functional outcome</a:t>
            </a:r>
          </a:p>
          <a:p>
            <a:pPr lvl="1"/>
            <a:r>
              <a:rPr lang="en-US"/>
              <a:t>Agreement on </a:t>
            </a:r>
            <a:r>
              <a:rPr lang="en-US"/>
              <a:t>methods to evaluate </a:t>
            </a:r>
            <a:r>
              <a:rPr lang="en-US"/>
              <a:t>efficacy, consensus on </a:t>
            </a:r>
            <a:r>
              <a:rPr lang="en-US"/>
              <a:t>standards</a:t>
            </a:r>
          </a:p>
          <a:p>
            <a:r>
              <a:rPr lang="en-US"/>
              <a:t>Definition of standards of technical competence for investigators</a:t>
            </a:r>
          </a:p>
          <a:p>
            <a:pPr lvl="1"/>
            <a:r>
              <a:rPr lang="en-US"/>
              <a:t>ISSCR Guidelines specify importance of relevant expertise of investigators</a:t>
            </a:r>
            <a:r>
              <a:rPr lang="mr-IN"/>
              <a:t>…</a:t>
            </a:r>
            <a:r>
              <a:rPr lang="en-US"/>
              <a:t>”Appropriate expertise and/or training of the investigators to perform the stated experiments must be ascertained in order to ensure the optimal use of research materials.” (ISSCR Guidelines, p6 May 2016)</a:t>
            </a:r>
          </a:p>
          <a:p>
            <a:pPr marL="0" indent="0">
              <a:buNone/>
            </a:pPr>
            <a:endParaRPr lang="en-US"/>
          </a:p>
          <a:p>
            <a:r>
              <a:rPr lang="en-US" sz="3900"/>
              <a:t>Needed: A well defined translational pathway</a:t>
            </a:r>
          </a:p>
          <a:p>
            <a:pPr lvl="1"/>
            <a:r>
              <a:rPr lang="en-US"/>
              <a:t>Time for formal study group to define procedural standards for genome editing</a:t>
            </a:r>
          </a:p>
          <a:p>
            <a:pPr lvl="1"/>
            <a:r>
              <a:rPr lang="en-US"/>
              <a:t>Considerations of permissible “first in human” indications</a:t>
            </a:r>
            <a:endParaRPr lang="en-US"/>
          </a:p>
        </p:txBody>
      </p:sp>
    </p:spTree>
    <p:extLst>
      <p:ext uri="{BB962C8B-B14F-4D97-AF65-F5344CB8AC3E}">
        <p14:creationId xmlns:p14="http://schemas.microsoft.com/office/powerpoint/2010/main" val="26606416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left)">
                                      <p:cBhvr>
                                        <p:cTn id="33" dur="500"/>
                                        <p:tgtEl>
                                          <p:spTgt spid="3">
                                            <p:txEl>
                                              <p:pRg st="7" end="7"/>
                                            </p:txEl>
                                          </p:spTgt>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left)">
                                      <p:cBhvr>
                                        <p:cTn id="37" dur="500"/>
                                        <p:tgtEl>
                                          <p:spTgt spid="3">
                                            <p:txEl>
                                              <p:pRg st="8" end="8"/>
                                            </p:txEl>
                                          </p:spTgt>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wipe(left)">
                                      <p:cBhvr>
                                        <p:cTn id="4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2181831" y="-213874"/>
            <a:ext cx="8229600" cy="1143000"/>
          </a:xfrm>
        </p:spPr>
        <p:txBody>
          <a:bodyPr>
            <a:normAutofit/>
          </a:bodyPr>
          <a:lstStyle/>
          <a:p>
            <a:r>
              <a:rPr lang="en-US" sz="3600" b="1" u="sng"/>
              <a:t>Are there compelling medical indications?</a:t>
            </a:r>
          </a:p>
        </p:txBody>
      </p:sp>
      <p:sp>
        <p:nvSpPr>
          <p:cNvPr id="23" name="Right Triangle 22"/>
          <p:cNvSpPr/>
          <p:nvPr/>
        </p:nvSpPr>
        <p:spPr>
          <a:xfrm>
            <a:off x="2612368" y="1087773"/>
            <a:ext cx="7349495" cy="876813"/>
          </a:xfrm>
          <a:prstGeom prst="rtTriangle">
            <a:avLst/>
          </a:prstGeom>
          <a:gradFill flip="none" rotWithShape="1">
            <a:gsLst>
              <a:gs pos="0">
                <a:srgbClr val="00AB01"/>
              </a:gs>
              <a:gs pos="100000">
                <a:srgbClr val="FFFFFF"/>
              </a:gs>
            </a:gsLst>
            <a:lin ang="0" scaled="1"/>
            <a:tileRect/>
          </a:gradFill>
          <a:effectLst>
            <a:outerShdw blurRad="40000" dist="23000" dir="108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prstClr val="white"/>
              </a:solidFill>
              <a:latin typeface="Calibri"/>
            </a:endParaRPr>
          </a:p>
        </p:txBody>
      </p:sp>
      <p:sp>
        <p:nvSpPr>
          <p:cNvPr id="24" name="Right Triangle 23"/>
          <p:cNvSpPr/>
          <p:nvPr/>
        </p:nvSpPr>
        <p:spPr>
          <a:xfrm flipH="1" flipV="1">
            <a:off x="2612367" y="993593"/>
            <a:ext cx="7349495" cy="876813"/>
          </a:xfrm>
          <a:prstGeom prst="rtTriangle">
            <a:avLst/>
          </a:prstGeom>
          <a:gradFill flip="none" rotWithShape="1">
            <a:gsLst>
              <a:gs pos="0">
                <a:srgbClr val="FF0000"/>
              </a:gs>
              <a:gs pos="100000">
                <a:srgbClr val="FFFFFF"/>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prstClr val="white"/>
              </a:solidFill>
              <a:latin typeface="Calibri"/>
            </a:endParaRPr>
          </a:p>
        </p:txBody>
      </p:sp>
      <p:pic>
        <p:nvPicPr>
          <p:cNvPr id="25" name="Picture 24"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951" y="1030580"/>
            <a:ext cx="842064" cy="970993"/>
          </a:xfrm>
          <a:prstGeom prst="rect">
            <a:avLst/>
          </a:prstGeom>
        </p:spPr>
      </p:pic>
      <p:pic>
        <p:nvPicPr>
          <p:cNvPr id="26" name="Picture 25"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5013" y="993593"/>
            <a:ext cx="863618" cy="995847"/>
          </a:xfrm>
          <a:prstGeom prst="rect">
            <a:avLst/>
          </a:prstGeom>
        </p:spPr>
      </p:pic>
      <p:sp>
        <p:nvSpPr>
          <p:cNvPr id="27" name="Content Placeholder 3"/>
          <p:cNvSpPr>
            <a:spLocks noGrp="1"/>
          </p:cNvSpPr>
          <p:nvPr>
            <p:ph sz="half" idx="4294967295"/>
          </p:nvPr>
        </p:nvSpPr>
        <p:spPr>
          <a:xfrm>
            <a:off x="1990273" y="2098749"/>
            <a:ext cx="2604002" cy="2034284"/>
          </a:xfrm>
          <a:prstGeom prst="rect">
            <a:avLst/>
          </a:prstGeom>
        </p:spPr>
        <p:txBody>
          <a:bodyPr/>
          <a:lstStyle/>
          <a:p>
            <a:pPr marL="0" indent="0">
              <a:buNone/>
            </a:pPr>
            <a:r>
              <a:rPr lang="en-US" sz="1800" b="1" u="sng"/>
              <a:t>Disease prevention</a:t>
            </a:r>
          </a:p>
          <a:p>
            <a:r>
              <a:rPr lang="en-US" sz="1800" b="1"/>
              <a:t>Huntington’s</a:t>
            </a:r>
          </a:p>
          <a:p>
            <a:r>
              <a:rPr lang="en-US" sz="1800" b="1"/>
              <a:t>Tay Sach’s</a:t>
            </a:r>
          </a:p>
          <a:p>
            <a:r>
              <a:rPr lang="en-US" sz="1800" b="1"/>
              <a:t>Cystic Fibrosis</a:t>
            </a:r>
          </a:p>
          <a:p>
            <a:r>
              <a:rPr lang="en-US" sz="1800" b="1"/>
              <a:t>Sickle cell anemia</a:t>
            </a:r>
          </a:p>
        </p:txBody>
      </p:sp>
      <p:sp>
        <p:nvSpPr>
          <p:cNvPr id="28" name="Content Placeholder 3"/>
          <p:cNvSpPr>
            <a:spLocks noGrp="1"/>
          </p:cNvSpPr>
          <p:nvPr>
            <p:ph sz="half" idx="4294967295"/>
          </p:nvPr>
        </p:nvSpPr>
        <p:spPr>
          <a:xfrm>
            <a:off x="2007042" y="4014195"/>
            <a:ext cx="3462990" cy="2883613"/>
          </a:xfrm>
          <a:prstGeom prst="rect">
            <a:avLst/>
          </a:prstGeom>
        </p:spPr>
        <p:txBody>
          <a:bodyPr>
            <a:normAutofit/>
          </a:bodyPr>
          <a:lstStyle/>
          <a:p>
            <a:pPr marL="0" indent="0">
              <a:buNone/>
            </a:pPr>
            <a:r>
              <a:rPr lang="en-US" sz="1800" b="1" u="sng"/>
              <a:t>Consider alternatives…</a:t>
            </a:r>
          </a:p>
          <a:p>
            <a:pPr marL="0" indent="0">
              <a:buNone/>
            </a:pPr>
            <a:r>
              <a:rPr lang="en-US" sz="1800" b="1"/>
              <a:t>IVF, genetic diagnosis</a:t>
            </a:r>
          </a:p>
          <a:p>
            <a:pPr marL="0" indent="0">
              <a:buNone/>
            </a:pPr>
            <a:r>
              <a:rPr lang="en-US" sz="1800" b="1"/>
              <a:t>Somatic therapy</a:t>
            </a:r>
          </a:p>
          <a:p>
            <a:pPr marL="0" indent="0">
              <a:buNone/>
            </a:pPr>
            <a:r>
              <a:rPr lang="en-US" sz="1800" b="1" u="sng"/>
              <a:t>When no alternative…</a:t>
            </a:r>
          </a:p>
          <a:p>
            <a:pPr marL="0" indent="0">
              <a:buNone/>
            </a:pPr>
            <a:r>
              <a:rPr lang="en-US" sz="1800" b="1"/>
              <a:t>Couples, both affected</a:t>
            </a:r>
          </a:p>
          <a:p>
            <a:pPr marL="57150" indent="0">
              <a:buNone/>
            </a:pPr>
            <a:r>
              <a:rPr lang="en-US" sz="1800" b="1"/>
              <a:t>Infertility</a:t>
            </a:r>
          </a:p>
        </p:txBody>
      </p:sp>
      <p:sp>
        <p:nvSpPr>
          <p:cNvPr id="32" name="Content Placeholder 3"/>
          <p:cNvSpPr>
            <a:spLocks noGrp="1"/>
          </p:cNvSpPr>
          <p:nvPr>
            <p:ph sz="half" idx="4294967295"/>
          </p:nvPr>
        </p:nvSpPr>
        <p:spPr>
          <a:xfrm>
            <a:off x="4925192" y="2098749"/>
            <a:ext cx="2926570" cy="3045261"/>
          </a:xfrm>
          <a:prstGeom prst="rect">
            <a:avLst/>
          </a:prstGeom>
        </p:spPr>
        <p:txBody>
          <a:bodyPr/>
          <a:lstStyle/>
          <a:p>
            <a:pPr marL="0" indent="0">
              <a:buNone/>
            </a:pPr>
            <a:r>
              <a:rPr lang="en-US" sz="1800" b="1" u="sng"/>
              <a:t>Modifying Disease Risk</a:t>
            </a:r>
          </a:p>
          <a:p>
            <a:r>
              <a:rPr lang="en-US" sz="1800" b="1"/>
              <a:t>HIV resistance (CCR5)</a:t>
            </a:r>
          </a:p>
          <a:p>
            <a:r>
              <a:rPr lang="en-US" sz="1800" b="1"/>
              <a:t>Heart disease (PCSK9)</a:t>
            </a:r>
          </a:p>
          <a:p>
            <a:r>
              <a:rPr lang="en-US" sz="1800" b="1"/>
              <a:t>Alzheimer’s </a:t>
            </a:r>
            <a:r>
              <a:rPr lang="en-US" sz="1600" b="1"/>
              <a:t>(APP A673T/+)</a:t>
            </a:r>
          </a:p>
          <a:p>
            <a:r>
              <a:rPr lang="en-US" sz="1800" b="1"/>
              <a:t>Cancer (BRCA1/2)</a:t>
            </a:r>
          </a:p>
          <a:p>
            <a:r>
              <a:rPr lang="en-US" sz="1800" b="1"/>
              <a:t>Resistance to global pandemics… </a:t>
            </a:r>
          </a:p>
          <a:p>
            <a:endParaRPr lang="en-US" sz="1800" b="1"/>
          </a:p>
        </p:txBody>
      </p:sp>
      <p:sp>
        <p:nvSpPr>
          <p:cNvPr id="33" name="Content Placeholder 3"/>
          <p:cNvSpPr>
            <a:spLocks noGrp="1"/>
          </p:cNvSpPr>
          <p:nvPr>
            <p:ph sz="half" idx="4294967295"/>
          </p:nvPr>
        </p:nvSpPr>
        <p:spPr>
          <a:xfrm>
            <a:off x="7994583" y="2098749"/>
            <a:ext cx="2838261" cy="2527444"/>
          </a:xfrm>
          <a:prstGeom prst="rect">
            <a:avLst/>
          </a:prstGeom>
        </p:spPr>
        <p:txBody>
          <a:bodyPr/>
          <a:lstStyle/>
          <a:p>
            <a:pPr marL="0" indent="0">
              <a:buNone/>
            </a:pPr>
            <a:r>
              <a:rPr lang="en-US" sz="1800" b="1" u="sng"/>
              <a:t>“Enhancements”</a:t>
            </a:r>
          </a:p>
          <a:p>
            <a:r>
              <a:rPr lang="en-US" sz="1800" b="1"/>
              <a:t>Muscularity (MSTN)</a:t>
            </a:r>
          </a:p>
          <a:p>
            <a:r>
              <a:rPr lang="en-US" sz="1800" b="1"/>
              <a:t>Height, skin color</a:t>
            </a:r>
          </a:p>
          <a:p>
            <a:r>
              <a:rPr lang="en-US" sz="1800" b="1"/>
              <a:t>Learning and memory </a:t>
            </a:r>
            <a:r>
              <a:rPr lang="en-US" sz="1050" b="1">
                <a:hlinkClick r:id="rId4"/>
              </a:rPr>
              <a:t>https://www.dnalc.org/view/1390-Genes-for-Learning-and-Memory.html</a:t>
            </a:r>
            <a:endParaRPr lang="en-US" sz="1050" b="1"/>
          </a:p>
          <a:p>
            <a:endParaRPr lang="en-US" sz="1800" b="1"/>
          </a:p>
          <a:p>
            <a:endParaRPr lang="en-US" sz="1800" b="1"/>
          </a:p>
          <a:p>
            <a:endParaRPr lang="en-US" sz="1800" b="1"/>
          </a:p>
        </p:txBody>
      </p:sp>
      <p:sp>
        <p:nvSpPr>
          <p:cNvPr id="34" name="TextBox 33"/>
          <p:cNvSpPr txBox="1"/>
          <p:nvPr/>
        </p:nvSpPr>
        <p:spPr>
          <a:xfrm>
            <a:off x="4594275" y="4753049"/>
            <a:ext cx="5188217" cy="1077218"/>
          </a:xfrm>
          <a:prstGeom prst="rect">
            <a:avLst/>
          </a:prstGeom>
          <a:noFill/>
        </p:spPr>
        <p:txBody>
          <a:bodyPr wrap="square" rtlCol="0">
            <a:spAutoFit/>
          </a:bodyPr>
          <a:lstStyle/>
          <a:p>
            <a:pPr algn="ctr"/>
            <a:r>
              <a:rPr lang="en-US" sz="3200" b="1">
                <a:solidFill>
                  <a:prstClr val="black"/>
                </a:solidFill>
                <a:latin typeface="Calibri"/>
              </a:rPr>
              <a:t>Permissible vs impermissible applications?</a:t>
            </a:r>
          </a:p>
        </p:txBody>
      </p:sp>
      <p:sp>
        <p:nvSpPr>
          <p:cNvPr id="35" name="Rectangle 34"/>
          <p:cNvSpPr/>
          <p:nvPr/>
        </p:nvSpPr>
        <p:spPr>
          <a:xfrm>
            <a:off x="4208700" y="830690"/>
            <a:ext cx="385575" cy="1268283"/>
          </a:xfrm>
          <a:prstGeom prst="rect">
            <a:avLst/>
          </a:prstGeom>
          <a:solidFill>
            <a:schemeClr val="tx1"/>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a:solidFill>
                  <a:prstClr val="white"/>
                </a:solidFill>
                <a:latin typeface="Calibri"/>
              </a:rPr>
              <a:t>?</a:t>
            </a:r>
          </a:p>
        </p:txBody>
      </p:sp>
    </p:spTree>
    <p:extLst>
      <p:ext uri="{BB962C8B-B14F-4D97-AF65-F5344CB8AC3E}">
        <p14:creationId xmlns:p14="http://schemas.microsoft.com/office/powerpoint/2010/main" val="30150428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wipe(left)">
                                      <p:cBhvr>
                                        <p:cTn id="7" dur="500"/>
                                        <p:tgtEl>
                                          <p:spTgt spid="2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animEffect transition="in" filter="wipe(left)">
                                      <p:cBhvr>
                                        <p:cTn id="11" dur="500"/>
                                        <p:tgtEl>
                                          <p:spTgt spid="27">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xEl>
                                              <p:pRg st="2" end="2"/>
                                            </p:txEl>
                                          </p:spTgt>
                                        </p:tgtEl>
                                        <p:attrNameLst>
                                          <p:attrName>style.visibility</p:attrName>
                                        </p:attrNameLst>
                                      </p:cBhvr>
                                      <p:to>
                                        <p:strVal val="visible"/>
                                      </p:to>
                                    </p:set>
                                    <p:animEffect transition="in" filter="wipe(left)">
                                      <p:cBhvr>
                                        <p:cTn id="15" dur="500"/>
                                        <p:tgtEl>
                                          <p:spTgt spid="27">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7">
                                            <p:txEl>
                                              <p:pRg st="3" end="3"/>
                                            </p:txEl>
                                          </p:spTgt>
                                        </p:tgtEl>
                                        <p:attrNameLst>
                                          <p:attrName>style.visibility</p:attrName>
                                        </p:attrNameLst>
                                      </p:cBhvr>
                                      <p:to>
                                        <p:strVal val="visible"/>
                                      </p:to>
                                    </p:set>
                                    <p:animEffect transition="in" filter="wipe(left)">
                                      <p:cBhvr>
                                        <p:cTn id="19" dur="500"/>
                                        <p:tgtEl>
                                          <p:spTgt spid="27">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
                                            <p:txEl>
                                              <p:pRg st="4" end="4"/>
                                            </p:txEl>
                                          </p:spTgt>
                                        </p:tgtEl>
                                        <p:attrNameLst>
                                          <p:attrName>style.visibility</p:attrName>
                                        </p:attrNameLst>
                                      </p:cBhvr>
                                      <p:to>
                                        <p:strVal val="visible"/>
                                      </p:to>
                                    </p:set>
                                    <p:animEffect transition="in" filter="wipe(left)">
                                      <p:cBhvr>
                                        <p:cTn id="23" dur="500"/>
                                        <p:tgtEl>
                                          <p:spTgt spid="2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Effect transition="in" filter="wipe(left)">
                                      <p:cBhvr>
                                        <p:cTn id="28" dur="500"/>
                                        <p:tgtEl>
                                          <p:spTgt spid="28">
                                            <p:txEl>
                                              <p:pRg st="0" end="0"/>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28">
                                            <p:txEl>
                                              <p:pRg st="1" end="1"/>
                                            </p:txEl>
                                          </p:spTgt>
                                        </p:tgtEl>
                                        <p:attrNameLst>
                                          <p:attrName>style.visibility</p:attrName>
                                        </p:attrNameLst>
                                      </p:cBhvr>
                                      <p:to>
                                        <p:strVal val="visible"/>
                                      </p:to>
                                    </p:set>
                                    <p:animEffect transition="in" filter="wipe(left)">
                                      <p:cBhvr>
                                        <p:cTn id="32" dur="500"/>
                                        <p:tgtEl>
                                          <p:spTgt spid="28">
                                            <p:txEl>
                                              <p:pRg st="1" end="1"/>
                                            </p:txEl>
                                          </p:spTgt>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28">
                                            <p:txEl>
                                              <p:pRg st="2" end="2"/>
                                            </p:txEl>
                                          </p:spTgt>
                                        </p:tgtEl>
                                        <p:attrNameLst>
                                          <p:attrName>style.visibility</p:attrName>
                                        </p:attrNameLst>
                                      </p:cBhvr>
                                      <p:to>
                                        <p:strVal val="visible"/>
                                      </p:to>
                                    </p:set>
                                    <p:animEffect transition="in" filter="wipe(left)">
                                      <p:cBhvr>
                                        <p:cTn id="36" dur="500"/>
                                        <p:tgtEl>
                                          <p:spTgt spid="28">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8">
                                            <p:txEl>
                                              <p:pRg st="3" end="3"/>
                                            </p:txEl>
                                          </p:spTgt>
                                        </p:tgtEl>
                                        <p:attrNameLst>
                                          <p:attrName>style.visibility</p:attrName>
                                        </p:attrNameLst>
                                      </p:cBhvr>
                                      <p:to>
                                        <p:strVal val="visible"/>
                                      </p:to>
                                    </p:set>
                                    <p:animEffect transition="in" filter="wipe(left)">
                                      <p:cBhvr>
                                        <p:cTn id="41" dur="500"/>
                                        <p:tgtEl>
                                          <p:spTgt spid="28">
                                            <p:txEl>
                                              <p:pRg st="3" end="3"/>
                                            </p:txEl>
                                          </p:spTgt>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28">
                                            <p:txEl>
                                              <p:pRg st="4" end="4"/>
                                            </p:txEl>
                                          </p:spTgt>
                                        </p:tgtEl>
                                        <p:attrNameLst>
                                          <p:attrName>style.visibility</p:attrName>
                                        </p:attrNameLst>
                                      </p:cBhvr>
                                      <p:to>
                                        <p:strVal val="visible"/>
                                      </p:to>
                                    </p:set>
                                    <p:animEffect transition="in" filter="wipe(left)">
                                      <p:cBhvr>
                                        <p:cTn id="45" dur="500"/>
                                        <p:tgtEl>
                                          <p:spTgt spid="28">
                                            <p:txEl>
                                              <p:pRg st="4" end="4"/>
                                            </p:txEl>
                                          </p:spTgt>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28">
                                            <p:txEl>
                                              <p:pRg st="5" end="5"/>
                                            </p:txEl>
                                          </p:spTgt>
                                        </p:tgtEl>
                                        <p:attrNameLst>
                                          <p:attrName>style.visibility</p:attrName>
                                        </p:attrNameLst>
                                      </p:cBhvr>
                                      <p:to>
                                        <p:strVal val="visible"/>
                                      </p:to>
                                    </p:set>
                                    <p:animEffect transition="in" filter="wipe(left)">
                                      <p:cBhvr>
                                        <p:cTn id="49" dur="500"/>
                                        <p:tgtEl>
                                          <p:spTgt spid="28">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2">
                                            <p:txEl>
                                              <p:pRg st="0" end="0"/>
                                            </p:txEl>
                                          </p:spTgt>
                                        </p:tgtEl>
                                        <p:attrNameLst>
                                          <p:attrName>style.visibility</p:attrName>
                                        </p:attrNameLst>
                                      </p:cBhvr>
                                      <p:to>
                                        <p:strVal val="visible"/>
                                      </p:to>
                                    </p:set>
                                    <p:animEffect transition="in" filter="wipe(left)">
                                      <p:cBhvr>
                                        <p:cTn id="54" dur="500"/>
                                        <p:tgtEl>
                                          <p:spTgt spid="32">
                                            <p:txEl>
                                              <p:pRg st="0" end="0"/>
                                            </p:txEl>
                                          </p:spTgt>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32">
                                            <p:txEl>
                                              <p:pRg st="1" end="1"/>
                                            </p:txEl>
                                          </p:spTgt>
                                        </p:tgtEl>
                                        <p:attrNameLst>
                                          <p:attrName>style.visibility</p:attrName>
                                        </p:attrNameLst>
                                      </p:cBhvr>
                                      <p:to>
                                        <p:strVal val="visible"/>
                                      </p:to>
                                    </p:set>
                                    <p:animEffect transition="in" filter="wipe(left)">
                                      <p:cBhvr>
                                        <p:cTn id="58" dur="500"/>
                                        <p:tgtEl>
                                          <p:spTgt spid="32">
                                            <p:txEl>
                                              <p:pRg st="1" end="1"/>
                                            </p:txEl>
                                          </p:spTgt>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32">
                                            <p:txEl>
                                              <p:pRg st="2" end="2"/>
                                            </p:txEl>
                                          </p:spTgt>
                                        </p:tgtEl>
                                        <p:attrNameLst>
                                          <p:attrName>style.visibility</p:attrName>
                                        </p:attrNameLst>
                                      </p:cBhvr>
                                      <p:to>
                                        <p:strVal val="visible"/>
                                      </p:to>
                                    </p:set>
                                    <p:animEffect transition="in" filter="wipe(left)">
                                      <p:cBhvr>
                                        <p:cTn id="62" dur="500"/>
                                        <p:tgtEl>
                                          <p:spTgt spid="32">
                                            <p:txEl>
                                              <p:pRg st="2" end="2"/>
                                            </p:txEl>
                                          </p:spTgt>
                                        </p:tgtEl>
                                      </p:cBhvr>
                                    </p:animEffect>
                                  </p:childTnLst>
                                </p:cTn>
                              </p:par>
                            </p:childTnLst>
                          </p:cTn>
                        </p:par>
                        <p:par>
                          <p:cTn id="63" fill="hold">
                            <p:stCondLst>
                              <p:cond delay="1500"/>
                            </p:stCondLst>
                            <p:childTnLst>
                              <p:par>
                                <p:cTn id="64" presetID="22" presetClass="entr" presetSubtype="8" fill="hold" grpId="0" nodeType="afterEffect">
                                  <p:stCondLst>
                                    <p:cond delay="0"/>
                                  </p:stCondLst>
                                  <p:childTnLst>
                                    <p:set>
                                      <p:cBhvr>
                                        <p:cTn id="65" dur="1" fill="hold">
                                          <p:stCondLst>
                                            <p:cond delay="0"/>
                                          </p:stCondLst>
                                        </p:cTn>
                                        <p:tgtEl>
                                          <p:spTgt spid="32">
                                            <p:txEl>
                                              <p:pRg st="3" end="3"/>
                                            </p:txEl>
                                          </p:spTgt>
                                        </p:tgtEl>
                                        <p:attrNameLst>
                                          <p:attrName>style.visibility</p:attrName>
                                        </p:attrNameLst>
                                      </p:cBhvr>
                                      <p:to>
                                        <p:strVal val="visible"/>
                                      </p:to>
                                    </p:set>
                                    <p:animEffect transition="in" filter="wipe(left)">
                                      <p:cBhvr>
                                        <p:cTn id="66" dur="500"/>
                                        <p:tgtEl>
                                          <p:spTgt spid="32">
                                            <p:txEl>
                                              <p:pRg st="3" end="3"/>
                                            </p:txEl>
                                          </p:spTgt>
                                        </p:tgtEl>
                                      </p:cBhvr>
                                    </p:animEffect>
                                  </p:childTnLst>
                                </p:cTn>
                              </p:par>
                            </p:childTnLst>
                          </p:cTn>
                        </p:par>
                        <p:par>
                          <p:cTn id="67" fill="hold">
                            <p:stCondLst>
                              <p:cond delay="2000"/>
                            </p:stCondLst>
                            <p:childTnLst>
                              <p:par>
                                <p:cTn id="68" presetID="22" presetClass="entr" presetSubtype="8" fill="hold" grpId="0" nodeType="afterEffect">
                                  <p:stCondLst>
                                    <p:cond delay="0"/>
                                  </p:stCondLst>
                                  <p:childTnLst>
                                    <p:set>
                                      <p:cBhvr>
                                        <p:cTn id="69" dur="1" fill="hold">
                                          <p:stCondLst>
                                            <p:cond delay="0"/>
                                          </p:stCondLst>
                                        </p:cTn>
                                        <p:tgtEl>
                                          <p:spTgt spid="32">
                                            <p:txEl>
                                              <p:pRg st="4" end="4"/>
                                            </p:txEl>
                                          </p:spTgt>
                                        </p:tgtEl>
                                        <p:attrNameLst>
                                          <p:attrName>style.visibility</p:attrName>
                                        </p:attrNameLst>
                                      </p:cBhvr>
                                      <p:to>
                                        <p:strVal val="visible"/>
                                      </p:to>
                                    </p:set>
                                    <p:animEffect transition="in" filter="wipe(left)">
                                      <p:cBhvr>
                                        <p:cTn id="70" dur="500"/>
                                        <p:tgtEl>
                                          <p:spTgt spid="32">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2">
                                            <p:txEl>
                                              <p:pRg st="5" end="5"/>
                                            </p:txEl>
                                          </p:spTgt>
                                        </p:tgtEl>
                                        <p:attrNameLst>
                                          <p:attrName>style.visibility</p:attrName>
                                        </p:attrNameLst>
                                      </p:cBhvr>
                                      <p:to>
                                        <p:strVal val="visible"/>
                                      </p:to>
                                    </p:set>
                                    <p:animEffect transition="in" filter="wipe(left)">
                                      <p:cBhvr>
                                        <p:cTn id="75" dur="500"/>
                                        <p:tgtEl>
                                          <p:spTgt spid="32">
                                            <p:txEl>
                                              <p:pRg st="5" end="5"/>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3">
                                            <p:txEl>
                                              <p:pRg st="0" end="0"/>
                                            </p:txEl>
                                          </p:spTgt>
                                        </p:tgtEl>
                                        <p:attrNameLst>
                                          <p:attrName>style.visibility</p:attrName>
                                        </p:attrNameLst>
                                      </p:cBhvr>
                                      <p:to>
                                        <p:strVal val="visible"/>
                                      </p:to>
                                    </p:set>
                                    <p:animEffect transition="in" filter="wipe(left)">
                                      <p:cBhvr>
                                        <p:cTn id="80" dur="500"/>
                                        <p:tgtEl>
                                          <p:spTgt spid="33">
                                            <p:txEl>
                                              <p:pRg st="0" end="0"/>
                                            </p:txEl>
                                          </p:spTgt>
                                        </p:tgtEl>
                                      </p:cBhvr>
                                    </p:animEffec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33">
                                            <p:txEl>
                                              <p:pRg st="1" end="1"/>
                                            </p:txEl>
                                          </p:spTgt>
                                        </p:tgtEl>
                                        <p:attrNameLst>
                                          <p:attrName>style.visibility</p:attrName>
                                        </p:attrNameLst>
                                      </p:cBhvr>
                                      <p:to>
                                        <p:strVal val="visible"/>
                                      </p:to>
                                    </p:set>
                                    <p:animEffect transition="in" filter="wipe(left)">
                                      <p:cBhvr>
                                        <p:cTn id="84" dur="500"/>
                                        <p:tgtEl>
                                          <p:spTgt spid="33">
                                            <p:txEl>
                                              <p:pRg st="1" end="1"/>
                                            </p:txEl>
                                          </p:spTgt>
                                        </p:tgtEl>
                                      </p:cBhvr>
                                    </p:animEffect>
                                  </p:childTnLst>
                                </p:cTn>
                              </p:par>
                            </p:childTnLst>
                          </p:cTn>
                        </p:par>
                        <p:par>
                          <p:cTn id="85" fill="hold">
                            <p:stCondLst>
                              <p:cond delay="1000"/>
                            </p:stCondLst>
                            <p:childTnLst>
                              <p:par>
                                <p:cTn id="86" presetID="22" presetClass="entr" presetSubtype="8" fill="hold" grpId="0" nodeType="afterEffect">
                                  <p:stCondLst>
                                    <p:cond delay="0"/>
                                  </p:stCondLst>
                                  <p:childTnLst>
                                    <p:set>
                                      <p:cBhvr>
                                        <p:cTn id="87" dur="1" fill="hold">
                                          <p:stCondLst>
                                            <p:cond delay="0"/>
                                          </p:stCondLst>
                                        </p:cTn>
                                        <p:tgtEl>
                                          <p:spTgt spid="33">
                                            <p:txEl>
                                              <p:pRg st="2" end="2"/>
                                            </p:txEl>
                                          </p:spTgt>
                                        </p:tgtEl>
                                        <p:attrNameLst>
                                          <p:attrName>style.visibility</p:attrName>
                                        </p:attrNameLst>
                                      </p:cBhvr>
                                      <p:to>
                                        <p:strVal val="visible"/>
                                      </p:to>
                                    </p:set>
                                    <p:animEffect transition="in" filter="wipe(left)">
                                      <p:cBhvr>
                                        <p:cTn id="88" dur="500"/>
                                        <p:tgtEl>
                                          <p:spTgt spid="33">
                                            <p:txEl>
                                              <p:pRg st="2" end="2"/>
                                            </p:txEl>
                                          </p:spTgt>
                                        </p:tgtEl>
                                      </p:cBhvr>
                                    </p:animEffect>
                                  </p:childTnLst>
                                </p:cTn>
                              </p:par>
                            </p:childTnLst>
                          </p:cTn>
                        </p:par>
                        <p:par>
                          <p:cTn id="89" fill="hold">
                            <p:stCondLst>
                              <p:cond delay="1500"/>
                            </p:stCondLst>
                            <p:childTnLst>
                              <p:par>
                                <p:cTn id="90" presetID="22" presetClass="entr" presetSubtype="8" fill="hold" grpId="0" nodeType="afterEffect">
                                  <p:stCondLst>
                                    <p:cond delay="0"/>
                                  </p:stCondLst>
                                  <p:childTnLst>
                                    <p:set>
                                      <p:cBhvr>
                                        <p:cTn id="91" dur="1" fill="hold">
                                          <p:stCondLst>
                                            <p:cond delay="0"/>
                                          </p:stCondLst>
                                        </p:cTn>
                                        <p:tgtEl>
                                          <p:spTgt spid="33">
                                            <p:txEl>
                                              <p:pRg st="3" end="3"/>
                                            </p:txEl>
                                          </p:spTgt>
                                        </p:tgtEl>
                                        <p:attrNameLst>
                                          <p:attrName>style.visibility</p:attrName>
                                        </p:attrNameLst>
                                      </p:cBhvr>
                                      <p:to>
                                        <p:strVal val="visible"/>
                                      </p:to>
                                    </p:set>
                                    <p:animEffect transition="in" filter="wipe(left)">
                                      <p:cBhvr>
                                        <p:cTn id="92" dur="500"/>
                                        <p:tgtEl>
                                          <p:spTgt spid="33">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55" presetClass="entr" presetSubtype="0" fill="hold" grpId="0" nodeType="click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1000" fill="hold"/>
                                        <p:tgtEl>
                                          <p:spTgt spid="34"/>
                                        </p:tgtEl>
                                        <p:attrNameLst>
                                          <p:attrName>ppt_w</p:attrName>
                                        </p:attrNameLst>
                                      </p:cBhvr>
                                      <p:tavLst>
                                        <p:tav tm="0">
                                          <p:val>
                                            <p:strVal val="#ppt_w*0.70"/>
                                          </p:val>
                                        </p:tav>
                                        <p:tav tm="100000">
                                          <p:val>
                                            <p:strVal val="#ppt_w"/>
                                          </p:val>
                                        </p:tav>
                                      </p:tavLst>
                                    </p:anim>
                                    <p:anim calcmode="lin" valueType="num">
                                      <p:cBhvr>
                                        <p:cTn id="98" dur="1000" fill="hold"/>
                                        <p:tgtEl>
                                          <p:spTgt spid="34"/>
                                        </p:tgtEl>
                                        <p:attrNameLst>
                                          <p:attrName>ppt_h</p:attrName>
                                        </p:attrNameLst>
                                      </p:cBhvr>
                                      <p:tavLst>
                                        <p:tav tm="0">
                                          <p:val>
                                            <p:strVal val="#ppt_h"/>
                                          </p:val>
                                        </p:tav>
                                        <p:tav tm="100000">
                                          <p:val>
                                            <p:strVal val="#ppt_h"/>
                                          </p:val>
                                        </p:tav>
                                      </p:tavLst>
                                    </p:anim>
                                    <p:animEffect transition="in" filter="fade">
                                      <p:cBhvr>
                                        <p:cTn id="99" dur="1000"/>
                                        <p:tgtEl>
                                          <p:spTgt spid="34"/>
                                        </p:tgtEl>
                                      </p:cBhvr>
                                    </p:animEffect>
                                  </p:childTnLst>
                                </p:cTn>
                              </p:par>
                            </p:childTnLst>
                          </p:cTn>
                        </p:par>
                        <p:par>
                          <p:cTn id="100" fill="hold">
                            <p:stCondLst>
                              <p:cond delay="1000"/>
                            </p:stCondLst>
                            <p:childTnLst>
                              <p:par>
                                <p:cTn id="101" presetID="9" presetClass="entr" presetSubtype="0" fill="hold" grpId="0" nodeType="after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dissolve">
                                      <p:cBhvr>
                                        <p:cTn id="103" dur="500"/>
                                        <p:tgtEl>
                                          <p:spTgt spid="35"/>
                                        </p:tgtEl>
                                      </p:cBhvr>
                                    </p:animEffect>
                                  </p:childTnLst>
                                </p:cTn>
                              </p:par>
                            </p:childTnLst>
                          </p:cTn>
                        </p:par>
                        <p:par>
                          <p:cTn id="104" fill="hold">
                            <p:stCondLst>
                              <p:cond delay="1500"/>
                            </p:stCondLst>
                            <p:childTnLst>
                              <p:par>
                                <p:cTn id="105" presetID="0" presetClass="path" presetSubtype="0" accel="50000" decel="50000" fill="hold" grpId="1" nodeType="afterEffect">
                                  <p:stCondLst>
                                    <p:cond delay="0"/>
                                  </p:stCondLst>
                                  <p:childTnLst>
                                    <p:animMotion origin="layout" path="M 3.90422E-7 -3.72567E-6 L 0.27264 -0.0044 " pathEditMode="relative" rAng="0" ptsTypes="AA">
                                      <p:cBhvr>
                                        <p:cTn id="106" dur="2000" fill="hold"/>
                                        <p:tgtEl>
                                          <p:spTgt spid="35"/>
                                        </p:tgtEl>
                                        <p:attrNameLst>
                                          <p:attrName>ppt_x</p:attrName>
                                          <p:attrName>ppt_y</p:attrName>
                                        </p:attrNameLst>
                                      </p:cBhvr>
                                      <p:rCtr x="13626" y="-2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28" grpId="0" build="p"/>
      <p:bldP spid="32" grpId="0" build="p"/>
      <p:bldP spid="33" grpId="0" build="p"/>
      <p:bldP spid="34" grpId="0"/>
      <p:bldP spid="35" grpId="0" animBg="1"/>
      <p:bldP spid="35"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Encouraging active engagement of the research and clinical community</a:t>
            </a:r>
          </a:p>
        </p:txBody>
      </p:sp>
      <p:sp>
        <p:nvSpPr>
          <p:cNvPr id="3" name="Content Placeholder 2"/>
          <p:cNvSpPr>
            <a:spLocks noGrp="1"/>
          </p:cNvSpPr>
          <p:nvPr>
            <p:ph idx="1"/>
          </p:nvPr>
        </p:nvSpPr>
        <p:spPr>
          <a:xfrm>
            <a:off x="838200" y="1998104"/>
            <a:ext cx="11492347" cy="4351338"/>
          </a:xfrm>
        </p:spPr>
        <p:txBody>
          <a:bodyPr>
            <a:normAutofit/>
          </a:bodyPr>
          <a:lstStyle/>
          <a:p>
            <a:r>
              <a:rPr lang="en-US" sz="3200"/>
              <a:t>Self-regulation by scientists is a long-standing professional norm</a:t>
            </a:r>
          </a:p>
          <a:p>
            <a:r>
              <a:rPr lang="en-US" sz="3200"/>
              <a:t>Essential elements of self-regulation:</a:t>
            </a:r>
          </a:p>
          <a:p>
            <a:pPr lvl="1"/>
            <a:r>
              <a:rPr lang="en-US" sz="3200"/>
              <a:t>Transparency</a:t>
            </a:r>
          </a:p>
          <a:p>
            <a:pPr lvl="1"/>
            <a:r>
              <a:rPr lang="en-US" sz="3200"/>
              <a:t>Willing participation of scientists and practitioners</a:t>
            </a:r>
          </a:p>
        </p:txBody>
      </p:sp>
    </p:spTree>
    <p:extLst>
      <p:ext uri="{BB962C8B-B14F-4D97-AF65-F5344CB8AC3E}">
        <p14:creationId xmlns:p14="http://schemas.microsoft.com/office/powerpoint/2010/main" val="12354496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9328" y="1043397"/>
            <a:ext cx="5768817" cy="4307384"/>
          </a:xfrm>
          <a:prstGeom prst="rect">
            <a:avLst/>
          </a:prstGeom>
        </p:spPr>
      </p:pic>
    </p:spTree>
    <p:extLst>
      <p:ext uri="{BB962C8B-B14F-4D97-AF65-F5344CB8AC3E}">
        <p14:creationId xmlns:p14="http://schemas.microsoft.com/office/powerpoint/2010/main" val="426526661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600200"/>
            <a:ext cx="11196317" cy="4916532"/>
          </a:xfrm>
        </p:spPr>
        <p:txBody>
          <a:bodyPr>
            <a:normAutofit/>
          </a:bodyPr>
          <a:lstStyle/>
          <a:p>
            <a:r>
              <a:rPr lang="en-US" sz="3100"/>
              <a:t>Basic and clinical </a:t>
            </a:r>
            <a:r>
              <a:rPr lang="en-US" sz="3100" b="1"/>
              <a:t>research</a:t>
            </a:r>
            <a:r>
              <a:rPr lang="en-US" sz="3100"/>
              <a:t>: </a:t>
            </a:r>
          </a:p>
          <a:p>
            <a:pPr lvl="1"/>
            <a:r>
              <a:rPr lang="en-US" sz="2600"/>
              <a:t>E</a:t>
            </a:r>
            <a:r>
              <a:rPr lang="en-US" sz="2600"/>
              <a:t>ndorsed basic and preclinical research on gene editing, including in human embryos and germ cells, subject to legal and ethical oversight:</a:t>
            </a:r>
          </a:p>
          <a:p>
            <a:pPr lvl="1"/>
            <a:r>
              <a:rPr lang="en-US" sz="2800"/>
              <a:t>“If, in the process of research, early human embryos or germline cells undergo gene editing, the modified cells should not be used to establish a pregnancy.” </a:t>
            </a:r>
            <a:endParaRPr lang="en-US" sz="2800"/>
          </a:p>
          <a:p>
            <a:r>
              <a:rPr lang="en-US" sz="3500"/>
              <a:t>Clinical </a:t>
            </a:r>
            <a:r>
              <a:rPr lang="en-US" sz="3500" b="1"/>
              <a:t>u</a:t>
            </a:r>
            <a:r>
              <a:rPr lang="en-US" sz="3500" b="1"/>
              <a:t>se</a:t>
            </a:r>
            <a:r>
              <a:rPr lang="en-US" sz="3500"/>
              <a:t>:</a:t>
            </a:r>
          </a:p>
          <a:p>
            <a:pPr lvl="1"/>
            <a:r>
              <a:rPr lang="en-US" sz="2400"/>
              <a:t>Somatic: Clinical translation can proceed under existing regulatory frameworks;</a:t>
            </a:r>
          </a:p>
          <a:p>
            <a:pPr lvl="1"/>
            <a:r>
              <a:rPr lang="en-US" sz="2400"/>
              <a:t>Germline: Editing poses risks, including inaccurate editing and difficulty predicting harmful effects; </a:t>
            </a:r>
            <a:r>
              <a:rPr lang="en-US" sz="2400" b="1"/>
              <a:t>“It would be irresponsible to proceed with any clinical use </a:t>
            </a:r>
            <a:r>
              <a:rPr lang="mr-IN" sz="2400" b="1"/>
              <a:t>…</a:t>
            </a:r>
            <a:r>
              <a:rPr lang="en-US" sz="2400" b="1"/>
              <a:t>”</a:t>
            </a:r>
            <a:endParaRPr lang="en-US" sz="2400"/>
          </a:p>
        </p:txBody>
      </p:sp>
      <p:sp>
        <p:nvSpPr>
          <p:cNvPr id="4" name="Title 1"/>
          <p:cNvSpPr>
            <a:spLocks noGrp="1"/>
          </p:cNvSpPr>
          <p:nvPr>
            <p:ph type="title"/>
          </p:nvPr>
        </p:nvSpPr>
        <p:spPr>
          <a:xfrm>
            <a:off x="609600" y="274638"/>
            <a:ext cx="10972800" cy="1143000"/>
          </a:xfrm>
        </p:spPr>
        <p:txBody>
          <a:bodyPr>
            <a:normAutofit/>
          </a:bodyPr>
          <a:lstStyle/>
          <a:p>
            <a:r>
              <a:rPr lang="en-US"/>
              <a:t>Statement of Organizing Committee 2015</a:t>
            </a:r>
          </a:p>
        </p:txBody>
      </p:sp>
    </p:spTree>
    <p:extLst>
      <p:ext uri="{BB962C8B-B14F-4D97-AF65-F5344CB8AC3E}">
        <p14:creationId xmlns:p14="http://schemas.microsoft.com/office/powerpoint/2010/main" val="40248527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left)">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8062"/>
          </a:xfrm>
        </p:spPr>
        <p:txBody>
          <a:bodyPr>
            <a:normAutofit/>
          </a:bodyPr>
          <a:lstStyle/>
          <a:p>
            <a:r>
              <a:rPr lang="en-US" sz="3600" b="1"/>
              <a:t>The criteria include:</a:t>
            </a:r>
            <a:endParaRPr lang="en-US" sz="3600"/>
          </a:p>
        </p:txBody>
      </p:sp>
      <p:sp>
        <p:nvSpPr>
          <p:cNvPr id="3" name="Content Placeholder 2"/>
          <p:cNvSpPr>
            <a:spLocks noGrp="1"/>
          </p:cNvSpPr>
          <p:nvPr>
            <p:ph idx="1"/>
          </p:nvPr>
        </p:nvSpPr>
        <p:spPr>
          <a:xfrm>
            <a:off x="838200" y="1234881"/>
            <a:ext cx="11120102" cy="4942082"/>
          </a:xfrm>
        </p:spPr>
        <p:txBody>
          <a:bodyPr>
            <a:normAutofit fontScale="62500" lnSpcReduction="20000"/>
          </a:bodyPr>
          <a:lstStyle/>
          <a:p>
            <a:r>
              <a:rPr lang="en-US"/>
              <a:t>absence of reasonable alternatives;</a:t>
            </a:r>
          </a:p>
          <a:p>
            <a:r>
              <a:rPr lang="en-US"/>
              <a:t>restriction to preventing a serious disease or condition;</a:t>
            </a:r>
          </a:p>
          <a:p>
            <a:r>
              <a:rPr lang="en-US"/>
              <a:t>restriction to editing genes that have been convincingly demonstrated to cause or strongly predispose to that disease or condition;</a:t>
            </a:r>
          </a:p>
          <a:p>
            <a:r>
              <a:rPr lang="en-US"/>
              <a:t>restriction to converting such genes to versions that are prevalent in the population and are known to be associated with ordinary health with little or no evidence of adverse effects;</a:t>
            </a:r>
          </a:p>
          <a:p>
            <a:r>
              <a:rPr lang="en-US"/>
              <a:t>availability of credible pre-clinical and/or clinical data on risks and potential health benefits of the procedures;</a:t>
            </a:r>
          </a:p>
          <a:p>
            <a:r>
              <a:rPr lang="en-US"/>
              <a:t>during the trial, ongoing, rigorous oversight of the effects of the procedure on the health and safety of the research participants;</a:t>
            </a:r>
          </a:p>
          <a:p>
            <a:r>
              <a:rPr lang="en-US"/>
              <a:t>comprehensive plans for long-term multigenerational follow-up that still respect personal autonomy;</a:t>
            </a:r>
          </a:p>
          <a:p>
            <a:r>
              <a:rPr lang="en-US"/>
              <a:t>maximum transparency consistent with patient privacy;</a:t>
            </a:r>
          </a:p>
          <a:p>
            <a:r>
              <a:rPr lang="en-US"/>
              <a:t>continued reassessment of both health and societal benefits and risks, with broad, ongoing participation and input from the public; and</a:t>
            </a:r>
          </a:p>
          <a:p>
            <a:r>
              <a:rPr lang="en-US"/>
              <a:t>reliable oversight mechanisms to prevent extension to uses other than preventing a serious disease or condition.</a:t>
            </a:r>
          </a:p>
          <a:p>
            <a:r>
              <a:rPr lang="en-US"/>
              <a:t>“broad participation and input by the public, along with ongoing reassessment of both health and societal benefits and risks, should be a condition for moving clinical trials forward.” </a:t>
            </a:r>
            <a:endParaRPr lang="en-US" sz="2000"/>
          </a:p>
          <a:p>
            <a:endParaRPr lang="en-US"/>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261118939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AD4180D-5BC3-A94E-A053-21EB9C00A439}"/>
              </a:ext>
            </a:extLst>
          </p:cNvPr>
          <p:cNvSpPr>
            <a:spLocks noGrp="1"/>
          </p:cNvSpPr>
          <p:nvPr>
            <p:ph type="title"/>
          </p:nvPr>
        </p:nvSpPr>
        <p:spPr>
          <a:xfrm>
            <a:off x="0" y="0"/>
            <a:ext cx="10515600" cy="818707"/>
          </a:xfrm>
        </p:spPr>
        <p:txBody>
          <a:bodyPr>
            <a:normAutofit/>
          </a:bodyPr>
          <a:lstStyle/>
          <a:p>
            <a:r>
              <a:rPr lang="en-US" sz="4000" b="1" dirty="0"/>
              <a:t>Genome Editing Clinical Trials (ZFNs)</a:t>
            </a:r>
          </a:p>
        </p:txBody>
      </p:sp>
      <p:graphicFrame>
        <p:nvGraphicFramePr>
          <p:cNvPr id="5" name="Table 4">
            <a:extLst>
              <a:ext uri="{FF2B5EF4-FFF2-40B4-BE49-F238E27FC236}">
                <a16:creationId xmlns:a16="http://schemas.microsoft.com/office/drawing/2014/main" xmlns="" id="{355D10E6-1A63-E540-8D26-71BE666B9E01}"/>
              </a:ext>
            </a:extLst>
          </p:cNvPr>
          <p:cNvGraphicFramePr>
            <a:graphicFrameLocks noGrp="1"/>
          </p:cNvGraphicFramePr>
          <p:nvPr>
            <p:extLst>
              <p:ext uri="{D42A27DB-BD31-4B8C-83A1-F6EECF244321}">
                <p14:modId xmlns:p14="http://schemas.microsoft.com/office/powerpoint/2010/main" val="15271397"/>
              </p:ext>
            </p:extLst>
          </p:nvPr>
        </p:nvGraphicFramePr>
        <p:xfrm>
          <a:off x="85060" y="1028008"/>
          <a:ext cx="11667780" cy="5231961"/>
        </p:xfrm>
        <a:graphic>
          <a:graphicData uri="http://schemas.openxmlformats.org/drawingml/2006/table">
            <a:tbl>
              <a:tblPr firstRow="1" bandRow="1">
                <a:tableStyleId>{073A0DAA-6AF3-43AB-8588-CEC1D06C72B9}</a:tableStyleId>
              </a:tblPr>
              <a:tblGrid>
                <a:gridCol w="1093220">
                  <a:extLst>
                    <a:ext uri="{9D8B030D-6E8A-4147-A177-3AD203B41FA5}">
                      <a16:colId xmlns:a16="http://schemas.microsoft.com/office/drawing/2014/main" xmlns="" val="4214059060"/>
                    </a:ext>
                  </a:extLst>
                </a:gridCol>
                <a:gridCol w="1093220">
                  <a:extLst>
                    <a:ext uri="{9D8B030D-6E8A-4147-A177-3AD203B41FA5}">
                      <a16:colId xmlns:a16="http://schemas.microsoft.com/office/drawing/2014/main" xmlns="" val="3184808693"/>
                    </a:ext>
                  </a:extLst>
                </a:gridCol>
                <a:gridCol w="914400">
                  <a:extLst>
                    <a:ext uri="{9D8B030D-6E8A-4147-A177-3AD203B41FA5}">
                      <a16:colId xmlns:a16="http://schemas.microsoft.com/office/drawing/2014/main" xmlns="" val="2930263576"/>
                    </a:ext>
                  </a:extLst>
                </a:gridCol>
                <a:gridCol w="914400">
                  <a:extLst>
                    <a:ext uri="{9D8B030D-6E8A-4147-A177-3AD203B41FA5}">
                      <a16:colId xmlns:a16="http://schemas.microsoft.com/office/drawing/2014/main" xmlns="" val="459055399"/>
                    </a:ext>
                  </a:extLst>
                </a:gridCol>
                <a:gridCol w="1093220">
                  <a:extLst>
                    <a:ext uri="{9D8B030D-6E8A-4147-A177-3AD203B41FA5}">
                      <a16:colId xmlns:a16="http://schemas.microsoft.com/office/drawing/2014/main" xmlns="" val="1003897656"/>
                    </a:ext>
                  </a:extLst>
                </a:gridCol>
                <a:gridCol w="1093220">
                  <a:extLst>
                    <a:ext uri="{9D8B030D-6E8A-4147-A177-3AD203B41FA5}">
                      <a16:colId xmlns:a16="http://schemas.microsoft.com/office/drawing/2014/main" xmlns="" val="2936347011"/>
                    </a:ext>
                  </a:extLst>
                </a:gridCol>
                <a:gridCol w="1093220">
                  <a:extLst>
                    <a:ext uri="{9D8B030D-6E8A-4147-A177-3AD203B41FA5}">
                      <a16:colId xmlns:a16="http://schemas.microsoft.com/office/drawing/2014/main" xmlns="" val="960233620"/>
                    </a:ext>
                  </a:extLst>
                </a:gridCol>
                <a:gridCol w="1093220">
                  <a:extLst>
                    <a:ext uri="{9D8B030D-6E8A-4147-A177-3AD203B41FA5}">
                      <a16:colId xmlns:a16="http://schemas.microsoft.com/office/drawing/2014/main" xmlns="" val="325672799"/>
                    </a:ext>
                  </a:extLst>
                </a:gridCol>
                <a:gridCol w="1093220">
                  <a:extLst>
                    <a:ext uri="{9D8B030D-6E8A-4147-A177-3AD203B41FA5}">
                      <a16:colId xmlns:a16="http://schemas.microsoft.com/office/drawing/2014/main" xmlns="" val="3205257465"/>
                    </a:ext>
                  </a:extLst>
                </a:gridCol>
                <a:gridCol w="1093220">
                  <a:extLst>
                    <a:ext uri="{9D8B030D-6E8A-4147-A177-3AD203B41FA5}">
                      <a16:colId xmlns:a16="http://schemas.microsoft.com/office/drawing/2014/main" xmlns="" val="2130576455"/>
                    </a:ext>
                  </a:extLst>
                </a:gridCol>
                <a:gridCol w="1093220">
                  <a:extLst>
                    <a:ext uri="{9D8B030D-6E8A-4147-A177-3AD203B41FA5}">
                      <a16:colId xmlns:a16="http://schemas.microsoft.com/office/drawing/2014/main" xmlns="" val="3868047675"/>
                    </a:ext>
                  </a:extLst>
                </a:gridCol>
              </a:tblGrid>
              <a:tr h="557299">
                <a:tc>
                  <a:txBody>
                    <a:bodyPr/>
                    <a:lstStyle/>
                    <a:p>
                      <a:pPr algn="ctr"/>
                      <a:r>
                        <a:rPr lang="en-US" sz="1600" dirty="0"/>
                        <a:t>Sponsor</a:t>
                      </a:r>
                    </a:p>
                  </a:txBody>
                  <a:tcPr marL="18288" marR="18288" marT="18288" marB="18288" anchor="ctr"/>
                </a:tc>
                <a:tc>
                  <a:txBody>
                    <a:bodyPr/>
                    <a:lstStyle/>
                    <a:p>
                      <a:pPr algn="ctr"/>
                      <a:r>
                        <a:rPr lang="en-US" sz="1600" dirty="0"/>
                        <a:t>NCT Number(s)</a:t>
                      </a:r>
                    </a:p>
                  </a:txBody>
                  <a:tcPr marL="18288" marR="18288" marT="18288" marB="18288" anchor="ctr"/>
                </a:tc>
                <a:tc>
                  <a:txBody>
                    <a:bodyPr/>
                    <a:lstStyle/>
                    <a:p>
                      <a:pPr algn="ctr"/>
                      <a:r>
                        <a:rPr lang="en-US" sz="1600" dirty="0"/>
                        <a:t>Year</a:t>
                      </a:r>
                    </a:p>
                  </a:txBody>
                  <a:tcPr marL="18288" marR="18288" marT="18288" marB="18288" anchor="ctr"/>
                </a:tc>
                <a:tc>
                  <a:txBody>
                    <a:bodyPr/>
                    <a:lstStyle/>
                    <a:p>
                      <a:pPr algn="ctr"/>
                      <a:r>
                        <a:rPr lang="en-US" sz="1600" dirty="0"/>
                        <a:t>Country</a:t>
                      </a:r>
                    </a:p>
                  </a:txBody>
                  <a:tcPr marL="18288" marR="18288" marT="18288" marB="18288" anchor="ctr"/>
                </a:tc>
                <a:tc>
                  <a:txBody>
                    <a:bodyPr/>
                    <a:lstStyle/>
                    <a:p>
                      <a:pPr algn="ctr"/>
                      <a:r>
                        <a:rPr lang="en-US" sz="1600" dirty="0"/>
                        <a:t>Disease</a:t>
                      </a:r>
                    </a:p>
                  </a:txBody>
                  <a:tcPr marL="18288" marR="18288" marT="18288" marB="18288" anchor="ctr"/>
                </a:tc>
                <a:tc>
                  <a:txBody>
                    <a:bodyPr/>
                    <a:lstStyle/>
                    <a:p>
                      <a:pPr algn="ctr"/>
                      <a:r>
                        <a:rPr lang="en-US" sz="1600" dirty="0"/>
                        <a:t>Gene Target</a:t>
                      </a:r>
                    </a:p>
                  </a:txBody>
                  <a:tcPr marL="18288" marR="18288" marT="18288" marB="18288" anchor="ctr"/>
                </a:tc>
                <a:tc>
                  <a:txBody>
                    <a:bodyPr/>
                    <a:lstStyle/>
                    <a:p>
                      <a:pPr algn="ctr"/>
                      <a:r>
                        <a:rPr lang="en-US" sz="1600" dirty="0"/>
                        <a:t>Nuclease</a:t>
                      </a:r>
                    </a:p>
                  </a:txBody>
                  <a:tcPr marL="18288" marR="18288" marT="18288" marB="18288" anchor="ctr"/>
                </a:tc>
                <a:tc>
                  <a:txBody>
                    <a:bodyPr/>
                    <a:lstStyle/>
                    <a:p>
                      <a:pPr algn="ctr"/>
                      <a:r>
                        <a:rPr lang="en-US" sz="1600" dirty="0"/>
                        <a:t>Ex vivo vs </a:t>
                      </a:r>
                    </a:p>
                    <a:p>
                      <a:pPr algn="ctr"/>
                      <a:r>
                        <a:rPr lang="en-US" sz="1600" dirty="0"/>
                        <a:t>In vivo</a:t>
                      </a:r>
                    </a:p>
                  </a:txBody>
                  <a:tcPr marL="18288" marR="18288" marT="18288" marB="18288" anchor="ctr"/>
                </a:tc>
                <a:tc>
                  <a:txBody>
                    <a:bodyPr/>
                    <a:lstStyle/>
                    <a:p>
                      <a:pPr algn="ctr"/>
                      <a:r>
                        <a:rPr lang="en-US" sz="1600" dirty="0"/>
                        <a:t>Delivery</a:t>
                      </a:r>
                    </a:p>
                  </a:txBody>
                  <a:tcPr marL="18288" marR="18288" marT="18288" marB="18288" anchor="ctr"/>
                </a:tc>
                <a:tc>
                  <a:txBody>
                    <a:bodyPr/>
                    <a:lstStyle/>
                    <a:p>
                      <a:pPr algn="ctr"/>
                      <a:r>
                        <a:rPr lang="en-US" sz="1600" dirty="0"/>
                        <a:t>Pre-Clinical Publication</a:t>
                      </a:r>
                    </a:p>
                  </a:txBody>
                  <a:tcPr marL="18288" marR="18288" marT="18288" marB="18288" anchor="ctr"/>
                </a:tc>
                <a:tc>
                  <a:txBody>
                    <a:bodyPr/>
                    <a:lstStyle/>
                    <a:p>
                      <a:pPr algn="ctr"/>
                      <a:r>
                        <a:rPr lang="en-US" sz="1600" dirty="0"/>
                        <a:t>Clinical Publication</a:t>
                      </a:r>
                    </a:p>
                  </a:txBody>
                  <a:tcPr marL="18288" marR="18288" marT="18288" marB="18288" anchor="ctr"/>
                </a:tc>
                <a:extLst>
                  <a:ext uri="{0D108BD9-81ED-4DB2-BD59-A6C34878D82A}">
                    <a16:rowId xmlns:a16="http://schemas.microsoft.com/office/drawing/2014/main" xmlns="" val="417855427"/>
                  </a:ext>
                </a:extLst>
              </a:tr>
              <a:tr h="557299">
                <a:tc>
                  <a:txBody>
                    <a:bodyPr/>
                    <a:lstStyle/>
                    <a:p>
                      <a:pPr algn="ctr"/>
                      <a:r>
                        <a:rPr lang="en-US" sz="1600" dirty="0"/>
                        <a:t>Penn/</a:t>
                      </a:r>
                    </a:p>
                    <a:p>
                      <a:pPr algn="ctr"/>
                      <a:r>
                        <a:rPr lang="en-US" sz="1600" dirty="0" err="1"/>
                        <a:t>Sangamo</a:t>
                      </a:r>
                      <a:endParaRPr lang="en-US" sz="1600" dirty="0"/>
                    </a:p>
                  </a:txBody>
                  <a:tcPr marL="18288" marR="18288" marT="18288" marB="18288" anchor="ctr"/>
                </a:tc>
                <a:tc>
                  <a:txBody>
                    <a:bodyPr/>
                    <a:lstStyle/>
                    <a:p>
                      <a:pPr algn="ctr"/>
                      <a:r>
                        <a:rPr lang="en-US" sz="1600" b="0" i="0" kern="1200" dirty="0">
                          <a:solidFill>
                            <a:schemeClr val="dk1"/>
                          </a:solidFill>
                          <a:effectLst/>
                          <a:latin typeface="+mn-lt"/>
                          <a:ea typeface="+mn-ea"/>
                          <a:cs typeface="+mn-cs"/>
                        </a:rPr>
                        <a:t>00842634</a:t>
                      </a:r>
                      <a:endParaRPr lang="en-US" sz="1600" dirty="0"/>
                    </a:p>
                  </a:txBody>
                  <a:tcPr marL="18288" marR="18288" marT="18288" marB="18288" anchor="ctr"/>
                </a:tc>
                <a:tc>
                  <a:txBody>
                    <a:bodyPr/>
                    <a:lstStyle/>
                    <a:p>
                      <a:pPr algn="ctr"/>
                      <a:r>
                        <a:rPr lang="en-US" sz="1600" dirty="0"/>
                        <a:t>2009</a:t>
                      </a:r>
                    </a:p>
                  </a:txBody>
                  <a:tcPr marL="18288" marR="18288" marT="18288" marB="18288" anchor="ctr"/>
                </a:tc>
                <a:tc>
                  <a:txBody>
                    <a:bodyPr/>
                    <a:lstStyle/>
                    <a:p>
                      <a:pPr algn="ctr"/>
                      <a:r>
                        <a:rPr lang="en-US" sz="1600" dirty="0"/>
                        <a:t>USA</a:t>
                      </a:r>
                    </a:p>
                  </a:txBody>
                  <a:tcPr marL="18288" marR="18288" marT="18288" marB="18288" anchor="ctr"/>
                </a:tc>
                <a:tc>
                  <a:txBody>
                    <a:bodyPr/>
                    <a:lstStyle/>
                    <a:p>
                      <a:pPr algn="ctr"/>
                      <a:r>
                        <a:rPr lang="en-US" sz="1600" dirty="0"/>
                        <a:t>HIV</a:t>
                      </a:r>
                    </a:p>
                  </a:txBody>
                  <a:tcPr marL="18288" marR="18288" marT="18288" marB="18288" anchor="ctr"/>
                </a:tc>
                <a:tc>
                  <a:txBody>
                    <a:bodyPr/>
                    <a:lstStyle/>
                    <a:p>
                      <a:pPr algn="ctr"/>
                      <a:r>
                        <a:rPr lang="en-US" sz="1600" dirty="0"/>
                        <a:t>CCR5</a:t>
                      </a:r>
                    </a:p>
                  </a:txBody>
                  <a:tcPr marL="18288" marR="18288" marT="18288" marB="18288" anchor="ctr"/>
                </a:tc>
                <a:tc>
                  <a:txBody>
                    <a:bodyPr/>
                    <a:lstStyle/>
                    <a:p>
                      <a:pPr algn="ctr"/>
                      <a:r>
                        <a:rPr lang="en-US" sz="1600" dirty="0"/>
                        <a:t>ZFN</a:t>
                      </a:r>
                    </a:p>
                  </a:txBody>
                  <a:tcPr marL="18288" marR="18288" marT="18288" marB="18288" anchor="ctr"/>
                </a:tc>
                <a:tc>
                  <a:txBody>
                    <a:bodyPr/>
                    <a:lstStyle/>
                    <a:p>
                      <a:pPr algn="ctr"/>
                      <a:r>
                        <a:rPr lang="en-US" sz="1600" dirty="0"/>
                        <a:t>Ex Vivo</a:t>
                      </a:r>
                    </a:p>
                    <a:p>
                      <a:pPr algn="ctr"/>
                      <a:r>
                        <a:rPr lang="en-US" sz="1600" dirty="0"/>
                        <a:t>(T-Cell)</a:t>
                      </a:r>
                    </a:p>
                  </a:txBody>
                  <a:tcPr marL="18288" marR="18288" marT="18288" marB="1828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Electroporation</a:t>
                      </a:r>
                      <a:r>
                        <a:rPr lang="en-US" sz="1600" dirty="0"/>
                        <a:t> (mRNA)</a:t>
                      </a:r>
                    </a:p>
                  </a:txBody>
                  <a:tcPr marL="18288" marR="18288" marT="18288" marB="18288" anchor="ctr"/>
                </a:tc>
                <a:tc>
                  <a:txBody>
                    <a:bodyPr/>
                    <a:lstStyle/>
                    <a:p>
                      <a:pPr algn="ctr"/>
                      <a:r>
                        <a:rPr lang="en-US" sz="1600" dirty="0"/>
                        <a:t>Perez et al NBT (2005)</a:t>
                      </a:r>
                    </a:p>
                  </a:txBody>
                  <a:tcPr marL="18288" marR="18288" marT="18288" marB="18288" anchor="ctr"/>
                </a:tc>
                <a:tc>
                  <a:txBody>
                    <a:bodyPr/>
                    <a:lstStyle/>
                    <a:p>
                      <a:pPr algn="ctr"/>
                      <a:r>
                        <a:rPr lang="en-US" sz="1600" dirty="0" err="1"/>
                        <a:t>Tebas</a:t>
                      </a:r>
                      <a:r>
                        <a:rPr lang="en-US" sz="1600" dirty="0"/>
                        <a:t> et al NEJM (2014)</a:t>
                      </a:r>
                    </a:p>
                  </a:txBody>
                  <a:tcPr marL="18288" marR="18288" marT="18288" marB="18288" anchor="ctr"/>
                </a:tc>
                <a:extLst>
                  <a:ext uri="{0D108BD9-81ED-4DB2-BD59-A6C34878D82A}">
                    <a16:rowId xmlns:a16="http://schemas.microsoft.com/office/drawing/2014/main" xmlns="" val="4216264503"/>
                  </a:ext>
                </a:extLst>
              </a:tr>
              <a:tr h="557299">
                <a:tc>
                  <a:txBody>
                    <a:bodyPr/>
                    <a:lstStyle/>
                    <a:p>
                      <a:pPr algn="ctr"/>
                      <a:r>
                        <a:rPr lang="en-US" sz="1600" dirty="0"/>
                        <a:t>UCLA/UCSF</a:t>
                      </a:r>
                    </a:p>
                    <a:p>
                      <a:pPr algn="ctr"/>
                      <a:r>
                        <a:rPr lang="en-US" sz="1600" dirty="0" err="1"/>
                        <a:t>Sangamo</a:t>
                      </a:r>
                      <a:endParaRPr lang="en-US" sz="1600" dirty="0"/>
                    </a:p>
                  </a:txBody>
                  <a:tcPr marL="18288" marR="18288" marT="18288" marB="18288" anchor="ctr"/>
                </a:tc>
                <a:tc>
                  <a:txBody>
                    <a:bodyPr/>
                    <a:lstStyle/>
                    <a:p>
                      <a:pPr algn="ctr"/>
                      <a:r>
                        <a:rPr lang="en-US" sz="1600" b="0" i="0" kern="1200" dirty="0">
                          <a:solidFill>
                            <a:schemeClr val="dk1"/>
                          </a:solidFill>
                          <a:effectLst/>
                          <a:latin typeface="+mn-lt"/>
                          <a:ea typeface="+mn-ea"/>
                          <a:cs typeface="+mn-cs"/>
                        </a:rPr>
                        <a:t>01252641</a:t>
                      </a:r>
                    </a:p>
                    <a:p>
                      <a:pPr algn="ctr"/>
                      <a:r>
                        <a:rPr lang="en-US" sz="1600" b="0" i="0" kern="1200" dirty="0">
                          <a:solidFill>
                            <a:schemeClr val="dk1"/>
                          </a:solidFill>
                          <a:effectLst/>
                          <a:latin typeface="+mn-lt"/>
                          <a:ea typeface="+mn-ea"/>
                          <a:cs typeface="+mn-cs"/>
                        </a:rPr>
                        <a:t>01044654</a:t>
                      </a:r>
                      <a:endParaRPr lang="en-US" sz="1600" dirty="0"/>
                    </a:p>
                  </a:txBody>
                  <a:tcPr marL="18288" marR="18288" marT="18288" marB="18288" anchor="ctr"/>
                </a:tc>
                <a:tc>
                  <a:txBody>
                    <a:bodyPr/>
                    <a:lstStyle/>
                    <a:p>
                      <a:pPr algn="ctr"/>
                      <a:r>
                        <a:rPr lang="en-US" sz="1600" dirty="0"/>
                        <a:t>2010</a:t>
                      </a:r>
                    </a:p>
                  </a:txBody>
                  <a:tcPr marL="18288" marR="18288" marT="18288" marB="18288" anchor="ctr"/>
                </a:tc>
                <a:tc>
                  <a:txBody>
                    <a:bodyPr/>
                    <a:lstStyle/>
                    <a:p>
                      <a:pPr algn="ctr"/>
                      <a:r>
                        <a:rPr lang="en-US" sz="1600" dirty="0"/>
                        <a:t>USA</a:t>
                      </a:r>
                    </a:p>
                  </a:txBody>
                  <a:tcPr marL="18288" marR="18288" marT="18288" marB="18288" anchor="ctr"/>
                </a:tc>
                <a:tc>
                  <a:txBody>
                    <a:bodyPr/>
                    <a:lstStyle/>
                    <a:p>
                      <a:pPr algn="ctr"/>
                      <a:r>
                        <a:rPr lang="en-US" sz="1600" dirty="0"/>
                        <a:t>HIV</a:t>
                      </a:r>
                    </a:p>
                  </a:txBody>
                  <a:tcPr marL="18288" marR="18288" marT="18288" marB="18288" anchor="ctr"/>
                </a:tc>
                <a:tc>
                  <a:txBody>
                    <a:bodyPr/>
                    <a:lstStyle/>
                    <a:p>
                      <a:pPr algn="ctr"/>
                      <a:r>
                        <a:rPr lang="en-US" sz="1600" dirty="0"/>
                        <a:t>CCR5</a:t>
                      </a:r>
                    </a:p>
                  </a:txBody>
                  <a:tcPr marL="18288" marR="18288" marT="18288" marB="18288" anchor="ctr"/>
                </a:tc>
                <a:tc>
                  <a:txBody>
                    <a:bodyPr/>
                    <a:lstStyle/>
                    <a:p>
                      <a:pPr algn="ctr"/>
                      <a:r>
                        <a:rPr lang="en-US" sz="1600" dirty="0"/>
                        <a:t>ZFN</a:t>
                      </a:r>
                    </a:p>
                  </a:txBody>
                  <a:tcPr marL="18288" marR="18288" marT="18288" marB="18288" anchor="ctr"/>
                </a:tc>
                <a:tc>
                  <a:txBody>
                    <a:bodyPr/>
                    <a:lstStyle/>
                    <a:p>
                      <a:pPr algn="ctr"/>
                      <a:r>
                        <a:rPr lang="en-US" sz="1600" dirty="0"/>
                        <a:t>Ex Vivo</a:t>
                      </a:r>
                    </a:p>
                    <a:p>
                      <a:pPr algn="ctr"/>
                      <a:r>
                        <a:rPr lang="en-US" sz="1600" dirty="0"/>
                        <a:t>(T-cell)</a:t>
                      </a:r>
                    </a:p>
                  </a:txBody>
                  <a:tcPr marL="18288" marR="18288" marT="18288" marB="18288" anchor="ctr"/>
                </a:tc>
                <a:tc>
                  <a:txBody>
                    <a:bodyPr/>
                    <a:lstStyle/>
                    <a:p>
                      <a:pPr algn="ctr"/>
                      <a:r>
                        <a:rPr lang="en-US" sz="1200" dirty="0"/>
                        <a:t>Electroporation </a:t>
                      </a:r>
                    </a:p>
                    <a:p>
                      <a:pPr algn="ctr"/>
                      <a:r>
                        <a:rPr lang="en-US" sz="1600" dirty="0"/>
                        <a:t>(mRNA)</a:t>
                      </a:r>
                    </a:p>
                  </a:txBody>
                  <a:tcPr marL="18288" marR="18288" marT="18288" marB="18288" anchor="ctr"/>
                </a:tc>
                <a:tc>
                  <a:txBody>
                    <a:bodyPr/>
                    <a:lstStyle/>
                    <a:p>
                      <a:pPr algn="ctr"/>
                      <a:r>
                        <a:rPr lang="en-US" sz="1600" dirty="0"/>
                        <a:t>Perez et al NBT (2005)</a:t>
                      </a:r>
                    </a:p>
                  </a:txBody>
                  <a:tcPr marL="18288" marR="18288" marT="18288" marB="18288" anchor="ctr"/>
                </a:tc>
                <a:tc>
                  <a:txBody>
                    <a:bodyPr/>
                    <a:lstStyle/>
                    <a:p>
                      <a:pPr algn="ctr"/>
                      <a:endParaRPr lang="en-US" sz="1600" dirty="0"/>
                    </a:p>
                  </a:txBody>
                  <a:tcPr marL="18288" marR="18288" marT="18288" marB="18288" anchor="ctr"/>
                </a:tc>
                <a:extLst>
                  <a:ext uri="{0D108BD9-81ED-4DB2-BD59-A6C34878D82A}">
                    <a16:rowId xmlns:a16="http://schemas.microsoft.com/office/drawing/2014/main" xmlns="" val="733078592"/>
                  </a:ext>
                </a:extLst>
              </a:tr>
              <a:tr h="557299">
                <a:tc>
                  <a:txBody>
                    <a:bodyPr/>
                    <a:lstStyle/>
                    <a:p>
                      <a:pPr algn="ctr"/>
                      <a:r>
                        <a:rPr lang="en-US" sz="1600" dirty="0"/>
                        <a:t>City of Hope/</a:t>
                      </a:r>
                    </a:p>
                    <a:p>
                      <a:pPr algn="ctr"/>
                      <a:r>
                        <a:rPr lang="en-US" sz="1600" dirty="0" err="1"/>
                        <a:t>Sangamo</a:t>
                      </a:r>
                      <a:endParaRPr lang="en-US" sz="1600" dirty="0"/>
                    </a:p>
                  </a:txBody>
                  <a:tcPr marL="18288" marR="18288" marT="18288" marB="18288" anchor="ctr"/>
                </a:tc>
                <a:tc>
                  <a:txBody>
                    <a:bodyPr/>
                    <a:lstStyle/>
                    <a:p>
                      <a:pPr algn="ctr"/>
                      <a:r>
                        <a:rPr lang="en-US" sz="1600" b="0" i="0" kern="1200" dirty="0">
                          <a:solidFill>
                            <a:schemeClr val="dk1"/>
                          </a:solidFill>
                          <a:effectLst/>
                          <a:latin typeface="+mn-lt"/>
                          <a:ea typeface="+mn-ea"/>
                          <a:cs typeface="+mn-cs"/>
                        </a:rPr>
                        <a:t>02500849</a:t>
                      </a:r>
                      <a:endParaRPr lang="en-US" sz="1600" dirty="0"/>
                    </a:p>
                  </a:txBody>
                  <a:tcPr marL="18288" marR="18288" marT="18288" marB="18288" anchor="ctr"/>
                </a:tc>
                <a:tc>
                  <a:txBody>
                    <a:bodyPr/>
                    <a:lstStyle/>
                    <a:p>
                      <a:pPr algn="ctr"/>
                      <a:r>
                        <a:rPr lang="en-US" sz="1600" dirty="0"/>
                        <a:t>2015</a:t>
                      </a:r>
                    </a:p>
                  </a:txBody>
                  <a:tcPr marL="18288" marR="18288" marT="18288" marB="18288" anchor="ctr"/>
                </a:tc>
                <a:tc>
                  <a:txBody>
                    <a:bodyPr/>
                    <a:lstStyle/>
                    <a:p>
                      <a:pPr algn="ctr"/>
                      <a:r>
                        <a:rPr lang="en-US" sz="1600" dirty="0"/>
                        <a:t>USA</a:t>
                      </a:r>
                    </a:p>
                  </a:txBody>
                  <a:tcPr marL="18288" marR="18288" marT="18288" marB="18288" anchor="ctr"/>
                </a:tc>
                <a:tc>
                  <a:txBody>
                    <a:bodyPr/>
                    <a:lstStyle/>
                    <a:p>
                      <a:pPr algn="ctr"/>
                      <a:r>
                        <a:rPr lang="en-US" sz="1600" dirty="0"/>
                        <a:t>HIV</a:t>
                      </a:r>
                    </a:p>
                  </a:txBody>
                  <a:tcPr marL="18288" marR="18288" marT="18288" marB="18288" anchor="ctr"/>
                </a:tc>
                <a:tc>
                  <a:txBody>
                    <a:bodyPr/>
                    <a:lstStyle/>
                    <a:p>
                      <a:pPr algn="ctr"/>
                      <a:r>
                        <a:rPr lang="en-US" sz="1600" dirty="0"/>
                        <a:t>CCR5</a:t>
                      </a:r>
                    </a:p>
                  </a:txBody>
                  <a:tcPr marL="18288" marR="18288" marT="18288" marB="18288" anchor="ctr"/>
                </a:tc>
                <a:tc>
                  <a:txBody>
                    <a:bodyPr/>
                    <a:lstStyle/>
                    <a:p>
                      <a:pPr algn="ctr"/>
                      <a:r>
                        <a:rPr lang="en-US" sz="1600" dirty="0"/>
                        <a:t>ZFN</a:t>
                      </a:r>
                    </a:p>
                  </a:txBody>
                  <a:tcPr marL="18288" marR="18288" marT="18288" marB="18288" anchor="ctr"/>
                </a:tc>
                <a:tc>
                  <a:txBody>
                    <a:bodyPr/>
                    <a:lstStyle/>
                    <a:p>
                      <a:pPr algn="ctr"/>
                      <a:r>
                        <a:rPr lang="en-US" sz="1600" dirty="0"/>
                        <a:t>Ex Vivo</a:t>
                      </a:r>
                    </a:p>
                    <a:p>
                      <a:pPr algn="ctr"/>
                      <a:r>
                        <a:rPr lang="en-US" sz="1600" dirty="0"/>
                        <a:t>(HSPC)</a:t>
                      </a:r>
                    </a:p>
                  </a:txBody>
                  <a:tcPr marL="18288" marR="18288" marT="18288" marB="1828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Electroporation</a:t>
                      </a:r>
                      <a:r>
                        <a:rPr lang="en-US" sz="1600" dirty="0"/>
                        <a:t> (mRNA)</a:t>
                      </a:r>
                    </a:p>
                  </a:txBody>
                  <a:tcPr marL="18288" marR="18288" marT="18288" marB="18288" anchor="ctr"/>
                </a:tc>
                <a:tc>
                  <a:txBody>
                    <a:bodyPr/>
                    <a:lstStyle/>
                    <a:p>
                      <a:pPr algn="ctr"/>
                      <a:r>
                        <a:rPr lang="en-US" sz="1600" dirty="0" err="1"/>
                        <a:t>Digiusto</a:t>
                      </a:r>
                      <a:r>
                        <a:rPr lang="en-US" sz="1600" dirty="0"/>
                        <a:t> et al MTMCD (2016)</a:t>
                      </a:r>
                    </a:p>
                    <a:p>
                      <a:pPr algn="ctr"/>
                      <a:r>
                        <a:rPr lang="en-US" sz="1600" dirty="0"/>
                        <a:t>Holt et al NBT (2010)</a:t>
                      </a:r>
                    </a:p>
                  </a:txBody>
                  <a:tcPr marL="18288" marR="18288" marT="18288" marB="18288" anchor="ctr"/>
                </a:tc>
                <a:tc>
                  <a:txBody>
                    <a:bodyPr/>
                    <a:lstStyle/>
                    <a:p>
                      <a:pPr algn="ctr"/>
                      <a:endParaRPr lang="en-US" sz="1600"/>
                    </a:p>
                  </a:txBody>
                  <a:tcPr marL="18288" marR="18288" marT="18288" marB="18288" anchor="ctr"/>
                </a:tc>
                <a:extLst>
                  <a:ext uri="{0D108BD9-81ED-4DB2-BD59-A6C34878D82A}">
                    <a16:rowId xmlns:a16="http://schemas.microsoft.com/office/drawing/2014/main" xmlns="" val="3362106068"/>
                  </a:ext>
                </a:extLst>
              </a:tr>
              <a:tr h="557299">
                <a:tc>
                  <a:txBody>
                    <a:bodyPr/>
                    <a:lstStyle/>
                    <a:p>
                      <a:pPr algn="ctr"/>
                      <a:r>
                        <a:rPr lang="en-US" sz="1600" dirty="0" err="1"/>
                        <a:t>Sangamo</a:t>
                      </a:r>
                      <a:endParaRPr lang="en-US" sz="1600" dirty="0"/>
                    </a:p>
                  </a:txBody>
                  <a:tcPr marL="18288" marR="18288" marT="18288" marB="18288" anchor="ctr"/>
                </a:tc>
                <a:tc>
                  <a:txBody>
                    <a:bodyPr/>
                    <a:lstStyle/>
                    <a:p>
                      <a:pPr algn="ctr"/>
                      <a:r>
                        <a:rPr lang="en-US" sz="1600" dirty="0"/>
                        <a:t>02695160</a:t>
                      </a:r>
                    </a:p>
                    <a:p>
                      <a:pPr algn="ctr"/>
                      <a:r>
                        <a:rPr lang="en-US" sz="1600" b="0" i="0" kern="1200" dirty="0">
                          <a:solidFill>
                            <a:schemeClr val="dk1"/>
                          </a:solidFill>
                          <a:effectLst/>
                          <a:latin typeface="+mn-lt"/>
                          <a:ea typeface="+mn-ea"/>
                          <a:cs typeface="+mn-cs"/>
                        </a:rPr>
                        <a:t>02702115</a:t>
                      </a:r>
                    </a:p>
                    <a:p>
                      <a:pPr algn="ctr"/>
                      <a:r>
                        <a:rPr lang="en-US" sz="1600" b="0" i="0" kern="1200" dirty="0">
                          <a:solidFill>
                            <a:schemeClr val="dk1"/>
                          </a:solidFill>
                          <a:effectLst/>
                          <a:latin typeface="+mn-lt"/>
                          <a:ea typeface="+mn-ea"/>
                          <a:cs typeface="+mn-cs"/>
                        </a:rPr>
                        <a:t>03041324</a:t>
                      </a:r>
                      <a:endParaRPr lang="en-US" sz="1600" dirty="0"/>
                    </a:p>
                  </a:txBody>
                  <a:tcPr marL="18288" marR="18288" marT="18288" marB="18288" anchor="ctr"/>
                </a:tc>
                <a:tc>
                  <a:txBody>
                    <a:bodyPr/>
                    <a:lstStyle/>
                    <a:p>
                      <a:pPr algn="ctr"/>
                      <a:r>
                        <a:rPr lang="en-US" sz="1400" dirty="0"/>
                        <a:t>2016-2017</a:t>
                      </a:r>
                    </a:p>
                  </a:txBody>
                  <a:tcPr marL="18288" marR="18288" marT="18288" marB="18288" anchor="ctr"/>
                </a:tc>
                <a:tc>
                  <a:txBody>
                    <a:bodyPr/>
                    <a:lstStyle/>
                    <a:p>
                      <a:pPr algn="ctr"/>
                      <a:r>
                        <a:rPr lang="en-US" sz="1600" dirty="0"/>
                        <a:t>USA</a:t>
                      </a:r>
                    </a:p>
                  </a:txBody>
                  <a:tcPr marL="18288" marR="18288" marT="18288" marB="18288" anchor="ctr"/>
                </a:tc>
                <a:tc>
                  <a:txBody>
                    <a:bodyPr/>
                    <a:lstStyle/>
                    <a:p>
                      <a:pPr algn="ctr"/>
                      <a:r>
                        <a:rPr lang="en-US" sz="1600" dirty="0"/>
                        <a:t>Hem B </a:t>
                      </a:r>
                    </a:p>
                    <a:p>
                      <a:pPr algn="ctr"/>
                      <a:r>
                        <a:rPr lang="en-US" sz="1600" dirty="0"/>
                        <a:t>MPS-I </a:t>
                      </a:r>
                    </a:p>
                    <a:p>
                      <a:pPr algn="ctr"/>
                      <a:r>
                        <a:rPr lang="en-US" sz="1600" dirty="0"/>
                        <a:t>MPS-II</a:t>
                      </a:r>
                    </a:p>
                  </a:txBody>
                  <a:tcPr marL="18288" marR="18288" marT="18288" marB="18288" anchor="ctr"/>
                </a:tc>
                <a:tc>
                  <a:txBody>
                    <a:bodyPr/>
                    <a:lstStyle/>
                    <a:p>
                      <a:pPr algn="ctr"/>
                      <a:r>
                        <a:rPr lang="en-US" sz="1600" dirty="0"/>
                        <a:t>Albumin</a:t>
                      </a:r>
                    </a:p>
                  </a:txBody>
                  <a:tcPr marL="18288" marR="18288" marT="18288" marB="18288" anchor="ctr"/>
                </a:tc>
                <a:tc>
                  <a:txBody>
                    <a:bodyPr/>
                    <a:lstStyle/>
                    <a:p>
                      <a:pPr algn="ctr"/>
                      <a:r>
                        <a:rPr lang="en-US" sz="1600" dirty="0"/>
                        <a:t>ZFN</a:t>
                      </a:r>
                    </a:p>
                  </a:txBody>
                  <a:tcPr marL="18288" marR="18288" marT="18288" marB="18288" anchor="ctr"/>
                </a:tc>
                <a:tc>
                  <a:txBody>
                    <a:bodyPr/>
                    <a:lstStyle/>
                    <a:p>
                      <a:pPr algn="ctr"/>
                      <a:r>
                        <a:rPr lang="en-US" sz="1600" dirty="0"/>
                        <a:t>In vivo</a:t>
                      </a:r>
                    </a:p>
                    <a:p>
                      <a:pPr algn="ctr"/>
                      <a:r>
                        <a:rPr lang="en-US" sz="1600" dirty="0"/>
                        <a:t>(liver)</a:t>
                      </a:r>
                    </a:p>
                  </a:txBody>
                  <a:tcPr marL="18288" marR="18288" marT="18288" marB="18288" anchor="ctr"/>
                </a:tc>
                <a:tc>
                  <a:txBody>
                    <a:bodyPr/>
                    <a:lstStyle/>
                    <a:p>
                      <a:pPr algn="ctr"/>
                      <a:r>
                        <a:rPr lang="en-US" sz="1600" dirty="0"/>
                        <a:t>AAV</a:t>
                      </a:r>
                    </a:p>
                  </a:txBody>
                  <a:tcPr marL="18288" marR="18288" marT="18288" marB="18288" anchor="ctr"/>
                </a:tc>
                <a:tc>
                  <a:txBody>
                    <a:bodyPr/>
                    <a:lstStyle/>
                    <a:p>
                      <a:pPr algn="ctr"/>
                      <a:r>
                        <a:rPr lang="en-US" sz="1600" dirty="0"/>
                        <a:t>Sharma et </a:t>
                      </a:r>
                      <a:r>
                        <a:rPr lang="en-US" sz="1600"/>
                        <a:t>al Blood (2015)</a:t>
                      </a:r>
                      <a:endParaRPr lang="en-US" sz="1600" dirty="0"/>
                    </a:p>
                  </a:txBody>
                  <a:tcPr marL="18288" marR="18288" marT="18288" marB="18288" anchor="ctr"/>
                </a:tc>
                <a:tc>
                  <a:txBody>
                    <a:bodyPr/>
                    <a:lstStyle/>
                    <a:p>
                      <a:pPr algn="ctr"/>
                      <a:endParaRPr lang="en-US" sz="1600" dirty="0"/>
                    </a:p>
                  </a:txBody>
                  <a:tcPr marL="18288" marR="18288" marT="18288" marB="18288" anchor="ctr"/>
                </a:tc>
                <a:extLst>
                  <a:ext uri="{0D108BD9-81ED-4DB2-BD59-A6C34878D82A}">
                    <a16:rowId xmlns:a16="http://schemas.microsoft.com/office/drawing/2014/main" xmlns="" val="4223693788"/>
                  </a:ext>
                </a:extLst>
              </a:tr>
              <a:tr h="557299">
                <a:tc>
                  <a:txBody>
                    <a:bodyPr/>
                    <a:lstStyle/>
                    <a:p>
                      <a:pPr algn="ctr"/>
                      <a:r>
                        <a:rPr lang="en-US" sz="1600" dirty="0" err="1"/>
                        <a:t>Bioverativ</a:t>
                      </a:r>
                      <a:r>
                        <a:rPr lang="en-US" sz="1600" dirty="0"/>
                        <a:t>/</a:t>
                      </a:r>
                    </a:p>
                    <a:p>
                      <a:pPr algn="ctr"/>
                      <a:r>
                        <a:rPr lang="en-US" sz="1600" dirty="0" err="1"/>
                        <a:t>Sangamo</a:t>
                      </a:r>
                      <a:endParaRPr lang="en-US" sz="1600" dirty="0"/>
                    </a:p>
                  </a:txBody>
                  <a:tcPr marL="18288" marR="18288" marT="18288" marB="18288" anchor="ctr"/>
                </a:tc>
                <a:tc>
                  <a:txBody>
                    <a:bodyPr/>
                    <a:lstStyle/>
                    <a:p>
                      <a:pPr algn="ctr"/>
                      <a:r>
                        <a:rPr lang="en-US" sz="1600" b="0" i="0" kern="1200" dirty="0">
                          <a:solidFill>
                            <a:schemeClr val="dk1"/>
                          </a:solidFill>
                          <a:effectLst/>
                          <a:latin typeface="+mn-lt"/>
                          <a:ea typeface="+mn-ea"/>
                          <a:cs typeface="+mn-cs"/>
                        </a:rPr>
                        <a:t>03653247</a:t>
                      </a:r>
                      <a:endParaRPr lang="en-US" sz="1600" dirty="0"/>
                    </a:p>
                  </a:txBody>
                  <a:tcPr marL="18288" marR="18288" marT="18288" marB="18288" anchor="ctr"/>
                </a:tc>
                <a:tc>
                  <a:txBody>
                    <a:bodyPr/>
                    <a:lstStyle/>
                    <a:p>
                      <a:pPr algn="ctr"/>
                      <a:r>
                        <a:rPr lang="en-US" sz="1600" b="0" i="0" kern="1200" dirty="0">
                          <a:solidFill>
                            <a:schemeClr val="dk1"/>
                          </a:solidFill>
                          <a:effectLst/>
                          <a:latin typeface="+mn-lt"/>
                          <a:ea typeface="+mn-ea"/>
                          <a:cs typeface="+mn-cs"/>
                        </a:rPr>
                        <a:t>2018</a:t>
                      </a:r>
                      <a:endParaRPr lang="en-US" sz="1400" dirty="0"/>
                    </a:p>
                  </a:txBody>
                  <a:tcPr marL="18288" marR="18288" marT="18288" marB="18288" anchor="ctr"/>
                </a:tc>
                <a:tc>
                  <a:txBody>
                    <a:bodyPr/>
                    <a:lstStyle/>
                    <a:p>
                      <a:pPr algn="ctr"/>
                      <a:r>
                        <a:rPr lang="en-US" sz="1600" dirty="0"/>
                        <a:t>USA</a:t>
                      </a:r>
                    </a:p>
                  </a:txBody>
                  <a:tcPr marL="18288" marR="18288" marT="18288" marB="18288" anchor="ctr"/>
                </a:tc>
                <a:tc>
                  <a:txBody>
                    <a:bodyPr/>
                    <a:lstStyle/>
                    <a:p>
                      <a:pPr algn="ctr"/>
                      <a:r>
                        <a:rPr lang="en-US" sz="1600" dirty="0"/>
                        <a:t>Sickle Cell Disease</a:t>
                      </a:r>
                    </a:p>
                  </a:txBody>
                  <a:tcPr marL="18288" marR="18288" marT="18288" marB="18288" anchor="ctr"/>
                </a:tc>
                <a:tc>
                  <a:txBody>
                    <a:bodyPr/>
                    <a:lstStyle/>
                    <a:p>
                      <a:pPr algn="ctr"/>
                      <a:r>
                        <a:rPr lang="en-US" sz="1600" dirty="0"/>
                        <a:t>BCL11A (erythroid enhancer)</a:t>
                      </a:r>
                    </a:p>
                  </a:txBody>
                  <a:tcPr marL="18288" marR="18288" marT="18288" marB="18288" anchor="ctr"/>
                </a:tc>
                <a:tc>
                  <a:txBody>
                    <a:bodyPr/>
                    <a:lstStyle/>
                    <a:p>
                      <a:pPr algn="ctr"/>
                      <a:r>
                        <a:rPr lang="en-US" sz="1600" dirty="0"/>
                        <a:t>ZFN</a:t>
                      </a:r>
                    </a:p>
                  </a:txBody>
                  <a:tcPr marL="18288" marR="18288" marT="18288" marB="18288" anchor="ctr"/>
                </a:tc>
                <a:tc>
                  <a:txBody>
                    <a:bodyPr/>
                    <a:lstStyle/>
                    <a:p>
                      <a:pPr algn="ctr"/>
                      <a:r>
                        <a:rPr lang="en-US" sz="1600" dirty="0"/>
                        <a:t>Ex Vivo</a:t>
                      </a:r>
                    </a:p>
                    <a:p>
                      <a:pPr algn="ctr"/>
                      <a:r>
                        <a:rPr lang="en-US" sz="1600" dirty="0"/>
                        <a:t>(HSPC)</a:t>
                      </a:r>
                    </a:p>
                  </a:txBody>
                  <a:tcPr marL="18288" marR="18288" marT="18288" marB="18288" anchor="ctr"/>
                </a:tc>
                <a:tc>
                  <a:txBody>
                    <a:bodyPr/>
                    <a:lstStyle/>
                    <a:p>
                      <a:pPr algn="ctr"/>
                      <a:r>
                        <a:rPr lang="en-US" sz="1200" dirty="0"/>
                        <a:t>Electroporation</a:t>
                      </a:r>
                      <a:r>
                        <a:rPr lang="en-US" sz="1600" dirty="0"/>
                        <a:t> (mRNA)</a:t>
                      </a:r>
                    </a:p>
                  </a:txBody>
                  <a:tcPr marL="18288" marR="18288" marT="18288" marB="18288" anchor="ctr"/>
                </a:tc>
                <a:tc>
                  <a:txBody>
                    <a:bodyPr/>
                    <a:lstStyle/>
                    <a:p>
                      <a:pPr algn="ctr"/>
                      <a:r>
                        <a:rPr lang="en-US" sz="1600" dirty="0"/>
                        <a:t>No</a:t>
                      </a:r>
                    </a:p>
                  </a:txBody>
                  <a:tcPr marL="18288" marR="18288" marT="18288" marB="18288" anchor="ctr"/>
                </a:tc>
                <a:tc>
                  <a:txBody>
                    <a:bodyPr/>
                    <a:lstStyle/>
                    <a:p>
                      <a:pPr algn="ctr"/>
                      <a:endParaRPr lang="en-US" sz="1600" dirty="0"/>
                    </a:p>
                  </a:txBody>
                  <a:tcPr marL="18288" marR="18288" marT="18288" marB="18288" anchor="ctr"/>
                </a:tc>
                <a:extLst>
                  <a:ext uri="{0D108BD9-81ED-4DB2-BD59-A6C34878D82A}">
                    <a16:rowId xmlns:a16="http://schemas.microsoft.com/office/drawing/2014/main" xmlns="" val="3216813238"/>
                  </a:ext>
                </a:extLst>
              </a:tr>
              <a:tr h="557299">
                <a:tc>
                  <a:txBody>
                    <a:bodyPr/>
                    <a:lstStyle/>
                    <a:p>
                      <a:pPr algn="ctr"/>
                      <a:r>
                        <a:rPr lang="en-US" sz="1600" dirty="0" err="1"/>
                        <a:t>Sangamo</a:t>
                      </a:r>
                      <a:r>
                        <a:rPr lang="en-US" sz="1600" dirty="0"/>
                        <a:t>/</a:t>
                      </a:r>
                    </a:p>
                    <a:p>
                      <a:pPr algn="ctr"/>
                      <a:r>
                        <a:rPr lang="en-US" sz="1600" dirty="0" err="1"/>
                        <a:t>Bioverativ</a:t>
                      </a:r>
                      <a:endParaRPr lang="en-US" sz="1600" dirty="0"/>
                    </a:p>
                  </a:txBody>
                  <a:tcPr marL="18288" marR="18288" marT="18288" marB="18288" anchor="ctr"/>
                </a:tc>
                <a:tc>
                  <a:txBody>
                    <a:bodyPr/>
                    <a:lstStyle/>
                    <a:p>
                      <a:pPr algn="ctr"/>
                      <a:r>
                        <a:rPr lang="en-US" sz="1600" b="0" i="0" kern="1200" dirty="0">
                          <a:solidFill>
                            <a:schemeClr val="dk1"/>
                          </a:solidFill>
                          <a:effectLst/>
                          <a:latin typeface="+mn-lt"/>
                          <a:ea typeface="+mn-ea"/>
                          <a:cs typeface="+mn-cs"/>
                        </a:rPr>
                        <a:t>03432364</a:t>
                      </a:r>
                      <a:endParaRPr lang="en-US" sz="1600" dirty="0"/>
                    </a:p>
                  </a:txBody>
                  <a:tcPr marL="18288" marR="18288" marT="18288" marB="18288" anchor="ctr"/>
                </a:tc>
                <a:tc>
                  <a:txBody>
                    <a:bodyPr/>
                    <a:lstStyle/>
                    <a:p>
                      <a:pPr algn="ctr"/>
                      <a:r>
                        <a:rPr lang="en-US" sz="1600" dirty="0"/>
                        <a:t>2018</a:t>
                      </a:r>
                    </a:p>
                  </a:txBody>
                  <a:tcPr marL="18288" marR="18288" marT="18288" marB="18288" anchor="ctr"/>
                </a:tc>
                <a:tc>
                  <a:txBody>
                    <a:bodyPr/>
                    <a:lstStyle/>
                    <a:p>
                      <a:pPr algn="ctr"/>
                      <a:r>
                        <a:rPr lang="en-US" sz="1600" dirty="0"/>
                        <a:t>USA</a:t>
                      </a:r>
                    </a:p>
                  </a:txBody>
                  <a:tcPr marL="18288" marR="18288" marT="18288" marB="18288" anchor="ctr"/>
                </a:tc>
                <a:tc>
                  <a:txBody>
                    <a:bodyPr/>
                    <a:lstStyle/>
                    <a:p>
                      <a:pPr algn="ctr"/>
                      <a:r>
                        <a:rPr lang="en-US" sz="1600" dirty="0">
                          <a:latin typeface="Symbol" pitchFamily="2" charset="2"/>
                        </a:rPr>
                        <a:t>b</a:t>
                      </a:r>
                      <a:r>
                        <a:rPr lang="en-US" sz="1600" dirty="0"/>
                        <a:t>-</a:t>
                      </a:r>
                      <a:r>
                        <a:rPr lang="en-US" sz="1600" dirty="0" err="1"/>
                        <a:t>Thal</a:t>
                      </a:r>
                      <a:endParaRPr lang="en-US" sz="1600" dirty="0"/>
                    </a:p>
                  </a:txBody>
                  <a:tcPr marL="18288" marR="18288" marT="18288" marB="1828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BCL11A (erythroid enhancer)</a:t>
                      </a:r>
                    </a:p>
                  </a:txBody>
                  <a:tcPr marL="18288" marR="18288" marT="18288" marB="18288" anchor="ctr"/>
                </a:tc>
                <a:tc>
                  <a:txBody>
                    <a:bodyPr/>
                    <a:lstStyle/>
                    <a:p>
                      <a:pPr algn="ctr"/>
                      <a:r>
                        <a:rPr lang="en-US" sz="1600" dirty="0"/>
                        <a:t>ZFN</a:t>
                      </a:r>
                    </a:p>
                  </a:txBody>
                  <a:tcPr marL="18288" marR="18288" marT="18288" marB="18288" anchor="ctr"/>
                </a:tc>
                <a:tc>
                  <a:txBody>
                    <a:bodyPr/>
                    <a:lstStyle/>
                    <a:p>
                      <a:pPr algn="ctr"/>
                      <a:r>
                        <a:rPr lang="en-US" sz="1600" dirty="0"/>
                        <a:t>Ex Vivo</a:t>
                      </a:r>
                    </a:p>
                    <a:p>
                      <a:pPr algn="ctr"/>
                      <a:r>
                        <a:rPr lang="en-US" sz="1600" dirty="0"/>
                        <a:t>(HSPC)</a:t>
                      </a:r>
                    </a:p>
                  </a:txBody>
                  <a:tcPr marL="18288" marR="18288" marT="18288" marB="18288" anchor="ctr"/>
                </a:tc>
                <a:tc>
                  <a:txBody>
                    <a:bodyPr/>
                    <a:lstStyle/>
                    <a:p>
                      <a:pPr algn="ctr"/>
                      <a:r>
                        <a:rPr lang="en-US" sz="1200" dirty="0"/>
                        <a:t>Electroporation</a:t>
                      </a:r>
                      <a:r>
                        <a:rPr lang="en-US" sz="1600" dirty="0"/>
                        <a:t> (mRNA)</a:t>
                      </a:r>
                    </a:p>
                  </a:txBody>
                  <a:tcPr marL="18288" marR="18288" marT="18288" marB="18288" anchor="ctr"/>
                </a:tc>
                <a:tc>
                  <a:txBody>
                    <a:bodyPr/>
                    <a:lstStyle/>
                    <a:p>
                      <a:pPr algn="ctr"/>
                      <a:r>
                        <a:rPr lang="en-US" sz="1600" dirty="0"/>
                        <a:t>No</a:t>
                      </a:r>
                    </a:p>
                  </a:txBody>
                  <a:tcPr marL="18288" marR="18288" marT="18288" marB="18288" anchor="ctr"/>
                </a:tc>
                <a:tc>
                  <a:txBody>
                    <a:bodyPr/>
                    <a:lstStyle/>
                    <a:p>
                      <a:pPr algn="ctr"/>
                      <a:endParaRPr lang="en-US" sz="1600"/>
                    </a:p>
                  </a:txBody>
                  <a:tcPr marL="18288" marR="18288" marT="18288" marB="18288" anchor="ctr"/>
                </a:tc>
                <a:extLst>
                  <a:ext uri="{0D108BD9-81ED-4DB2-BD59-A6C34878D82A}">
                    <a16:rowId xmlns:a16="http://schemas.microsoft.com/office/drawing/2014/main" xmlns="" val="742730000"/>
                  </a:ext>
                </a:extLst>
              </a:tr>
            </a:tbl>
          </a:graphicData>
        </a:graphic>
      </p:graphicFrame>
    </p:spTree>
    <p:extLst>
      <p:ext uri="{BB962C8B-B14F-4D97-AF65-F5344CB8AC3E}">
        <p14:creationId xmlns:p14="http://schemas.microsoft.com/office/powerpoint/2010/main" val="129447402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AD4180D-5BC3-A94E-A053-21EB9C00A439}"/>
              </a:ext>
            </a:extLst>
          </p:cNvPr>
          <p:cNvSpPr>
            <a:spLocks noGrp="1"/>
          </p:cNvSpPr>
          <p:nvPr>
            <p:ph type="title"/>
          </p:nvPr>
        </p:nvSpPr>
        <p:spPr>
          <a:xfrm>
            <a:off x="0" y="0"/>
            <a:ext cx="10515600" cy="818707"/>
          </a:xfrm>
        </p:spPr>
        <p:txBody>
          <a:bodyPr>
            <a:normAutofit/>
          </a:bodyPr>
          <a:lstStyle/>
          <a:p>
            <a:r>
              <a:rPr lang="en-US" sz="4000" b="1" dirty="0"/>
              <a:t>Genome Editing Clinical Trials (TALENs)</a:t>
            </a:r>
          </a:p>
        </p:txBody>
      </p:sp>
      <p:graphicFrame>
        <p:nvGraphicFramePr>
          <p:cNvPr id="5" name="Table 4">
            <a:extLst>
              <a:ext uri="{FF2B5EF4-FFF2-40B4-BE49-F238E27FC236}">
                <a16:creationId xmlns:a16="http://schemas.microsoft.com/office/drawing/2014/main" xmlns="" id="{355D10E6-1A63-E540-8D26-71BE666B9E01}"/>
              </a:ext>
            </a:extLst>
          </p:cNvPr>
          <p:cNvGraphicFramePr>
            <a:graphicFrameLocks noGrp="1"/>
          </p:cNvGraphicFramePr>
          <p:nvPr>
            <p:extLst>
              <p:ext uri="{D42A27DB-BD31-4B8C-83A1-F6EECF244321}">
                <p14:modId xmlns:p14="http://schemas.microsoft.com/office/powerpoint/2010/main" val="996221184"/>
              </p:ext>
            </p:extLst>
          </p:nvPr>
        </p:nvGraphicFramePr>
        <p:xfrm>
          <a:off x="85060" y="1028008"/>
          <a:ext cx="11667780" cy="4253068"/>
        </p:xfrm>
        <a:graphic>
          <a:graphicData uri="http://schemas.openxmlformats.org/drawingml/2006/table">
            <a:tbl>
              <a:tblPr firstRow="1" bandRow="1">
                <a:tableStyleId>{073A0DAA-6AF3-43AB-8588-CEC1D06C72B9}</a:tableStyleId>
              </a:tblPr>
              <a:tblGrid>
                <a:gridCol w="1093220">
                  <a:extLst>
                    <a:ext uri="{9D8B030D-6E8A-4147-A177-3AD203B41FA5}">
                      <a16:colId xmlns:a16="http://schemas.microsoft.com/office/drawing/2014/main" xmlns="" val="4214059060"/>
                    </a:ext>
                  </a:extLst>
                </a:gridCol>
                <a:gridCol w="1093220">
                  <a:extLst>
                    <a:ext uri="{9D8B030D-6E8A-4147-A177-3AD203B41FA5}">
                      <a16:colId xmlns:a16="http://schemas.microsoft.com/office/drawing/2014/main" xmlns="" val="3184808693"/>
                    </a:ext>
                  </a:extLst>
                </a:gridCol>
                <a:gridCol w="914400">
                  <a:extLst>
                    <a:ext uri="{9D8B030D-6E8A-4147-A177-3AD203B41FA5}">
                      <a16:colId xmlns:a16="http://schemas.microsoft.com/office/drawing/2014/main" xmlns="" val="2930263576"/>
                    </a:ext>
                  </a:extLst>
                </a:gridCol>
                <a:gridCol w="914400">
                  <a:extLst>
                    <a:ext uri="{9D8B030D-6E8A-4147-A177-3AD203B41FA5}">
                      <a16:colId xmlns:a16="http://schemas.microsoft.com/office/drawing/2014/main" xmlns="" val="459055399"/>
                    </a:ext>
                  </a:extLst>
                </a:gridCol>
                <a:gridCol w="1093220">
                  <a:extLst>
                    <a:ext uri="{9D8B030D-6E8A-4147-A177-3AD203B41FA5}">
                      <a16:colId xmlns:a16="http://schemas.microsoft.com/office/drawing/2014/main" xmlns="" val="1003897656"/>
                    </a:ext>
                  </a:extLst>
                </a:gridCol>
                <a:gridCol w="1093220">
                  <a:extLst>
                    <a:ext uri="{9D8B030D-6E8A-4147-A177-3AD203B41FA5}">
                      <a16:colId xmlns:a16="http://schemas.microsoft.com/office/drawing/2014/main" xmlns="" val="2936347011"/>
                    </a:ext>
                  </a:extLst>
                </a:gridCol>
                <a:gridCol w="1093220">
                  <a:extLst>
                    <a:ext uri="{9D8B030D-6E8A-4147-A177-3AD203B41FA5}">
                      <a16:colId xmlns:a16="http://schemas.microsoft.com/office/drawing/2014/main" xmlns="" val="960233620"/>
                    </a:ext>
                  </a:extLst>
                </a:gridCol>
                <a:gridCol w="1093220">
                  <a:extLst>
                    <a:ext uri="{9D8B030D-6E8A-4147-A177-3AD203B41FA5}">
                      <a16:colId xmlns:a16="http://schemas.microsoft.com/office/drawing/2014/main" xmlns="" val="325672799"/>
                    </a:ext>
                  </a:extLst>
                </a:gridCol>
                <a:gridCol w="1093220">
                  <a:extLst>
                    <a:ext uri="{9D8B030D-6E8A-4147-A177-3AD203B41FA5}">
                      <a16:colId xmlns:a16="http://schemas.microsoft.com/office/drawing/2014/main" xmlns="" val="3205257465"/>
                    </a:ext>
                  </a:extLst>
                </a:gridCol>
                <a:gridCol w="1093220">
                  <a:extLst>
                    <a:ext uri="{9D8B030D-6E8A-4147-A177-3AD203B41FA5}">
                      <a16:colId xmlns:a16="http://schemas.microsoft.com/office/drawing/2014/main" xmlns="" val="2130576455"/>
                    </a:ext>
                  </a:extLst>
                </a:gridCol>
                <a:gridCol w="1093220">
                  <a:extLst>
                    <a:ext uri="{9D8B030D-6E8A-4147-A177-3AD203B41FA5}">
                      <a16:colId xmlns:a16="http://schemas.microsoft.com/office/drawing/2014/main" xmlns="" val="3868047675"/>
                    </a:ext>
                  </a:extLst>
                </a:gridCol>
              </a:tblGrid>
              <a:tr h="557299">
                <a:tc>
                  <a:txBody>
                    <a:bodyPr/>
                    <a:lstStyle/>
                    <a:p>
                      <a:pPr algn="ctr"/>
                      <a:r>
                        <a:rPr lang="en-US" sz="1600" dirty="0"/>
                        <a:t>Sponsor</a:t>
                      </a:r>
                    </a:p>
                  </a:txBody>
                  <a:tcPr marL="18288" marR="18288" marT="18288" marB="18288" anchor="ctr"/>
                </a:tc>
                <a:tc>
                  <a:txBody>
                    <a:bodyPr/>
                    <a:lstStyle/>
                    <a:p>
                      <a:pPr algn="ctr"/>
                      <a:r>
                        <a:rPr lang="en-US" sz="1600" dirty="0"/>
                        <a:t>NCT Number(s)</a:t>
                      </a:r>
                    </a:p>
                  </a:txBody>
                  <a:tcPr marL="18288" marR="18288" marT="18288" marB="18288" anchor="ctr"/>
                </a:tc>
                <a:tc>
                  <a:txBody>
                    <a:bodyPr/>
                    <a:lstStyle/>
                    <a:p>
                      <a:pPr algn="ctr"/>
                      <a:r>
                        <a:rPr lang="en-US" sz="1600" dirty="0"/>
                        <a:t>Year</a:t>
                      </a:r>
                    </a:p>
                  </a:txBody>
                  <a:tcPr marL="18288" marR="18288" marT="18288" marB="18288" anchor="ctr"/>
                </a:tc>
                <a:tc>
                  <a:txBody>
                    <a:bodyPr/>
                    <a:lstStyle/>
                    <a:p>
                      <a:pPr algn="ctr"/>
                      <a:r>
                        <a:rPr lang="en-US" sz="1600" dirty="0"/>
                        <a:t>Country</a:t>
                      </a:r>
                    </a:p>
                  </a:txBody>
                  <a:tcPr marL="18288" marR="18288" marT="18288" marB="18288" anchor="ctr"/>
                </a:tc>
                <a:tc>
                  <a:txBody>
                    <a:bodyPr/>
                    <a:lstStyle/>
                    <a:p>
                      <a:pPr algn="ctr"/>
                      <a:r>
                        <a:rPr lang="en-US" sz="1600" dirty="0"/>
                        <a:t>Disease</a:t>
                      </a:r>
                    </a:p>
                  </a:txBody>
                  <a:tcPr marL="18288" marR="18288" marT="18288" marB="18288" anchor="ctr"/>
                </a:tc>
                <a:tc>
                  <a:txBody>
                    <a:bodyPr/>
                    <a:lstStyle/>
                    <a:p>
                      <a:pPr algn="ctr"/>
                      <a:r>
                        <a:rPr lang="en-US" sz="1600" dirty="0"/>
                        <a:t>Gene Target</a:t>
                      </a:r>
                    </a:p>
                  </a:txBody>
                  <a:tcPr marL="18288" marR="18288" marT="18288" marB="18288" anchor="ctr"/>
                </a:tc>
                <a:tc>
                  <a:txBody>
                    <a:bodyPr/>
                    <a:lstStyle/>
                    <a:p>
                      <a:pPr algn="ctr"/>
                      <a:r>
                        <a:rPr lang="en-US" sz="1600" dirty="0"/>
                        <a:t>Nuclease</a:t>
                      </a:r>
                    </a:p>
                  </a:txBody>
                  <a:tcPr marL="18288" marR="18288" marT="18288" marB="18288" anchor="ctr"/>
                </a:tc>
                <a:tc>
                  <a:txBody>
                    <a:bodyPr/>
                    <a:lstStyle/>
                    <a:p>
                      <a:pPr algn="ctr"/>
                      <a:r>
                        <a:rPr lang="en-US" sz="1600" dirty="0"/>
                        <a:t>Ex vivo vs </a:t>
                      </a:r>
                    </a:p>
                    <a:p>
                      <a:pPr algn="ctr"/>
                      <a:r>
                        <a:rPr lang="en-US" sz="1600" dirty="0"/>
                        <a:t>In vivo</a:t>
                      </a:r>
                    </a:p>
                  </a:txBody>
                  <a:tcPr marL="18288" marR="18288" marT="18288" marB="18288" anchor="ctr"/>
                </a:tc>
                <a:tc>
                  <a:txBody>
                    <a:bodyPr/>
                    <a:lstStyle/>
                    <a:p>
                      <a:pPr algn="ctr"/>
                      <a:r>
                        <a:rPr lang="en-US" sz="1600" dirty="0"/>
                        <a:t>Delivery</a:t>
                      </a:r>
                    </a:p>
                  </a:txBody>
                  <a:tcPr marL="18288" marR="18288" marT="18288" marB="18288" anchor="ctr"/>
                </a:tc>
                <a:tc>
                  <a:txBody>
                    <a:bodyPr/>
                    <a:lstStyle/>
                    <a:p>
                      <a:pPr algn="ctr"/>
                      <a:r>
                        <a:rPr lang="en-US" sz="1600" dirty="0"/>
                        <a:t>Pre-Clinical Publication</a:t>
                      </a:r>
                    </a:p>
                  </a:txBody>
                  <a:tcPr marL="18288" marR="18288" marT="18288" marB="18288" anchor="ctr"/>
                </a:tc>
                <a:tc>
                  <a:txBody>
                    <a:bodyPr/>
                    <a:lstStyle/>
                    <a:p>
                      <a:pPr algn="ctr"/>
                      <a:r>
                        <a:rPr lang="en-US" sz="1600" dirty="0"/>
                        <a:t>Clinical Publication</a:t>
                      </a:r>
                    </a:p>
                  </a:txBody>
                  <a:tcPr marL="18288" marR="18288" marT="18288" marB="18288" anchor="ctr"/>
                </a:tc>
                <a:extLst>
                  <a:ext uri="{0D108BD9-81ED-4DB2-BD59-A6C34878D82A}">
                    <a16:rowId xmlns:a16="http://schemas.microsoft.com/office/drawing/2014/main" xmlns="" val="417855427"/>
                  </a:ext>
                </a:extLst>
              </a:tr>
              <a:tr h="557299">
                <a:tc>
                  <a:txBody>
                    <a:bodyPr/>
                    <a:lstStyle/>
                    <a:p>
                      <a:pPr algn="ctr"/>
                      <a:r>
                        <a:rPr lang="en-US" sz="1600" dirty="0" err="1"/>
                        <a:t>Servier</a:t>
                      </a:r>
                      <a:r>
                        <a:rPr lang="en-US" sz="1600" dirty="0"/>
                        <a:t>/</a:t>
                      </a:r>
                    </a:p>
                    <a:p>
                      <a:pPr algn="ctr"/>
                      <a:r>
                        <a:rPr lang="en-US" sz="1600" dirty="0" err="1"/>
                        <a:t>Allogene</a:t>
                      </a:r>
                      <a:endParaRPr lang="en-US" sz="1600" dirty="0"/>
                    </a:p>
                  </a:txBody>
                  <a:tcPr marL="18288" marR="18288" marT="18288" marB="18288" anchor="ctr"/>
                </a:tc>
                <a:tc>
                  <a:txBody>
                    <a:bodyPr/>
                    <a:lstStyle/>
                    <a:p>
                      <a:pPr algn="ctr"/>
                      <a:r>
                        <a:rPr lang="en-US" sz="1600" b="0" i="0" kern="1200" dirty="0">
                          <a:solidFill>
                            <a:schemeClr val="dk1"/>
                          </a:solidFill>
                          <a:effectLst/>
                          <a:latin typeface="+mn-lt"/>
                          <a:ea typeface="+mn-ea"/>
                          <a:cs typeface="+mn-cs"/>
                        </a:rPr>
                        <a:t>02808442 (</a:t>
                      </a:r>
                      <a:r>
                        <a:rPr lang="en-US" sz="1600" b="0" i="0" kern="1200" dirty="0" err="1">
                          <a:solidFill>
                            <a:schemeClr val="dk1"/>
                          </a:solidFill>
                          <a:effectLst/>
                          <a:latin typeface="+mn-lt"/>
                          <a:ea typeface="+mn-ea"/>
                          <a:cs typeface="+mn-cs"/>
                        </a:rPr>
                        <a:t>peds</a:t>
                      </a:r>
                      <a:r>
                        <a:rPr lang="en-US" sz="1600" b="0" i="0" kern="1200" dirty="0">
                          <a:solidFill>
                            <a:schemeClr val="dk1"/>
                          </a:solidFill>
                          <a:effectLst/>
                          <a:latin typeface="+mn-lt"/>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02746952 (adult)</a:t>
                      </a:r>
                      <a:endParaRPr lang="en-US" sz="1600" dirty="0"/>
                    </a:p>
                  </a:txBody>
                  <a:tcPr marL="18288" marR="18288" marT="18288" marB="18288" anchor="ctr"/>
                </a:tc>
                <a:tc>
                  <a:txBody>
                    <a:bodyPr/>
                    <a:lstStyle/>
                    <a:p>
                      <a:pPr algn="ctr"/>
                      <a:r>
                        <a:rPr lang="en-US" sz="1600" dirty="0"/>
                        <a:t>2016</a:t>
                      </a:r>
                    </a:p>
                  </a:txBody>
                  <a:tcPr marL="18288" marR="18288" marT="18288" marB="18288" anchor="ctr"/>
                </a:tc>
                <a:tc>
                  <a:txBody>
                    <a:bodyPr/>
                    <a:lstStyle/>
                    <a:p>
                      <a:pPr algn="ctr"/>
                      <a:r>
                        <a:rPr lang="en-US" sz="1600" dirty="0"/>
                        <a:t>USA</a:t>
                      </a:r>
                    </a:p>
                    <a:p>
                      <a:pPr algn="ctr"/>
                      <a:r>
                        <a:rPr lang="en-US" sz="1600" dirty="0"/>
                        <a:t>Europe</a:t>
                      </a:r>
                    </a:p>
                  </a:txBody>
                  <a:tcPr marL="18288" marR="18288" marT="18288" marB="18288" anchor="ctr"/>
                </a:tc>
                <a:tc>
                  <a:txBody>
                    <a:bodyPr/>
                    <a:lstStyle/>
                    <a:p>
                      <a:pPr algn="ctr"/>
                      <a:r>
                        <a:rPr lang="en-US" sz="1600" dirty="0"/>
                        <a:t>ALL</a:t>
                      </a:r>
                    </a:p>
                  </a:txBody>
                  <a:tcPr marL="18288" marR="18288" marT="18288" marB="18288" anchor="ctr"/>
                </a:tc>
                <a:tc>
                  <a:txBody>
                    <a:bodyPr/>
                    <a:lstStyle/>
                    <a:p>
                      <a:pPr algn="ctr"/>
                      <a:r>
                        <a:rPr lang="en-US" sz="1600" dirty="0"/>
                        <a:t>TCR</a:t>
                      </a:r>
                    </a:p>
                    <a:p>
                      <a:pPr algn="ctr"/>
                      <a:r>
                        <a:rPr lang="en-US" sz="1600" dirty="0"/>
                        <a:t>CD52</a:t>
                      </a:r>
                    </a:p>
                  </a:txBody>
                  <a:tcPr marL="18288" marR="18288" marT="18288" marB="18288" anchor="ctr"/>
                </a:tc>
                <a:tc>
                  <a:txBody>
                    <a:bodyPr/>
                    <a:lstStyle/>
                    <a:p>
                      <a:pPr algn="ctr"/>
                      <a:r>
                        <a:rPr lang="en-US" sz="1600" dirty="0"/>
                        <a:t>TALEN</a:t>
                      </a:r>
                    </a:p>
                  </a:txBody>
                  <a:tcPr marL="18288" marR="18288" marT="18288" marB="18288" anchor="ctr"/>
                </a:tc>
                <a:tc>
                  <a:txBody>
                    <a:bodyPr/>
                    <a:lstStyle/>
                    <a:p>
                      <a:pPr algn="ctr"/>
                      <a:r>
                        <a:rPr lang="en-US" sz="1600" dirty="0"/>
                        <a:t>Ex Vivo</a:t>
                      </a:r>
                    </a:p>
                    <a:p>
                      <a:pPr algn="ctr"/>
                      <a:r>
                        <a:rPr lang="en-US" sz="1600" dirty="0"/>
                        <a:t>(CART-19)</a:t>
                      </a:r>
                    </a:p>
                  </a:txBody>
                  <a:tcPr marL="18288" marR="18288" marT="18288" marB="18288" anchor="ctr"/>
                </a:tc>
                <a:tc>
                  <a:txBody>
                    <a:bodyPr/>
                    <a:lstStyle/>
                    <a:p>
                      <a:pPr algn="ctr"/>
                      <a:r>
                        <a:rPr lang="en-US" sz="1600" dirty="0"/>
                        <a:t>mRNA</a:t>
                      </a:r>
                    </a:p>
                  </a:txBody>
                  <a:tcPr marL="18288" marR="18288" marT="18288" marB="18288" anchor="ctr"/>
                </a:tc>
                <a:tc>
                  <a:txBody>
                    <a:bodyPr/>
                    <a:lstStyle/>
                    <a:p>
                      <a:pPr algn="ctr"/>
                      <a:r>
                        <a:rPr lang="en-US" sz="1600" dirty="0"/>
                        <a:t>Poirot et al CCR (2015)</a:t>
                      </a:r>
                    </a:p>
                  </a:txBody>
                  <a:tcPr marL="18288" marR="18288" marT="18288" marB="18288" anchor="ctr"/>
                </a:tc>
                <a:tc>
                  <a:txBody>
                    <a:bodyPr/>
                    <a:lstStyle/>
                    <a:p>
                      <a:pPr algn="ctr"/>
                      <a:r>
                        <a:rPr lang="en-US" sz="1600" dirty="0" err="1"/>
                        <a:t>Qasim</a:t>
                      </a:r>
                      <a:r>
                        <a:rPr lang="en-US" sz="1600" dirty="0"/>
                        <a:t> et al STM (2016)</a:t>
                      </a:r>
                    </a:p>
                  </a:txBody>
                  <a:tcPr marL="18288" marR="18288" marT="18288" marB="18288" anchor="ctr"/>
                </a:tc>
                <a:extLst>
                  <a:ext uri="{0D108BD9-81ED-4DB2-BD59-A6C34878D82A}">
                    <a16:rowId xmlns:a16="http://schemas.microsoft.com/office/drawing/2014/main" xmlns="" val="4216264503"/>
                  </a:ext>
                </a:extLst>
              </a:tr>
              <a:tr h="557299">
                <a:tc>
                  <a:txBody>
                    <a:bodyPr/>
                    <a:lstStyle/>
                    <a:p>
                      <a:pPr algn="ctr"/>
                      <a:r>
                        <a:rPr lang="en-US" sz="1600" dirty="0" err="1"/>
                        <a:t>Cellectis</a:t>
                      </a:r>
                      <a:endParaRPr lang="en-US" sz="1600" dirty="0"/>
                    </a:p>
                  </a:txBody>
                  <a:tcPr marL="18288" marR="18288" marT="18288" marB="18288" anchor="ctr"/>
                </a:tc>
                <a:tc>
                  <a:txBody>
                    <a:bodyPr/>
                    <a:lstStyle/>
                    <a:p>
                      <a:pPr algn="ctr"/>
                      <a:r>
                        <a:rPr lang="en-US" sz="1600" b="0" i="0" kern="1200" dirty="0">
                          <a:solidFill>
                            <a:schemeClr val="dk1"/>
                          </a:solidFill>
                          <a:effectLst/>
                          <a:latin typeface="+mn-lt"/>
                          <a:ea typeface="+mn-ea"/>
                          <a:cs typeface="+mn-cs"/>
                        </a:rPr>
                        <a:t>03203369</a:t>
                      </a:r>
                      <a:endParaRPr lang="en-US" sz="1600" dirty="0"/>
                    </a:p>
                  </a:txBody>
                  <a:tcPr marL="18288" marR="18288" marT="18288" marB="18288" anchor="ctr"/>
                </a:tc>
                <a:tc>
                  <a:txBody>
                    <a:bodyPr/>
                    <a:lstStyle/>
                    <a:p>
                      <a:pPr algn="ctr"/>
                      <a:r>
                        <a:rPr lang="en-US" sz="1600" dirty="0"/>
                        <a:t>2017</a:t>
                      </a:r>
                    </a:p>
                  </a:txBody>
                  <a:tcPr marL="18288" marR="18288" marT="18288" marB="18288" anchor="ctr"/>
                </a:tc>
                <a:tc>
                  <a:txBody>
                    <a:bodyPr/>
                    <a:lstStyle/>
                    <a:p>
                      <a:pPr algn="ctr"/>
                      <a:r>
                        <a:rPr lang="en-US" sz="1600" dirty="0"/>
                        <a:t>USA</a:t>
                      </a:r>
                    </a:p>
                  </a:txBody>
                  <a:tcPr marL="18288" marR="18288" marT="18288" marB="18288" anchor="ctr"/>
                </a:tc>
                <a:tc>
                  <a:txBody>
                    <a:bodyPr/>
                    <a:lstStyle/>
                    <a:p>
                      <a:pPr algn="ctr"/>
                      <a:r>
                        <a:rPr lang="en-US" sz="1600" dirty="0"/>
                        <a:t>BPDCN</a:t>
                      </a:r>
                    </a:p>
                  </a:txBody>
                  <a:tcPr marL="18288" marR="18288" marT="18288" marB="1828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TCR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CD52</a:t>
                      </a:r>
                    </a:p>
                  </a:txBody>
                  <a:tcPr marL="18288" marR="18288" marT="18288" marB="18288" anchor="ctr"/>
                </a:tc>
                <a:tc>
                  <a:txBody>
                    <a:bodyPr/>
                    <a:lstStyle/>
                    <a:p>
                      <a:pPr algn="ctr"/>
                      <a:r>
                        <a:rPr lang="en-US" sz="1600" dirty="0"/>
                        <a:t>TALEN</a:t>
                      </a:r>
                    </a:p>
                  </a:txBody>
                  <a:tcPr marL="18288" marR="18288" marT="18288" marB="18288" anchor="ctr"/>
                </a:tc>
                <a:tc>
                  <a:txBody>
                    <a:bodyPr/>
                    <a:lstStyle/>
                    <a:p>
                      <a:pPr algn="ctr"/>
                      <a:r>
                        <a:rPr lang="en-US" sz="1600" dirty="0"/>
                        <a:t>Ex Vivo</a:t>
                      </a:r>
                    </a:p>
                    <a:p>
                      <a:pPr algn="ctr"/>
                      <a:r>
                        <a:rPr lang="en-US" sz="1600" dirty="0"/>
                        <a:t>(CART-123)</a:t>
                      </a:r>
                    </a:p>
                  </a:txBody>
                  <a:tcPr marL="18288" marR="18288" marT="18288" marB="18288" anchor="ctr"/>
                </a:tc>
                <a:tc>
                  <a:txBody>
                    <a:bodyPr/>
                    <a:lstStyle/>
                    <a:p>
                      <a:pPr algn="ctr"/>
                      <a:r>
                        <a:rPr lang="en-US" sz="1600" dirty="0"/>
                        <a:t>mRNA</a:t>
                      </a:r>
                    </a:p>
                  </a:txBody>
                  <a:tcPr marL="18288" marR="18288" marT="18288" marB="18288" anchor="ctr"/>
                </a:tc>
                <a:tc>
                  <a:txBody>
                    <a:bodyPr/>
                    <a:lstStyle/>
                    <a:p>
                      <a:pPr algn="ctr"/>
                      <a:endParaRPr lang="en-US" sz="1600" dirty="0"/>
                    </a:p>
                  </a:txBody>
                  <a:tcPr marL="18288" marR="18288" marT="18288" marB="18288" anchor="ctr"/>
                </a:tc>
                <a:tc>
                  <a:txBody>
                    <a:bodyPr/>
                    <a:lstStyle/>
                    <a:p>
                      <a:pPr algn="ctr"/>
                      <a:endParaRPr lang="en-US" sz="1600" dirty="0"/>
                    </a:p>
                  </a:txBody>
                  <a:tcPr marL="18288" marR="18288" marT="18288" marB="18288" anchor="ctr"/>
                </a:tc>
                <a:extLst>
                  <a:ext uri="{0D108BD9-81ED-4DB2-BD59-A6C34878D82A}">
                    <a16:rowId xmlns:a16="http://schemas.microsoft.com/office/drawing/2014/main" xmlns="" val="3362106068"/>
                  </a:ext>
                </a:extLst>
              </a:tr>
              <a:tr h="557299">
                <a:tc>
                  <a:txBody>
                    <a:bodyPr/>
                    <a:lstStyle/>
                    <a:p>
                      <a:pPr algn="ctr"/>
                      <a:r>
                        <a:rPr lang="en-US" sz="1600" dirty="0" err="1"/>
                        <a:t>Cellectis</a:t>
                      </a:r>
                      <a:endParaRPr lang="en-US" sz="1600" dirty="0"/>
                    </a:p>
                  </a:txBody>
                  <a:tcPr marL="18288" marR="18288" marT="18288" marB="18288" anchor="ctr"/>
                </a:tc>
                <a:tc>
                  <a:txBody>
                    <a:bodyPr/>
                    <a:lstStyle/>
                    <a:p>
                      <a:pPr algn="ctr"/>
                      <a:r>
                        <a:rPr lang="en-US" sz="1600" b="0" i="0" kern="1200" dirty="0">
                          <a:solidFill>
                            <a:schemeClr val="dk1"/>
                          </a:solidFill>
                          <a:effectLst/>
                          <a:latin typeface="+mn-lt"/>
                          <a:ea typeface="+mn-ea"/>
                          <a:cs typeface="+mn-cs"/>
                        </a:rPr>
                        <a:t>03190278</a:t>
                      </a:r>
                      <a:endParaRPr lang="en-US" sz="1600" dirty="0"/>
                    </a:p>
                  </a:txBody>
                  <a:tcPr marL="18288" marR="18288" marT="18288" marB="18288" anchor="ctr"/>
                </a:tc>
                <a:tc>
                  <a:txBody>
                    <a:bodyPr/>
                    <a:lstStyle/>
                    <a:p>
                      <a:pPr algn="ctr"/>
                      <a:r>
                        <a:rPr lang="en-US" sz="1600" dirty="0"/>
                        <a:t>2017</a:t>
                      </a:r>
                    </a:p>
                  </a:txBody>
                  <a:tcPr marL="18288" marR="18288" marT="18288" marB="18288" anchor="ctr"/>
                </a:tc>
                <a:tc>
                  <a:txBody>
                    <a:bodyPr/>
                    <a:lstStyle/>
                    <a:p>
                      <a:pPr algn="ctr"/>
                      <a:r>
                        <a:rPr lang="en-US" sz="1600" dirty="0"/>
                        <a:t>USA</a:t>
                      </a:r>
                    </a:p>
                  </a:txBody>
                  <a:tcPr marL="18288" marR="18288" marT="18288" marB="18288" anchor="ctr"/>
                </a:tc>
                <a:tc>
                  <a:txBody>
                    <a:bodyPr/>
                    <a:lstStyle/>
                    <a:p>
                      <a:pPr algn="ctr"/>
                      <a:r>
                        <a:rPr lang="en-US" sz="1600" dirty="0"/>
                        <a:t>AML</a:t>
                      </a:r>
                    </a:p>
                  </a:txBody>
                  <a:tcPr marL="18288" marR="18288" marT="18288" marB="18288" anchor="ctr"/>
                </a:tc>
                <a:tc>
                  <a:txBody>
                    <a:bodyPr/>
                    <a:lstStyle/>
                    <a:p>
                      <a:pPr algn="ctr"/>
                      <a:r>
                        <a:rPr lang="en-US" sz="1600" dirty="0"/>
                        <a:t>TCR</a:t>
                      </a:r>
                    </a:p>
                    <a:p>
                      <a:pPr algn="ctr"/>
                      <a:r>
                        <a:rPr lang="en-US" sz="1600" dirty="0"/>
                        <a:t>CD52</a:t>
                      </a:r>
                    </a:p>
                  </a:txBody>
                  <a:tcPr marL="18288" marR="18288" marT="18288" marB="18288" anchor="ctr"/>
                </a:tc>
                <a:tc>
                  <a:txBody>
                    <a:bodyPr/>
                    <a:lstStyle/>
                    <a:p>
                      <a:pPr algn="ctr"/>
                      <a:r>
                        <a:rPr lang="en-US" sz="1600" dirty="0"/>
                        <a:t>TALEN</a:t>
                      </a:r>
                    </a:p>
                  </a:txBody>
                  <a:tcPr marL="18288" marR="18288" marT="18288" marB="18288" anchor="ctr"/>
                </a:tc>
                <a:tc>
                  <a:txBody>
                    <a:bodyPr/>
                    <a:lstStyle/>
                    <a:p>
                      <a:pPr algn="ctr"/>
                      <a:r>
                        <a:rPr lang="en-US" sz="1600" dirty="0"/>
                        <a:t>Ex Vivo</a:t>
                      </a:r>
                    </a:p>
                    <a:p>
                      <a:pPr algn="ctr"/>
                      <a:r>
                        <a:rPr lang="en-US" sz="1600" dirty="0"/>
                        <a:t>(CART-123)</a:t>
                      </a:r>
                    </a:p>
                  </a:txBody>
                  <a:tcPr marL="18288" marR="18288" marT="18288" marB="1828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mRNA</a:t>
                      </a:r>
                    </a:p>
                  </a:txBody>
                  <a:tcPr marL="18288" marR="18288" marT="18288" marB="18288" anchor="ctr"/>
                </a:tc>
                <a:tc>
                  <a:txBody>
                    <a:bodyPr/>
                    <a:lstStyle/>
                    <a:p>
                      <a:pPr algn="ctr"/>
                      <a:endParaRPr lang="en-US" sz="1600" dirty="0"/>
                    </a:p>
                  </a:txBody>
                  <a:tcPr marL="18288" marR="18288" marT="18288" marB="18288" anchor="ctr"/>
                </a:tc>
                <a:tc>
                  <a:txBody>
                    <a:bodyPr/>
                    <a:lstStyle/>
                    <a:p>
                      <a:pPr algn="ctr"/>
                      <a:endParaRPr lang="en-US" sz="1600"/>
                    </a:p>
                  </a:txBody>
                  <a:tcPr marL="18288" marR="18288" marT="18288" marB="18288" anchor="ctr"/>
                </a:tc>
                <a:extLst>
                  <a:ext uri="{0D108BD9-81ED-4DB2-BD59-A6C34878D82A}">
                    <a16:rowId xmlns:a16="http://schemas.microsoft.com/office/drawing/2014/main" xmlns="" val="4223693788"/>
                  </a:ext>
                </a:extLst>
              </a:tr>
              <a:tr h="557299">
                <a:tc>
                  <a:txBody>
                    <a:bodyPr/>
                    <a:lstStyle/>
                    <a:p>
                      <a:pPr algn="ctr"/>
                      <a:r>
                        <a:rPr lang="en-US" sz="1600" dirty="0"/>
                        <a:t>Sun </a:t>
                      </a:r>
                      <a:r>
                        <a:rPr lang="en-US" sz="1600" dirty="0" err="1"/>
                        <a:t>Yat-sen</a:t>
                      </a:r>
                      <a:endParaRPr lang="en-US" sz="1600" dirty="0"/>
                    </a:p>
                  </a:txBody>
                  <a:tcPr marL="18288" marR="18288" marT="18288" marB="18288" anchor="ctr"/>
                </a:tc>
                <a:tc>
                  <a:txBody>
                    <a:bodyPr/>
                    <a:lstStyle/>
                    <a:p>
                      <a:pPr algn="ctr"/>
                      <a:r>
                        <a:rPr lang="en-US" sz="1600" b="0" i="0" kern="1200" dirty="0">
                          <a:solidFill>
                            <a:schemeClr val="dk1"/>
                          </a:solidFill>
                          <a:effectLst/>
                          <a:latin typeface="+mn-lt"/>
                          <a:ea typeface="+mn-ea"/>
                          <a:cs typeface="+mn-cs"/>
                        </a:rPr>
                        <a:t>03057912</a:t>
                      </a:r>
                      <a:endParaRPr lang="en-US" sz="1600" dirty="0"/>
                    </a:p>
                  </a:txBody>
                  <a:tcPr marL="18288" marR="18288" marT="18288" marB="18288" anchor="ctr"/>
                </a:tc>
                <a:tc>
                  <a:txBody>
                    <a:bodyPr/>
                    <a:lstStyle/>
                    <a:p>
                      <a:pPr algn="ctr"/>
                      <a:r>
                        <a:rPr lang="en-US" sz="1600" dirty="0"/>
                        <a:t>2017</a:t>
                      </a:r>
                    </a:p>
                  </a:txBody>
                  <a:tcPr marL="18288" marR="18288" marT="18288" marB="18288" anchor="ctr"/>
                </a:tc>
                <a:tc>
                  <a:txBody>
                    <a:bodyPr/>
                    <a:lstStyle/>
                    <a:p>
                      <a:pPr algn="ctr"/>
                      <a:r>
                        <a:rPr lang="en-US" sz="1600" dirty="0"/>
                        <a:t>China</a:t>
                      </a:r>
                    </a:p>
                  </a:txBody>
                  <a:tcPr marL="18288" marR="18288" marT="18288" marB="18288" anchor="ctr"/>
                </a:tc>
                <a:tc>
                  <a:txBody>
                    <a:bodyPr/>
                    <a:lstStyle/>
                    <a:p>
                      <a:pPr algn="ctr"/>
                      <a:r>
                        <a:rPr lang="en-US" sz="1600" dirty="0"/>
                        <a:t>HPV</a:t>
                      </a:r>
                    </a:p>
                  </a:txBody>
                  <a:tcPr marL="18288" marR="18288" marT="18288" marB="18288" anchor="ctr"/>
                </a:tc>
                <a:tc>
                  <a:txBody>
                    <a:bodyPr/>
                    <a:lstStyle/>
                    <a:p>
                      <a:pPr algn="ctr"/>
                      <a:r>
                        <a:rPr lang="en-US" sz="1600" dirty="0"/>
                        <a:t>HPV E6/E7</a:t>
                      </a:r>
                    </a:p>
                  </a:txBody>
                  <a:tcPr marL="18288" marR="18288" marT="18288" marB="18288" anchor="ctr"/>
                </a:tc>
                <a:tc>
                  <a:txBody>
                    <a:bodyPr/>
                    <a:lstStyle/>
                    <a:p>
                      <a:pPr algn="ctr"/>
                      <a:r>
                        <a:rPr lang="en-US" sz="1600" dirty="0"/>
                        <a:t>TALEN or</a:t>
                      </a:r>
                    </a:p>
                    <a:p>
                      <a:pPr algn="ctr"/>
                      <a:r>
                        <a:rPr lang="en-US" sz="1600" dirty="0"/>
                        <a:t>Cas9/gRNA</a:t>
                      </a:r>
                    </a:p>
                  </a:txBody>
                  <a:tcPr marL="18288" marR="18288" marT="18288" marB="18288" anchor="ctr"/>
                </a:tc>
                <a:tc>
                  <a:txBody>
                    <a:bodyPr/>
                    <a:lstStyle/>
                    <a:p>
                      <a:pPr algn="ctr"/>
                      <a:r>
                        <a:rPr lang="en-US" sz="1600" dirty="0"/>
                        <a:t>In vivo</a:t>
                      </a:r>
                    </a:p>
                  </a:txBody>
                  <a:tcPr marL="18288" marR="18288" marT="18288" marB="1828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Plasmid/Gel</a:t>
                      </a:r>
                    </a:p>
                  </a:txBody>
                  <a:tcPr marL="18288" marR="18288" marT="18288" marB="18288" anchor="ctr"/>
                </a:tc>
                <a:tc>
                  <a:txBody>
                    <a:bodyPr/>
                    <a:lstStyle/>
                    <a:p>
                      <a:pPr algn="ctr"/>
                      <a:endParaRPr lang="en-US" sz="1600" dirty="0"/>
                    </a:p>
                  </a:txBody>
                  <a:tcPr marL="18288" marR="18288" marT="18288" marB="18288" anchor="ctr"/>
                </a:tc>
                <a:tc>
                  <a:txBody>
                    <a:bodyPr/>
                    <a:lstStyle/>
                    <a:p>
                      <a:pPr algn="ctr"/>
                      <a:endParaRPr lang="en-US" sz="1600" dirty="0"/>
                    </a:p>
                  </a:txBody>
                  <a:tcPr marL="18288" marR="18288" marT="18288" marB="18288" anchor="ctr"/>
                </a:tc>
                <a:extLst>
                  <a:ext uri="{0D108BD9-81ED-4DB2-BD59-A6C34878D82A}">
                    <a16:rowId xmlns:a16="http://schemas.microsoft.com/office/drawing/2014/main" xmlns="" val="3216813238"/>
                  </a:ext>
                </a:extLst>
              </a:tr>
              <a:tr h="557299">
                <a:tc>
                  <a:txBody>
                    <a:bodyPr/>
                    <a:lstStyle/>
                    <a:p>
                      <a:pPr algn="ctr"/>
                      <a:r>
                        <a:rPr lang="en-US" sz="1600" b="0" i="0" kern="1200" dirty="0" err="1">
                          <a:solidFill>
                            <a:schemeClr val="dk1"/>
                          </a:solidFill>
                          <a:effectLst/>
                          <a:latin typeface="+mn-lt"/>
                          <a:ea typeface="+mn-ea"/>
                          <a:cs typeface="+mn-cs"/>
                        </a:rPr>
                        <a:t>Huazhong</a:t>
                      </a:r>
                      <a:r>
                        <a:rPr lang="en-US" sz="1600" b="0" i="0" kern="1200" dirty="0">
                          <a:solidFill>
                            <a:schemeClr val="dk1"/>
                          </a:solidFill>
                          <a:effectLst/>
                          <a:latin typeface="+mn-lt"/>
                          <a:ea typeface="+mn-ea"/>
                          <a:cs typeface="+mn-cs"/>
                        </a:rPr>
                        <a:t> University of Science and Technology</a:t>
                      </a:r>
                      <a:endParaRPr lang="en-US" sz="1600" dirty="0"/>
                    </a:p>
                  </a:txBody>
                  <a:tcPr marL="18288" marR="18288" marT="18288" marB="18288" anchor="ctr"/>
                </a:tc>
                <a:tc>
                  <a:txBody>
                    <a:bodyPr/>
                    <a:lstStyle/>
                    <a:p>
                      <a:pPr algn="ctr"/>
                      <a:r>
                        <a:rPr lang="en-US" sz="1600" b="0" i="0" kern="1200" dirty="0">
                          <a:solidFill>
                            <a:schemeClr val="dk1"/>
                          </a:solidFill>
                          <a:effectLst/>
                          <a:latin typeface="+mn-lt"/>
                          <a:ea typeface="+mn-ea"/>
                          <a:cs typeface="+mn-cs"/>
                        </a:rPr>
                        <a:t>03226470</a:t>
                      </a:r>
                      <a:endParaRPr lang="en-US" sz="1600" dirty="0"/>
                    </a:p>
                  </a:txBody>
                  <a:tcPr marL="18288" marR="18288" marT="18288" marB="18288" anchor="ctr"/>
                </a:tc>
                <a:tc>
                  <a:txBody>
                    <a:bodyPr/>
                    <a:lstStyle/>
                    <a:p>
                      <a:pPr algn="ctr"/>
                      <a:r>
                        <a:rPr lang="en-US" sz="1600" dirty="0"/>
                        <a:t>2017</a:t>
                      </a:r>
                    </a:p>
                  </a:txBody>
                  <a:tcPr marL="18288" marR="18288" marT="18288" marB="18288" anchor="ctr"/>
                </a:tc>
                <a:tc>
                  <a:txBody>
                    <a:bodyPr/>
                    <a:lstStyle/>
                    <a:p>
                      <a:pPr algn="ctr"/>
                      <a:r>
                        <a:rPr lang="en-US" sz="1600" dirty="0"/>
                        <a:t>China</a:t>
                      </a:r>
                    </a:p>
                  </a:txBody>
                  <a:tcPr marL="18288" marR="18288" marT="18288" marB="18288" anchor="ctr"/>
                </a:tc>
                <a:tc>
                  <a:txBody>
                    <a:bodyPr/>
                    <a:lstStyle/>
                    <a:p>
                      <a:pPr algn="ctr"/>
                      <a:r>
                        <a:rPr lang="en-US" sz="1600" dirty="0"/>
                        <a:t>HPV</a:t>
                      </a:r>
                    </a:p>
                  </a:txBody>
                  <a:tcPr marL="18288" marR="18288" marT="18288" marB="18288" anchor="ctr"/>
                </a:tc>
                <a:tc>
                  <a:txBody>
                    <a:bodyPr/>
                    <a:lstStyle/>
                    <a:p>
                      <a:pPr algn="ctr"/>
                      <a:r>
                        <a:rPr lang="en-US" sz="1600" dirty="0"/>
                        <a:t>HPV E6/E7</a:t>
                      </a:r>
                    </a:p>
                  </a:txBody>
                  <a:tcPr marL="18288" marR="18288" marT="18288" marB="18288" anchor="ctr"/>
                </a:tc>
                <a:tc>
                  <a:txBody>
                    <a:bodyPr/>
                    <a:lstStyle/>
                    <a:p>
                      <a:pPr algn="ctr"/>
                      <a:r>
                        <a:rPr lang="en-US" sz="1600" dirty="0"/>
                        <a:t>TALEN</a:t>
                      </a:r>
                    </a:p>
                  </a:txBody>
                  <a:tcPr marL="18288" marR="18288" marT="18288" marB="18288" anchor="ctr"/>
                </a:tc>
                <a:tc>
                  <a:txBody>
                    <a:bodyPr/>
                    <a:lstStyle/>
                    <a:p>
                      <a:pPr algn="ctr"/>
                      <a:r>
                        <a:rPr lang="en-US" sz="1600" dirty="0"/>
                        <a:t>In vivo</a:t>
                      </a:r>
                    </a:p>
                  </a:txBody>
                  <a:tcPr marL="18288" marR="18288" marT="18288" marB="1828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Plasmid/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Polymer Gel</a:t>
                      </a:r>
                    </a:p>
                  </a:txBody>
                  <a:tcPr marL="18288" marR="18288" marT="18288" marB="18288" anchor="ctr"/>
                </a:tc>
                <a:tc>
                  <a:txBody>
                    <a:bodyPr/>
                    <a:lstStyle/>
                    <a:p>
                      <a:pPr algn="ctr"/>
                      <a:r>
                        <a:rPr lang="en-US" sz="1600" dirty="0"/>
                        <a:t>Hu et al JCI (2015)</a:t>
                      </a:r>
                    </a:p>
                  </a:txBody>
                  <a:tcPr marL="18288" marR="18288" marT="18288" marB="18288" anchor="ctr"/>
                </a:tc>
                <a:tc>
                  <a:txBody>
                    <a:bodyPr/>
                    <a:lstStyle/>
                    <a:p>
                      <a:pPr algn="ctr"/>
                      <a:endParaRPr lang="en-US" sz="1600" dirty="0"/>
                    </a:p>
                  </a:txBody>
                  <a:tcPr marL="18288" marR="18288" marT="18288" marB="18288" anchor="ctr"/>
                </a:tc>
                <a:extLst>
                  <a:ext uri="{0D108BD9-81ED-4DB2-BD59-A6C34878D82A}">
                    <a16:rowId xmlns:a16="http://schemas.microsoft.com/office/drawing/2014/main" xmlns="" val="1838204662"/>
                  </a:ext>
                </a:extLst>
              </a:tr>
            </a:tbl>
          </a:graphicData>
        </a:graphic>
      </p:graphicFrame>
    </p:spTree>
    <p:extLst>
      <p:ext uri="{BB962C8B-B14F-4D97-AF65-F5344CB8AC3E}">
        <p14:creationId xmlns:p14="http://schemas.microsoft.com/office/powerpoint/2010/main" val="1534422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AD4180D-5BC3-A94E-A053-21EB9C00A439}"/>
              </a:ext>
            </a:extLst>
          </p:cNvPr>
          <p:cNvSpPr>
            <a:spLocks noGrp="1"/>
          </p:cNvSpPr>
          <p:nvPr>
            <p:ph type="title"/>
          </p:nvPr>
        </p:nvSpPr>
        <p:spPr>
          <a:xfrm>
            <a:off x="0" y="0"/>
            <a:ext cx="10515600" cy="818707"/>
          </a:xfrm>
        </p:spPr>
        <p:txBody>
          <a:bodyPr>
            <a:normAutofit/>
          </a:bodyPr>
          <a:lstStyle/>
          <a:p>
            <a:r>
              <a:rPr lang="en-US" sz="4000" b="1" dirty="0"/>
              <a:t>Genome Editing Clinical Trials (CRISPR/Cas9)</a:t>
            </a:r>
          </a:p>
        </p:txBody>
      </p:sp>
      <p:graphicFrame>
        <p:nvGraphicFramePr>
          <p:cNvPr id="6" name="Table 5">
            <a:extLst>
              <a:ext uri="{FF2B5EF4-FFF2-40B4-BE49-F238E27FC236}">
                <a16:creationId xmlns:a16="http://schemas.microsoft.com/office/drawing/2014/main" xmlns="" id="{355D10E6-1A63-E540-8D26-71BE666B9E01}"/>
              </a:ext>
            </a:extLst>
          </p:cNvPr>
          <p:cNvGraphicFramePr>
            <a:graphicFrameLocks noGrp="1"/>
          </p:cNvGraphicFramePr>
          <p:nvPr>
            <p:extLst>
              <p:ext uri="{D42A27DB-BD31-4B8C-83A1-F6EECF244321}">
                <p14:modId xmlns:p14="http://schemas.microsoft.com/office/powerpoint/2010/main" val="3361320596"/>
              </p:ext>
            </p:extLst>
          </p:nvPr>
        </p:nvGraphicFramePr>
        <p:xfrm>
          <a:off x="408432" y="896774"/>
          <a:ext cx="11407287" cy="5933218"/>
        </p:xfrm>
        <a:graphic>
          <a:graphicData uri="http://schemas.openxmlformats.org/drawingml/2006/table">
            <a:tbl>
              <a:tblPr firstRow="1" bandRow="1">
                <a:tableStyleId>{073A0DAA-6AF3-43AB-8588-CEC1D06C72B9}</a:tableStyleId>
              </a:tblPr>
              <a:tblGrid>
                <a:gridCol w="1758571">
                  <a:extLst>
                    <a:ext uri="{9D8B030D-6E8A-4147-A177-3AD203B41FA5}">
                      <a16:colId xmlns:a16="http://schemas.microsoft.com/office/drawing/2014/main" xmlns="" val="4214059060"/>
                    </a:ext>
                  </a:extLst>
                </a:gridCol>
                <a:gridCol w="1051238">
                  <a:extLst>
                    <a:ext uri="{9D8B030D-6E8A-4147-A177-3AD203B41FA5}">
                      <a16:colId xmlns:a16="http://schemas.microsoft.com/office/drawing/2014/main" xmlns="" val="3184808693"/>
                    </a:ext>
                  </a:extLst>
                </a:gridCol>
                <a:gridCol w="703429">
                  <a:extLst>
                    <a:ext uri="{9D8B030D-6E8A-4147-A177-3AD203B41FA5}">
                      <a16:colId xmlns:a16="http://schemas.microsoft.com/office/drawing/2014/main" xmlns="" val="2930263576"/>
                    </a:ext>
                  </a:extLst>
                </a:gridCol>
                <a:gridCol w="791358">
                  <a:extLst>
                    <a:ext uri="{9D8B030D-6E8A-4147-A177-3AD203B41FA5}">
                      <a16:colId xmlns:a16="http://schemas.microsoft.com/office/drawing/2014/main" xmlns="" val="459055399"/>
                    </a:ext>
                  </a:extLst>
                </a:gridCol>
                <a:gridCol w="967214">
                  <a:extLst>
                    <a:ext uri="{9D8B030D-6E8A-4147-A177-3AD203B41FA5}">
                      <a16:colId xmlns:a16="http://schemas.microsoft.com/office/drawing/2014/main" xmlns="" val="1003897656"/>
                    </a:ext>
                  </a:extLst>
                </a:gridCol>
                <a:gridCol w="1051238">
                  <a:extLst>
                    <a:ext uri="{9D8B030D-6E8A-4147-A177-3AD203B41FA5}">
                      <a16:colId xmlns:a16="http://schemas.microsoft.com/office/drawing/2014/main" xmlns="" val="2936347011"/>
                    </a:ext>
                  </a:extLst>
                </a:gridCol>
                <a:gridCol w="1051238">
                  <a:extLst>
                    <a:ext uri="{9D8B030D-6E8A-4147-A177-3AD203B41FA5}">
                      <a16:colId xmlns:a16="http://schemas.microsoft.com/office/drawing/2014/main" xmlns="" val="960233620"/>
                    </a:ext>
                  </a:extLst>
                </a:gridCol>
                <a:gridCol w="1122067">
                  <a:extLst>
                    <a:ext uri="{9D8B030D-6E8A-4147-A177-3AD203B41FA5}">
                      <a16:colId xmlns:a16="http://schemas.microsoft.com/office/drawing/2014/main" xmlns="" val="325672799"/>
                    </a:ext>
                  </a:extLst>
                </a:gridCol>
                <a:gridCol w="808458">
                  <a:extLst>
                    <a:ext uri="{9D8B030D-6E8A-4147-A177-3AD203B41FA5}">
                      <a16:colId xmlns:a16="http://schemas.microsoft.com/office/drawing/2014/main" xmlns="" val="3205257465"/>
                    </a:ext>
                  </a:extLst>
                </a:gridCol>
                <a:gridCol w="1051238">
                  <a:extLst>
                    <a:ext uri="{9D8B030D-6E8A-4147-A177-3AD203B41FA5}">
                      <a16:colId xmlns:a16="http://schemas.microsoft.com/office/drawing/2014/main" xmlns="" val="2130576455"/>
                    </a:ext>
                  </a:extLst>
                </a:gridCol>
                <a:gridCol w="1051238">
                  <a:extLst>
                    <a:ext uri="{9D8B030D-6E8A-4147-A177-3AD203B41FA5}">
                      <a16:colId xmlns:a16="http://schemas.microsoft.com/office/drawing/2014/main" xmlns="" val="3868047675"/>
                    </a:ext>
                  </a:extLst>
                </a:gridCol>
              </a:tblGrid>
              <a:tr h="429500">
                <a:tc>
                  <a:txBody>
                    <a:bodyPr/>
                    <a:lstStyle/>
                    <a:p>
                      <a:pPr algn="ctr"/>
                      <a:r>
                        <a:rPr lang="en-US" sz="1300" dirty="0"/>
                        <a:t>Sponsor</a:t>
                      </a:r>
                    </a:p>
                  </a:txBody>
                  <a:tcPr marL="17539" marR="17539" marT="17539" marB="17539" anchor="ctr"/>
                </a:tc>
                <a:tc>
                  <a:txBody>
                    <a:bodyPr/>
                    <a:lstStyle/>
                    <a:p>
                      <a:pPr algn="ctr"/>
                      <a:r>
                        <a:rPr lang="en-US" sz="1300" dirty="0"/>
                        <a:t>NCT Number(s)</a:t>
                      </a:r>
                    </a:p>
                  </a:txBody>
                  <a:tcPr marL="17539" marR="17539" marT="17539" marB="17539" anchor="ctr"/>
                </a:tc>
                <a:tc>
                  <a:txBody>
                    <a:bodyPr/>
                    <a:lstStyle/>
                    <a:p>
                      <a:pPr algn="ctr"/>
                      <a:r>
                        <a:rPr lang="en-US" sz="1300" dirty="0"/>
                        <a:t>Year</a:t>
                      </a:r>
                    </a:p>
                  </a:txBody>
                  <a:tcPr marL="17539" marR="17539" marT="17539" marB="17539" anchor="ctr"/>
                </a:tc>
                <a:tc>
                  <a:txBody>
                    <a:bodyPr/>
                    <a:lstStyle/>
                    <a:p>
                      <a:pPr algn="ctr"/>
                      <a:r>
                        <a:rPr lang="en-US" sz="1300" dirty="0"/>
                        <a:t>Country</a:t>
                      </a:r>
                    </a:p>
                  </a:txBody>
                  <a:tcPr marL="17539" marR="17539" marT="17539" marB="17539" anchor="ctr"/>
                </a:tc>
                <a:tc>
                  <a:txBody>
                    <a:bodyPr/>
                    <a:lstStyle/>
                    <a:p>
                      <a:pPr algn="ctr"/>
                      <a:r>
                        <a:rPr lang="en-US" sz="1300" dirty="0"/>
                        <a:t>Disease</a:t>
                      </a:r>
                    </a:p>
                  </a:txBody>
                  <a:tcPr marL="17539" marR="17539" marT="17539" marB="17539" anchor="ctr"/>
                </a:tc>
                <a:tc>
                  <a:txBody>
                    <a:bodyPr/>
                    <a:lstStyle/>
                    <a:p>
                      <a:pPr algn="ctr"/>
                      <a:r>
                        <a:rPr lang="en-US" sz="1300" dirty="0"/>
                        <a:t>Gene Target</a:t>
                      </a:r>
                    </a:p>
                  </a:txBody>
                  <a:tcPr marL="17539" marR="17539" marT="17539" marB="17539" anchor="ctr"/>
                </a:tc>
                <a:tc>
                  <a:txBody>
                    <a:bodyPr/>
                    <a:lstStyle/>
                    <a:p>
                      <a:pPr algn="ctr"/>
                      <a:r>
                        <a:rPr lang="en-US" sz="1300" dirty="0"/>
                        <a:t>Nuclease</a:t>
                      </a:r>
                    </a:p>
                  </a:txBody>
                  <a:tcPr marL="17539" marR="17539" marT="17539" marB="17539" anchor="ctr"/>
                </a:tc>
                <a:tc>
                  <a:txBody>
                    <a:bodyPr/>
                    <a:lstStyle/>
                    <a:p>
                      <a:pPr algn="ctr"/>
                      <a:r>
                        <a:rPr lang="en-US" sz="1300" dirty="0"/>
                        <a:t>Ex vivo vs </a:t>
                      </a:r>
                    </a:p>
                    <a:p>
                      <a:pPr algn="ctr"/>
                      <a:r>
                        <a:rPr lang="en-US" sz="1300" dirty="0"/>
                        <a:t>In vivo</a:t>
                      </a:r>
                    </a:p>
                  </a:txBody>
                  <a:tcPr marL="17539" marR="17539" marT="17539" marB="17539" anchor="ctr"/>
                </a:tc>
                <a:tc>
                  <a:txBody>
                    <a:bodyPr/>
                    <a:lstStyle/>
                    <a:p>
                      <a:pPr algn="ctr"/>
                      <a:r>
                        <a:rPr lang="en-US" sz="1300" dirty="0"/>
                        <a:t>Delivery</a:t>
                      </a:r>
                    </a:p>
                  </a:txBody>
                  <a:tcPr marL="17539" marR="17539" marT="17539" marB="17539" anchor="ctr"/>
                </a:tc>
                <a:tc>
                  <a:txBody>
                    <a:bodyPr/>
                    <a:lstStyle/>
                    <a:p>
                      <a:pPr algn="ctr"/>
                      <a:r>
                        <a:rPr lang="en-US" sz="1300" dirty="0"/>
                        <a:t>Pre-Clinical Publication</a:t>
                      </a:r>
                    </a:p>
                  </a:txBody>
                  <a:tcPr marL="17539" marR="17539" marT="17539" marB="17539" anchor="ctr"/>
                </a:tc>
                <a:tc>
                  <a:txBody>
                    <a:bodyPr/>
                    <a:lstStyle/>
                    <a:p>
                      <a:pPr algn="ctr"/>
                      <a:r>
                        <a:rPr lang="en-US" sz="1300" dirty="0"/>
                        <a:t>Clinical Publication</a:t>
                      </a:r>
                    </a:p>
                  </a:txBody>
                  <a:tcPr marL="17539" marR="17539" marT="17539" marB="17539" anchor="ctr"/>
                </a:tc>
                <a:extLst>
                  <a:ext uri="{0D108BD9-81ED-4DB2-BD59-A6C34878D82A}">
                    <a16:rowId xmlns:a16="http://schemas.microsoft.com/office/drawing/2014/main" xmlns="" val="417855427"/>
                  </a:ext>
                </a:extLst>
              </a:tr>
              <a:tr h="627296">
                <a:tc>
                  <a:txBody>
                    <a:bodyPr/>
                    <a:lstStyle/>
                    <a:p>
                      <a:pPr algn="ctr"/>
                      <a:r>
                        <a:rPr lang="en-US" sz="1300" b="0" i="0" kern="1200" dirty="0">
                          <a:solidFill>
                            <a:schemeClr val="dk1"/>
                          </a:solidFill>
                          <a:effectLst/>
                          <a:latin typeface="+mn-lt"/>
                          <a:ea typeface="+mn-ea"/>
                          <a:cs typeface="+mn-cs"/>
                        </a:rPr>
                        <a:t>Peking University</a:t>
                      </a:r>
                    </a:p>
                    <a:p>
                      <a:pPr algn="ctr"/>
                      <a:r>
                        <a:rPr lang="en-US" sz="1300" b="0" i="0" kern="1200" dirty="0">
                          <a:solidFill>
                            <a:schemeClr val="dk1"/>
                          </a:solidFill>
                          <a:effectLst/>
                          <a:latin typeface="+mn-lt"/>
                          <a:ea typeface="+mn-ea"/>
                          <a:cs typeface="+mn-cs"/>
                        </a:rPr>
                        <a:t>(Cell Biotech)</a:t>
                      </a:r>
                      <a:endParaRPr lang="en-US" sz="1300" dirty="0"/>
                    </a:p>
                  </a:txBody>
                  <a:tcPr marL="17539" marR="17539" marT="17539" marB="17539" anchor="ctr"/>
                </a:tc>
                <a:tc>
                  <a:txBody>
                    <a:bodyPr/>
                    <a:lstStyle/>
                    <a:p>
                      <a:pPr algn="ctr"/>
                      <a:r>
                        <a:rPr lang="en-US" sz="1300" b="0" i="0" kern="1200" dirty="0">
                          <a:solidFill>
                            <a:schemeClr val="dk1"/>
                          </a:solidFill>
                          <a:effectLst/>
                          <a:latin typeface="+mn-lt"/>
                          <a:ea typeface="+mn-ea"/>
                          <a:cs typeface="+mn-cs"/>
                        </a:rPr>
                        <a:t>02863913</a:t>
                      </a:r>
                    </a:p>
                    <a:p>
                      <a:pPr algn="ctr"/>
                      <a:r>
                        <a:rPr lang="en-US" sz="1300" b="0" i="0" kern="1200" dirty="0">
                          <a:solidFill>
                            <a:schemeClr val="dk1"/>
                          </a:solidFill>
                          <a:effectLst/>
                          <a:latin typeface="+mn-lt"/>
                          <a:ea typeface="+mn-ea"/>
                          <a:cs typeface="+mn-cs"/>
                        </a:rPr>
                        <a:t>02867345</a:t>
                      </a:r>
                    </a:p>
                    <a:p>
                      <a:pPr algn="ctr"/>
                      <a:r>
                        <a:rPr lang="en-US" sz="1300" b="0" i="0" kern="1200" dirty="0">
                          <a:solidFill>
                            <a:schemeClr val="dk1"/>
                          </a:solidFill>
                          <a:effectLst/>
                          <a:latin typeface="+mn-lt"/>
                          <a:ea typeface="+mn-ea"/>
                          <a:cs typeface="+mn-cs"/>
                        </a:rPr>
                        <a:t>02867332</a:t>
                      </a:r>
                      <a:endParaRPr lang="en-US" sz="1300" dirty="0"/>
                    </a:p>
                  </a:txBody>
                  <a:tcPr marL="17539" marR="17539" marT="17539" marB="17539" anchor="ctr"/>
                </a:tc>
                <a:tc>
                  <a:txBody>
                    <a:bodyPr/>
                    <a:lstStyle/>
                    <a:p>
                      <a:pPr algn="ctr"/>
                      <a:r>
                        <a:rPr lang="en-US" sz="1300" dirty="0"/>
                        <a:t>2016</a:t>
                      </a:r>
                    </a:p>
                  </a:txBody>
                  <a:tcPr marL="17539" marR="17539" marT="17539" marB="17539" anchor="ctr"/>
                </a:tc>
                <a:tc>
                  <a:txBody>
                    <a:bodyPr/>
                    <a:lstStyle/>
                    <a:p>
                      <a:pPr algn="ctr"/>
                      <a:r>
                        <a:rPr lang="en-US" sz="1300" dirty="0"/>
                        <a:t>China</a:t>
                      </a:r>
                    </a:p>
                  </a:txBody>
                  <a:tcPr marL="17539" marR="17539" marT="17539" marB="17539" anchor="ctr"/>
                </a:tc>
                <a:tc>
                  <a:txBody>
                    <a:bodyPr/>
                    <a:lstStyle/>
                    <a:p>
                      <a:pPr algn="ctr"/>
                      <a:r>
                        <a:rPr lang="en-US" sz="1300" dirty="0"/>
                        <a:t>Bladder</a:t>
                      </a:r>
                    </a:p>
                    <a:p>
                      <a:pPr algn="ctr"/>
                      <a:r>
                        <a:rPr lang="en-US" sz="1300" dirty="0"/>
                        <a:t>Prostate</a:t>
                      </a:r>
                    </a:p>
                    <a:p>
                      <a:pPr algn="ctr"/>
                      <a:r>
                        <a:rPr lang="en-US" sz="1300" dirty="0"/>
                        <a:t>Renal Cell</a:t>
                      </a:r>
                    </a:p>
                  </a:txBody>
                  <a:tcPr marL="17539" marR="17539" marT="17539" marB="17539" anchor="ctr"/>
                </a:tc>
                <a:tc>
                  <a:txBody>
                    <a:bodyPr/>
                    <a:lstStyle/>
                    <a:p>
                      <a:pPr algn="ctr"/>
                      <a:r>
                        <a:rPr lang="en-US" sz="1300" dirty="0"/>
                        <a:t>PD-1</a:t>
                      </a:r>
                    </a:p>
                  </a:txBody>
                  <a:tcPr marL="17539" marR="17539" marT="17539" marB="17539" anchor="ctr"/>
                </a:tc>
                <a:tc>
                  <a:txBody>
                    <a:bodyPr/>
                    <a:lstStyle/>
                    <a:p>
                      <a:pPr algn="ctr"/>
                      <a:r>
                        <a:rPr lang="en-US" sz="1300" dirty="0"/>
                        <a:t>Cas9/gRNA</a:t>
                      </a:r>
                    </a:p>
                  </a:txBody>
                  <a:tcPr marL="17539" marR="17539" marT="17539" marB="17539" anchor="ctr"/>
                </a:tc>
                <a:tc>
                  <a:txBody>
                    <a:bodyPr/>
                    <a:lstStyle/>
                    <a:p>
                      <a:pPr algn="ctr"/>
                      <a:r>
                        <a:rPr lang="en-US" sz="1300" dirty="0"/>
                        <a:t>Ex Vivo</a:t>
                      </a:r>
                    </a:p>
                    <a:p>
                      <a:pPr algn="ctr"/>
                      <a:r>
                        <a:rPr lang="en-US" sz="1300" dirty="0"/>
                        <a:t>(T-cells)</a:t>
                      </a:r>
                    </a:p>
                  </a:txBody>
                  <a:tcPr marL="17539" marR="17539" marT="17539" marB="17539" anchor="ctr"/>
                </a:tc>
                <a:tc>
                  <a:txBody>
                    <a:bodyPr/>
                    <a:lstStyle/>
                    <a:p>
                      <a:pPr algn="ctr"/>
                      <a:endParaRPr lang="en-US" sz="1300" dirty="0"/>
                    </a:p>
                  </a:txBody>
                  <a:tcPr marL="17539" marR="17539" marT="17539" marB="17539" anchor="ctr"/>
                </a:tc>
                <a:tc>
                  <a:txBody>
                    <a:bodyPr/>
                    <a:lstStyle/>
                    <a:p>
                      <a:pPr algn="ctr"/>
                      <a:endParaRPr lang="en-US" sz="1300" dirty="0"/>
                    </a:p>
                  </a:txBody>
                  <a:tcPr marL="17539" marR="17539" marT="17539" marB="17539" anchor="ctr"/>
                </a:tc>
                <a:tc>
                  <a:txBody>
                    <a:bodyPr/>
                    <a:lstStyle/>
                    <a:p>
                      <a:pPr algn="ctr"/>
                      <a:endParaRPr lang="en-US" sz="1300" dirty="0"/>
                    </a:p>
                  </a:txBody>
                  <a:tcPr marL="17539" marR="17539" marT="17539" marB="17539" anchor="ctr"/>
                </a:tc>
                <a:extLst>
                  <a:ext uri="{0D108BD9-81ED-4DB2-BD59-A6C34878D82A}">
                    <a16:rowId xmlns:a16="http://schemas.microsoft.com/office/drawing/2014/main" xmlns="" val="4216264503"/>
                  </a:ext>
                </a:extLst>
              </a:tr>
              <a:tr h="627296">
                <a:tc>
                  <a:txBody>
                    <a:bodyPr/>
                    <a:lstStyle/>
                    <a:p>
                      <a:pPr algn="ctr"/>
                      <a:r>
                        <a:rPr lang="en-US" sz="1300" b="0" i="0" kern="1200" dirty="0">
                          <a:solidFill>
                            <a:schemeClr val="dk1"/>
                          </a:solidFill>
                          <a:effectLst/>
                          <a:latin typeface="+mn-lt"/>
                          <a:ea typeface="+mn-ea"/>
                          <a:cs typeface="+mn-cs"/>
                        </a:rPr>
                        <a:t>Affiliated Hospital to Academy of Military Medical Sciences</a:t>
                      </a:r>
                      <a:endParaRPr lang="en-US" sz="1300" dirty="0"/>
                    </a:p>
                  </a:txBody>
                  <a:tcPr marL="17539" marR="17539" marT="17539" marB="17539" anchor="ctr"/>
                </a:tc>
                <a:tc>
                  <a:txBody>
                    <a:bodyPr/>
                    <a:lstStyle/>
                    <a:p>
                      <a:pPr algn="ctr"/>
                      <a:r>
                        <a:rPr lang="en-US" sz="1300" b="0" i="0" kern="1200" dirty="0">
                          <a:solidFill>
                            <a:schemeClr val="dk1"/>
                          </a:solidFill>
                          <a:effectLst/>
                          <a:latin typeface="+mn-lt"/>
                          <a:ea typeface="+mn-ea"/>
                          <a:cs typeface="+mn-cs"/>
                        </a:rPr>
                        <a:t>03164135</a:t>
                      </a:r>
                      <a:endParaRPr lang="en-US" sz="1300" dirty="0"/>
                    </a:p>
                  </a:txBody>
                  <a:tcPr marL="17539" marR="17539" marT="17539" marB="17539" anchor="ctr"/>
                </a:tc>
                <a:tc>
                  <a:txBody>
                    <a:bodyPr/>
                    <a:lstStyle/>
                    <a:p>
                      <a:pPr algn="ctr"/>
                      <a:r>
                        <a:rPr lang="en-US" sz="1300" dirty="0"/>
                        <a:t>2017</a:t>
                      </a:r>
                    </a:p>
                  </a:txBody>
                  <a:tcPr marL="17539" marR="17539" marT="17539" marB="17539" anchor="ctr"/>
                </a:tc>
                <a:tc>
                  <a:txBody>
                    <a:bodyPr/>
                    <a:lstStyle/>
                    <a:p>
                      <a:pPr algn="ctr"/>
                      <a:r>
                        <a:rPr lang="en-US" sz="1300" dirty="0"/>
                        <a:t>China</a:t>
                      </a:r>
                    </a:p>
                  </a:txBody>
                  <a:tcPr marL="17539" marR="17539" marT="17539" marB="17539" anchor="ctr"/>
                </a:tc>
                <a:tc>
                  <a:txBody>
                    <a:bodyPr/>
                    <a:lstStyle/>
                    <a:p>
                      <a:pPr algn="ctr"/>
                      <a:r>
                        <a:rPr lang="en-US" sz="1300" dirty="0"/>
                        <a:t>HIV</a:t>
                      </a:r>
                    </a:p>
                  </a:txBody>
                  <a:tcPr marL="17539" marR="17539" marT="17539" marB="17539" anchor="ctr"/>
                </a:tc>
                <a:tc>
                  <a:txBody>
                    <a:bodyPr/>
                    <a:lstStyle/>
                    <a:p>
                      <a:pPr algn="ctr"/>
                      <a:r>
                        <a:rPr lang="en-US" sz="1300" dirty="0"/>
                        <a:t>CCR5</a:t>
                      </a:r>
                    </a:p>
                  </a:txBody>
                  <a:tcPr marL="17539" marR="17539" marT="17539" marB="17539" anchor="ctr"/>
                </a:tc>
                <a:tc>
                  <a:txBody>
                    <a:bodyPr/>
                    <a:lstStyle/>
                    <a:p>
                      <a:pPr algn="ctr"/>
                      <a:r>
                        <a:rPr lang="en-US" sz="1300" dirty="0"/>
                        <a:t>Cas9/gRNA</a:t>
                      </a:r>
                    </a:p>
                  </a:txBody>
                  <a:tcPr marL="17539" marR="17539" marT="17539" marB="17539" anchor="ctr"/>
                </a:tc>
                <a:tc>
                  <a:txBody>
                    <a:bodyPr/>
                    <a:lstStyle/>
                    <a:p>
                      <a:pPr algn="ctr"/>
                      <a:r>
                        <a:rPr lang="en-US" sz="1300" dirty="0"/>
                        <a:t>Ex Vivo</a:t>
                      </a:r>
                    </a:p>
                    <a:p>
                      <a:pPr algn="ctr"/>
                      <a:r>
                        <a:rPr lang="en-US" sz="1300" dirty="0"/>
                        <a:t>(HSPC)</a:t>
                      </a:r>
                    </a:p>
                  </a:txBody>
                  <a:tcPr marL="17539" marR="17539" marT="17539" marB="17539" anchor="ctr"/>
                </a:tc>
                <a:tc>
                  <a:txBody>
                    <a:bodyPr/>
                    <a:lstStyle/>
                    <a:p>
                      <a:pPr algn="ctr"/>
                      <a:endParaRPr lang="en-US" sz="1300" dirty="0"/>
                    </a:p>
                  </a:txBody>
                  <a:tcPr marL="17539" marR="17539" marT="17539" marB="17539" anchor="ctr"/>
                </a:tc>
                <a:tc>
                  <a:txBody>
                    <a:bodyPr/>
                    <a:lstStyle/>
                    <a:p>
                      <a:pPr algn="ctr"/>
                      <a:endParaRPr lang="en-US" sz="1300" dirty="0"/>
                    </a:p>
                  </a:txBody>
                  <a:tcPr marL="17539" marR="17539" marT="17539" marB="17539" anchor="ctr"/>
                </a:tc>
                <a:tc>
                  <a:txBody>
                    <a:bodyPr/>
                    <a:lstStyle/>
                    <a:p>
                      <a:pPr algn="ctr"/>
                      <a:endParaRPr lang="en-US" sz="1300" dirty="0"/>
                    </a:p>
                  </a:txBody>
                  <a:tcPr marL="17539" marR="17539" marT="17539" marB="17539" anchor="ctr"/>
                </a:tc>
                <a:extLst>
                  <a:ext uri="{0D108BD9-81ED-4DB2-BD59-A6C34878D82A}">
                    <a16:rowId xmlns:a16="http://schemas.microsoft.com/office/drawing/2014/main" xmlns="" val="733078592"/>
                  </a:ext>
                </a:extLst>
              </a:tr>
              <a:tr h="429500">
                <a:tc>
                  <a:txBody>
                    <a:bodyPr/>
                    <a:lstStyle/>
                    <a:p>
                      <a:pPr algn="ctr"/>
                      <a:r>
                        <a:rPr lang="en-US" sz="1300" b="0" i="0" kern="1200" dirty="0">
                          <a:solidFill>
                            <a:schemeClr val="dk1"/>
                          </a:solidFill>
                          <a:effectLst/>
                          <a:latin typeface="+mn-lt"/>
                          <a:ea typeface="+mn-ea"/>
                          <a:cs typeface="+mn-cs"/>
                        </a:rPr>
                        <a:t>Chinese PLA General Hospital</a:t>
                      </a:r>
                      <a:endParaRPr lang="en-US" sz="1300" dirty="0"/>
                    </a:p>
                  </a:txBody>
                  <a:tcPr marL="17539" marR="17539" marT="17539" marB="17539" anchor="ctr"/>
                </a:tc>
                <a:tc>
                  <a:txBody>
                    <a:bodyPr/>
                    <a:lstStyle/>
                    <a:p>
                      <a:pPr algn="ctr"/>
                      <a:r>
                        <a:rPr lang="en-US" sz="1300" b="0" i="0" kern="1200" dirty="0">
                          <a:solidFill>
                            <a:schemeClr val="dk1"/>
                          </a:solidFill>
                          <a:effectLst/>
                          <a:latin typeface="+mn-lt"/>
                          <a:ea typeface="+mn-ea"/>
                          <a:cs typeface="+mn-cs"/>
                        </a:rPr>
                        <a:t>03166878</a:t>
                      </a:r>
                      <a:endParaRPr lang="en-US" sz="1300" dirty="0"/>
                    </a:p>
                  </a:txBody>
                  <a:tcPr marL="17539" marR="17539" marT="17539" marB="17539" anchor="ctr"/>
                </a:tc>
                <a:tc>
                  <a:txBody>
                    <a:bodyPr/>
                    <a:lstStyle/>
                    <a:p>
                      <a:pPr algn="ctr"/>
                      <a:r>
                        <a:rPr lang="en-US" sz="1300" dirty="0"/>
                        <a:t>2017</a:t>
                      </a:r>
                    </a:p>
                  </a:txBody>
                  <a:tcPr marL="17539" marR="17539" marT="17539" marB="17539" anchor="ctr"/>
                </a:tc>
                <a:tc>
                  <a:txBody>
                    <a:bodyPr/>
                    <a:lstStyle/>
                    <a:p>
                      <a:pPr algn="ctr"/>
                      <a:r>
                        <a:rPr lang="en-US" sz="1300" dirty="0"/>
                        <a:t>China</a:t>
                      </a:r>
                    </a:p>
                  </a:txBody>
                  <a:tcPr marL="17539" marR="17539" marT="17539" marB="17539" anchor="ctr"/>
                </a:tc>
                <a:tc>
                  <a:txBody>
                    <a:bodyPr/>
                    <a:lstStyle/>
                    <a:p>
                      <a:pPr algn="ctr"/>
                      <a:r>
                        <a:rPr lang="en-US" sz="1300" dirty="0"/>
                        <a:t>ALL/</a:t>
                      </a:r>
                    </a:p>
                    <a:p>
                      <a:pPr algn="ctr"/>
                      <a:r>
                        <a:rPr lang="en-US" sz="1300" dirty="0"/>
                        <a:t>Lymphoma</a:t>
                      </a:r>
                    </a:p>
                  </a:txBody>
                  <a:tcPr marL="17539" marR="17539" marT="17539" marB="1753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TCR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B2M</a:t>
                      </a:r>
                    </a:p>
                  </a:txBody>
                  <a:tcPr marL="17539" marR="17539" marT="17539" marB="17539" anchor="ctr"/>
                </a:tc>
                <a:tc>
                  <a:txBody>
                    <a:bodyPr/>
                    <a:lstStyle/>
                    <a:p>
                      <a:pPr algn="ctr"/>
                      <a:r>
                        <a:rPr lang="en-US" sz="1300" dirty="0"/>
                        <a:t>Cas9/gRNA</a:t>
                      </a:r>
                    </a:p>
                  </a:txBody>
                  <a:tcPr marL="17539" marR="17539" marT="17539" marB="17539" anchor="ctr"/>
                </a:tc>
                <a:tc>
                  <a:txBody>
                    <a:bodyPr/>
                    <a:lstStyle/>
                    <a:p>
                      <a:pPr algn="ctr"/>
                      <a:r>
                        <a:rPr lang="en-US" sz="1300" dirty="0"/>
                        <a:t>Ex Vivo</a:t>
                      </a:r>
                    </a:p>
                    <a:p>
                      <a:pPr algn="ctr"/>
                      <a:r>
                        <a:rPr lang="en-US" sz="1300" dirty="0"/>
                        <a:t>(CART-19)</a:t>
                      </a:r>
                    </a:p>
                  </a:txBody>
                  <a:tcPr marL="17539" marR="17539" marT="17539" marB="17539" anchor="ctr"/>
                </a:tc>
                <a:tc>
                  <a:txBody>
                    <a:bodyPr/>
                    <a:lstStyle/>
                    <a:p>
                      <a:pPr algn="ctr"/>
                      <a:endParaRPr lang="en-US" sz="1300" dirty="0"/>
                    </a:p>
                  </a:txBody>
                  <a:tcPr marL="17539" marR="17539" marT="17539" marB="17539" anchor="ctr"/>
                </a:tc>
                <a:tc>
                  <a:txBody>
                    <a:bodyPr/>
                    <a:lstStyle/>
                    <a:p>
                      <a:pPr algn="ctr"/>
                      <a:endParaRPr lang="en-US" sz="1300" dirty="0"/>
                    </a:p>
                  </a:txBody>
                  <a:tcPr marL="17539" marR="17539" marT="17539" marB="17539" anchor="ctr"/>
                </a:tc>
                <a:tc>
                  <a:txBody>
                    <a:bodyPr/>
                    <a:lstStyle/>
                    <a:p>
                      <a:pPr algn="ctr"/>
                      <a:endParaRPr lang="en-US" sz="1300" dirty="0"/>
                    </a:p>
                  </a:txBody>
                  <a:tcPr marL="17539" marR="17539" marT="17539" marB="17539" anchor="ctr"/>
                </a:tc>
                <a:extLst>
                  <a:ext uri="{0D108BD9-81ED-4DB2-BD59-A6C34878D82A}">
                    <a16:rowId xmlns:a16="http://schemas.microsoft.com/office/drawing/2014/main" xmlns="" val="3362106068"/>
                  </a:ext>
                </a:extLst>
              </a:tr>
              <a:tr h="429500">
                <a:tc>
                  <a:txBody>
                    <a:bodyPr/>
                    <a:lstStyle/>
                    <a:p>
                      <a:pPr algn="ctr"/>
                      <a:r>
                        <a:rPr lang="en-US" sz="1300" b="0" i="0" kern="1200" dirty="0">
                          <a:solidFill>
                            <a:schemeClr val="dk1"/>
                          </a:solidFill>
                          <a:effectLst/>
                          <a:latin typeface="+mn-lt"/>
                          <a:ea typeface="+mn-ea"/>
                          <a:cs typeface="+mn-cs"/>
                        </a:rPr>
                        <a:t>Shanghai </a:t>
                      </a:r>
                      <a:r>
                        <a:rPr lang="en-US" sz="1300" b="0" i="0" kern="1200" dirty="0" err="1">
                          <a:solidFill>
                            <a:schemeClr val="dk1"/>
                          </a:solidFill>
                          <a:effectLst/>
                          <a:latin typeface="+mn-lt"/>
                          <a:ea typeface="+mn-ea"/>
                          <a:cs typeface="+mn-cs"/>
                        </a:rPr>
                        <a:t>Bioray</a:t>
                      </a:r>
                      <a:r>
                        <a:rPr lang="en-US" sz="1300" b="0" i="0" kern="1200" dirty="0">
                          <a:solidFill>
                            <a:schemeClr val="dk1"/>
                          </a:solidFill>
                          <a:effectLst/>
                          <a:latin typeface="+mn-lt"/>
                          <a:ea typeface="+mn-ea"/>
                          <a:cs typeface="+mn-cs"/>
                        </a:rPr>
                        <a:t> Laboratory Inc.</a:t>
                      </a:r>
                      <a:endParaRPr lang="en-US" sz="1300" dirty="0"/>
                    </a:p>
                  </a:txBody>
                  <a:tcPr marL="17539" marR="17539" marT="17539" marB="17539" anchor="ctr"/>
                </a:tc>
                <a:tc>
                  <a:txBody>
                    <a:bodyPr/>
                    <a:lstStyle/>
                    <a:p>
                      <a:pPr algn="ctr"/>
                      <a:r>
                        <a:rPr lang="en-US" sz="1300" b="0" i="0" kern="1200" dirty="0">
                          <a:solidFill>
                            <a:schemeClr val="dk1"/>
                          </a:solidFill>
                          <a:effectLst/>
                          <a:latin typeface="+mn-lt"/>
                          <a:ea typeface="+mn-ea"/>
                          <a:cs typeface="+mn-cs"/>
                        </a:rPr>
                        <a:t>03229876</a:t>
                      </a:r>
                      <a:endParaRPr lang="en-US" sz="1300" dirty="0"/>
                    </a:p>
                  </a:txBody>
                  <a:tcPr marL="17539" marR="17539" marT="17539" marB="17539" anchor="ctr"/>
                </a:tc>
                <a:tc>
                  <a:txBody>
                    <a:bodyPr/>
                    <a:lstStyle/>
                    <a:p>
                      <a:pPr algn="ctr"/>
                      <a:r>
                        <a:rPr lang="en-US" sz="1300" dirty="0"/>
                        <a:t>2017</a:t>
                      </a:r>
                    </a:p>
                  </a:txBody>
                  <a:tcPr marL="17539" marR="17539" marT="17539" marB="17539" anchor="ctr"/>
                </a:tc>
                <a:tc>
                  <a:txBody>
                    <a:bodyPr/>
                    <a:lstStyle/>
                    <a:p>
                      <a:pPr algn="ctr"/>
                      <a:r>
                        <a:rPr lang="en-US" sz="1300" dirty="0"/>
                        <a:t>China</a:t>
                      </a:r>
                    </a:p>
                  </a:txBody>
                  <a:tcPr marL="17539" marR="17539" marT="17539" marB="17539" anchor="ctr"/>
                </a:tc>
                <a:tc>
                  <a:txBody>
                    <a:bodyPr/>
                    <a:lstStyle/>
                    <a:p>
                      <a:pPr algn="ctr"/>
                      <a:r>
                        <a:rPr lang="en-US" sz="1300" dirty="0"/>
                        <a:t>ALL</a:t>
                      </a:r>
                    </a:p>
                  </a:txBody>
                  <a:tcPr marL="17539" marR="17539" marT="17539" marB="17539" anchor="ctr"/>
                </a:tc>
                <a:tc>
                  <a:txBody>
                    <a:bodyPr/>
                    <a:lstStyle/>
                    <a:p>
                      <a:pPr algn="ctr"/>
                      <a:r>
                        <a:rPr lang="en-US" sz="1300" dirty="0"/>
                        <a:t>TCR</a:t>
                      </a:r>
                    </a:p>
                    <a:p>
                      <a:pPr algn="ctr"/>
                      <a:r>
                        <a:rPr lang="en-US" sz="1300" dirty="0"/>
                        <a:t>HLA-1</a:t>
                      </a:r>
                    </a:p>
                  </a:txBody>
                  <a:tcPr marL="17539" marR="17539" marT="17539" marB="17539" anchor="ctr"/>
                </a:tc>
                <a:tc>
                  <a:txBody>
                    <a:bodyPr/>
                    <a:lstStyle/>
                    <a:p>
                      <a:pPr algn="ctr"/>
                      <a:r>
                        <a:rPr lang="en-US" sz="1300" dirty="0"/>
                        <a:t>Cas9/gRNA</a:t>
                      </a:r>
                    </a:p>
                  </a:txBody>
                  <a:tcPr marL="17539" marR="17539" marT="17539" marB="17539" anchor="ctr"/>
                </a:tc>
                <a:tc>
                  <a:txBody>
                    <a:bodyPr/>
                    <a:lstStyle/>
                    <a:p>
                      <a:pPr algn="ctr"/>
                      <a:r>
                        <a:rPr lang="en-US" sz="1300" dirty="0"/>
                        <a:t>Ex vivo</a:t>
                      </a:r>
                    </a:p>
                    <a:p>
                      <a:pPr algn="ctr"/>
                      <a:r>
                        <a:rPr lang="en-US" sz="1300" dirty="0"/>
                        <a:t>(CART-19)</a:t>
                      </a:r>
                    </a:p>
                  </a:txBody>
                  <a:tcPr marL="17539" marR="17539" marT="17539" marB="17539" anchor="ctr"/>
                </a:tc>
                <a:tc>
                  <a:txBody>
                    <a:bodyPr/>
                    <a:lstStyle/>
                    <a:p>
                      <a:pPr algn="ctr"/>
                      <a:endParaRPr lang="en-US" sz="1300" dirty="0"/>
                    </a:p>
                  </a:txBody>
                  <a:tcPr marL="17539" marR="17539" marT="17539" marB="17539" anchor="ctr"/>
                </a:tc>
                <a:tc>
                  <a:txBody>
                    <a:bodyPr/>
                    <a:lstStyle/>
                    <a:p>
                      <a:pPr algn="ctr"/>
                      <a:endParaRPr lang="en-US" sz="1300" dirty="0"/>
                    </a:p>
                  </a:txBody>
                  <a:tcPr marL="17539" marR="17539" marT="17539" marB="17539" anchor="ctr"/>
                </a:tc>
                <a:tc>
                  <a:txBody>
                    <a:bodyPr/>
                    <a:lstStyle/>
                    <a:p>
                      <a:pPr algn="ctr"/>
                      <a:endParaRPr lang="en-US" sz="1300" dirty="0"/>
                    </a:p>
                  </a:txBody>
                  <a:tcPr marL="17539" marR="17539" marT="17539" marB="17539" anchor="ctr"/>
                </a:tc>
                <a:extLst>
                  <a:ext uri="{0D108BD9-81ED-4DB2-BD59-A6C34878D82A}">
                    <a16:rowId xmlns:a16="http://schemas.microsoft.com/office/drawing/2014/main" xmlns="" val="4223693788"/>
                  </a:ext>
                </a:extLst>
              </a:tr>
              <a:tr h="627296">
                <a:tc>
                  <a:txBody>
                    <a:bodyPr/>
                    <a:lstStyle/>
                    <a:p>
                      <a:pPr algn="ctr"/>
                      <a:r>
                        <a:rPr lang="en-US" sz="1300" dirty="0" err="1"/>
                        <a:t>UPenn</a:t>
                      </a:r>
                      <a:r>
                        <a:rPr lang="en-US" sz="1300" dirty="0"/>
                        <a:t>/</a:t>
                      </a:r>
                    </a:p>
                    <a:p>
                      <a:pPr algn="ctr"/>
                      <a:r>
                        <a:rPr lang="en-US" sz="1300" dirty="0" err="1"/>
                        <a:t>Tmunity</a:t>
                      </a:r>
                      <a:endParaRPr lang="en-US" sz="1300" dirty="0"/>
                    </a:p>
                  </a:txBody>
                  <a:tcPr marL="17539" marR="17539" marT="17539" marB="17539" anchor="ctr"/>
                </a:tc>
                <a:tc>
                  <a:txBody>
                    <a:bodyPr/>
                    <a:lstStyle/>
                    <a:p>
                      <a:pPr algn="ctr"/>
                      <a:r>
                        <a:rPr lang="en-US" sz="1300" b="0" i="0" kern="1200" dirty="0">
                          <a:solidFill>
                            <a:schemeClr val="dk1"/>
                          </a:solidFill>
                          <a:effectLst/>
                          <a:latin typeface="+mn-lt"/>
                          <a:ea typeface="+mn-ea"/>
                          <a:cs typeface="+mn-cs"/>
                        </a:rPr>
                        <a:t>03399448</a:t>
                      </a:r>
                      <a:endParaRPr lang="en-US" sz="1300" dirty="0"/>
                    </a:p>
                  </a:txBody>
                  <a:tcPr marL="17539" marR="17539" marT="17539" marB="17539" anchor="ctr"/>
                </a:tc>
                <a:tc>
                  <a:txBody>
                    <a:bodyPr/>
                    <a:lstStyle/>
                    <a:p>
                      <a:pPr algn="ctr"/>
                      <a:r>
                        <a:rPr lang="en-US" sz="1300" dirty="0"/>
                        <a:t>2018</a:t>
                      </a:r>
                    </a:p>
                  </a:txBody>
                  <a:tcPr marL="17539" marR="17539" marT="17539" marB="17539" anchor="ctr"/>
                </a:tc>
                <a:tc>
                  <a:txBody>
                    <a:bodyPr/>
                    <a:lstStyle/>
                    <a:p>
                      <a:pPr algn="ctr"/>
                      <a:r>
                        <a:rPr lang="en-US" sz="1300" dirty="0"/>
                        <a:t>USA</a:t>
                      </a:r>
                    </a:p>
                  </a:txBody>
                  <a:tcPr marL="17539" marR="17539" marT="17539" marB="17539" anchor="ctr"/>
                </a:tc>
                <a:tc>
                  <a:txBody>
                    <a:bodyPr/>
                    <a:lstStyle/>
                    <a:p>
                      <a:pPr algn="ctr"/>
                      <a:r>
                        <a:rPr lang="en-US" sz="1300" dirty="0"/>
                        <a:t>Multiple Myeloma</a:t>
                      </a:r>
                    </a:p>
                  </a:txBody>
                  <a:tcPr marL="17539" marR="17539" marT="17539" marB="1753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err="1"/>
                        <a:t>TCR</a:t>
                      </a:r>
                      <a:r>
                        <a:rPr lang="en-US" sz="1300" dirty="0" err="1">
                          <a:latin typeface="Symbol" pitchFamily="2" charset="2"/>
                        </a:rPr>
                        <a:t>a</a:t>
                      </a:r>
                      <a:endParaRPr lang="en-US" sz="1300" dirty="0">
                        <a:latin typeface="Symbol" pitchFamily="2" charset="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err="1"/>
                        <a:t>TCR</a:t>
                      </a:r>
                      <a:r>
                        <a:rPr lang="en-US" sz="1300" dirty="0" err="1">
                          <a:latin typeface="Symbol" pitchFamily="2" charset="2"/>
                        </a:rPr>
                        <a:t>b</a:t>
                      </a:r>
                      <a:endParaRPr lang="en-US" sz="1300" dirty="0">
                        <a:latin typeface="Symbol" pitchFamily="2" charset="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PD-1</a:t>
                      </a:r>
                    </a:p>
                  </a:txBody>
                  <a:tcPr marL="17539" marR="17539" marT="17539" marB="17539" anchor="ctr"/>
                </a:tc>
                <a:tc>
                  <a:txBody>
                    <a:bodyPr/>
                    <a:lstStyle/>
                    <a:p>
                      <a:pPr algn="ctr"/>
                      <a:r>
                        <a:rPr lang="en-US" sz="1300" dirty="0"/>
                        <a:t>Cas9/gRNA</a:t>
                      </a:r>
                    </a:p>
                  </a:txBody>
                  <a:tcPr marL="17539" marR="17539" marT="17539" marB="17539" anchor="ctr"/>
                </a:tc>
                <a:tc>
                  <a:txBody>
                    <a:bodyPr/>
                    <a:lstStyle/>
                    <a:p>
                      <a:pPr algn="ctr"/>
                      <a:r>
                        <a:rPr lang="en-US" sz="1300" dirty="0"/>
                        <a:t>Ex Vivo</a:t>
                      </a:r>
                    </a:p>
                    <a:p>
                      <a:pPr algn="ctr"/>
                      <a:r>
                        <a:rPr lang="en-US" sz="1300" dirty="0"/>
                        <a:t>(CART-NY-ESO)</a:t>
                      </a:r>
                    </a:p>
                  </a:txBody>
                  <a:tcPr marL="17539" marR="17539" marT="17539" marB="17539" anchor="ctr"/>
                </a:tc>
                <a:tc>
                  <a:txBody>
                    <a:bodyPr/>
                    <a:lstStyle/>
                    <a:p>
                      <a:pPr algn="ctr"/>
                      <a:r>
                        <a:rPr lang="en-US" sz="1300" dirty="0"/>
                        <a:t>mRNA</a:t>
                      </a:r>
                    </a:p>
                  </a:txBody>
                  <a:tcPr marL="17539" marR="17539" marT="17539" marB="17539" anchor="ctr"/>
                </a:tc>
                <a:tc>
                  <a:txBody>
                    <a:bodyPr/>
                    <a:lstStyle/>
                    <a:p>
                      <a:pPr algn="ctr"/>
                      <a:endParaRPr lang="en-US" sz="1300" dirty="0"/>
                    </a:p>
                  </a:txBody>
                  <a:tcPr marL="17539" marR="17539" marT="17539" marB="17539" anchor="ctr"/>
                </a:tc>
                <a:tc>
                  <a:txBody>
                    <a:bodyPr/>
                    <a:lstStyle/>
                    <a:p>
                      <a:pPr algn="ctr"/>
                      <a:endParaRPr lang="en-US" sz="1300" dirty="0"/>
                    </a:p>
                  </a:txBody>
                  <a:tcPr marL="17539" marR="17539" marT="17539" marB="17539" anchor="ctr"/>
                </a:tc>
                <a:extLst>
                  <a:ext uri="{0D108BD9-81ED-4DB2-BD59-A6C34878D82A}">
                    <a16:rowId xmlns:a16="http://schemas.microsoft.com/office/drawing/2014/main" xmlns="" val="3528710050"/>
                  </a:ext>
                </a:extLst>
              </a:tr>
              <a:tr h="429500">
                <a:tc>
                  <a:txBody>
                    <a:bodyPr/>
                    <a:lstStyle/>
                    <a:p>
                      <a:pPr algn="ctr"/>
                      <a:r>
                        <a:rPr lang="en-US" sz="1300" b="0" i="0" kern="1200" dirty="0">
                          <a:solidFill>
                            <a:schemeClr val="dk1"/>
                          </a:solidFill>
                          <a:effectLst/>
                          <a:latin typeface="+mn-lt"/>
                          <a:ea typeface="+mn-ea"/>
                          <a:cs typeface="+mn-cs"/>
                        </a:rPr>
                        <a:t>Chinese PLA General Hospital (</a:t>
                      </a:r>
                      <a:r>
                        <a:rPr lang="en-US" sz="1300" b="0" i="0" kern="1200" dirty="0" err="1">
                          <a:solidFill>
                            <a:schemeClr val="dk1"/>
                          </a:solidFill>
                          <a:effectLst/>
                          <a:latin typeface="+mn-lt"/>
                          <a:ea typeface="+mn-ea"/>
                          <a:cs typeface="+mn-cs"/>
                        </a:rPr>
                        <a:t>Weidong</a:t>
                      </a:r>
                      <a:r>
                        <a:rPr lang="en-US" sz="1300" b="0" i="0" kern="1200" dirty="0">
                          <a:solidFill>
                            <a:schemeClr val="dk1"/>
                          </a:solidFill>
                          <a:effectLst/>
                          <a:latin typeface="+mn-lt"/>
                          <a:ea typeface="+mn-ea"/>
                          <a:cs typeface="+mn-cs"/>
                        </a:rPr>
                        <a:t> Han)</a:t>
                      </a:r>
                      <a:endParaRPr lang="en-US" sz="1300" dirty="0"/>
                    </a:p>
                  </a:txBody>
                  <a:tcPr marL="17539" marR="17539" marT="17539" marB="17539" anchor="ctr"/>
                </a:tc>
                <a:tc>
                  <a:txBody>
                    <a:bodyPr/>
                    <a:lstStyle/>
                    <a:p>
                      <a:pPr algn="ctr"/>
                      <a:r>
                        <a:rPr lang="en-US" sz="1300" b="0" i="0" kern="1200" dirty="0">
                          <a:solidFill>
                            <a:schemeClr val="dk1"/>
                          </a:solidFill>
                          <a:effectLst/>
                          <a:latin typeface="+mn-lt"/>
                          <a:ea typeface="+mn-ea"/>
                          <a:cs typeface="+mn-cs"/>
                        </a:rPr>
                        <a:t>03398967</a:t>
                      </a:r>
                      <a:endParaRPr lang="en-US" sz="1300" dirty="0"/>
                    </a:p>
                  </a:txBody>
                  <a:tcPr marL="17539" marR="17539" marT="17539" marB="17539" anchor="ctr"/>
                </a:tc>
                <a:tc>
                  <a:txBody>
                    <a:bodyPr/>
                    <a:lstStyle/>
                    <a:p>
                      <a:pPr algn="ctr"/>
                      <a:r>
                        <a:rPr lang="en-US" sz="1300" dirty="0"/>
                        <a:t>2018</a:t>
                      </a:r>
                    </a:p>
                  </a:txBody>
                  <a:tcPr marL="17539" marR="17539" marT="17539" marB="17539" anchor="ctr"/>
                </a:tc>
                <a:tc>
                  <a:txBody>
                    <a:bodyPr/>
                    <a:lstStyle/>
                    <a:p>
                      <a:pPr algn="ctr"/>
                      <a:r>
                        <a:rPr lang="en-US" sz="1300" dirty="0"/>
                        <a:t>China</a:t>
                      </a:r>
                    </a:p>
                  </a:txBody>
                  <a:tcPr marL="17539" marR="17539" marT="17539" marB="17539" anchor="ctr"/>
                </a:tc>
                <a:tc>
                  <a:txBody>
                    <a:bodyPr/>
                    <a:lstStyle/>
                    <a:p>
                      <a:pPr algn="ctr"/>
                      <a:r>
                        <a:rPr lang="en-US" sz="1300" dirty="0"/>
                        <a:t>ALL/</a:t>
                      </a:r>
                    </a:p>
                    <a:p>
                      <a:pPr algn="ctr"/>
                      <a:r>
                        <a:rPr lang="en-US" sz="1300" dirty="0"/>
                        <a:t>Lymphoma</a:t>
                      </a:r>
                    </a:p>
                  </a:txBody>
                  <a:tcPr marL="17539" marR="17539" marT="17539" marB="1753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TCR</a:t>
                      </a:r>
                    </a:p>
                  </a:txBody>
                  <a:tcPr marL="17539" marR="17539" marT="17539" marB="17539" anchor="ctr"/>
                </a:tc>
                <a:tc>
                  <a:txBody>
                    <a:bodyPr/>
                    <a:lstStyle/>
                    <a:p>
                      <a:pPr algn="ctr"/>
                      <a:r>
                        <a:rPr lang="en-US" sz="1300" dirty="0"/>
                        <a:t>Cas9/gRNA</a:t>
                      </a:r>
                    </a:p>
                  </a:txBody>
                  <a:tcPr marL="17539" marR="17539" marT="17539" marB="17539" anchor="ctr"/>
                </a:tc>
                <a:tc>
                  <a:txBody>
                    <a:bodyPr/>
                    <a:lstStyle/>
                    <a:p>
                      <a:pPr algn="ctr"/>
                      <a:r>
                        <a:rPr lang="en-US" sz="1300" dirty="0"/>
                        <a:t>Ex Vivo</a:t>
                      </a:r>
                    </a:p>
                    <a:p>
                      <a:pPr algn="ctr"/>
                      <a:r>
                        <a:rPr lang="en-US" sz="1300" dirty="0"/>
                        <a:t>(CART-19/22)</a:t>
                      </a:r>
                    </a:p>
                  </a:txBody>
                  <a:tcPr marL="17539" marR="17539" marT="17539" marB="17539" anchor="ctr"/>
                </a:tc>
                <a:tc>
                  <a:txBody>
                    <a:bodyPr/>
                    <a:lstStyle/>
                    <a:p>
                      <a:pPr algn="ctr"/>
                      <a:endParaRPr lang="en-US" sz="1300" dirty="0"/>
                    </a:p>
                  </a:txBody>
                  <a:tcPr marL="17539" marR="17539" marT="17539" marB="17539" anchor="ctr"/>
                </a:tc>
                <a:tc>
                  <a:txBody>
                    <a:bodyPr/>
                    <a:lstStyle/>
                    <a:p>
                      <a:pPr algn="ctr"/>
                      <a:endParaRPr lang="en-US" sz="1300" dirty="0"/>
                    </a:p>
                  </a:txBody>
                  <a:tcPr marL="17539" marR="17539" marT="17539" marB="17539" anchor="ctr"/>
                </a:tc>
                <a:tc>
                  <a:txBody>
                    <a:bodyPr/>
                    <a:lstStyle/>
                    <a:p>
                      <a:pPr algn="ctr"/>
                      <a:endParaRPr lang="en-US" sz="1300" dirty="0"/>
                    </a:p>
                  </a:txBody>
                  <a:tcPr marL="17539" marR="17539" marT="17539" marB="17539" anchor="ctr"/>
                </a:tc>
                <a:extLst>
                  <a:ext uri="{0D108BD9-81ED-4DB2-BD59-A6C34878D82A}">
                    <a16:rowId xmlns:a16="http://schemas.microsoft.com/office/drawing/2014/main" xmlns="" val="19990637"/>
                  </a:ext>
                </a:extLst>
              </a:tr>
              <a:tr h="627296">
                <a:tc>
                  <a:txBody>
                    <a:bodyPr/>
                    <a:lstStyle/>
                    <a:p>
                      <a:pPr algn="ctr"/>
                      <a:r>
                        <a:rPr lang="en-US" sz="1300" dirty="0"/>
                        <a:t>CRISPR/Vertex</a:t>
                      </a:r>
                    </a:p>
                  </a:txBody>
                  <a:tcPr marL="17539" marR="17539" marT="17539" marB="17539" anchor="ctr"/>
                </a:tc>
                <a:tc>
                  <a:txBody>
                    <a:bodyPr/>
                    <a:lstStyle/>
                    <a:p>
                      <a:pPr algn="ctr"/>
                      <a:r>
                        <a:rPr lang="en-US" sz="1300" b="0" i="0" kern="1200" dirty="0">
                          <a:solidFill>
                            <a:schemeClr val="dk1"/>
                          </a:solidFill>
                          <a:effectLst/>
                          <a:latin typeface="+mn-lt"/>
                          <a:ea typeface="+mn-ea"/>
                          <a:cs typeface="+mn-cs"/>
                        </a:rPr>
                        <a:t>03655678</a:t>
                      </a:r>
                      <a:endParaRPr lang="en-US" sz="1300" dirty="0"/>
                    </a:p>
                  </a:txBody>
                  <a:tcPr marL="17539" marR="17539" marT="17539" marB="17539" anchor="ctr"/>
                </a:tc>
                <a:tc>
                  <a:txBody>
                    <a:bodyPr/>
                    <a:lstStyle/>
                    <a:p>
                      <a:pPr algn="ctr"/>
                      <a:r>
                        <a:rPr lang="en-US" sz="1300" dirty="0"/>
                        <a:t>2018</a:t>
                      </a:r>
                    </a:p>
                  </a:txBody>
                  <a:tcPr marL="17539" marR="17539" marT="17539" marB="17539" anchor="ctr"/>
                </a:tc>
                <a:tc>
                  <a:txBody>
                    <a:bodyPr/>
                    <a:lstStyle/>
                    <a:p>
                      <a:pPr algn="ctr"/>
                      <a:r>
                        <a:rPr lang="en-US" sz="1300" dirty="0"/>
                        <a:t>Europe</a:t>
                      </a:r>
                    </a:p>
                  </a:txBody>
                  <a:tcPr marL="17539" marR="17539" marT="17539" marB="17539" anchor="ctr"/>
                </a:tc>
                <a:tc>
                  <a:txBody>
                    <a:bodyPr/>
                    <a:lstStyle/>
                    <a:p>
                      <a:pPr algn="ctr"/>
                      <a:r>
                        <a:rPr lang="en-US" sz="1300" dirty="0">
                          <a:latin typeface="Symbol" pitchFamily="2" charset="2"/>
                        </a:rPr>
                        <a:t>b</a:t>
                      </a:r>
                      <a:r>
                        <a:rPr lang="en-US" sz="1300" dirty="0"/>
                        <a:t>-</a:t>
                      </a:r>
                      <a:r>
                        <a:rPr lang="en-US" sz="1300" dirty="0" err="1"/>
                        <a:t>Thal</a:t>
                      </a:r>
                      <a:endParaRPr lang="en-US" sz="1300" dirty="0"/>
                    </a:p>
                  </a:txBody>
                  <a:tcPr marL="17539" marR="17539" marT="17539" marB="1753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BCL11A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(erythroid enhancer)</a:t>
                      </a:r>
                    </a:p>
                  </a:txBody>
                  <a:tcPr marL="17539" marR="17539" marT="17539" marB="17539" anchor="ctr"/>
                </a:tc>
                <a:tc>
                  <a:txBody>
                    <a:bodyPr/>
                    <a:lstStyle/>
                    <a:p>
                      <a:pPr algn="ctr"/>
                      <a:r>
                        <a:rPr lang="en-US" sz="1300" dirty="0"/>
                        <a:t>Cas9/gRNA</a:t>
                      </a:r>
                    </a:p>
                  </a:txBody>
                  <a:tcPr marL="17539" marR="17539" marT="17539" marB="17539" anchor="ctr"/>
                </a:tc>
                <a:tc>
                  <a:txBody>
                    <a:bodyPr/>
                    <a:lstStyle/>
                    <a:p>
                      <a:pPr algn="ctr"/>
                      <a:r>
                        <a:rPr lang="en-US" sz="1300" dirty="0"/>
                        <a:t>Ex vivo</a:t>
                      </a:r>
                    </a:p>
                    <a:p>
                      <a:pPr algn="ctr"/>
                      <a:r>
                        <a:rPr lang="en-US" sz="1300" dirty="0"/>
                        <a:t>(HSPC)</a:t>
                      </a:r>
                    </a:p>
                  </a:txBody>
                  <a:tcPr marL="17539" marR="17539" marT="17539" marB="17539" anchor="ctr"/>
                </a:tc>
                <a:tc>
                  <a:txBody>
                    <a:bodyPr/>
                    <a:lstStyle/>
                    <a:p>
                      <a:pPr algn="ctr"/>
                      <a:r>
                        <a:rPr lang="en-US" sz="1300" dirty="0"/>
                        <a:t>RNP</a:t>
                      </a:r>
                    </a:p>
                  </a:txBody>
                  <a:tcPr marL="17539" marR="17539" marT="17539" marB="17539" anchor="ctr"/>
                </a:tc>
                <a:tc>
                  <a:txBody>
                    <a:bodyPr/>
                    <a:lstStyle/>
                    <a:p>
                      <a:pPr algn="ctr"/>
                      <a:endParaRPr lang="en-US" sz="1300" dirty="0"/>
                    </a:p>
                  </a:txBody>
                  <a:tcPr marL="17539" marR="17539" marT="17539" marB="17539" anchor="ctr"/>
                </a:tc>
                <a:tc>
                  <a:txBody>
                    <a:bodyPr/>
                    <a:lstStyle/>
                    <a:p>
                      <a:pPr algn="ctr"/>
                      <a:endParaRPr lang="en-US" sz="1300" dirty="0"/>
                    </a:p>
                  </a:txBody>
                  <a:tcPr marL="17539" marR="17539" marT="17539" marB="17539" anchor="ctr"/>
                </a:tc>
                <a:extLst>
                  <a:ext uri="{0D108BD9-81ED-4DB2-BD59-A6C34878D82A}">
                    <a16:rowId xmlns:a16="http://schemas.microsoft.com/office/drawing/2014/main" xmlns="" val="3216813238"/>
                  </a:ext>
                </a:extLst>
              </a:tr>
              <a:tr h="627296">
                <a:tc>
                  <a:txBody>
                    <a:bodyPr/>
                    <a:lstStyle/>
                    <a:p>
                      <a:pPr algn="ctr"/>
                      <a:r>
                        <a:rPr lang="en-US" sz="1300" dirty="0"/>
                        <a:t>CRISPR/Vertex</a:t>
                      </a:r>
                    </a:p>
                  </a:txBody>
                  <a:tcPr marL="17539" marR="17539" marT="17539" marB="17539" anchor="ctr"/>
                </a:tc>
                <a:tc>
                  <a:txBody>
                    <a:bodyPr/>
                    <a:lstStyle/>
                    <a:p>
                      <a:pPr algn="ctr"/>
                      <a:endParaRPr lang="en-US" sz="1300" dirty="0"/>
                    </a:p>
                  </a:txBody>
                  <a:tcPr marL="17539" marR="17539" marT="17539" marB="17539" anchor="ctr"/>
                </a:tc>
                <a:tc>
                  <a:txBody>
                    <a:bodyPr/>
                    <a:lstStyle/>
                    <a:p>
                      <a:pPr algn="ctr"/>
                      <a:r>
                        <a:rPr lang="en-US" sz="1300" dirty="0"/>
                        <a:t>2018</a:t>
                      </a:r>
                    </a:p>
                  </a:txBody>
                  <a:tcPr marL="17539" marR="17539" marT="17539" marB="17539" anchor="ctr"/>
                </a:tc>
                <a:tc>
                  <a:txBody>
                    <a:bodyPr/>
                    <a:lstStyle/>
                    <a:p>
                      <a:pPr algn="ctr"/>
                      <a:r>
                        <a:rPr lang="en-US" sz="1300" dirty="0"/>
                        <a:t>USA</a:t>
                      </a:r>
                    </a:p>
                  </a:txBody>
                  <a:tcPr marL="17539" marR="17539" marT="17539" marB="17539" anchor="ctr"/>
                </a:tc>
                <a:tc>
                  <a:txBody>
                    <a:bodyPr/>
                    <a:lstStyle/>
                    <a:p>
                      <a:pPr algn="ctr"/>
                      <a:r>
                        <a:rPr lang="en-US" sz="1300" dirty="0">
                          <a:latin typeface="Calibri" panose="020F0502020204030204" pitchFamily="34" charset="0"/>
                          <a:cs typeface="Calibri" panose="020F0502020204030204" pitchFamily="34" charset="0"/>
                        </a:rPr>
                        <a:t>Sickle Cell Disease</a:t>
                      </a:r>
                    </a:p>
                  </a:txBody>
                  <a:tcPr marL="17539" marR="17539" marT="17539" marB="1753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BCL11A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(erythroid enhancer)</a:t>
                      </a:r>
                    </a:p>
                  </a:txBody>
                  <a:tcPr marL="17539" marR="17539" marT="17539" marB="17539" anchor="ctr"/>
                </a:tc>
                <a:tc>
                  <a:txBody>
                    <a:bodyPr/>
                    <a:lstStyle/>
                    <a:p>
                      <a:pPr algn="ctr"/>
                      <a:r>
                        <a:rPr lang="en-US" sz="1300" dirty="0"/>
                        <a:t>Cas9/gRNA</a:t>
                      </a:r>
                    </a:p>
                  </a:txBody>
                  <a:tcPr marL="17539" marR="17539" marT="17539" marB="17539" anchor="ctr"/>
                </a:tc>
                <a:tc>
                  <a:txBody>
                    <a:bodyPr/>
                    <a:lstStyle/>
                    <a:p>
                      <a:pPr algn="ctr"/>
                      <a:r>
                        <a:rPr lang="en-US" sz="1300" dirty="0"/>
                        <a:t>Ex vivo</a:t>
                      </a:r>
                    </a:p>
                    <a:p>
                      <a:pPr algn="ctr"/>
                      <a:r>
                        <a:rPr lang="en-US" sz="1300" dirty="0"/>
                        <a:t>(HSPC)</a:t>
                      </a:r>
                    </a:p>
                  </a:txBody>
                  <a:tcPr marL="17539" marR="17539" marT="17539" marB="17539" anchor="ctr"/>
                </a:tc>
                <a:tc>
                  <a:txBody>
                    <a:bodyPr/>
                    <a:lstStyle/>
                    <a:p>
                      <a:pPr algn="ctr"/>
                      <a:r>
                        <a:rPr lang="en-US" sz="1300" dirty="0"/>
                        <a:t>RNP</a:t>
                      </a:r>
                    </a:p>
                  </a:txBody>
                  <a:tcPr marL="17539" marR="17539" marT="17539" marB="17539" anchor="ctr"/>
                </a:tc>
                <a:tc>
                  <a:txBody>
                    <a:bodyPr/>
                    <a:lstStyle/>
                    <a:p>
                      <a:pPr algn="ctr"/>
                      <a:endParaRPr lang="en-US" sz="1300" dirty="0"/>
                    </a:p>
                  </a:txBody>
                  <a:tcPr marL="17539" marR="17539" marT="17539" marB="17539" anchor="ctr"/>
                </a:tc>
                <a:tc>
                  <a:txBody>
                    <a:bodyPr/>
                    <a:lstStyle/>
                    <a:p>
                      <a:pPr algn="ctr"/>
                      <a:endParaRPr lang="en-US" sz="1300" dirty="0"/>
                    </a:p>
                  </a:txBody>
                  <a:tcPr marL="17539" marR="17539" marT="17539" marB="17539" anchor="ctr"/>
                </a:tc>
                <a:extLst>
                  <a:ext uri="{0D108BD9-81ED-4DB2-BD59-A6C34878D82A}">
                    <a16:rowId xmlns:a16="http://schemas.microsoft.com/office/drawing/2014/main" xmlns="" val="742730000"/>
                  </a:ext>
                </a:extLst>
              </a:tr>
              <a:tr h="429500">
                <a:tc>
                  <a:txBody>
                    <a:bodyPr/>
                    <a:lstStyle/>
                    <a:p>
                      <a:pPr algn="ctr"/>
                      <a:r>
                        <a:rPr lang="en-US" sz="1300" b="0" i="0" kern="1200" dirty="0">
                          <a:solidFill>
                            <a:schemeClr val="dk1"/>
                          </a:solidFill>
                          <a:effectLst/>
                          <a:latin typeface="+mn-lt"/>
                          <a:ea typeface="+mn-ea"/>
                          <a:cs typeface="+mn-cs"/>
                        </a:rPr>
                        <a:t>Baylor</a:t>
                      </a:r>
                      <a:endParaRPr lang="en-US" sz="1300" dirty="0"/>
                    </a:p>
                  </a:txBody>
                  <a:tcPr marL="17539" marR="17539" marT="17539" marB="17539" anchor="ctr"/>
                </a:tc>
                <a:tc>
                  <a:txBody>
                    <a:bodyPr/>
                    <a:lstStyle/>
                    <a:p>
                      <a:pPr algn="ctr"/>
                      <a:r>
                        <a:rPr lang="en-US" sz="1300" b="0" i="0" kern="1200" dirty="0">
                          <a:solidFill>
                            <a:schemeClr val="dk1"/>
                          </a:solidFill>
                          <a:effectLst/>
                          <a:latin typeface="+mn-lt"/>
                          <a:ea typeface="+mn-ea"/>
                          <a:cs typeface="+mn-cs"/>
                        </a:rPr>
                        <a:t>03690011</a:t>
                      </a:r>
                      <a:endParaRPr lang="en-US" sz="1300" dirty="0"/>
                    </a:p>
                  </a:txBody>
                  <a:tcPr marL="17539" marR="17539" marT="17539" marB="17539" anchor="ctr"/>
                </a:tc>
                <a:tc>
                  <a:txBody>
                    <a:bodyPr/>
                    <a:lstStyle/>
                    <a:p>
                      <a:pPr algn="ctr"/>
                      <a:r>
                        <a:rPr lang="en-US" sz="1300" dirty="0"/>
                        <a:t>2018</a:t>
                      </a:r>
                    </a:p>
                  </a:txBody>
                  <a:tcPr marL="17539" marR="17539" marT="17539" marB="17539" anchor="ctr"/>
                </a:tc>
                <a:tc>
                  <a:txBody>
                    <a:bodyPr/>
                    <a:lstStyle/>
                    <a:p>
                      <a:pPr algn="ctr"/>
                      <a:r>
                        <a:rPr lang="en-US" sz="1300" dirty="0"/>
                        <a:t>USA</a:t>
                      </a:r>
                    </a:p>
                  </a:txBody>
                  <a:tcPr marL="17539" marR="17539" marT="17539" marB="17539" anchor="ctr"/>
                </a:tc>
                <a:tc>
                  <a:txBody>
                    <a:bodyPr/>
                    <a:lstStyle/>
                    <a:p>
                      <a:pPr algn="ctr"/>
                      <a:r>
                        <a:rPr lang="en-US" sz="1300" dirty="0"/>
                        <a:t>T-ALL</a:t>
                      </a:r>
                    </a:p>
                  </a:txBody>
                  <a:tcPr marL="17539" marR="17539" marT="17539" marB="17539" anchor="ctr"/>
                </a:tc>
                <a:tc>
                  <a:txBody>
                    <a:bodyPr/>
                    <a:lstStyle/>
                    <a:p>
                      <a:pPr algn="ctr"/>
                      <a:r>
                        <a:rPr lang="en-US" sz="1300" dirty="0"/>
                        <a:t>CD7</a:t>
                      </a:r>
                    </a:p>
                  </a:txBody>
                  <a:tcPr marL="17539" marR="17539" marT="17539" marB="17539" anchor="ctr"/>
                </a:tc>
                <a:tc>
                  <a:txBody>
                    <a:bodyPr/>
                    <a:lstStyle/>
                    <a:p>
                      <a:pPr algn="ctr"/>
                      <a:r>
                        <a:rPr lang="en-US" sz="1300" dirty="0"/>
                        <a:t>Cas9/gRNA</a:t>
                      </a:r>
                    </a:p>
                  </a:txBody>
                  <a:tcPr marL="17539" marR="17539" marT="17539" marB="17539" anchor="ctr"/>
                </a:tc>
                <a:tc>
                  <a:txBody>
                    <a:bodyPr/>
                    <a:lstStyle/>
                    <a:p>
                      <a:pPr algn="ctr"/>
                      <a:r>
                        <a:rPr lang="en-US" sz="1300" dirty="0"/>
                        <a:t>Ex Vivo</a:t>
                      </a:r>
                    </a:p>
                    <a:p>
                      <a:pPr algn="ctr"/>
                      <a:r>
                        <a:rPr lang="en-US" sz="1300" dirty="0"/>
                        <a:t>(CART-CD7)</a:t>
                      </a:r>
                    </a:p>
                  </a:txBody>
                  <a:tcPr marL="17539" marR="17539" marT="17539" marB="17539" anchor="ctr"/>
                </a:tc>
                <a:tc>
                  <a:txBody>
                    <a:bodyPr/>
                    <a:lstStyle/>
                    <a:p>
                      <a:pPr algn="ctr"/>
                      <a:endParaRPr lang="en-US" sz="1300" dirty="0"/>
                    </a:p>
                  </a:txBody>
                  <a:tcPr marL="17539" marR="17539" marT="17539" marB="17539" anchor="ctr"/>
                </a:tc>
                <a:tc>
                  <a:txBody>
                    <a:bodyPr/>
                    <a:lstStyle/>
                    <a:p>
                      <a:pPr algn="ctr"/>
                      <a:endParaRPr lang="en-US" sz="1300" dirty="0"/>
                    </a:p>
                  </a:txBody>
                  <a:tcPr marL="17539" marR="17539" marT="17539" marB="17539" anchor="ctr"/>
                </a:tc>
                <a:tc>
                  <a:txBody>
                    <a:bodyPr/>
                    <a:lstStyle/>
                    <a:p>
                      <a:pPr algn="ctr"/>
                      <a:endParaRPr lang="en-US" sz="1300" dirty="0"/>
                    </a:p>
                  </a:txBody>
                  <a:tcPr marL="17539" marR="17539" marT="17539" marB="17539" anchor="ctr"/>
                </a:tc>
                <a:extLst>
                  <a:ext uri="{0D108BD9-81ED-4DB2-BD59-A6C34878D82A}">
                    <a16:rowId xmlns:a16="http://schemas.microsoft.com/office/drawing/2014/main" xmlns="" val="1776740940"/>
                  </a:ext>
                </a:extLst>
              </a:tr>
              <a:tr h="627296">
                <a:tc>
                  <a:txBody>
                    <a:bodyPr/>
                    <a:lstStyle/>
                    <a:p>
                      <a:pPr algn="ctr"/>
                      <a:r>
                        <a:rPr lang="en-US" sz="1300" b="0" i="0" kern="1200" dirty="0">
                          <a:solidFill>
                            <a:schemeClr val="dk1"/>
                          </a:solidFill>
                          <a:effectLst/>
                          <a:latin typeface="+mn-lt"/>
                          <a:ea typeface="+mn-ea"/>
                          <a:cs typeface="+mn-cs"/>
                        </a:rPr>
                        <a:t>Chinese PLA General Hospital</a:t>
                      </a:r>
                      <a:endParaRPr lang="en-US" sz="1300" dirty="0"/>
                    </a:p>
                  </a:txBody>
                  <a:tcPr marL="17539" marR="17539" marT="17539" marB="17539" anchor="ctr"/>
                </a:tc>
                <a:tc>
                  <a:txBody>
                    <a:bodyPr/>
                    <a:lstStyle/>
                    <a:p>
                      <a:pPr algn="ctr"/>
                      <a:r>
                        <a:rPr lang="en-US" sz="1300" b="0" i="0" kern="1200" dirty="0">
                          <a:solidFill>
                            <a:schemeClr val="dk1"/>
                          </a:solidFill>
                          <a:effectLst/>
                          <a:latin typeface="+mn-lt"/>
                          <a:ea typeface="+mn-ea"/>
                          <a:cs typeface="+mn-cs"/>
                        </a:rPr>
                        <a:t>03545815</a:t>
                      </a:r>
                      <a:endParaRPr lang="en-US" sz="1300" dirty="0"/>
                    </a:p>
                  </a:txBody>
                  <a:tcPr marL="17539" marR="17539" marT="17539" marB="17539" anchor="ctr"/>
                </a:tc>
                <a:tc>
                  <a:txBody>
                    <a:bodyPr/>
                    <a:lstStyle/>
                    <a:p>
                      <a:pPr algn="ctr"/>
                      <a:r>
                        <a:rPr lang="en-US" sz="1300" dirty="0"/>
                        <a:t>2018</a:t>
                      </a:r>
                    </a:p>
                  </a:txBody>
                  <a:tcPr marL="17539" marR="17539" marT="17539" marB="17539" anchor="ctr"/>
                </a:tc>
                <a:tc>
                  <a:txBody>
                    <a:bodyPr/>
                    <a:lstStyle/>
                    <a:p>
                      <a:pPr algn="ctr"/>
                      <a:r>
                        <a:rPr lang="en-US" sz="1300" dirty="0"/>
                        <a:t>China</a:t>
                      </a:r>
                    </a:p>
                  </a:txBody>
                  <a:tcPr marL="17539" marR="17539" marT="17539" marB="17539" anchor="ctr"/>
                </a:tc>
                <a:tc>
                  <a:txBody>
                    <a:bodyPr/>
                    <a:lstStyle/>
                    <a:p>
                      <a:pPr algn="ctr"/>
                      <a:r>
                        <a:rPr lang="en-US" sz="1300" dirty="0"/>
                        <a:t>Solid Tumors</a:t>
                      </a:r>
                    </a:p>
                  </a:txBody>
                  <a:tcPr marL="17539" marR="17539" marT="17539" marB="17539" anchor="ctr"/>
                </a:tc>
                <a:tc>
                  <a:txBody>
                    <a:bodyPr/>
                    <a:lstStyle/>
                    <a:p>
                      <a:pPr algn="ctr"/>
                      <a:r>
                        <a:rPr lang="en-US" sz="1300" dirty="0"/>
                        <a:t>TCR</a:t>
                      </a:r>
                    </a:p>
                    <a:p>
                      <a:pPr algn="ctr"/>
                      <a:r>
                        <a:rPr lang="en-US" sz="1300" dirty="0"/>
                        <a:t>PD-1</a:t>
                      </a:r>
                    </a:p>
                  </a:txBody>
                  <a:tcPr marL="17539" marR="17539" marT="17539" marB="17539" anchor="ctr"/>
                </a:tc>
                <a:tc>
                  <a:txBody>
                    <a:bodyPr/>
                    <a:lstStyle/>
                    <a:p>
                      <a:pPr algn="ctr"/>
                      <a:r>
                        <a:rPr lang="en-US" sz="1300" dirty="0"/>
                        <a:t>Cas9/gRNA</a:t>
                      </a:r>
                    </a:p>
                  </a:txBody>
                  <a:tcPr marL="17539" marR="17539" marT="17539" marB="17539" anchor="ctr"/>
                </a:tc>
                <a:tc>
                  <a:txBody>
                    <a:bodyPr/>
                    <a:lstStyle/>
                    <a:p>
                      <a:pPr algn="ctr"/>
                      <a:r>
                        <a:rPr lang="en-US" sz="1300" dirty="0"/>
                        <a:t>Ex Vivo</a:t>
                      </a:r>
                    </a:p>
                    <a:p>
                      <a:pPr algn="ctr"/>
                      <a:r>
                        <a:rPr lang="en-US" sz="1300" dirty="0"/>
                        <a:t>(CART-mesothelin)</a:t>
                      </a:r>
                    </a:p>
                  </a:txBody>
                  <a:tcPr marL="17539" marR="17539" marT="17539" marB="17539" anchor="ctr"/>
                </a:tc>
                <a:tc>
                  <a:txBody>
                    <a:bodyPr/>
                    <a:lstStyle/>
                    <a:p>
                      <a:pPr algn="ctr"/>
                      <a:endParaRPr lang="en-US" sz="1300" dirty="0"/>
                    </a:p>
                  </a:txBody>
                  <a:tcPr marL="17539" marR="17539" marT="17539" marB="17539" anchor="ctr"/>
                </a:tc>
                <a:tc>
                  <a:txBody>
                    <a:bodyPr/>
                    <a:lstStyle/>
                    <a:p>
                      <a:pPr algn="ctr"/>
                      <a:endParaRPr lang="en-US" sz="1300" dirty="0"/>
                    </a:p>
                  </a:txBody>
                  <a:tcPr marL="17539" marR="17539" marT="17539" marB="17539" anchor="ctr"/>
                </a:tc>
                <a:tc>
                  <a:txBody>
                    <a:bodyPr/>
                    <a:lstStyle/>
                    <a:p>
                      <a:pPr algn="ctr"/>
                      <a:endParaRPr lang="en-US" sz="1300" dirty="0"/>
                    </a:p>
                  </a:txBody>
                  <a:tcPr marL="17539" marR="17539" marT="17539" marB="17539" anchor="ctr"/>
                </a:tc>
                <a:extLst>
                  <a:ext uri="{0D108BD9-81ED-4DB2-BD59-A6C34878D82A}">
                    <a16:rowId xmlns:a16="http://schemas.microsoft.com/office/drawing/2014/main" xmlns="" val="1017027873"/>
                  </a:ext>
                </a:extLst>
              </a:tr>
            </a:tbl>
          </a:graphicData>
        </a:graphic>
      </p:graphicFrame>
    </p:spTree>
    <p:extLst>
      <p:ext uri="{BB962C8B-B14F-4D97-AF65-F5344CB8AC3E}">
        <p14:creationId xmlns:p14="http://schemas.microsoft.com/office/powerpoint/2010/main" val="24596302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Lessons from trials of somatic genome editing</a:t>
            </a:r>
          </a:p>
        </p:txBody>
      </p:sp>
      <p:sp>
        <p:nvSpPr>
          <p:cNvPr id="3" name="Content Placeholder 2"/>
          <p:cNvSpPr>
            <a:spLocks noGrp="1"/>
          </p:cNvSpPr>
          <p:nvPr>
            <p:ph idx="1"/>
          </p:nvPr>
        </p:nvSpPr>
        <p:spPr/>
        <p:txBody>
          <a:bodyPr/>
          <a:lstStyle/>
          <a:p>
            <a:r>
              <a:rPr lang="en-US" dirty="0"/>
              <a:t>Current mechanisms for trial oversight has ensured safety, rigor</a:t>
            </a:r>
          </a:p>
          <a:p>
            <a:pPr lvl="1"/>
            <a:r>
              <a:rPr lang="en-US" dirty="0"/>
              <a:t>Trade-offs: cumbersome, expensive, conservative, slow</a:t>
            </a:r>
            <a:r>
              <a:rPr lang="mr-IN" dirty="0"/>
              <a:t>…</a:t>
            </a:r>
            <a:endParaRPr lang="en-US" dirty="0"/>
          </a:p>
          <a:p>
            <a:pPr marL="0" indent="0">
              <a:buNone/>
            </a:pPr>
            <a:endParaRPr lang="en-US"/>
          </a:p>
        </p:txBody>
      </p:sp>
    </p:spTree>
    <p:extLst>
      <p:ext uri="{BB962C8B-B14F-4D97-AF65-F5344CB8AC3E}">
        <p14:creationId xmlns:p14="http://schemas.microsoft.com/office/powerpoint/2010/main" val="1230185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10972800" cy="4916532"/>
          </a:xfrm>
        </p:spPr>
        <p:txBody>
          <a:bodyPr>
            <a:normAutofit/>
          </a:bodyPr>
          <a:lstStyle/>
          <a:p>
            <a:r>
              <a:rPr lang="en-US" sz="2400" b="1"/>
              <a:t>“It would be irresponsible to proceed with any clinical use of germline editing unless and until</a:t>
            </a:r>
            <a:r>
              <a:rPr lang="mr-IN" sz="2400" b="1"/>
              <a:t>…</a:t>
            </a:r>
            <a:r>
              <a:rPr lang="en-US" sz="2400" b="1"/>
              <a:t>” </a:t>
            </a:r>
          </a:p>
          <a:p>
            <a:pPr lvl="1"/>
            <a:r>
              <a:rPr lang="en-US"/>
              <a:t>S</a:t>
            </a:r>
            <a:r>
              <a:rPr lang="en-US"/>
              <a:t>afety/ efficacy established after further pre-clinical research;</a:t>
            </a:r>
          </a:p>
          <a:p>
            <a:pPr lvl="1"/>
            <a:r>
              <a:rPr lang="en-US"/>
              <a:t>There is broad societal consensus about appropriateness of the application;</a:t>
            </a:r>
          </a:p>
          <a:p>
            <a:pPr lvl="1"/>
            <a:r>
              <a:rPr lang="en-US"/>
              <a:t>O</a:t>
            </a:r>
            <a:r>
              <a:rPr lang="en-US"/>
              <a:t>nly under appropriate regulatory oversight.</a:t>
            </a:r>
          </a:p>
          <a:p>
            <a:r>
              <a:rPr lang="en-US" sz="2400"/>
              <a:t>“</a:t>
            </a:r>
            <a:r>
              <a:rPr lang="en-US" sz="2400" b="1"/>
              <a:t>At present, these criteria have not been met for any proposed clinical use…</a:t>
            </a:r>
          </a:p>
          <a:p>
            <a:r>
              <a:rPr lang="en-US" sz="2400" b="1"/>
              <a:t>“A</a:t>
            </a:r>
            <a:r>
              <a:rPr lang="en-US" sz="2400" b="1"/>
              <a:t>s scientific knowledge advances and societal views evolve, the clinical use of germline editing should be revisited on a regular basis.”</a:t>
            </a:r>
            <a:r>
              <a:rPr lang="en-US" sz="2400">
                <a:effectLst/>
              </a:rPr>
              <a:t> </a:t>
            </a:r>
          </a:p>
          <a:p>
            <a:r>
              <a:rPr lang="en-US" sz="2400"/>
              <a:t>Ongoing forum: “</a:t>
            </a:r>
            <a:r>
              <a:rPr lang="en-US" sz="2400" b="1"/>
              <a:t>The international community should strive to establish norms concerning acceptable uses of human germline editing</a:t>
            </a:r>
            <a:r>
              <a:rPr lang="en-US" sz="2400"/>
              <a:t> and to harmonize regulations in order to discourage unacceptable activities while advancing human health and welfare”</a:t>
            </a:r>
          </a:p>
        </p:txBody>
      </p:sp>
      <p:sp>
        <p:nvSpPr>
          <p:cNvPr id="4" name="Title 1"/>
          <p:cNvSpPr>
            <a:spLocks noGrp="1"/>
          </p:cNvSpPr>
          <p:nvPr>
            <p:ph type="title"/>
          </p:nvPr>
        </p:nvSpPr>
        <p:spPr>
          <a:xfrm>
            <a:off x="609600" y="274638"/>
            <a:ext cx="10972800" cy="1143000"/>
          </a:xfrm>
        </p:spPr>
        <p:txBody>
          <a:bodyPr>
            <a:normAutofit/>
          </a:bodyPr>
          <a:lstStyle/>
          <a:p>
            <a:r>
              <a:rPr lang="en-US"/>
              <a:t>Statement of Organizing Committee 2015</a:t>
            </a:r>
          </a:p>
        </p:txBody>
      </p:sp>
    </p:spTree>
    <p:extLst>
      <p:ext uri="{BB962C8B-B14F-4D97-AF65-F5344CB8AC3E}">
        <p14:creationId xmlns:p14="http://schemas.microsoft.com/office/powerpoint/2010/main" val="16093016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left)">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r-IN"/>
              <a:t>…</a:t>
            </a:r>
            <a:r>
              <a:rPr lang="en-US"/>
              <a:t>S</a:t>
            </a:r>
            <a:r>
              <a:rPr lang="en-US"/>
              <a:t>ince 2015</a:t>
            </a:r>
          </a:p>
        </p:txBody>
      </p:sp>
      <p:sp>
        <p:nvSpPr>
          <p:cNvPr id="3" name="Content Placeholder 2"/>
          <p:cNvSpPr>
            <a:spLocks noGrp="1"/>
          </p:cNvSpPr>
          <p:nvPr>
            <p:ph idx="1"/>
          </p:nvPr>
        </p:nvSpPr>
        <p:spPr>
          <a:xfrm>
            <a:off x="618700" y="2296025"/>
            <a:ext cx="11061788" cy="4351338"/>
          </a:xfrm>
        </p:spPr>
        <p:txBody>
          <a:bodyPr>
            <a:normAutofit fontScale="85000" lnSpcReduction="10000"/>
          </a:bodyPr>
          <a:lstStyle/>
          <a:p>
            <a:r>
              <a:rPr lang="en-US" sz="3800" b="1"/>
              <a:t>May 2016 </a:t>
            </a:r>
            <a:r>
              <a:rPr lang="mr-IN" sz="3800" b="1"/>
              <a:t>–</a:t>
            </a:r>
            <a:r>
              <a:rPr lang="en-US" sz="3800" b="1"/>
              <a:t> International Society for Stem Cell Research</a:t>
            </a:r>
          </a:p>
          <a:p>
            <a:r>
              <a:rPr lang="en-US" sz="3800"/>
              <a:t>Guidelines Call for EMBRYO RESEARCH OVERSIGHT- EMRO</a:t>
            </a:r>
          </a:p>
          <a:p>
            <a:pPr lvl="1"/>
            <a:r>
              <a:rPr lang="en-US" i="1"/>
              <a:t>Recommendation 2.1.1: </a:t>
            </a:r>
            <a:r>
              <a:rPr lang="en-US"/>
              <a:t>All research that (a) involves preimplantation stages of human development, human embryos, or embryo-derived cells or (b) entails the production of human gametes in vitro when such gametes are tested by fertilization or used for the creation of embryos shall be subject to review, approval, and ongoing monitoring by a specialized human embryo research oversight (EMRO) process capable of evaluating the unique aspects of the science.</a:t>
            </a:r>
          </a:p>
          <a:p>
            <a:r>
              <a:rPr lang="en-US"/>
              <a:t>Rec 2.1.4: “Th</a:t>
            </a:r>
            <a:r>
              <a:rPr lang="en-US" b="1"/>
              <a:t>e ISSCR supports laboratory-based research </a:t>
            </a:r>
            <a:r>
              <a:rPr lang="en-US"/>
              <a:t>that entails modifying the nuclear genomes of gametes, zygotes and/or preimplantation human embryos, performed under a rigorous EMRO process…</a:t>
            </a:r>
            <a:endParaRPr lang="en-US" sz="3600"/>
          </a:p>
          <a:p>
            <a:r>
              <a:rPr lang="en-US"/>
              <a:t>“Until further clarity emerges on both scientific and ethical fronts, the ISSCR holds that </a:t>
            </a:r>
            <a:r>
              <a:rPr lang="en-US" b="1"/>
              <a:t>any attempt to modify the nuclear genome of human embryos for the purpose of human reproduction is premature </a:t>
            </a:r>
            <a:r>
              <a:rPr lang="en-US"/>
              <a:t>and should be prohibited at this time.”</a:t>
            </a:r>
            <a:endParaRPr lang="en-US" sz="3600"/>
          </a:p>
          <a:p>
            <a:pPr lvl="1"/>
            <a:endParaRPr lang="en-US" sz="5400"/>
          </a:p>
        </p:txBody>
      </p:sp>
      <p:pic>
        <p:nvPicPr>
          <p:cNvPr id="4" name="Picture 3" descr="Screen Shot 2016-05-23 at 12.53.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938" y="203839"/>
            <a:ext cx="3402237" cy="1986911"/>
          </a:xfrm>
          <a:prstGeom prst="rect">
            <a:avLst/>
          </a:prstGeom>
        </p:spPr>
      </p:pic>
    </p:spTree>
    <p:extLst>
      <p:ext uri="{BB962C8B-B14F-4D97-AF65-F5344CB8AC3E}">
        <p14:creationId xmlns:p14="http://schemas.microsoft.com/office/powerpoint/2010/main" val="12411002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r-IN"/>
              <a:t>…</a:t>
            </a:r>
            <a:r>
              <a:rPr lang="en-US"/>
              <a:t>Since 2015</a:t>
            </a:r>
          </a:p>
        </p:txBody>
      </p:sp>
      <p:sp>
        <p:nvSpPr>
          <p:cNvPr id="3" name="Content Placeholder 2"/>
          <p:cNvSpPr>
            <a:spLocks noGrp="1"/>
          </p:cNvSpPr>
          <p:nvPr>
            <p:ph idx="1"/>
          </p:nvPr>
        </p:nvSpPr>
        <p:spPr>
          <a:xfrm>
            <a:off x="548748" y="2240103"/>
            <a:ext cx="10805052" cy="4351338"/>
          </a:xfrm>
        </p:spPr>
        <p:txBody>
          <a:bodyPr>
            <a:normAutofit/>
          </a:bodyPr>
          <a:lstStyle/>
          <a:p>
            <a:r>
              <a:rPr lang="en-US" sz="3200" b="1"/>
              <a:t>February 2017-- US NAS/NAM</a:t>
            </a:r>
          </a:p>
          <a:p>
            <a:pPr marL="0" indent="0">
              <a:buNone/>
            </a:pPr>
            <a:r>
              <a:rPr lang="en-US" sz="3200" b="1"/>
              <a:t>“Human Genome Editing: Science, Ethics, Governance”</a:t>
            </a:r>
            <a:r>
              <a:rPr lang="en-US" sz="3200">
                <a:effectLst/>
              </a:rPr>
              <a:t> </a:t>
            </a:r>
          </a:p>
          <a:p>
            <a:pPr lvl="1"/>
            <a:r>
              <a:rPr lang="en-US" sz="2000"/>
              <a:t>“basic research involving both somatic and germline cells is essential to the advancement of science and should continue with existing regulatory structures.”</a:t>
            </a:r>
            <a:r>
              <a:rPr lang="en-US" sz="2000">
                <a:effectLst/>
              </a:rPr>
              <a:t> </a:t>
            </a:r>
          </a:p>
          <a:p>
            <a:pPr lvl="1"/>
            <a:r>
              <a:rPr lang="en-US" sz="2000"/>
              <a:t>”clinical trials of genome editing in somatic cells for the treatment or prevention of disease or disability should continue, subject to the ethical norms and regulatory frameworks that have been developed for existing somatic gene therapy research and clinical use”</a:t>
            </a:r>
          </a:p>
          <a:p>
            <a:pPr lvl="1"/>
            <a:r>
              <a:rPr lang="en-US" sz="2000"/>
              <a:t>“</a:t>
            </a:r>
            <a:r>
              <a:rPr lang="en-US" sz="2000" b="1"/>
              <a:t>Given both the technical and societal concerns, the committee concludes there is a need for caution in any move toward germline editing, but that caution does not mean prohibition.</a:t>
            </a:r>
            <a:r>
              <a:rPr lang="en-US" sz="2000"/>
              <a:t> </a:t>
            </a:r>
            <a:r>
              <a:rPr lang="en-US" sz="2000" b="1"/>
              <a:t>It recommends that germline editing research trials </a:t>
            </a:r>
            <a:r>
              <a:rPr lang="en-US" b="1"/>
              <a:t>MIGHT </a:t>
            </a:r>
            <a:r>
              <a:rPr lang="en-US" sz="2000" b="1"/>
              <a:t>be permitted, but only after much more research to meet appropriate risk/benefit standards for authorizing clinical trials.”</a:t>
            </a:r>
            <a:r>
              <a:rPr lang="en-US" sz="2000"/>
              <a:t> </a:t>
            </a:r>
          </a:p>
          <a:p>
            <a:pPr lvl="1"/>
            <a:endParaRPr lang="en-US" sz="2000">
              <a:effectLst/>
            </a:endParaRPr>
          </a:p>
          <a:p>
            <a:pPr lvl="1"/>
            <a:endParaRPr lang="en-US" sz="2000"/>
          </a:p>
          <a:p>
            <a:pPr lvl="1"/>
            <a:endParaRPr lang="en-US" sz="2000"/>
          </a:p>
          <a:p>
            <a:pPr lvl="1"/>
            <a:endParaRPr lang="en-US" sz="5400"/>
          </a:p>
        </p:txBody>
      </p:sp>
      <p:pic>
        <p:nvPicPr>
          <p:cNvPr id="4" name="Picture 3" descr="Screen Shot 2018-11-27 at 3.28.2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4245" y="188640"/>
            <a:ext cx="1953934" cy="2910016"/>
          </a:xfrm>
          <a:prstGeom prst="rect">
            <a:avLst/>
          </a:prstGeom>
        </p:spPr>
      </p:pic>
    </p:spTree>
    <p:extLst>
      <p:ext uri="{BB962C8B-B14F-4D97-AF65-F5344CB8AC3E}">
        <p14:creationId xmlns:p14="http://schemas.microsoft.com/office/powerpoint/2010/main" val="22837127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4566</TotalTime>
  <Words>1919</Words>
  <Application>Microsoft Macintosh PowerPoint</Application>
  <PresentationFormat>Custom</PresentationFormat>
  <Paragraphs>412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Genome Editing: Pathways to Translation</vt:lpstr>
      <vt:lpstr>Statement of Organizing Committee 2015</vt:lpstr>
      <vt:lpstr>Genome Editing Clinical Trials (ZFNs)</vt:lpstr>
      <vt:lpstr>Genome Editing Clinical Trials (TALENs)</vt:lpstr>
      <vt:lpstr>Genome Editing Clinical Trials (CRISPR/Cas9)</vt:lpstr>
      <vt:lpstr>Lessons from trials of somatic genome editing</vt:lpstr>
      <vt:lpstr>Statement of Organizing Committee 2015</vt:lpstr>
      <vt:lpstr>…Since 2015</vt:lpstr>
      <vt:lpstr>…Since 2015</vt:lpstr>
      <vt:lpstr>…Since 2015</vt:lpstr>
      <vt:lpstr>&gt;60+ Reports on Human Genome Editing (2015-2018) Brokowski, C The CRISPR Journal 2018</vt:lpstr>
      <vt:lpstr>Genome editing in embryos (mice to monkeys)</vt:lpstr>
      <vt:lpstr>PowerPoint Presentation</vt:lpstr>
      <vt:lpstr>Can embryos be effectively assessed for fidelity of gene editing/ safety?</vt:lpstr>
      <vt:lpstr>Safe Gene Editing in Embryos? Editing in pluripotent stem cells coupled to in vitro gametogenesis</vt:lpstr>
      <vt:lpstr>A responsible pathway for clinical translation</vt:lpstr>
      <vt:lpstr>Are there compelling medical indications?</vt:lpstr>
      <vt:lpstr>Encouraging active engagement of the research and clinical community</vt:lpstr>
      <vt:lpstr>PowerPoint Presentation</vt:lpstr>
      <vt:lpstr>The criteria include: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Genome Editing Clinical Trials</dc:title>
  <dc:creator>Matthew Porteus</dc:creator>
  <cp:lastModifiedBy>George Daley</cp:lastModifiedBy>
  <cp:revision>158</cp:revision>
  <dcterms:created xsi:type="dcterms:W3CDTF">2018-10-18T18:28:52Z</dcterms:created>
  <dcterms:modified xsi:type="dcterms:W3CDTF">2018-11-28T00:02:07Z</dcterms:modified>
</cp:coreProperties>
</file>