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66" r:id="rId3"/>
    <p:sldId id="257" r:id="rId4"/>
    <p:sldId id="268" r:id="rId5"/>
    <p:sldId id="289" r:id="rId6"/>
    <p:sldId id="259" r:id="rId7"/>
    <p:sldId id="294" r:id="rId8"/>
    <p:sldId id="295" r:id="rId9"/>
    <p:sldId id="296" r:id="rId10"/>
    <p:sldId id="297" r:id="rId11"/>
    <p:sldId id="298" r:id="rId12"/>
    <p:sldId id="290" r:id="rId13"/>
    <p:sldId id="30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54399" autoAdjust="0"/>
  </p:normalViewPr>
  <p:slideViewPr>
    <p:cSldViewPr>
      <p:cViewPr varScale="1">
        <p:scale>
          <a:sx n="40" d="100"/>
          <a:sy n="40" d="100"/>
        </p:scale>
        <p:origin x="16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2AD6F02-1C45-46A7-BBC6-95419E88BE2F}" type="datetimeFigureOut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8588AFC-58CE-4FC7-A4B6-929D1E89B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6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CA409A-A79F-481A-9B67-1852A4FCB2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239103-C370-448A-A745-87D40BDE3F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88AFC-58CE-4FC7-A4B6-929D1E89BBE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NSCAN: a national network of patients and families who advocate, educate and help people living with or who are affected by SCD: the network includes caregivers, clinicians, stakeholders and experts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939EC6-D6C3-4653-89C3-377040489FA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8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32CCC35-A779-49D8-8758-626F4FE25BFC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8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498875-A765-41FC-8E0B-2C912A02758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6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1C5EBE-0FBF-4AB1-8EBA-F3F84FBE4603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88AFC-58CE-4FC7-A4B6-929D1E89BBE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76FF93D-CFD6-4881-8D21-2B8100641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9202-618F-433B-9086-B06C55AB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C2FA8-7D1F-476E-B6F8-FB9DCA18E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216A-5F2A-4332-A626-0380CA659E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34F85F-5808-4D43-820B-5216D0657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7CDF59-7A2D-42E7-92D5-A271BFB721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6366E1-A6A6-493E-B608-F9771EFBD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087E3A-51B8-4067-A7C7-18B9AD2E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12407-9CAD-405B-BD4D-82ADDFFAD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11A2F7-EA2A-4146-83E2-6A9C7A1B21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6842E0E-2B8C-4703-8BBD-BD8D06DA1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DA423C7C-3969-4E76-814A-CED6E88EE3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9" r:id="rId2"/>
    <p:sldLayoutId id="2147483864" r:id="rId3"/>
    <p:sldLayoutId id="2147483865" r:id="rId4"/>
    <p:sldLayoutId id="2147483866" r:id="rId5"/>
    <p:sldLayoutId id="2147483867" r:id="rId6"/>
    <p:sldLayoutId id="2147483860" r:id="rId7"/>
    <p:sldLayoutId id="2147483868" r:id="rId8"/>
    <p:sldLayoutId id="2147483869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-266688" y="1997240"/>
            <a:ext cx="6424856" cy="183038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rPr>
              <a:t>Giving New Voice</a:t>
            </a:r>
            <a:br>
              <a:rPr lang="en-US" sz="360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rPr>
            </a:br>
            <a:r>
              <a:rPr lang="en-US" sz="3600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rPr>
              <a:t>An SCDAA Overview…..</a:t>
            </a:r>
          </a:p>
        </p:txBody>
      </p:sp>
      <p:pic>
        <p:nvPicPr>
          <p:cNvPr id="9219" name="Picture 4" descr="SCDAA Logo_re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12954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ather and Child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0763" y="132344"/>
            <a:ext cx="3622201" cy="65532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8" descr="http://rds.yahoo.com/_ylt=A0PDoX1x6M1M_SoA512jzbkF/SIG=12ht5kske/EXP=1288649201/**http%3a/www.rkm.com.au/CELL/cellimages/CELL-Red-Blood-Cell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098470">
            <a:off x="7805924" y="5519925"/>
            <a:ext cx="1284293" cy="128429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" name="Picture 8" descr="http://rds.yahoo.com/_ylt=A0PDoX1x6M1M_SoA512jzbkF/SIG=12ht5kske/EXP=1288649201/**http%3a/www.rkm.com.au/CELL/cellimages/CELL-Red-Blood-Cell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5381619">
            <a:off x="5451165" y="-24066"/>
            <a:ext cx="1284293" cy="128429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5" name="TextBox 14"/>
          <p:cNvSpPr txBox="1"/>
          <p:nvPr/>
        </p:nvSpPr>
        <p:spPr>
          <a:xfrm>
            <a:off x="876300" y="3854120"/>
            <a:ext cx="4495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+mn-cs"/>
              </a:rPr>
              <a:t>“Break The Sickle Cycle”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6232" y="5908155"/>
            <a:ext cx="3467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By: Beverley Francis-Gibson</a:t>
            </a:r>
          </a:p>
          <a:p>
            <a:r>
              <a:rPr lang="en-US" sz="900" dirty="0"/>
              <a:t>President &amp; CEO</a:t>
            </a:r>
          </a:p>
          <a:p>
            <a:r>
              <a:rPr lang="en-US" sz="900" dirty="0"/>
              <a:t>Sickle Cell Disease Association of America, Inc.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" y="-1"/>
            <a:ext cx="1913963" cy="2132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140" y="3968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Awareness &amp; Outreach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84225" y="1524000"/>
            <a:ext cx="8001000" cy="4060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latin typeface="Garamond" pitchFamily="18" charset="0"/>
              </a:rPr>
              <a:t>Clinical Trial Awareness Initiatives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Garamond" pitchFamily="18" charset="0"/>
              </a:rPr>
              <a:t>Bone Marrow Donation and Donor Education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Garamond" pitchFamily="18" charset="0"/>
              </a:rPr>
              <a:t>National Blood Drive Campaign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Garamond" pitchFamily="18" charset="0"/>
              </a:rPr>
              <a:t>Hydroxyurea Education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Garamond" pitchFamily="18" charset="0"/>
              </a:rPr>
              <a:t>National Public </a:t>
            </a:r>
            <a:r>
              <a:rPr lang="en-US" altLang="en-US" sz="2800" b="1">
                <a:latin typeface="Garamond" pitchFamily="18" charset="0"/>
              </a:rPr>
              <a:t>Awareness Campaigns</a:t>
            </a:r>
            <a:endParaRPr lang="en-US" altLang="en-US" sz="2800" b="1" dirty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en-US" sz="2400" dirty="0">
              <a:latin typeface="Garamond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en-US" sz="2400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>
              <a:latin typeface="Garamond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12825" y="1066800"/>
            <a:ext cx="7772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8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95251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Research &amp; Programs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23900" y="1523999"/>
            <a:ext cx="8001000" cy="4419589"/>
          </a:xfrm>
        </p:spPr>
        <p:txBody>
          <a:bodyPr/>
          <a:lstStyle/>
          <a:p>
            <a:pPr marL="392113" lvl="1" indent="0" eaLnBrk="1" hangingPunct="1">
              <a:buNone/>
              <a:defRPr/>
            </a:pPr>
            <a:endParaRPr lang="en-US" altLang="en-US" sz="2600" dirty="0">
              <a:latin typeface="Garamond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Garamond" pitchFamily="18" charset="0"/>
              </a:rPr>
              <a:t>HRSA Newborn Screening Coordinating Center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latin typeface="Garamond" pitchFamily="18" charset="0"/>
              </a:rPr>
              <a:t>Establish a national infrastructure to ensure diagnosed individuals receive follow-up services: counseling, education materials and access to a medical home</a:t>
            </a:r>
          </a:p>
          <a:p>
            <a:pPr marL="392113" lvl="1" indent="0" eaLnBrk="1" hangingPunct="1">
              <a:buNone/>
              <a:defRPr/>
            </a:pPr>
            <a:endParaRPr lang="en-US" altLang="en-US" sz="2600" dirty="0">
              <a:latin typeface="Garamond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Garamond" pitchFamily="18" charset="0"/>
              </a:rPr>
              <a:t>Get Connected Patient Powered Registry-to date 6,190 individuals are registered</a:t>
            </a:r>
          </a:p>
          <a:p>
            <a:pPr marL="109537" indent="0" eaLnBrk="1" hangingPunct="1">
              <a:buNone/>
              <a:defRPr/>
            </a:pPr>
            <a:r>
              <a:rPr lang="en-US" altLang="en-US" sz="2800" b="1" dirty="0">
                <a:latin typeface="Garamond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en-US" sz="2800" b="1" dirty="0">
              <a:latin typeface="Garamond" pitchFamily="18" charset="0"/>
            </a:endParaRPr>
          </a:p>
          <a:p>
            <a:pPr eaLnBrk="1" hangingPunct="1">
              <a:defRPr/>
            </a:pPr>
            <a:endParaRPr lang="en-US" altLang="en-US" sz="2800" b="1" dirty="0">
              <a:latin typeface="Garamond" pitchFamily="18" charset="0"/>
            </a:endParaRPr>
          </a:p>
          <a:p>
            <a:pPr marL="109537" indent="0" eaLnBrk="1" hangingPunct="1">
              <a:buNone/>
              <a:defRPr/>
            </a:pPr>
            <a:endParaRPr lang="en-US" altLang="en-US" sz="2800" b="1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>
              <a:latin typeface="Garamond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1238251"/>
            <a:ext cx="7772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5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-112296" y="914424"/>
            <a:ext cx="9220200" cy="53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latin typeface="Garamond" panose="02020404030301010803" pitchFamily="18" charset="0"/>
              </a:rPr>
              <a:t>Establish a network of children, adults and families living with sickle cell disease, SCDAA member organizations, health care providers and other community-based organizations to distribute information related to clinical care, research, health services, health policy and health care advocacy</a:t>
            </a:r>
          </a:p>
          <a:p>
            <a:pPr marL="114300" indent="0">
              <a:buNone/>
            </a:pPr>
            <a:endParaRPr lang="en-US" sz="4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Establish a registry for children and adults living with sickle cell disease to store medical information related to diagnosis, treatment and potential cure</a:t>
            </a:r>
          </a:p>
          <a:p>
            <a:pPr marL="114300" indent="0">
              <a:buNone/>
            </a:pPr>
            <a:endParaRPr lang="en-US" sz="4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Establish a network of providers that are educated about the unique health care and psychosocial needs of children and adults living with sickle cell disease</a:t>
            </a:r>
          </a:p>
          <a:p>
            <a:pPr marL="114300" indent="0">
              <a:buNone/>
            </a:pPr>
            <a:endParaRPr lang="en-US" sz="4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Connect children and adults with sickle cell disease to high quality resources for information on health care including behavioral health, clinical research and ancillary health care resources</a:t>
            </a:r>
          </a:p>
          <a:p>
            <a:pPr marL="114300" indent="0">
              <a:buNone/>
            </a:pPr>
            <a:endParaRPr lang="en-US" sz="4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Establish a network to support clinical research through community-based research navigators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60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Purpose of “Get Connected”….</a:t>
            </a:r>
          </a:p>
        </p:txBody>
      </p:sp>
    </p:spTree>
    <p:extLst>
      <p:ext uri="{BB962C8B-B14F-4D97-AF65-F5344CB8AC3E}">
        <p14:creationId xmlns:p14="http://schemas.microsoft.com/office/powerpoint/2010/main" val="29122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endParaRPr lang="en-US" sz="1800" dirty="0" smtClean="0"/>
          </a:p>
          <a:p>
            <a:pPr marL="109537" indent="0">
              <a:buNone/>
            </a:pPr>
            <a:r>
              <a:rPr lang="en-US" sz="2000" b="1" dirty="0" smtClean="0"/>
              <a:t>Moderator:</a:t>
            </a:r>
            <a:r>
              <a:rPr lang="en-US" sz="2000" dirty="0" smtClean="0"/>
              <a:t> 	Beverley Francis-Gibson, Sickle Cell Disease 		Association of America</a:t>
            </a:r>
          </a:p>
          <a:p>
            <a:pPr marL="109537" indent="0">
              <a:buNone/>
            </a:pPr>
            <a:endParaRPr lang="en-US" sz="2000" dirty="0" smtClean="0"/>
          </a:p>
          <a:p>
            <a:pPr marL="109537" indent="0">
              <a:buNone/>
            </a:pPr>
            <a:r>
              <a:rPr lang="en-US" sz="2000" b="1" dirty="0" smtClean="0"/>
              <a:t>Speakers</a:t>
            </a:r>
            <a:r>
              <a:rPr lang="en-US" sz="2000" dirty="0" smtClean="0"/>
              <a:t>	Merlin Crossley, University of South Wales</a:t>
            </a:r>
          </a:p>
          <a:p>
            <a:pPr marL="109537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Sivaprakash</a:t>
            </a:r>
            <a:r>
              <a:rPr lang="en-US" sz="2000" dirty="0" smtClean="0"/>
              <a:t> </a:t>
            </a:r>
            <a:r>
              <a:rPr lang="en-US" sz="2000" dirty="0" err="1" smtClean="0"/>
              <a:t>Ramalingam</a:t>
            </a:r>
            <a:r>
              <a:rPr lang="en-US" sz="2000" dirty="0" smtClean="0"/>
              <a:t>, Institute </a:t>
            </a:r>
            <a:r>
              <a:rPr lang="en-US" sz="2000" dirty="0"/>
              <a:t>of Genomics </a:t>
            </a:r>
            <a:r>
              <a:rPr lang="en-US" sz="2000" dirty="0" smtClean="0"/>
              <a:t>		and Integrative Biology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dirty="0"/>
              <a:t>M</a:t>
            </a:r>
            <a:r>
              <a:rPr lang="en-US" sz="2000" dirty="0" smtClean="0"/>
              <a:t>atthew </a:t>
            </a:r>
            <a:r>
              <a:rPr lang="en-US" sz="2000" dirty="0" err="1" smtClean="0"/>
              <a:t>Porteus</a:t>
            </a:r>
            <a:r>
              <a:rPr lang="en-US" sz="2000" dirty="0" smtClean="0"/>
              <a:t>, Stanford University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Junjiu</a:t>
            </a:r>
            <a:r>
              <a:rPr lang="en-US" sz="2000" dirty="0" smtClean="0"/>
              <a:t> Huang, Sun </a:t>
            </a:r>
            <a:r>
              <a:rPr lang="en-US" sz="2000" dirty="0" err="1" smtClean="0"/>
              <a:t>Yat-sen</a:t>
            </a:r>
            <a:r>
              <a:rPr lang="en-US" sz="2000" dirty="0" smtClean="0"/>
              <a:t> University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Vence</a:t>
            </a:r>
            <a:r>
              <a:rPr lang="en-US" sz="2000" dirty="0" smtClean="0"/>
              <a:t> L. </a:t>
            </a:r>
            <a:r>
              <a:rPr lang="en-US" sz="2000" dirty="0" err="1" smtClean="0"/>
              <a:t>Bonhan</a:t>
            </a:r>
            <a:r>
              <a:rPr lang="en-US" sz="2000" dirty="0" smtClean="0"/>
              <a:t>, National Human Genome 			Institute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Blood Disorders – Basic and Translational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/>
          <p:cNvSpPr txBox="1">
            <a:spLocks noChangeArrowheads="1"/>
          </p:cNvSpPr>
          <p:nvPr/>
        </p:nvSpPr>
        <p:spPr bwMode="auto">
          <a:xfrm>
            <a:off x="685800" y="914400"/>
            <a:ext cx="792480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n-US"/>
          </a:p>
          <a:p>
            <a:pPr algn="r"/>
            <a:endParaRPr lang="en-US"/>
          </a:p>
          <a:p>
            <a:pPr algn="ctr"/>
            <a:r>
              <a:rPr lang="en-US" sz="4200" i="1">
                <a:latin typeface="Garamond" pitchFamily="18" charset="0"/>
              </a:rPr>
              <a:t>The Sickle Cell Disease Association of America, Inc. (SCDAA) serves as the nation’s only volunteer organization working full time on a national level to resolve issues surrounding sickle cell disease. </a:t>
            </a:r>
          </a:p>
        </p:txBody>
      </p:sp>
      <p:pic>
        <p:nvPicPr>
          <p:cNvPr id="7" name="Picture 8" descr="http://rds.yahoo.com/_ylt=A0PDoX1x6M1M_SoA512jzbkF/SIG=12ht5kske/EXP=1288649201/**http%3a/www.rkm.com.au/CELL/cellimages/CELL-Red-Blood-Cel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996380">
            <a:off x="7069625" y="4783624"/>
            <a:ext cx="1718570" cy="171857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937125"/>
            <a:ext cx="9144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11" descr="H:\mom &amp; child3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34640" y="3429000"/>
            <a:ext cx="2209800" cy="18288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9080" y="-15239"/>
            <a:ext cx="7772400" cy="838199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/>
                </a:solidFill>
                <a:latin typeface="Garamond" pitchFamily="18" charset="0"/>
              </a:rPr>
              <a:t>Our Mission</a:t>
            </a:r>
          </a:p>
        </p:txBody>
      </p:sp>
      <p:sp>
        <p:nvSpPr>
          <p:cNvPr id="12293" name="Content Placeholder 2"/>
          <p:cNvSpPr>
            <a:spLocks noGrp="1"/>
          </p:cNvSpPr>
          <p:nvPr>
            <p:ph type="subTitle" idx="1"/>
          </p:nvPr>
        </p:nvSpPr>
        <p:spPr>
          <a:xfrm>
            <a:off x="533400" y="884238"/>
            <a:ext cx="8229600" cy="2895600"/>
          </a:xfrm>
        </p:spPr>
        <p:txBody>
          <a:bodyPr/>
          <a:lstStyle/>
          <a:p>
            <a:pPr marR="0" algn="ctr" eaLnBrk="1" hangingPunct="1">
              <a:buFontTx/>
              <a:buNone/>
            </a:pPr>
            <a:r>
              <a:rPr lang="en-US" b="1" dirty="0">
                <a:latin typeface="Garamond" pitchFamily="18" charset="0"/>
              </a:rPr>
              <a:t>   "To advocate for people affected by sickle cell conditions and empower community-based organizations to maximize quality of life and raise public consciousness while advancing the search for a universal cure." </a:t>
            </a:r>
          </a:p>
        </p:txBody>
      </p:sp>
      <p:pic>
        <p:nvPicPr>
          <p:cNvPr id="12294" name="Picture 6" descr="http://rds.yahoo.com/_ylt=A0WTb_6c8M1McksAYE6jzbkF/SIG=1266ib3jk/EXP=1288651292/**http%3a/overthehillgang.net/images/black_family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3383280"/>
            <a:ext cx="2895600" cy="17526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7" name="Picture 9" descr="http://rds.yahoo.com/_ylt=A0PDoX9O7M1MO3MAvj.jzbkF/SIG=12l7944uv/EXP=1288650190/**http%3a/www.tucsonblackpages.com/images/photos/doctor_patient4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83480" y="3429000"/>
            <a:ext cx="2209800" cy="19050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8" name="Picture 10" descr="H:\mom &amp; child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32320" y="3429000"/>
            <a:ext cx="1981200" cy="1828800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pitchFamily="18" charset="0"/>
              </a:rPr>
              <a:t> Forty-five (45) community-based organizations designed to serve individuals and families in their respective communities by offering program and outreach services.</a:t>
            </a:r>
          </a:p>
          <a:p>
            <a:pPr eaLnBrk="1" hangingPunct="1"/>
            <a:r>
              <a:rPr lang="en-US" dirty="0">
                <a:latin typeface="Garamond" pitchFamily="18" charset="0"/>
              </a:rPr>
              <a:t>Assist clients with finding quality healthcare</a:t>
            </a:r>
          </a:p>
          <a:p>
            <a:pPr eaLnBrk="1" hangingPunct="1"/>
            <a:r>
              <a:rPr lang="en-US" dirty="0">
                <a:latin typeface="Garamond" pitchFamily="18" charset="0"/>
              </a:rPr>
              <a:t>Maintain databases of individuals and families that have been served over the years</a:t>
            </a:r>
          </a:p>
          <a:p>
            <a:pPr eaLnBrk="1" hangingPunct="1"/>
            <a:r>
              <a:rPr lang="en-US" dirty="0">
                <a:latin typeface="Garamond" pitchFamily="18" charset="0"/>
              </a:rPr>
              <a:t>Community Outreach</a:t>
            </a:r>
          </a:p>
          <a:p>
            <a:pPr eaLnBrk="1" hangingPunct="1"/>
            <a:r>
              <a:rPr lang="en-US" dirty="0">
                <a:latin typeface="Garamond" pitchFamily="18" charset="0"/>
              </a:rPr>
              <a:t>Educate local communities</a:t>
            </a:r>
          </a:p>
          <a:p>
            <a:pPr eaLnBrk="1" hangingPunct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000000"/>
                </a:solidFill>
                <a:latin typeface="Garamond" pitchFamily="18" charset="0"/>
              </a:rPr>
              <a:t>Our Members</a:t>
            </a:r>
          </a:p>
        </p:txBody>
      </p:sp>
      <p:pic>
        <p:nvPicPr>
          <p:cNvPr id="15364" name="Picture 4" descr="SCDAA Logo_re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530850"/>
            <a:ext cx="1173163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57200" y="901700"/>
            <a:ext cx="586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Garamond" pitchFamily="18" charset="0"/>
              </a:rPr>
              <a:t>“MO’s are the foundation to both SCDAA and the SCD community.”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572000"/>
            <a:ext cx="2697162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572000"/>
            <a:ext cx="2697162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6200" y="838200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1371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Garamond" pitchFamily="18" charset="0"/>
              </a:rPr>
              <a:t>SCDAA  Members are classified in the following categories:</a:t>
            </a:r>
          </a:p>
          <a:p>
            <a:endParaRPr lang="en-US" sz="2800" dirty="0"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DIRECT PATIENT CARE SERVICES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SUPPORT SERVICES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ADVOCACY SERVICES</a:t>
            </a:r>
          </a:p>
        </p:txBody>
      </p:sp>
    </p:spTree>
    <p:extLst>
      <p:ext uri="{BB962C8B-B14F-4D97-AF65-F5344CB8AC3E}">
        <p14:creationId xmlns:p14="http://schemas.microsoft.com/office/powerpoint/2010/main" val="40899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953000"/>
            <a:ext cx="91440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Commun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22420"/>
            <a:ext cx="9144000" cy="4258614"/>
          </a:xfrm>
          <a:prstGeom prst="rect">
            <a:avLst/>
          </a:prstGeom>
          <a:ln w="76200">
            <a:noFill/>
          </a:ln>
          <a:effectLst>
            <a:softEdge rad="317500"/>
          </a:effectLst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368300" y="-173426"/>
            <a:ext cx="8229600" cy="114300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 </a:t>
            </a:r>
            <a:r>
              <a:rPr lang="en-US" sz="440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Giving New Voice</a:t>
            </a:r>
            <a:endParaRPr lang="en-US" sz="44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5370088"/>
            <a:ext cx="8229600" cy="114300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SCDAA Current Initiatives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      2018 – 2019 Key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01000" cy="49530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latin typeface="Garamond" panose="02020404030301010803" pitchFamily="18" charset="0"/>
              </a:rPr>
              <a:t>AWARENESS &amp; OUTREACH</a:t>
            </a:r>
          </a:p>
          <a:p>
            <a:pPr>
              <a:defRPr/>
            </a:pPr>
            <a:r>
              <a:rPr lang="en-US" sz="3600" b="1" dirty="0">
                <a:latin typeface="Garamond" panose="02020404030301010803" pitchFamily="18" charset="0"/>
              </a:rPr>
              <a:t>LEGISLATIVE ADVOCACY</a:t>
            </a:r>
          </a:p>
          <a:p>
            <a:pPr>
              <a:defRPr/>
            </a:pPr>
            <a:r>
              <a:rPr lang="en-US" sz="3600" b="1" dirty="0">
                <a:latin typeface="Garamond" panose="02020404030301010803" pitchFamily="18" charset="0"/>
              </a:rPr>
              <a:t>CBO CAPACITY BUILDING</a:t>
            </a:r>
          </a:p>
          <a:p>
            <a:pPr>
              <a:defRPr/>
            </a:pPr>
            <a:r>
              <a:rPr lang="en-US" sz="3600" b="1" dirty="0">
                <a:latin typeface="Garamond" panose="02020404030301010803" pitchFamily="18" charset="0"/>
              </a:rPr>
              <a:t>KEY PARTNERSHIPS AND COLLABORATIONS</a:t>
            </a:r>
          </a:p>
          <a:p>
            <a:pPr>
              <a:defRPr/>
            </a:pPr>
            <a:r>
              <a:rPr lang="en-US" sz="3600" b="1" dirty="0">
                <a:latin typeface="Garamond" panose="02020404030301010803" pitchFamily="18" charset="0"/>
              </a:rPr>
              <a:t>TREATMENT &amp; RESEARCH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6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Community – Based Capacity Building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67128" y="1524000"/>
            <a:ext cx="8153400" cy="4470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latin typeface="Garamond" pitchFamily="18" charset="0"/>
              </a:rPr>
              <a:t> SCDAA Leadership &amp; Training Academy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b="1" dirty="0">
                <a:latin typeface="Garamond" pitchFamily="18" charset="0"/>
              </a:rPr>
              <a:t>	</a:t>
            </a:r>
            <a:r>
              <a:rPr lang="en-US" altLang="en-US" sz="2000" dirty="0">
                <a:latin typeface="Garamond" pitchFamily="18" charset="0"/>
              </a:rPr>
              <a:t>Professional Training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Garamond" pitchFamily="18" charset="0"/>
              </a:rPr>
              <a:t>	Organizational Capacity Training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Garamond" pitchFamily="18" charset="0"/>
              </a:rPr>
              <a:t>	Program Training</a:t>
            </a:r>
          </a:p>
          <a:p>
            <a:pPr eaLnBrk="1" hangingPunct="1">
              <a:defRPr/>
            </a:pPr>
            <a:r>
              <a:rPr lang="en-US" sz="2800" b="1" dirty="0">
                <a:latin typeface="Garamond" panose="02020404030301010803" pitchFamily="18" charset="0"/>
              </a:rPr>
              <a:t> National SCD Community Health Worker (CHW) training program</a:t>
            </a:r>
          </a:p>
          <a:p>
            <a:pPr eaLnBrk="1" hangingPunct="1">
              <a:defRPr/>
            </a:pPr>
            <a:r>
              <a:rPr lang="en-US" sz="2800" b="1" dirty="0">
                <a:latin typeface="Garamond" panose="02020404030301010803" pitchFamily="18" charset="0"/>
              </a:rPr>
              <a:t>National Sickle Cell Advocacy Network (NSCAN)</a:t>
            </a:r>
          </a:p>
          <a:p>
            <a:pPr eaLnBrk="1" hangingPunct="1">
              <a:defRPr/>
            </a:pPr>
            <a:endParaRPr lang="en-US" altLang="en-US" sz="2800" b="1" dirty="0">
              <a:latin typeface="Garamond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b="1" dirty="0">
                <a:latin typeface="Garamond" pitchFamily="18" charset="0"/>
              </a:rPr>
              <a:t>	</a:t>
            </a:r>
            <a:endParaRPr lang="en-US" altLang="en-US" sz="2800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>
              <a:latin typeface="Garamond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>
              <a:latin typeface="Garamond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5800" y="1143000"/>
            <a:ext cx="7772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Legislative Advocacy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8001000" cy="39624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Garamond" panose="02020404030301010803" pitchFamily="18" charset="0"/>
              </a:rPr>
              <a:t>Introduced the Re-Authorization of Sickle Cell Treatment Act Companion Bill to Bill H.R. 2410 in the House</a:t>
            </a:r>
          </a:p>
          <a:p>
            <a:pPr marL="109537" indent="0" eaLnBrk="1" hangingPunct="1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	</a:t>
            </a:r>
            <a:r>
              <a:rPr lang="en-US" altLang="en-US" sz="2000" b="1" i="1" dirty="0">
                <a:latin typeface="Garamond" panose="02020404030301010803" pitchFamily="18" charset="0"/>
              </a:rPr>
              <a:t>Treatment Centers, Surveillance, Clinical 	Research and 	Transition programs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Garamond" panose="02020404030301010803" pitchFamily="18" charset="0"/>
              </a:rPr>
              <a:t>Partnership with ASH, MAP and others organizations to support legislation in support of individuals and families living and coping with sickle cell disease.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1417638"/>
            <a:ext cx="7772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666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A5A5A5"/>
      </a:lt2>
      <a:accent1>
        <a:srgbClr val="FF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64646"/>
    </a:dk2>
    <a:lt2>
      <a:srgbClr val="A5A5A5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64646"/>
    </a:dk2>
    <a:lt2>
      <a:srgbClr val="A5A5A5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64646"/>
    </a:dk2>
    <a:lt2>
      <a:srgbClr val="A5A5A5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64646"/>
    </a:dk2>
    <a:lt2>
      <a:srgbClr val="A5A5A5"/>
    </a:lt2>
    <a:accent1>
      <a:srgbClr val="FF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490</Words>
  <Application>Microsoft Office PowerPoint</Application>
  <PresentationFormat>On-screen Show (4:3)</PresentationFormat>
  <Paragraphs>90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Garamond</vt:lpstr>
      <vt:lpstr>Lucida Sans Unicode</vt:lpstr>
      <vt:lpstr>Verdana</vt:lpstr>
      <vt:lpstr>Wingdings</vt:lpstr>
      <vt:lpstr>Wingdings 2</vt:lpstr>
      <vt:lpstr>Wingdings 3</vt:lpstr>
      <vt:lpstr>Concourse</vt:lpstr>
      <vt:lpstr>Giving New Voice An SCDAA Overview…..</vt:lpstr>
      <vt:lpstr>PowerPoint Presentation</vt:lpstr>
      <vt:lpstr>Our Mission</vt:lpstr>
      <vt:lpstr>Our Members</vt:lpstr>
      <vt:lpstr>PowerPoint Presentation</vt:lpstr>
      <vt:lpstr>PowerPoint Presentation</vt:lpstr>
      <vt:lpstr>      2018 – 2019 Key Focus Areas</vt:lpstr>
      <vt:lpstr>Community – Based Capacity Building</vt:lpstr>
      <vt:lpstr>Legislative Advocacy</vt:lpstr>
      <vt:lpstr>Awareness &amp; Outreach</vt:lpstr>
      <vt:lpstr>Research &amp; Programs</vt:lpstr>
      <vt:lpstr>PowerPoint Presentation</vt:lpstr>
      <vt:lpstr>Blood Disorders – Basic and Translational Research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Sonja L. Banks</dc:creator>
  <cp:lastModifiedBy>Leroy Hughes</cp:lastModifiedBy>
  <cp:revision>227</cp:revision>
  <dcterms:created xsi:type="dcterms:W3CDTF">2010-09-11T01:48:58Z</dcterms:created>
  <dcterms:modified xsi:type="dcterms:W3CDTF">2018-11-27T21:02:47Z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TC102862161033</vt:lpwstr>
  </property>
</Properties>
</file>