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3" r:id="rId3"/>
    <p:sldId id="274" r:id="rId4"/>
    <p:sldId id="270" r:id="rId5"/>
    <p:sldId id="271" r:id="rId6"/>
    <p:sldId id="275" r:id="rId7"/>
    <p:sldId id="261" r:id="rId8"/>
    <p:sldId id="277" r:id="rId9"/>
    <p:sldId id="276" r:id="rId10"/>
    <p:sldId id="281" r:id="rId11"/>
    <p:sldId id="283" r:id="rId12"/>
    <p:sldId id="284" r:id="rId13"/>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CB0D1782-6B1E-4D74-96A4-0637771917C2}" type="datetimeFigureOut">
              <a:rPr lang="en-US" smtClean="0"/>
              <a:t>11/23/2018</a:t>
            </a:fld>
            <a:endParaRPr lang="en-US"/>
          </a:p>
        </p:txBody>
      </p:sp>
      <p:sp>
        <p:nvSpPr>
          <p:cNvPr id="4" name="Footer Placeholder 3"/>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CD55ADF4-9EED-4A80-BD70-5FFCBE0CC315}" type="slidenum">
              <a:rPr lang="en-US" smtClean="0"/>
              <a:t>‹#›</a:t>
            </a:fld>
            <a:endParaRPr lang="en-US"/>
          </a:p>
        </p:txBody>
      </p:sp>
    </p:spTree>
    <p:extLst>
      <p:ext uri="{BB962C8B-B14F-4D97-AF65-F5344CB8AC3E}">
        <p14:creationId xmlns:p14="http://schemas.microsoft.com/office/powerpoint/2010/main" val="9343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96FE37A0-1E26-4DF8-9D37-97CE519DC3B0}" type="datetimeFigureOut">
              <a:rPr lang="en-US" smtClean="0"/>
              <a:t>11/23/2018</a:t>
            </a:fld>
            <a:endParaRPr lang="en-US" dirty="0"/>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B0F19B85-4481-4770-9438-46BE4E2D7766}" type="slidenum">
              <a:rPr lang="en-US" smtClean="0"/>
              <a:t>‹#›</a:t>
            </a:fld>
            <a:endParaRPr lang="en-US" dirty="0"/>
          </a:p>
        </p:txBody>
      </p:sp>
    </p:spTree>
    <p:extLst>
      <p:ext uri="{BB962C8B-B14F-4D97-AF65-F5344CB8AC3E}">
        <p14:creationId xmlns:p14="http://schemas.microsoft.com/office/powerpoint/2010/main" val="159901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51494" indent="-289036" eaLnBrk="0" hangingPunct="0">
              <a:defRPr sz="2400">
                <a:solidFill>
                  <a:schemeClr val="tx1"/>
                </a:solidFill>
                <a:latin typeface="Calibri" charset="0"/>
                <a:ea typeface="ＭＳ Ｐゴシック" charset="0"/>
              </a:defRPr>
            </a:lvl2pPr>
            <a:lvl3pPr marL="1156145" indent="-231229" eaLnBrk="0" hangingPunct="0">
              <a:defRPr sz="2400">
                <a:solidFill>
                  <a:schemeClr val="tx1"/>
                </a:solidFill>
                <a:latin typeface="Calibri" charset="0"/>
                <a:ea typeface="ＭＳ Ｐゴシック" charset="0"/>
              </a:defRPr>
            </a:lvl3pPr>
            <a:lvl4pPr marL="1618602" indent="-231229" eaLnBrk="0" hangingPunct="0">
              <a:defRPr sz="2400">
                <a:solidFill>
                  <a:schemeClr val="tx1"/>
                </a:solidFill>
                <a:latin typeface="Calibri" charset="0"/>
                <a:ea typeface="ＭＳ Ｐゴシック" charset="0"/>
              </a:defRPr>
            </a:lvl4pPr>
            <a:lvl5pPr marL="2081060" indent="-231229" eaLnBrk="0" hangingPunct="0">
              <a:defRPr sz="2400">
                <a:solidFill>
                  <a:schemeClr val="tx1"/>
                </a:solidFill>
                <a:latin typeface="Calibri" charset="0"/>
                <a:ea typeface="ＭＳ Ｐゴシック" charset="0"/>
              </a:defRPr>
            </a:lvl5pPr>
            <a:lvl6pPr marL="2543518" indent="-231229" eaLnBrk="0" fontAlgn="base" hangingPunct="0">
              <a:spcBef>
                <a:spcPct val="0"/>
              </a:spcBef>
              <a:spcAft>
                <a:spcPct val="0"/>
              </a:spcAft>
              <a:defRPr sz="2400">
                <a:solidFill>
                  <a:schemeClr val="tx1"/>
                </a:solidFill>
                <a:latin typeface="Calibri" charset="0"/>
                <a:ea typeface="ＭＳ Ｐゴシック" charset="0"/>
              </a:defRPr>
            </a:lvl6pPr>
            <a:lvl7pPr marL="3005976" indent="-231229" eaLnBrk="0" fontAlgn="base" hangingPunct="0">
              <a:spcBef>
                <a:spcPct val="0"/>
              </a:spcBef>
              <a:spcAft>
                <a:spcPct val="0"/>
              </a:spcAft>
              <a:defRPr sz="2400">
                <a:solidFill>
                  <a:schemeClr val="tx1"/>
                </a:solidFill>
                <a:latin typeface="Calibri" charset="0"/>
                <a:ea typeface="ＭＳ Ｐゴシック" charset="0"/>
              </a:defRPr>
            </a:lvl7pPr>
            <a:lvl8pPr marL="3468434" indent="-231229" eaLnBrk="0" fontAlgn="base" hangingPunct="0">
              <a:spcBef>
                <a:spcPct val="0"/>
              </a:spcBef>
              <a:spcAft>
                <a:spcPct val="0"/>
              </a:spcAft>
              <a:defRPr sz="2400">
                <a:solidFill>
                  <a:schemeClr val="tx1"/>
                </a:solidFill>
                <a:latin typeface="Calibri" charset="0"/>
                <a:ea typeface="ＭＳ Ｐゴシック" charset="0"/>
              </a:defRPr>
            </a:lvl8pPr>
            <a:lvl9pPr marL="3930891" indent="-231229"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B3EEB837-7E6E-BA4C-BACB-F3BE8F72BFF8}" type="slidenum">
              <a:rPr lang="en-US" sz="1200">
                <a:solidFill>
                  <a:srgbClr val="000000"/>
                </a:solidFill>
                <a:latin typeface="Times New Roman" charset="0"/>
                <a:ea typeface="MS PGothic" charset="0"/>
                <a:cs typeface="MS PGothic" charset="0"/>
              </a:rPr>
              <a:pPr eaLnBrk="1" hangingPunct="1"/>
              <a:t>4</a:t>
            </a:fld>
            <a:endParaRPr lang="en-US" sz="1200" dirty="0">
              <a:solidFill>
                <a:srgbClr val="000000"/>
              </a:solidFill>
              <a:latin typeface="Times New Roman" charset="0"/>
              <a:ea typeface="MS PGothic" charset="0"/>
              <a:cs typeface="MS PGothic" charset="0"/>
            </a:endParaRPr>
          </a:p>
        </p:txBody>
      </p:sp>
      <p:sp>
        <p:nvSpPr>
          <p:cNvPr id="3112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129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294732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7A6-41B4-4502-A743-BA2FA799628A}"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2188200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0748" indent="-284903" eaLnBrk="0" hangingPunct="0">
              <a:defRPr>
                <a:solidFill>
                  <a:schemeClr val="tx1"/>
                </a:solidFill>
                <a:latin typeface="Arial" charset="0"/>
              </a:defRPr>
            </a:lvl2pPr>
            <a:lvl3pPr marL="1139612" indent="-227922" eaLnBrk="0" hangingPunct="0">
              <a:defRPr>
                <a:solidFill>
                  <a:schemeClr val="tx1"/>
                </a:solidFill>
                <a:latin typeface="Arial" charset="0"/>
              </a:defRPr>
            </a:lvl3pPr>
            <a:lvl4pPr marL="1595456" indent="-227922" eaLnBrk="0" hangingPunct="0">
              <a:defRPr>
                <a:solidFill>
                  <a:schemeClr val="tx1"/>
                </a:solidFill>
                <a:latin typeface="Arial" charset="0"/>
              </a:defRPr>
            </a:lvl4pPr>
            <a:lvl5pPr marL="2051301" indent="-227922" eaLnBrk="0" hangingPunct="0">
              <a:defRPr>
                <a:solidFill>
                  <a:schemeClr val="tx1"/>
                </a:solidFill>
                <a:latin typeface="Arial" charset="0"/>
              </a:defRPr>
            </a:lvl5pPr>
            <a:lvl6pPr marL="2507145" indent="-227922" eaLnBrk="0" fontAlgn="base" hangingPunct="0">
              <a:spcBef>
                <a:spcPct val="0"/>
              </a:spcBef>
              <a:spcAft>
                <a:spcPct val="0"/>
              </a:spcAft>
              <a:defRPr>
                <a:solidFill>
                  <a:schemeClr val="tx1"/>
                </a:solidFill>
                <a:latin typeface="Arial" charset="0"/>
              </a:defRPr>
            </a:lvl6pPr>
            <a:lvl7pPr marL="2962990" indent="-227922" eaLnBrk="0" fontAlgn="base" hangingPunct="0">
              <a:spcBef>
                <a:spcPct val="0"/>
              </a:spcBef>
              <a:spcAft>
                <a:spcPct val="0"/>
              </a:spcAft>
              <a:defRPr>
                <a:solidFill>
                  <a:schemeClr val="tx1"/>
                </a:solidFill>
                <a:latin typeface="Arial" charset="0"/>
              </a:defRPr>
            </a:lvl7pPr>
            <a:lvl8pPr marL="3418835" indent="-227922" eaLnBrk="0" fontAlgn="base" hangingPunct="0">
              <a:spcBef>
                <a:spcPct val="0"/>
              </a:spcBef>
              <a:spcAft>
                <a:spcPct val="0"/>
              </a:spcAft>
              <a:defRPr>
                <a:solidFill>
                  <a:schemeClr val="tx1"/>
                </a:solidFill>
                <a:latin typeface="Arial" charset="0"/>
              </a:defRPr>
            </a:lvl8pPr>
            <a:lvl9pPr marL="3874679" indent="-227922" eaLnBrk="0" fontAlgn="base" hangingPunct="0">
              <a:spcBef>
                <a:spcPct val="0"/>
              </a:spcBef>
              <a:spcAft>
                <a:spcPct val="0"/>
              </a:spcAft>
              <a:defRPr>
                <a:solidFill>
                  <a:schemeClr val="tx1"/>
                </a:solidFill>
                <a:latin typeface="Arial" charset="0"/>
              </a:defRPr>
            </a:lvl9pPr>
          </a:lstStyle>
          <a:p>
            <a:pPr eaLnBrk="1" hangingPunct="1"/>
            <a:fld id="{6A91DC60-B5E0-4FEE-976D-D16D94568E36}" type="slidenum">
              <a:rPr lang="en-US" smtClean="0"/>
              <a:pPr eaLnBrk="1" hangingPunct="1"/>
              <a:t>9</a:t>
            </a:fld>
            <a:endParaRPr lang="en-US" dirty="0"/>
          </a:p>
        </p:txBody>
      </p:sp>
      <p:sp>
        <p:nvSpPr>
          <p:cNvPr id="65539" name="Rectangle 2"/>
          <p:cNvSpPr>
            <a:spLocks noGrp="1" noRot="1" noChangeAspect="1" noChangeArrowheads="1" noTextEdit="1"/>
          </p:cNvSpPr>
          <p:nvPr>
            <p:ph type="sldImg"/>
          </p:nvPr>
        </p:nvSpPr>
        <p:spPr>
          <a:xfrm>
            <a:off x="528638" y="720725"/>
            <a:ext cx="6378575" cy="3587750"/>
          </a:xfrm>
          <a:ln/>
        </p:spPr>
      </p:sp>
      <p:sp>
        <p:nvSpPr>
          <p:cNvPr id="65540" name="Rectangle 3"/>
          <p:cNvSpPr>
            <a:spLocks noGrp="1" noChangeArrowheads="1"/>
          </p:cNvSpPr>
          <p:nvPr>
            <p:ph type="body" idx="1"/>
          </p:nvPr>
        </p:nvSpPr>
        <p:spPr>
          <a:xfrm>
            <a:off x="741378" y="4550953"/>
            <a:ext cx="5941046" cy="43069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424688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75684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233008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3964462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Content Placeholder 4"/>
          <p:cNvSpPr>
            <a:spLocks noGrp="1"/>
          </p:cNvSpPr>
          <p:nvPr>
            <p:ph sz="quarter" idx="11"/>
          </p:nvPr>
        </p:nvSpPr>
        <p:spPr>
          <a:xfrm>
            <a:off x="515381" y="1376773"/>
            <a:ext cx="11124964" cy="46088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4760168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Black Background">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solidFill>
                  <a:srgbClr val="FFFFFF"/>
                </a:solidFill>
                <a:ea typeface="ＭＳ Ｐゴシック" charset="0"/>
                <a:cs typeface="Arial" charset="0"/>
              </a:defRPr>
            </a:lvl1pPr>
          </a:lstStyle>
          <a:p>
            <a:pPr>
              <a:defRPr/>
            </a:pPr>
            <a:fld id="{E21DFAD2-246F-404D-A8D7-6577ACBE5917}" type="datetime1">
              <a:rPr lang="en-US">
                <a:latin typeface="Calibri"/>
              </a:rPr>
              <a:pPr>
                <a:defRPr/>
              </a:pPr>
              <a:t>11/23/2018</a:t>
            </a:fld>
            <a:endParaRPr lang="en-US" dirty="0">
              <a:latin typeface="Calibri"/>
            </a:endParaRPr>
          </a:p>
        </p:txBody>
      </p:sp>
      <p:sp>
        <p:nvSpPr>
          <p:cNvPr id="3" name="Footer Placeholder 3"/>
          <p:cNvSpPr>
            <a:spLocks noGrp="1"/>
          </p:cNvSpPr>
          <p:nvPr>
            <p:ph type="ftr" sz="quarter" idx="11"/>
          </p:nvPr>
        </p:nvSpPr>
        <p:spPr/>
        <p:txBody>
          <a:bodyPr/>
          <a:lstStyle>
            <a:lvl1pPr>
              <a:defRPr>
                <a:solidFill>
                  <a:prstClr val="white">
                    <a:tint val="75000"/>
                  </a:prstClr>
                </a:solidFill>
              </a:defRPr>
            </a:lvl1pPr>
          </a:lstStyle>
          <a:p>
            <a:pPr>
              <a:defRPr/>
            </a:pPr>
            <a:endParaRPr lang="en-US" dirty="0">
              <a:latin typeface="Calibri"/>
            </a:endParaRPr>
          </a:p>
        </p:txBody>
      </p:sp>
      <p:sp>
        <p:nvSpPr>
          <p:cNvPr id="4" name="Slide Number Placeholder 4"/>
          <p:cNvSpPr>
            <a:spLocks noGrp="1"/>
          </p:cNvSpPr>
          <p:nvPr>
            <p:ph type="sldNum" sz="quarter" idx="12"/>
          </p:nvPr>
        </p:nvSpPr>
        <p:spPr/>
        <p:txBody>
          <a:bodyPr/>
          <a:lstStyle>
            <a:lvl1pPr>
              <a:defRPr>
                <a:solidFill>
                  <a:srgbClr val="FFFFFF"/>
                </a:solidFill>
                <a:ea typeface="ＭＳ Ｐゴシック" charset="0"/>
                <a:cs typeface="Arial" charset="0"/>
              </a:defRPr>
            </a:lvl1pPr>
          </a:lstStyle>
          <a:p>
            <a:pPr>
              <a:defRPr/>
            </a:pPr>
            <a:fld id="{7DDDA2C2-2DA2-944C-AD06-B37ADC304DE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04509526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128567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34625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104268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16937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183934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53797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16756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FCA1CF-568E-4BE4-935B-BBBF787F3E68}" type="datetimeFigureOut">
              <a:rPr lang="en-US" smtClean="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2004B0-93D6-4D46-B85E-A0032978D8E5}" type="slidenum">
              <a:rPr lang="en-US" smtClean="0"/>
              <a:t>‹#›</a:t>
            </a:fld>
            <a:endParaRPr lang="en-US" dirty="0"/>
          </a:p>
        </p:txBody>
      </p:sp>
    </p:spTree>
    <p:extLst>
      <p:ext uri="{BB962C8B-B14F-4D97-AF65-F5344CB8AC3E}">
        <p14:creationId xmlns:p14="http://schemas.microsoft.com/office/powerpoint/2010/main" val="62482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CA1CF-568E-4BE4-935B-BBBF787F3E68}" type="datetimeFigureOut">
              <a:rPr lang="en-US" smtClean="0"/>
              <a:t>11/23/2018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004B0-93D6-4D46-B85E-A0032978D8E5}" type="slidenum">
              <a:rPr lang="en-US" smtClean="0"/>
              <a:t>‹#›</a:t>
            </a:fld>
            <a:endParaRPr lang="en-US" dirty="0"/>
          </a:p>
        </p:txBody>
      </p:sp>
    </p:spTree>
    <p:extLst>
      <p:ext uri="{BB962C8B-B14F-4D97-AF65-F5344CB8AC3E}">
        <p14:creationId xmlns:p14="http://schemas.microsoft.com/office/powerpoint/2010/main" val="3163836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5143"/>
            <a:ext cx="9144000" cy="2086494"/>
          </a:xfrm>
        </p:spPr>
        <p:txBody>
          <a:bodyPr>
            <a:normAutofit/>
          </a:bodyPr>
          <a:lstStyle/>
          <a:p>
            <a:r>
              <a:rPr lang="en-US" sz="3600" dirty="0" smtClean="0"/>
              <a:t>Second International Summit on</a:t>
            </a:r>
            <a:br>
              <a:rPr lang="en-US" sz="3600" dirty="0" smtClean="0"/>
            </a:br>
            <a:r>
              <a:rPr lang="en-US" sz="3600" dirty="0" smtClean="0"/>
              <a:t>Human Genome Editing</a:t>
            </a:r>
            <a:br>
              <a:rPr lang="en-US" sz="3600" dirty="0" smtClean="0"/>
            </a:br>
            <a:r>
              <a:rPr lang="en-US" sz="3600" dirty="0" smtClean="0"/>
              <a:t>November 27-29, 2018</a:t>
            </a:r>
            <a:br>
              <a:rPr lang="en-US" sz="3600" dirty="0" smtClean="0"/>
            </a:br>
            <a:r>
              <a:rPr lang="en-US" sz="3600" dirty="0" smtClean="0"/>
              <a:t>Hong Kong</a:t>
            </a:r>
            <a:endParaRPr lang="en-US" sz="3600" dirty="0"/>
          </a:p>
        </p:txBody>
      </p:sp>
      <p:sp>
        <p:nvSpPr>
          <p:cNvPr id="3" name="Subtitle 2"/>
          <p:cNvSpPr>
            <a:spLocks noGrp="1"/>
          </p:cNvSpPr>
          <p:nvPr>
            <p:ph type="subTitle" idx="1"/>
          </p:nvPr>
        </p:nvSpPr>
        <p:spPr>
          <a:xfrm>
            <a:off x="1524000" y="2959331"/>
            <a:ext cx="9144000" cy="3316778"/>
          </a:xfrm>
        </p:spPr>
        <p:txBody>
          <a:bodyPr>
            <a:normAutofit fontScale="77500" lnSpcReduction="20000"/>
          </a:bodyPr>
          <a:lstStyle/>
          <a:p>
            <a:r>
              <a:rPr lang="en-US" dirty="0" smtClean="0"/>
              <a:t>Genome Editing of Heritable Diseases:</a:t>
            </a:r>
          </a:p>
          <a:p>
            <a:r>
              <a:rPr lang="en-US" dirty="0" smtClean="0"/>
              <a:t>Technical and Societal Considerations</a:t>
            </a:r>
          </a:p>
          <a:p>
            <a:endParaRPr lang="en-US" dirty="0" smtClean="0"/>
          </a:p>
          <a:p>
            <a:r>
              <a:rPr lang="en-US" dirty="0" smtClean="0"/>
              <a:t>Some Comments on Duchenne Muscular Dystrophy</a:t>
            </a:r>
          </a:p>
          <a:p>
            <a:endParaRPr lang="en-US" dirty="0" smtClean="0"/>
          </a:p>
          <a:p>
            <a:endParaRPr lang="en-US" dirty="0"/>
          </a:p>
          <a:p>
            <a:r>
              <a:rPr lang="en-US" dirty="0" smtClean="0"/>
              <a:t>R. Rodney Howell, M. D.</a:t>
            </a:r>
          </a:p>
          <a:p>
            <a:r>
              <a:rPr lang="en-US" dirty="0" smtClean="0"/>
              <a:t>Miller School of Medicine</a:t>
            </a:r>
          </a:p>
          <a:p>
            <a:r>
              <a:rPr lang="en-US" dirty="0" smtClean="0"/>
              <a:t>University of Miami</a:t>
            </a:r>
          </a:p>
          <a:p>
            <a:r>
              <a:rPr lang="en-US" dirty="0" smtClean="0"/>
              <a:t>Miami, Florida USA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055" y="5810595"/>
            <a:ext cx="1957821" cy="606829"/>
          </a:xfrm>
          <a:prstGeom prst="rect">
            <a:avLst/>
          </a:prstGeom>
        </p:spPr>
      </p:pic>
    </p:spTree>
    <p:extLst>
      <p:ext uri="{BB962C8B-B14F-4D97-AF65-F5344CB8AC3E}">
        <p14:creationId xmlns:p14="http://schemas.microsoft.com/office/powerpoint/2010/main" val="271775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t>Recommended Uniform Screening Panel</a:t>
            </a:r>
            <a:br>
              <a:rPr lang="en-US" sz="3200" b="1" dirty="0" smtClean="0"/>
            </a:br>
            <a:r>
              <a:rPr lang="en-US" sz="3200" b="1" dirty="0" smtClean="0"/>
              <a:t>For Newborn Screening in the United States By the Federal Advisory</a:t>
            </a:r>
            <a:br>
              <a:rPr lang="en-US" sz="3200" b="1" dirty="0" smtClean="0"/>
            </a:br>
            <a:r>
              <a:rPr lang="en-US" sz="3200" b="1" dirty="0" smtClean="0"/>
              <a:t>Panel Includes 35 Core Conditions</a:t>
            </a:r>
            <a:br>
              <a:rPr lang="en-US" sz="3200" b="1" dirty="0" smtClean="0"/>
            </a:br>
            <a:r>
              <a:rPr lang="en-US" sz="3200" b="1" dirty="0" smtClean="0"/>
              <a:t>(As of July 2018)</a:t>
            </a:r>
            <a:r>
              <a:rPr lang="en-US" sz="3200" b="1" dirty="0"/>
              <a:t/>
            </a:r>
            <a:br>
              <a:rPr lang="en-US" sz="3200" b="1" dirty="0"/>
            </a:br>
            <a:endParaRPr lang="en-US" sz="3200" b="1" dirty="0"/>
          </a:p>
        </p:txBody>
      </p:sp>
      <p:sp>
        <p:nvSpPr>
          <p:cNvPr id="3" name="Content Placeholder 2"/>
          <p:cNvSpPr>
            <a:spLocks noGrp="1"/>
          </p:cNvSpPr>
          <p:nvPr>
            <p:ph idx="1"/>
          </p:nvPr>
        </p:nvSpPr>
        <p:spPr/>
        <p:txBody>
          <a:bodyPr>
            <a:normAutofit fontScale="62500" lnSpcReduction="20000"/>
          </a:bodyPr>
          <a:lstStyle/>
          <a:p>
            <a:r>
              <a:rPr lang="en-US" dirty="0" smtClean="0"/>
              <a:t>Organic Acid Condition			9</a:t>
            </a:r>
          </a:p>
          <a:p>
            <a:r>
              <a:rPr lang="en-US" dirty="0" smtClean="0"/>
              <a:t>Fatty Acid Oxidation Disorder		5</a:t>
            </a:r>
          </a:p>
          <a:p>
            <a:r>
              <a:rPr lang="en-US" dirty="0" smtClean="0"/>
              <a:t>Amino Acid Disorder			6</a:t>
            </a:r>
          </a:p>
          <a:p>
            <a:r>
              <a:rPr lang="en-US" dirty="0" smtClean="0"/>
              <a:t>Endocrine Disorder			2</a:t>
            </a:r>
          </a:p>
          <a:p>
            <a:r>
              <a:rPr lang="en-US" dirty="0" smtClean="0"/>
              <a:t>Hemoglobin Disorder			3</a:t>
            </a:r>
            <a:endParaRPr lang="en-US" dirty="0"/>
          </a:p>
          <a:p>
            <a:r>
              <a:rPr lang="en-US" dirty="0" smtClean="0"/>
              <a:t>Other Disorders			               10</a:t>
            </a:r>
            <a:endParaRPr lang="en-US" dirty="0"/>
          </a:p>
          <a:p>
            <a:pPr lvl="1"/>
            <a:r>
              <a:rPr lang="en-US" dirty="0" smtClean="0"/>
              <a:t>Biotinidase Deficiency</a:t>
            </a:r>
          </a:p>
          <a:p>
            <a:pPr lvl="1"/>
            <a:r>
              <a:rPr lang="en-US" dirty="0" smtClean="0"/>
              <a:t>Critical Congenital Heart Disease</a:t>
            </a:r>
          </a:p>
          <a:p>
            <a:pPr lvl="1"/>
            <a:r>
              <a:rPr lang="en-US" dirty="0" smtClean="0"/>
              <a:t>Cystic Fibrosis</a:t>
            </a:r>
          </a:p>
          <a:p>
            <a:pPr lvl="1"/>
            <a:r>
              <a:rPr lang="en-US" dirty="0" smtClean="0"/>
              <a:t>Classic Galactosemia</a:t>
            </a:r>
          </a:p>
          <a:p>
            <a:pPr lvl="1"/>
            <a:r>
              <a:rPr lang="en-US" dirty="0" smtClean="0"/>
              <a:t>Glycogen Storage Disease Type II (Pompe Disease)</a:t>
            </a:r>
          </a:p>
          <a:p>
            <a:pPr lvl="1"/>
            <a:r>
              <a:rPr lang="en-US" dirty="0" smtClean="0"/>
              <a:t>Hearing Loss</a:t>
            </a:r>
          </a:p>
          <a:p>
            <a:pPr lvl="1"/>
            <a:r>
              <a:rPr lang="en-US" dirty="0" smtClean="0"/>
              <a:t>Severe Combined Immunodeficiencies</a:t>
            </a:r>
          </a:p>
          <a:p>
            <a:pPr lvl="1"/>
            <a:r>
              <a:rPr lang="en-US" dirty="0" smtClean="0"/>
              <a:t>Mucopolysaccharidosis Type 1</a:t>
            </a:r>
          </a:p>
          <a:p>
            <a:pPr lvl="1"/>
            <a:r>
              <a:rPr lang="en-US" dirty="0" smtClean="0"/>
              <a:t>X-linked Adrenoleukodystrophy</a:t>
            </a:r>
          </a:p>
          <a:p>
            <a:pPr lvl="1"/>
            <a:r>
              <a:rPr lang="en-US" dirty="0" smtClean="0"/>
              <a:t>Spinal Muscular  Atrophy </a:t>
            </a:r>
          </a:p>
          <a:p>
            <a:pPr lvl="1"/>
            <a:endParaRPr lang="en-US" dirty="0" smtClean="0"/>
          </a:p>
        </p:txBody>
      </p:sp>
    </p:spTree>
    <p:extLst>
      <p:ext uri="{BB962C8B-B14F-4D97-AF65-F5344CB8AC3E}">
        <p14:creationId xmlns:p14="http://schemas.microsoft.com/office/powerpoint/2010/main" val="108923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Newborn Screening for</a:t>
            </a:r>
            <a:br>
              <a:rPr lang="en-US" sz="3600" b="1" dirty="0" smtClean="0"/>
            </a:br>
            <a:r>
              <a:rPr lang="en-US" sz="3600" b="1" dirty="0" smtClean="0"/>
              <a:t>Duchenne Muscular Dystrophy (DMD)</a:t>
            </a:r>
            <a:endParaRPr lang="en-US" sz="3600" b="1" dirty="0"/>
          </a:p>
        </p:txBody>
      </p:sp>
      <p:sp>
        <p:nvSpPr>
          <p:cNvPr id="3" name="Content Placeholder 2"/>
          <p:cNvSpPr>
            <a:spLocks noGrp="1"/>
          </p:cNvSpPr>
          <p:nvPr>
            <p:ph idx="1"/>
          </p:nvPr>
        </p:nvSpPr>
        <p:spPr/>
        <p:txBody>
          <a:bodyPr>
            <a:normAutofit fontScale="92500"/>
          </a:bodyPr>
          <a:lstStyle/>
          <a:p>
            <a:r>
              <a:rPr lang="en-US" sz="2400" dirty="0" smtClean="0"/>
              <a:t>Screening will make use of the standard dried blood spots currently collected from every infant in the United States for newborn screening</a:t>
            </a:r>
          </a:p>
          <a:p>
            <a:r>
              <a:rPr lang="en-US" sz="2400" dirty="0" smtClean="0"/>
              <a:t>The initial test is for Creatine Kinase (CK) which has been shown to be substantially elevated in newborn infants affected with DMD.</a:t>
            </a:r>
          </a:p>
          <a:p>
            <a:pPr lvl="1"/>
            <a:r>
              <a:rPr lang="en-US" sz="2000" dirty="0" smtClean="0"/>
              <a:t>It has been shown that CK-MM, one of the three isoenzyme forms of CK found predominately in skeletal muscle can be reliably measured in dried blood samples, and measuring this isoenzyme  by a fluroimmunometric assay enhances the reliability of the CK assay for newborn screening</a:t>
            </a:r>
          </a:p>
          <a:p>
            <a:r>
              <a:rPr lang="en-US" sz="2400" dirty="0" smtClean="0"/>
              <a:t>Infants with elevations (usually large) of  CK above an established normal for the newborn period will have the DNA from the same dried blood spots subjected to DNA sequencing and mutation analysis for whole genome amplification</a:t>
            </a:r>
          </a:p>
          <a:p>
            <a:r>
              <a:rPr lang="en-US" sz="2400" dirty="0" smtClean="0"/>
              <a:t>Since current treatments are mutation-specific, it is recommended that comprehensive sequencing be performed in order to be available for therapies currently under development</a:t>
            </a:r>
            <a:endParaRPr lang="en-US" sz="2400" dirty="0"/>
          </a:p>
        </p:txBody>
      </p:sp>
    </p:spTree>
    <p:extLst>
      <p:ext uri="{BB962C8B-B14F-4D97-AF65-F5344CB8AC3E}">
        <p14:creationId xmlns:p14="http://schemas.microsoft.com/office/powerpoint/2010/main" val="3736540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Duchenne Muscular Dystrophy(DMD) Moving Forward</a:t>
            </a:r>
            <a:endParaRPr lang="en-US" sz="3600" b="1" dirty="0"/>
          </a:p>
        </p:txBody>
      </p:sp>
      <p:sp>
        <p:nvSpPr>
          <p:cNvPr id="3" name="Content Placeholder 2"/>
          <p:cNvSpPr>
            <a:spLocks noGrp="1"/>
          </p:cNvSpPr>
          <p:nvPr>
            <p:ph idx="1"/>
          </p:nvPr>
        </p:nvSpPr>
        <p:spPr/>
        <p:txBody>
          <a:bodyPr>
            <a:normAutofit fontScale="92500"/>
          </a:bodyPr>
          <a:lstStyle/>
          <a:p>
            <a:r>
              <a:rPr lang="en-US" dirty="0" smtClean="0"/>
              <a:t>It is likely that we will soon have newborn screening for DMD which will identify virtually every person with Duchenne Muscular Dystrophy in the USA and many other countries</a:t>
            </a:r>
          </a:p>
          <a:p>
            <a:r>
              <a:rPr lang="en-US" dirty="0" smtClean="0"/>
              <a:t>Patients and their families know a great deal about DMD are very much aware of the developments that might lead to specific treatments</a:t>
            </a:r>
          </a:p>
          <a:p>
            <a:r>
              <a:rPr lang="en-US" dirty="0" smtClean="0"/>
              <a:t>A recent e-mail I received from a mother from India temporarily residing in Florida provides a family perspective which we hear:</a:t>
            </a:r>
          </a:p>
          <a:p>
            <a:pPr lvl="1"/>
            <a:r>
              <a:rPr lang="en-US" sz="2000" dirty="0" smtClean="0"/>
              <a:t>“My son is suffering from DMD.  I came to know at the age of 4—(describes how diagnosis was made).  He is currently 8 years old and able to do almost all things on his own.  I have read about the new technique </a:t>
            </a:r>
            <a:r>
              <a:rPr lang="en-US" sz="2000" dirty="0" err="1" smtClean="0"/>
              <a:t>crispr</a:t>
            </a:r>
            <a:r>
              <a:rPr lang="en-US" sz="2000" dirty="0" smtClean="0"/>
              <a:t> cas</a:t>
            </a:r>
            <a:r>
              <a:rPr lang="en-US" sz="2000" dirty="0"/>
              <a:t>9</a:t>
            </a:r>
            <a:r>
              <a:rPr lang="en-US" sz="2000" dirty="0" smtClean="0"/>
              <a:t> to cure human diseases.  Is there any way using the above technique in DMD?  We are ready to do anything for him. Currently he is in a very good condition, please give him one chance.”</a:t>
            </a:r>
          </a:p>
          <a:p>
            <a:pPr lvl="1"/>
            <a:endParaRPr lang="en-US" sz="2000" dirty="0" smtClean="0"/>
          </a:p>
        </p:txBody>
      </p:sp>
    </p:spTree>
    <p:extLst>
      <p:ext uri="{BB962C8B-B14F-4D97-AF65-F5344CB8AC3E}">
        <p14:creationId xmlns:p14="http://schemas.microsoft.com/office/powerpoint/2010/main" val="327092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pPr algn="ctr"/>
            <a:r>
              <a:rPr lang="en-US" sz="3200" b="1" dirty="0" smtClean="0"/>
              <a:t>Duchenne Muscular Dystrophy (DMD)</a:t>
            </a:r>
            <a:endParaRPr lang="en-US" sz="3200" b="1" dirty="0"/>
          </a:p>
        </p:txBody>
      </p:sp>
      <p:sp>
        <p:nvSpPr>
          <p:cNvPr id="3" name="Content Placeholder 2"/>
          <p:cNvSpPr>
            <a:spLocks noGrp="1"/>
          </p:cNvSpPr>
          <p:nvPr>
            <p:ph idx="1"/>
          </p:nvPr>
        </p:nvSpPr>
        <p:spPr>
          <a:xfrm>
            <a:off x="838200" y="2442499"/>
            <a:ext cx="10515600" cy="4265872"/>
          </a:xfrm>
        </p:spPr>
        <p:txBody>
          <a:bodyPr>
            <a:normAutofit fontScale="77500" lnSpcReduction="20000"/>
          </a:bodyPr>
          <a:lstStyle/>
          <a:p>
            <a:r>
              <a:rPr lang="en-US" sz="2400" dirty="0" smtClean="0"/>
              <a:t>One of the more common fatal genetic diseases in childhood</a:t>
            </a:r>
          </a:p>
          <a:p>
            <a:r>
              <a:rPr lang="en-US" sz="2400" dirty="0" smtClean="0"/>
              <a:t>This X-linked genetic disease has an incidence in most studies of between 1 in 4000 to 1:5000 in boys</a:t>
            </a:r>
          </a:p>
          <a:p>
            <a:r>
              <a:rPr lang="en-US" sz="2400" dirty="0" smtClean="0"/>
              <a:t>Mean age of death in the 1960s was 14.4 years, but this had increased and since the 1990s with ventilation, steroid use and other health-care improvements to 25.3 years of age</a:t>
            </a:r>
          </a:p>
          <a:p>
            <a:r>
              <a:rPr lang="en-US" sz="2400" dirty="0" smtClean="0"/>
              <a:t>Duchenne Muscular Dystrophy remains uniformly fatal</a:t>
            </a:r>
          </a:p>
          <a:p>
            <a:r>
              <a:rPr lang="en-US" sz="2400" dirty="0" smtClean="0"/>
              <a:t>The defect  in DMD was discovered in the 1980s by Kunkel to be a deficiency of the protein he named dystrophin, the largest protein in the human body</a:t>
            </a:r>
          </a:p>
          <a:p>
            <a:r>
              <a:rPr lang="en-US" sz="2400" dirty="0" smtClean="0"/>
              <a:t>In spite of this ground-breaking discovery over 30 years ago, no specific treatment has been available for Duchenne muscular dystrophy until recently, and still no curative treatments are available.</a:t>
            </a:r>
          </a:p>
          <a:p>
            <a:r>
              <a:rPr lang="en-US" sz="2400" dirty="0" smtClean="0"/>
              <a:t>The disease has been an focus of  extensive study over the past 50 years </a:t>
            </a:r>
            <a:r>
              <a:rPr lang="en-US" sz="2400" dirty="0"/>
              <a:t> </a:t>
            </a:r>
            <a:r>
              <a:rPr lang="en-US" sz="2400" dirty="0" smtClean="0"/>
              <a:t>led by two very large voluntary health organizations, the Muscular Dystrophy Association in the United States, and the Association Francaise Contre Les Myopathies (AFM) in France, in addition to large numbers of smaller groups world wide in addition to the National Institutes of Health and other similar groups</a:t>
            </a:r>
          </a:p>
          <a:p>
            <a:r>
              <a:rPr lang="en-US" sz="2400" dirty="0" smtClean="0"/>
              <a:t>The widespread efforts of these organizations has made Duchenne Muscular Dystrophy one of the best known genetic disorders among the general public</a:t>
            </a:r>
          </a:p>
        </p:txBody>
      </p:sp>
      <p:sp>
        <p:nvSpPr>
          <p:cNvPr id="4" name="Rectangle 3"/>
          <p:cNvSpPr/>
          <p:nvPr/>
        </p:nvSpPr>
        <p:spPr>
          <a:xfrm>
            <a:off x="1047404" y="1003781"/>
            <a:ext cx="8096596" cy="923330"/>
          </a:xfrm>
          <a:prstGeom prst="rect">
            <a:avLst/>
          </a:prstGeom>
        </p:spPr>
        <p:txBody>
          <a:bodyPr wrap="square">
            <a:spAutoFit/>
          </a:bodyPr>
          <a:lstStyle/>
          <a:p>
            <a:r>
              <a:rPr lang="en-US" dirty="0"/>
              <a:t>Guillaume-Benjamin-Amand Duchenne,  French physician born more than 200 years ago, studied medicine in </a:t>
            </a:r>
            <a:r>
              <a:rPr lang="en-US" dirty="0" smtClean="0"/>
              <a:t>Paris, and died in 1875.  He provided accurate descriptions of </a:t>
            </a:r>
            <a:endParaRPr lang="en-US" dirty="0"/>
          </a:p>
        </p:txBody>
      </p:sp>
      <p:sp>
        <p:nvSpPr>
          <p:cNvPr id="5" name="Rectangle 4"/>
          <p:cNvSpPr/>
          <p:nvPr/>
        </p:nvSpPr>
        <p:spPr>
          <a:xfrm>
            <a:off x="1155469" y="1554480"/>
            <a:ext cx="7988531" cy="646331"/>
          </a:xfrm>
          <a:prstGeom prst="rect">
            <a:avLst/>
          </a:prstGeom>
        </p:spPr>
        <p:txBody>
          <a:bodyPr wrap="square">
            <a:spAutoFit/>
          </a:bodyPr>
          <a:lstStyle/>
          <a:p>
            <a:r>
              <a:rPr lang="en-US" dirty="0"/>
              <a:t> </a:t>
            </a:r>
            <a:r>
              <a:rPr lang="en-US" dirty="0" smtClean="0"/>
              <a:t> </a:t>
            </a:r>
            <a:r>
              <a:rPr lang="en-US" dirty="0"/>
              <a:t>many neuromuscular disorders, including pseudohypertrophic muscular </a:t>
            </a:r>
            <a:r>
              <a:rPr lang="en-US" dirty="0" smtClean="0"/>
              <a:t>dystrophy to </a:t>
            </a:r>
            <a:r>
              <a:rPr lang="en-US" dirty="0"/>
              <a:t>which his name is attached </a:t>
            </a:r>
            <a:r>
              <a:rPr lang="en-US" dirty="0" smtClean="0"/>
              <a:t>today (Duchenne Muscular Dystrophy) </a:t>
            </a:r>
            <a:endParaRPr lang="en-US" dirty="0"/>
          </a:p>
        </p:txBody>
      </p:sp>
    </p:spTree>
    <p:extLst>
      <p:ext uri="{BB962C8B-B14F-4D97-AF65-F5344CB8AC3E}">
        <p14:creationId xmlns:p14="http://schemas.microsoft.com/office/powerpoint/2010/main" val="399795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1020"/>
          </a:xfrm>
        </p:spPr>
        <p:txBody>
          <a:bodyPr>
            <a:normAutofit/>
          </a:bodyPr>
          <a:lstStyle/>
          <a:p>
            <a:pPr algn="ctr"/>
            <a:r>
              <a:rPr lang="en-US" sz="3200" b="1" dirty="0" smtClean="0"/>
              <a:t>Duchenne Muscular Dystrophy</a:t>
            </a:r>
            <a:endParaRPr lang="en-US" sz="3200" b="1" dirty="0"/>
          </a:p>
        </p:txBody>
      </p:sp>
      <p:sp>
        <p:nvSpPr>
          <p:cNvPr id="3" name="Content Placeholder 2"/>
          <p:cNvSpPr>
            <a:spLocks noGrp="1"/>
          </p:cNvSpPr>
          <p:nvPr>
            <p:ph idx="1"/>
          </p:nvPr>
        </p:nvSpPr>
        <p:spPr>
          <a:xfrm>
            <a:off x="838200" y="1394691"/>
            <a:ext cx="10515600" cy="4782272"/>
          </a:xfrm>
        </p:spPr>
        <p:txBody>
          <a:bodyPr>
            <a:normAutofit fontScale="92500" lnSpcReduction="10000"/>
          </a:bodyPr>
          <a:lstStyle/>
          <a:p>
            <a:r>
              <a:rPr lang="en-US" sz="2400" dirty="0" smtClean="0"/>
              <a:t>Corticosteroid treatment is the standard of care in Duchenne muscular dystrophy worldwide and has been shown to be clearly beneficial in both survival and function, although not specific in  its action</a:t>
            </a:r>
          </a:p>
          <a:p>
            <a:r>
              <a:rPr lang="en-US" sz="2400" dirty="0" smtClean="0"/>
              <a:t>There has been extensive work delineating both the number and types of genetic mutations in Duchenne muscular dystrophy and there are current (2015) data in the TREAT-NMD DMD Global data base on more than 7,000 DMD mutations</a:t>
            </a:r>
          </a:p>
          <a:p>
            <a:pPr marL="0" indent="0">
              <a:buNone/>
            </a:pPr>
            <a:endParaRPr lang="en-US" sz="2400" dirty="0" smtClean="0"/>
          </a:p>
          <a:p>
            <a:pPr lvl="1"/>
            <a:r>
              <a:rPr lang="en-US" sz="2000" dirty="0" smtClean="0"/>
              <a:t>A total of 5,682 large mutations have been observed, of which 4,894 were deletions (1 exon or larger) and 784 duplications (1 exon or larger)</a:t>
            </a:r>
          </a:p>
          <a:p>
            <a:pPr lvl="1"/>
            <a:r>
              <a:rPr lang="en-US" sz="2000" dirty="0" smtClean="0"/>
              <a:t>There were 1,445 small mutations (smaller than 1 exon) and 358 were small deletions and 132 small insertions and 199 affected splice sites</a:t>
            </a:r>
          </a:p>
          <a:p>
            <a:pPr lvl="1"/>
            <a:r>
              <a:rPr lang="en-US" sz="2000" dirty="0" smtClean="0"/>
              <a:t>Point mutations totaled 756 with 726 nonsense mutations and 30missense mutations; there were 22mid-intronic mutations</a:t>
            </a:r>
          </a:p>
          <a:p>
            <a:pPr lvl="1"/>
            <a:r>
              <a:rPr lang="en-US" sz="2000" dirty="0" smtClean="0"/>
              <a:t>Mutations  identified within the database that would potentially benefit  from novel genetic therapies for DMD including stop codon read-through therapies (about 10% of mutations) and exon skipping therapy (eventually up to 55% of  the total mutations)</a:t>
            </a:r>
            <a:endParaRPr lang="en-US" sz="2000" dirty="0"/>
          </a:p>
        </p:txBody>
      </p:sp>
    </p:spTree>
    <p:extLst>
      <p:ext uri="{BB962C8B-B14F-4D97-AF65-F5344CB8AC3E}">
        <p14:creationId xmlns:p14="http://schemas.microsoft.com/office/powerpoint/2010/main" val="2726876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Text Box 2"/>
          <p:cNvSpPr txBox="1">
            <a:spLocks noChangeArrowheads="1"/>
          </p:cNvSpPr>
          <p:nvPr/>
        </p:nvSpPr>
        <p:spPr bwMode="auto">
          <a:xfrm>
            <a:off x="4029076" y="331789"/>
            <a:ext cx="4741863" cy="661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600" b="1" dirty="0">
                <a:solidFill>
                  <a:srgbClr val="FFFFFF"/>
                </a:solidFill>
                <a:latin typeface="Times New Roman" charset="0"/>
                <a:ea typeface="MS PGothic" charset="0"/>
                <a:cs typeface="MS PGothic" charset="0"/>
              </a:rPr>
              <a:t>        </a:t>
            </a:r>
            <a:endParaRPr lang="en-US" dirty="0">
              <a:solidFill>
                <a:srgbClr val="FFFFFF"/>
              </a:solidFill>
              <a:latin typeface="Times New Roman" charset="0"/>
              <a:ea typeface="MS PGothic" charset="0"/>
              <a:cs typeface="MS PGothic" charset="0"/>
            </a:endParaRPr>
          </a:p>
        </p:txBody>
      </p:sp>
      <p:sp>
        <p:nvSpPr>
          <p:cNvPr id="310274" name="Text Box 4"/>
          <p:cNvSpPr txBox="1">
            <a:spLocks noChangeArrowheads="1"/>
          </p:cNvSpPr>
          <p:nvPr/>
        </p:nvSpPr>
        <p:spPr bwMode="auto">
          <a:xfrm>
            <a:off x="6877050" y="2057401"/>
            <a:ext cx="184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endParaRPr lang="en-US" dirty="0">
              <a:solidFill>
                <a:srgbClr val="000066"/>
              </a:solidFill>
              <a:latin typeface="Times New Roman" charset="0"/>
              <a:ea typeface="MS PGothic" charset="0"/>
              <a:cs typeface="MS PGothic" charset="0"/>
            </a:endParaRPr>
          </a:p>
        </p:txBody>
      </p:sp>
      <p:sp>
        <p:nvSpPr>
          <p:cNvPr id="310275" name="Text Box 5"/>
          <p:cNvSpPr txBox="1">
            <a:spLocks noChangeArrowheads="1"/>
          </p:cNvSpPr>
          <p:nvPr/>
        </p:nvSpPr>
        <p:spPr bwMode="auto">
          <a:xfrm>
            <a:off x="4191000" y="228601"/>
            <a:ext cx="4589718"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200" b="1" dirty="0">
                <a:solidFill>
                  <a:srgbClr val="FFFF00"/>
                </a:solidFill>
                <a:latin typeface="Comic Sans MS" charset="0"/>
                <a:ea typeface="MS PGothic" charset="0"/>
                <a:cs typeface="MS PGothic" charset="0"/>
              </a:rPr>
              <a:t>Mutation Suppression </a:t>
            </a:r>
          </a:p>
        </p:txBody>
      </p:sp>
      <p:sp>
        <p:nvSpPr>
          <p:cNvPr id="310276" name="AutoShape 8"/>
          <p:cNvSpPr>
            <a:spLocks noChangeArrowheads="1"/>
          </p:cNvSpPr>
          <p:nvPr/>
        </p:nvSpPr>
        <p:spPr bwMode="auto">
          <a:xfrm>
            <a:off x="6934200" y="3116264"/>
            <a:ext cx="152400" cy="130175"/>
          </a:xfrm>
          <a:prstGeom prst="flowChartConnector">
            <a:avLst/>
          </a:prstGeom>
          <a:solidFill>
            <a:schemeClr val="accent1"/>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277" name="Text Box 9"/>
          <p:cNvSpPr txBox="1">
            <a:spLocks noChangeArrowheads="1"/>
          </p:cNvSpPr>
          <p:nvPr/>
        </p:nvSpPr>
        <p:spPr bwMode="auto">
          <a:xfrm>
            <a:off x="-762000" y="-1371600"/>
            <a:ext cx="5638800"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spcBef>
                <a:spcPct val="50000"/>
              </a:spcBef>
            </a:pPr>
            <a:endParaRPr lang="en-US" dirty="0">
              <a:solidFill>
                <a:srgbClr val="FFFFFF"/>
              </a:solidFill>
              <a:latin typeface="Times New Roman" charset="0"/>
              <a:ea typeface="MS PGothic" charset="0"/>
              <a:cs typeface="MS PGothic" charset="0"/>
            </a:endParaRPr>
          </a:p>
        </p:txBody>
      </p:sp>
      <p:sp>
        <p:nvSpPr>
          <p:cNvPr id="310278" name="Oval 10"/>
          <p:cNvSpPr>
            <a:spLocks noChangeArrowheads="1"/>
          </p:cNvSpPr>
          <p:nvPr/>
        </p:nvSpPr>
        <p:spPr bwMode="auto">
          <a:xfrm>
            <a:off x="6248400" y="3082926"/>
            <a:ext cx="1600200" cy="849313"/>
          </a:xfrm>
          <a:prstGeom prst="ellipse">
            <a:avLst/>
          </a:prstGeom>
          <a:solidFill>
            <a:schemeClr val="accent1"/>
          </a:solidFill>
          <a:ln w="9525">
            <a:solidFill>
              <a:srgbClr val="000000"/>
            </a:solidFill>
            <a:round/>
            <a:headEnd/>
            <a:tailEnd/>
          </a:ln>
        </p:spPr>
        <p:txBody>
          <a:bodyPr wrap="none" anchor="ctr"/>
          <a:lstStyle/>
          <a:p>
            <a:pPr algn="ctr"/>
            <a:endParaRPr lang="en-US" sz="2400" dirty="0">
              <a:solidFill>
                <a:srgbClr val="000000"/>
              </a:solidFill>
              <a:latin typeface="Times New Roman" charset="0"/>
              <a:ea typeface="MS PGothic" charset="0"/>
              <a:cs typeface="MS PGothic" charset="0"/>
            </a:endParaRPr>
          </a:p>
        </p:txBody>
      </p:sp>
      <p:sp>
        <p:nvSpPr>
          <p:cNvPr id="310279" name="Oval 11"/>
          <p:cNvSpPr>
            <a:spLocks noChangeArrowheads="1"/>
          </p:cNvSpPr>
          <p:nvPr/>
        </p:nvSpPr>
        <p:spPr bwMode="auto">
          <a:xfrm>
            <a:off x="6400800" y="3932238"/>
            <a:ext cx="1143000" cy="457200"/>
          </a:xfrm>
          <a:prstGeom prst="ellipse">
            <a:avLst/>
          </a:prstGeom>
          <a:solidFill>
            <a:schemeClr val="accent1"/>
          </a:solidFill>
          <a:ln w="9525">
            <a:solidFill>
              <a:srgbClr val="000000"/>
            </a:solidFill>
            <a:round/>
            <a:headEnd/>
            <a:tailEnd/>
          </a:ln>
        </p:spPr>
        <p:txBody>
          <a:bodyPr wrap="none" anchor="ctr"/>
          <a:lstStyle/>
          <a:p>
            <a:pPr>
              <a:lnSpc>
                <a:spcPct val="50000"/>
              </a:lnSpc>
            </a:pPr>
            <a:r>
              <a:rPr lang="en-US" b="1" dirty="0">
                <a:solidFill>
                  <a:srgbClr val="000000"/>
                </a:solidFill>
                <a:latin typeface="Times New Roman" charset="0"/>
                <a:ea typeface="MS PGothic" charset="0"/>
                <a:cs typeface="MS PGothic" charset="0"/>
              </a:rPr>
              <a:t>      </a:t>
            </a:r>
          </a:p>
        </p:txBody>
      </p:sp>
      <p:sp>
        <p:nvSpPr>
          <p:cNvPr id="310280" name="Freeform 12"/>
          <p:cNvSpPr>
            <a:spLocks/>
          </p:cNvSpPr>
          <p:nvPr/>
        </p:nvSpPr>
        <p:spPr bwMode="auto">
          <a:xfrm>
            <a:off x="6553201" y="3270250"/>
            <a:ext cx="334963" cy="598488"/>
          </a:xfrm>
          <a:custGeom>
            <a:avLst/>
            <a:gdLst>
              <a:gd name="T0" fmla="*/ 2147483647 w 211"/>
              <a:gd name="T1" fmla="*/ 2147483647 h 440"/>
              <a:gd name="T2" fmla="*/ 2147483647 w 211"/>
              <a:gd name="T3" fmla="*/ 2147483647 h 440"/>
              <a:gd name="T4" fmla="*/ 2147483647 w 211"/>
              <a:gd name="T5" fmla="*/ 2147483647 h 440"/>
              <a:gd name="T6" fmla="*/ 2147483647 w 211"/>
              <a:gd name="T7" fmla="*/ 2147483647 h 440"/>
              <a:gd name="T8" fmla="*/ 2147483647 w 211"/>
              <a:gd name="T9" fmla="*/ 2147483647 h 440"/>
              <a:gd name="T10" fmla="*/ 2147483647 w 211"/>
              <a:gd name="T11" fmla="*/ 2147483647 h 440"/>
              <a:gd name="T12" fmla="*/ 2147483647 w 211"/>
              <a:gd name="T13" fmla="*/ 2147483647 h 440"/>
              <a:gd name="T14" fmla="*/ 2147483647 w 211"/>
              <a:gd name="T15" fmla="*/ 2147483647 h 440"/>
              <a:gd name="T16" fmla="*/ 2147483647 w 211"/>
              <a:gd name="T17" fmla="*/ 2147483647 h 440"/>
              <a:gd name="T18" fmla="*/ 2147483647 w 211"/>
              <a:gd name="T19" fmla="*/ 2147483647 h 440"/>
              <a:gd name="T20" fmla="*/ 2147483647 w 211"/>
              <a:gd name="T21" fmla="*/ 2147483647 h 440"/>
              <a:gd name="T22" fmla="*/ 2147483647 w 211"/>
              <a:gd name="T23" fmla="*/ 2147483647 h 440"/>
              <a:gd name="T24" fmla="*/ 2147483647 w 211"/>
              <a:gd name="T25" fmla="*/ 2147483647 h 440"/>
              <a:gd name="T26" fmla="*/ 2147483647 w 211"/>
              <a:gd name="T27" fmla="*/ 2147483647 h 440"/>
              <a:gd name="T28" fmla="*/ 2147483647 w 211"/>
              <a:gd name="T29" fmla="*/ 2147483647 h 440"/>
              <a:gd name="T30" fmla="*/ 2147483647 w 211"/>
              <a:gd name="T31" fmla="*/ 2147483647 h 440"/>
              <a:gd name="T32" fmla="*/ 2147483647 w 211"/>
              <a:gd name="T33" fmla="*/ 2147483647 h 440"/>
              <a:gd name="T34" fmla="*/ 2147483647 w 211"/>
              <a:gd name="T35" fmla="*/ 2147483647 h 440"/>
              <a:gd name="T36" fmla="*/ 2147483647 w 211"/>
              <a:gd name="T37" fmla="*/ 2147483647 h 4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1"/>
              <a:gd name="T58" fmla="*/ 0 h 440"/>
              <a:gd name="T59" fmla="*/ 211 w 211"/>
              <a:gd name="T60" fmla="*/ 440 h 4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1" h="440">
                <a:moveTo>
                  <a:pt x="22" y="68"/>
                </a:moveTo>
                <a:cubicBezTo>
                  <a:pt x="37" y="73"/>
                  <a:pt x="63" y="68"/>
                  <a:pt x="66" y="83"/>
                </a:cubicBezTo>
                <a:cubicBezTo>
                  <a:pt x="71" y="107"/>
                  <a:pt x="60" y="139"/>
                  <a:pt x="52" y="163"/>
                </a:cubicBezTo>
                <a:cubicBezTo>
                  <a:pt x="82" y="174"/>
                  <a:pt x="109" y="189"/>
                  <a:pt x="139" y="200"/>
                </a:cubicBezTo>
                <a:cubicBezTo>
                  <a:pt x="151" y="239"/>
                  <a:pt x="130" y="228"/>
                  <a:pt x="95" y="236"/>
                </a:cubicBezTo>
                <a:cubicBezTo>
                  <a:pt x="98" y="248"/>
                  <a:pt x="94" y="264"/>
                  <a:pt x="103" y="273"/>
                </a:cubicBezTo>
                <a:cubicBezTo>
                  <a:pt x="114" y="284"/>
                  <a:pt x="146" y="287"/>
                  <a:pt x="146" y="287"/>
                </a:cubicBezTo>
                <a:cubicBezTo>
                  <a:pt x="189" y="330"/>
                  <a:pt x="163" y="293"/>
                  <a:pt x="117" y="316"/>
                </a:cubicBezTo>
                <a:cubicBezTo>
                  <a:pt x="110" y="319"/>
                  <a:pt x="112" y="331"/>
                  <a:pt x="110" y="338"/>
                </a:cubicBezTo>
                <a:cubicBezTo>
                  <a:pt x="134" y="347"/>
                  <a:pt x="154" y="353"/>
                  <a:pt x="176" y="367"/>
                </a:cubicBezTo>
                <a:cubicBezTo>
                  <a:pt x="199" y="440"/>
                  <a:pt x="113" y="383"/>
                  <a:pt x="88" y="375"/>
                </a:cubicBezTo>
                <a:cubicBezTo>
                  <a:pt x="81" y="370"/>
                  <a:pt x="69" y="368"/>
                  <a:pt x="66" y="360"/>
                </a:cubicBezTo>
                <a:cubicBezTo>
                  <a:pt x="63" y="353"/>
                  <a:pt x="67" y="342"/>
                  <a:pt x="73" y="338"/>
                </a:cubicBezTo>
                <a:cubicBezTo>
                  <a:pt x="88" y="327"/>
                  <a:pt x="141" y="315"/>
                  <a:pt x="161" y="309"/>
                </a:cubicBezTo>
                <a:cubicBezTo>
                  <a:pt x="211" y="236"/>
                  <a:pt x="84" y="230"/>
                  <a:pt x="37" y="200"/>
                </a:cubicBezTo>
                <a:cubicBezTo>
                  <a:pt x="47" y="157"/>
                  <a:pt x="49" y="168"/>
                  <a:pt x="88" y="156"/>
                </a:cubicBezTo>
                <a:cubicBezTo>
                  <a:pt x="135" y="124"/>
                  <a:pt x="137" y="78"/>
                  <a:pt x="88" y="47"/>
                </a:cubicBezTo>
                <a:cubicBezTo>
                  <a:pt x="73" y="0"/>
                  <a:pt x="42" y="16"/>
                  <a:pt x="30" y="54"/>
                </a:cubicBezTo>
                <a:cubicBezTo>
                  <a:pt x="0" y="44"/>
                  <a:pt x="4" y="41"/>
                  <a:pt x="22" y="68"/>
                </a:cubicBezTo>
                <a:close/>
              </a:path>
            </a:pathLst>
          </a:custGeom>
          <a:solidFill>
            <a:schemeClr val="accent1"/>
          </a:solidFill>
          <a:ln w="38100">
            <a:solidFill>
              <a:srgbClr val="000000"/>
            </a:solidFill>
            <a:round/>
            <a:headEnd/>
            <a:tailEnd/>
          </a:ln>
        </p:spPr>
        <p:txBody>
          <a:bodyPr/>
          <a:lstStyle/>
          <a:p>
            <a:endParaRPr lang="en-US" dirty="0">
              <a:solidFill>
                <a:prstClr val="white"/>
              </a:solidFill>
              <a:latin typeface="Calibri"/>
            </a:endParaRPr>
          </a:p>
        </p:txBody>
      </p:sp>
      <p:sp>
        <p:nvSpPr>
          <p:cNvPr id="310281" name="Line 23"/>
          <p:cNvSpPr>
            <a:spLocks noChangeShapeType="1"/>
          </p:cNvSpPr>
          <p:nvPr/>
        </p:nvSpPr>
        <p:spPr bwMode="auto">
          <a:xfrm>
            <a:off x="5715000" y="3856039"/>
            <a:ext cx="2133600" cy="1587"/>
          </a:xfrm>
          <a:prstGeom prst="line">
            <a:avLst/>
          </a:prstGeom>
          <a:noFill/>
          <a:ln w="38100">
            <a:solidFill>
              <a:srgbClr val="FFFF66"/>
            </a:solidFill>
            <a:round/>
            <a:headEnd/>
            <a:tailEnd/>
          </a:ln>
          <a:extLst>
            <a:ext uri="{909E8E84-426E-40dd-AFC4-6F175D3DCCD1}">
              <a14:hiddenFill xmlns="" xmlns:a14="http://schemas.microsoft.com/office/drawing/2010/main">
                <a:noFill/>
              </a14:hiddenFill>
            </a:ext>
          </a:extLst>
        </p:spPr>
        <p:txBody>
          <a:bodyPr/>
          <a:lstStyle/>
          <a:p>
            <a:endParaRPr lang="en-US" dirty="0">
              <a:solidFill>
                <a:prstClr val="white"/>
              </a:solidFill>
              <a:latin typeface="Calibri"/>
            </a:endParaRPr>
          </a:p>
        </p:txBody>
      </p:sp>
      <p:sp>
        <p:nvSpPr>
          <p:cNvPr id="310282" name="Text Box 41"/>
          <p:cNvSpPr txBox="1">
            <a:spLocks noChangeArrowheads="1"/>
          </p:cNvSpPr>
          <p:nvPr/>
        </p:nvSpPr>
        <p:spPr bwMode="auto">
          <a:xfrm>
            <a:off x="6973431" y="4460876"/>
            <a:ext cx="449353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dirty="0">
                <a:solidFill>
                  <a:srgbClr val="FFFFFF"/>
                </a:solidFill>
                <a:latin typeface="Times New Roman" charset="0"/>
                <a:ea typeface="MS PGothic" charset="0"/>
                <a:cs typeface="MS PGothic" charset="0"/>
              </a:rPr>
              <a:t>                                                        </a:t>
            </a:r>
          </a:p>
        </p:txBody>
      </p:sp>
      <p:sp>
        <p:nvSpPr>
          <p:cNvPr id="310283" name="Text Box 42"/>
          <p:cNvSpPr txBox="1">
            <a:spLocks noChangeArrowheads="1"/>
          </p:cNvSpPr>
          <p:nvPr/>
        </p:nvSpPr>
        <p:spPr bwMode="auto">
          <a:xfrm>
            <a:off x="6430964" y="3868738"/>
            <a:ext cx="1163637" cy="1077912"/>
          </a:xfrm>
          <a:prstGeom prst="rect">
            <a:avLst/>
          </a:prstGeom>
          <a:noFill/>
          <a:ln w="38100">
            <a:solidFill>
              <a:srgbClr val="FF3300"/>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lnSpc>
                <a:spcPct val="80000"/>
              </a:lnSpc>
            </a:pPr>
            <a:endParaRPr lang="en-US" sz="2000" b="1" dirty="0">
              <a:solidFill>
                <a:srgbClr val="000000"/>
              </a:solidFill>
              <a:latin typeface="Times New Roman" charset="0"/>
              <a:ea typeface="MS PGothic" charset="0"/>
              <a:cs typeface="MS PGothic" charset="0"/>
            </a:endParaRPr>
          </a:p>
          <a:p>
            <a:pPr algn="ctr" eaLnBrk="1" hangingPunct="1">
              <a:lnSpc>
                <a:spcPct val="80000"/>
              </a:lnSpc>
            </a:pPr>
            <a:endParaRPr lang="en-US" sz="2000" b="1" dirty="0">
              <a:solidFill>
                <a:prstClr val="white"/>
              </a:solidFill>
              <a:latin typeface="Times New Roman" charset="0"/>
              <a:ea typeface="MS PGothic" charset="0"/>
              <a:cs typeface="MS PGothic" charset="0"/>
            </a:endParaRPr>
          </a:p>
          <a:p>
            <a:pPr algn="ctr" eaLnBrk="1" hangingPunct="1">
              <a:lnSpc>
                <a:spcPct val="80000"/>
              </a:lnSpc>
            </a:pPr>
            <a:r>
              <a:rPr lang="en-US" sz="2000" b="1" dirty="0">
                <a:solidFill>
                  <a:prstClr val="white"/>
                </a:solidFill>
                <a:latin typeface="Times New Roman" charset="0"/>
                <a:ea typeface="MS PGothic" charset="0"/>
                <a:cs typeface="MS PGothic" charset="0"/>
              </a:rPr>
              <a:t> Gent</a:t>
            </a:r>
          </a:p>
          <a:p>
            <a:pPr algn="ctr" eaLnBrk="1" hangingPunct="1">
              <a:lnSpc>
                <a:spcPct val="80000"/>
              </a:lnSpc>
            </a:pPr>
            <a:r>
              <a:rPr lang="en-US" sz="2000" b="1" dirty="0">
                <a:solidFill>
                  <a:prstClr val="white"/>
                </a:solidFill>
                <a:latin typeface="Times New Roman" charset="0"/>
                <a:ea typeface="MS PGothic" charset="0"/>
                <a:cs typeface="MS PGothic" charset="0"/>
              </a:rPr>
              <a:t>Ataluren</a:t>
            </a:r>
          </a:p>
        </p:txBody>
      </p:sp>
      <p:grpSp>
        <p:nvGrpSpPr>
          <p:cNvPr id="310284" name="Group 131"/>
          <p:cNvGrpSpPr>
            <a:grpSpLocks/>
          </p:cNvGrpSpPr>
          <p:nvPr/>
        </p:nvGrpSpPr>
        <p:grpSpPr bwMode="auto">
          <a:xfrm>
            <a:off x="5791200" y="1897064"/>
            <a:ext cx="914400" cy="1425575"/>
            <a:chOff x="2688" y="1195"/>
            <a:chExt cx="576" cy="898"/>
          </a:xfrm>
        </p:grpSpPr>
        <p:sp>
          <p:nvSpPr>
            <p:cNvPr id="310340" name="AutoShape 14"/>
            <p:cNvSpPr>
              <a:spLocks noChangeArrowheads="1"/>
            </p:cNvSpPr>
            <p:nvPr/>
          </p:nvSpPr>
          <p:spPr bwMode="auto">
            <a:xfrm>
              <a:off x="3072" y="1867"/>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1" name="AutoShape 15"/>
            <p:cNvSpPr>
              <a:spLocks noChangeArrowheads="1"/>
            </p:cNvSpPr>
            <p:nvPr/>
          </p:nvSpPr>
          <p:spPr bwMode="auto">
            <a:xfrm>
              <a:off x="2976" y="1483"/>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2" name="AutoShape 16"/>
            <p:cNvSpPr>
              <a:spLocks noChangeArrowheads="1"/>
            </p:cNvSpPr>
            <p:nvPr/>
          </p:nvSpPr>
          <p:spPr bwMode="auto">
            <a:xfrm>
              <a:off x="2976" y="1579"/>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3" name="AutoShape 17"/>
            <p:cNvSpPr>
              <a:spLocks noChangeArrowheads="1"/>
            </p:cNvSpPr>
            <p:nvPr/>
          </p:nvSpPr>
          <p:spPr bwMode="auto">
            <a:xfrm>
              <a:off x="2976" y="1675"/>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4" name="AutoShape 18"/>
            <p:cNvSpPr>
              <a:spLocks noChangeArrowheads="1"/>
            </p:cNvSpPr>
            <p:nvPr/>
          </p:nvSpPr>
          <p:spPr bwMode="auto">
            <a:xfrm>
              <a:off x="3168" y="2011"/>
              <a:ext cx="96" cy="82"/>
            </a:xfrm>
            <a:prstGeom prst="flowChartConnector">
              <a:avLst/>
            </a:prstGeom>
            <a:solidFill>
              <a:srgbClr val="FF0000"/>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5" name="AutoShape 19"/>
            <p:cNvSpPr>
              <a:spLocks noChangeArrowheads="1"/>
            </p:cNvSpPr>
            <p:nvPr/>
          </p:nvSpPr>
          <p:spPr bwMode="auto">
            <a:xfrm>
              <a:off x="2976" y="1771"/>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6" name="AutoShape 20"/>
            <p:cNvSpPr>
              <a:spLocks noChangeArrowheads="1"/>
            </p:cNvSpPr>
            <p:nvPr/>
          </p:nvSpPr>
          <p:spPr bwMode="auto">
            <a:xfrm>
              <a:off x="3024" y="1824"/>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7" name="AutoShape 21"/>
            <p:cNvSpPr>
              <a:spLocks noChangeArrowheads="1"/>
            </p:cNvSpPr>
            <p:nvPr/>
          </p:nvSpPr>
          <p:spPr bwMode="auto">
            <a:xfrm>
              <a:off x="3120" y="1915"/>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8" name="AutoShape 22"/>
            <p:cNvSpPr>
              <a:spLocks noChangeArrowheads="1"/>
            </p:cNvSpPr>
            <p:nvPr/>
          </p:nvSpPr>
          <p:spPr bwMode="auto">
            <a:xfrm>
              <a:off x="3168" y="1963"/>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49" name="AutoShape 43"/>
            <p:cNvSpPr>
              <a:spLocks noChangeArrowheads="1"/>
            </p:cNvSpPr>
            <p:nvPr/>
          </p:nvSpPr>
          <p:spPr bwMode="auto">
            <a:xfrm>
              <a:off x="2688" y="1195"/>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50" name="AutoShape 44"/>
            <p:cNvSpPr>
              <a:spLocks noChangeArrowheads="1"/>
            </p:cNvSpPr>
            <p:nvPr/>
          </p:nvSpPr>
          <p:spPr bwMode="auto">
            <a:xfrm>
              <a:off x="2736" y="1243"/>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51" name="AutoShape 45"/>
            <p:cNvSpPr>
              <a:spLocks noChangeArrowheads="1"/>
            </p:cNvSpPr>
            <p:nvPr/>
          </p:nvSpPr>
          <p:spPr bwMode="auto">
            <a:xfrm>
              <a:off x="2784" y="1291"/>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52" name="AutoShape 46"/>
            <p:cNvSpPr>
              <a:spLocks noChangeArrowheads="1"/>
            </p:cNvSpPr>
            <p:nvPr/>
          </p:nvSpPr>
          <p:spPr bwMode="auto">
            <a:xfrm>
              <a:off x="2832" y="1339"/>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53" name="AutoShape 47"/>
            <p:cNvSpPr>
              <a:spLocks noChangeArrowheads="1"/>
            </p:cNvSpPr>
            <p:nvPr/>
          </p:nvSpPr>
          <p:spPr bwMode="auto">
            <a:xfrm>
              <a:off x="2880" y="1387"/>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54" name="AutoShape 48"/>
            <p:cNvSpPr>
              <a:spLocks noChangeArrowheads="1"/>
            </p:cNvSpPr>
            <p:nvPr/>
          </p:nvSpPr>
          <p:spPr bwMode="auto">
            <a:xfrm>
              <a:off x="2928" y="1435"/>
              <a:ext cx="96" cy="82"/>
            </a:xfrm>
            <a:prstGeom prst="flowChartConnector">
              <a:avLst/>
            </a:prstGeom>
            <a:solidFill>
              <a:schemeClr val="tx2"/>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grpSp>
      <p:sp>
        <p:nvSpPr>
          <p:cNvPr id="310285" name="Text Box 54"/>
          <p:cNvSpPr txBox="1">
            <a:spLocks noChangeArrowheads="1"/>
          </p:cNvSpPr>
          <p:nvPr/>
        </p:nvSpPr>
        <p:spPr bwMode="auto">
          <a:xfrm>
            <a:off x="9505950" y="762000"/>
            <a:ext cx="1857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endParaRPr lang="en-US" sz="2000" b="1" dirty="0">
              <a:solidFill>
                <a:srgbClr val="FFFFFF"/>
              </a:solidFill>
              <a:latin typeface="Times New Roman" charset="0"/>
              <a:ea typeface="MS PGothic" charset="0"/>
              <a:cs typeface="MS PGothic" charset="0"/>
            </a:endParaRPr>
          </a:p>
        </p:txBody>
      </p:sp>
      <p:sp>
        <p:nvSpPr>
          <p:cNvPr id="310286" name="Text Box 55"/>
          <p:cNvSpPr txBox="1">
            <a:spLocks noChangeArrowheads="1"/>
          </p:cNvSpPr>
          <p:nvPr/>
        </p:nvSpPr>
        <p:spPr bwMode="auto">
          <a:xfrm>
            <a:off x="1905001" y="5294314"/>
            <a:ext cx="8278813"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800" b="1" dirty="0">
                <a:solidFill>
                  <a:srgbClr val="FFFFFF"/>
                </a:solidFill>
                <a:latin typeface="Times New Roman" charset="0"/>
                <a:ea typeface="MS PGothic" charset="0"/>
                <a:cs typeface="MS PGothic" charset="0"/>
              </a:rPr>
              <a:t>Gentamicin or Ataluren -Premature stop</a:t>
            </a:r>
          </a:p>
          <a:p>
            <a:pPr algn="ctr" eaLnBrk="1" hangingPunct="1"/>
            <a:r>
              <a:rPr lang="en-US" sz="2800" b="1" dirty="0">
                <a:solidFill>
                  <a:srgbClr val="FFFFFF"/>
                </a:solidFill>
                <a:latin typeface="Times New Roman" charset="0"/>
                <a:ea typeface="MS PGothic" charset="0"/>
                <a:cs typeface="MS PGothic" charset="0"/>
              </a:rPr>
              <a:t>complex</a:t>
            </a:r>
          </a:p>
        </p:txBody>
      </p:sp>
      <p:sp>
        <p:nvSpPr>
          <p:cNvPr id="310287" name="Line 56"/>
          <p:cNvSpPr>
            <a:spLocks noChangeShapeType="1"/>
          </p:cNvSpPr>
          <p:nvPr/>
        </p:nvSpPr>
        <p:spPr bwMode="auto">
          <a:xfrm flipV="1">
            <a:off x="5848350" y="4379914"/>
            <a:ext cx="533400" cy="26352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solidFill>
                <a:prstClr val="white"/>
              </a:solidFill>
              <a:latin typeface="Calibri"/>
            </a:endParaRPr>
          </a:p>
        </p:txBody>
      </p:sp>
      <p:sp>
        <p:nvSpPr>
          <p:cNvPr id="310288" name="Text Box 58"/>
          <p:cNvSpPr txBox="1">
            <a:spLocks noChangeArrowheads="1"/>
          </p:cNvSpPr>
          <p:nvPr/>
        </p:nvSpPr>
        <p:spPr bwMode="auto">
          <a:xfrm>
            <a:off x="6748955" y="1295401"/>
            <a:ext cx="35779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endParaRPr lang="en-US" sz="1800" b="1" i="1" dirty="0">
              <a:solidFill>
                <a:srgbClr val="FFFFFF"/>
              </a:solidFill>
              <a:latin typeface="Times New Roman" charset="0"/>
              <a:ea typeface="MS PGothic" charset="0"/>
              <a:cs typeface="MS PGothic" charset="0"/>
            </a:endParaRPr>
          </a:p>
          <a:p>
            <a:pPr algn="ctr" eaLnBrk="1" hangingPunct="1"/>
            <a:r>
              <a:rPr lang="en-US" sz="1800" b="1" i="1" dirty="0">
                <a:solidFill>
                  <a:srgbClr val="FFFFFF"/>
                </a:solidFill>
                <a:latin typeface="Times New Roman" charset="0"/>
                <a:ea typeface="MS PGothic" charset="0"/>
                <a:cs typeface="MS PGothic" charset="0"/>
              </a:rPr>
              <a:t>   </a:t>
            </a:r>
            <a:endParaRPr lang="en-US" sz="2000" b="1" i="1" dirty="0">
              <a:solidFill>
                <a:srgbClr val="FFFFFF"/>
              </a:solidFill>
              <a:latin typeface="Times New Roman" charset="0"/>
              <a:ea typeface="MS PGothic" charset="0"/>
              <a:cs typeface="MS PGothic" charset="0"/>
            </a:endParaRPr>
          </a:p>
        </p:txBody>
      </p:sp>
      <p:sp>
        <p:nvSpPr>
          <p:cNvPr id="310289" name="Text Box 78"/>
          <p:cNvSpPr txBox="1">
            <a:spLocks noChangeArrowheads="1"/>
          </p:cNvSpPr>
          <p:nvPr/>
        </p:nvSpPr>
        <p:spPr bwMode="auto">
          <a:xfrm>
            <a:off x="5359401" y="3657601"/>
            <a:ext cx="4921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solidFill>
                  <a:srgbClr val="FFFF66"/>
                </a:solidFill>
                <a:latin typeface="Times New Roman" charset="0"/>
                <a:ea typeface="MS PGothic" charset="0"/>
                <a:cs typeface="MS PGothic" charset="0"/>
              </a:rPr>
              <a:t>5</a:t>
            </a:r>
            <a:r>
              <a:rPr lang="ja-JP" altLang="en-US" b="1">
                <a:solidFill>
                  <a:srgbClr val="FFFF66"/>
                </a:solidFill>
                <a:latin typeface="Times New Roman" charset="0"/>
                <a:ea typeface="MS PGothic" charset="0"/>
                <a:cs typeface="MS PGothic" charset="0"/>
              </a:rPr>
              <a:t>’</a:t>
            </a:r>
            <a:endParaRPr lang="en-US" b="1" dirty="0">
              <a:solidFill>
                <a:srgbClr val="FFFF66"/>
              </a:solidFill>
              <a:latin typeface="Times New Roman" charset="0"/>
              <a:ea typeface="MS PGothic" charset="0"/>
              <a:cs typeface="MS PGothic" charset="0"/>
            </a:endParaRPr>
          </a:p>
        </p:txBody>
      </p:sp>
      <p:sp>
        <p:nvSpPr>
          <p:cNvPr id="310290" name="Text Box 79"/>
          <p:cNvSpPr txBox="1">
            <a:spLocks noChangeArrowheads="1"/>
          </p:cNvSpPr>
          <p:nvPr/>
        </p:nvSpPr>
        <p:spPr bwMode="auto">
          <a:xfrm>
            <a:off x="7721601" y="3692526"/>
            <a:ext cx="4921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solidFill>
                  <a:srgbClr val="FFFF66"/>
                </a:solidFill>
                <a:latin typeface="Times New Roman" charset="0"/>
                <a:ea typeface="MS PGothic" charset="0"/>
                <a:cs typeface="MS PGothic" charset="0"/>
              </a:rPr>
              <a:t>3</a:t>
            </a:r>
            <a:r>
              <a:rPr lang="ja-JP" altLang="en-US" b="1">
                <a:solidFill>
                  <a:srgbClr val="FFFF66"/>
                </a:solidFill>
                <a:latin typeface="Times New Roman" charset="0"/>
                <a:ea typeface="MS PGothic" charset="0"/>
                <a:cs typeface="MS PGothic" charset="0"/>
              </a:rPr>
              <a:t>’</a:t>
            </a:r>
            <a:endParaRPr lang="en-US" b="1" dirty="0">
              <a:solidFill>
                <a:srgbClr val="FFFF66"/>
              </a:solidFill>
              <a:latin typeface="Times New Roman" charset="0"/>
              <a:ea typeface="MS PGothic" charset="0"/>
              <a:cs typeface="MS PGothic" charset="0"/>
            </a:endParaRPr>
          </a:p>
        </p:txBody>
      </p:sp>
      <p:sp>
        <p:nvSpPr>
          <p:cNvPr id="310291" name="Text Box 82"/>
          <p:cNvSpPr txBox="1">
            <a:spLocks noChangeArrowheads="1"/>
          </p:cNvSpPr>
          <p:nvPr/>
        </p:nvSpPr>
        <p:spPr bwMode="auto">
          <a:xfrm>
            <a:off x="6731000" y="3886200"/>
            <a:ext cx="736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2000" b="1" dirty="0">
                <a:solidFill>
                  <a:srgbClr val="010000"/>
                </a:solidFill>
                <a:latin typeface="Times New Roman" charset="0"/>
                <a:ea typeface="MS PGothic" charset="0"/>
                <a:cs typeface="MS PGothic" charset="0"/>
              </a:rPr>
              <a:t>UAA</a:t>
            </a:r>
          </a:p>
        </p:txBody>
      </p:sp>
      <p:sp>
        <p:nvSpPr>
          <p:cNvPr id="310292" name="Line 83"/>
          <p:cNvSpPr>
            <a:spLocks noChangeShapeType="1"/>
          </p:cNvSpPr>
          <p:nvPr/>
        </p:nvSpPr>
        <p:spPr bwMode="auto">
          <a:xfrm>
            <a:off x="7162800" y="3802064"/>
            <a:ext cx="1588" cy="130175"/>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wrap="none"/>
          <a:lstStyle/>
          <a:p>
            <a:endParaRPr lang="en-US" dirty="0">
              <a:solidFill>
                <a:prstClr val="white"/>
              </a:solidFill>
              <a:latin typeface="Calibri"/>
            </a:endParaRPr>
          </a:p>
        </p:txBody>
      </p:sp>
      <p:grpSp>
        <p:nvGrpSpPr>
          <p:cNvPr id="310293" name="Group 130"/>
          <p:cNvGrpSpPr>
            <a:grpSpLocks/>
          </p:cNvGrpSpPr>
          <p:nvPr/>
        </p:nvGrpSpPr>
        <p:grpSpPr bwMode="auto">
          <a:xfrm>
            <a:off x="6834188" y="2682876"/>
            <a:ext cx="842962" cy="1185863"/>
            <a:chOff x="1713" y="1632"/>
            <a:chExt cx="531" cy="872"/>
          </a:xfrm>
        </p:grpSpPr>
        <p:sp>
          <p:nvSpPr>
            <p:cNvPr id="310336" name="Freeform 13"/>
            <p:cNvSpPr>
              <a:spLocks/>
            </p:cNvSpPr>
            <p:nvPr/>
          </p:nvSpPr>
          <p:spPr bwMode="auto">
            <a:xfrm>
              <a:off x="1776" y="2064"/>
              <a:ext cx="211" cy="440"/>
            </a:xfrm>
            <a:custGeom>
              <a:avLst/>
              <a:gdLst>
                <a:gd name="T0" fmla="*/ 22 w 211"/>
                <a:gd name="T1" fmla="*/ 68 h 440"/>
                <a:gd name="T2" fmla="*/ 66 w 211"/>
                <a:gd name="T3" fmla="*/ 83 h 440"/>
                <a:gd name="T4" fmla="*/ 52 w 211"/>
                <a:gd name="T5" fmla="*/ 163 h 440"/>
                <a:gd name="T6" fmla="*/ 139 w 211"/>
                <a:gd name="T7" fmla="*/ 200 h 440"/>
                <a:gd name="T8" fmla="*/ 95 w 211"/>
                <a:gd name="T9" fmla="*/ 236 h 440"/>
                <a:gd name="T10" fmla="*/ 103 w 211"/>
                <a:gd name="T11" fmla="*/ 273 h 440"/>
                <a:gd name="T12" fmla="*/ 146 w 211"/>
                <a:gd name="T13" fmla="*/ 287 h 440"/>
                <a:gd name="T14" fmla="*/ 117 w 211"/>
                <a:gd name="T15" fmla="*/ 316 h 440"/>
                <a:gd name="T16" fmla="*/ 110 w 211"/>
                <a:gd name="T17" fmla="*/ 338 h 440"/>
                <a:gd name="T18" fmla="*/ 176 w 211"/>
                <a:gd name="T19" fmla="*/ 367 h 440"/>
                <a:gd name="T20" fmla="*/ 88 w 211"/>
                <a:gd name="T21" fmla="*/ 375 h 440"/>
                <a:gd name="T22" fmla="*/ 66 w 211"/>
                <a:gd name="T23" fmla="*/ 360 h 440"/>
                <a:gd name="T24" fmla="*/ 73 w 211"/>
                <a:gd name="T25" fmla="*/ 338 h 440"/>
                <a:gd name="T26" fmla="*/ 161 w 211"/>
                <a:gd name="T27" fmla="*/ 309 h 440"/>
                <a:gd name="T28" fmla="*/ 37 w 211"/>
                <a:gd name="T29" fmla="*/ 200 h 440"/>
                <a:gd name="T30" fmla="*/ 88 w 211"/>
                <a:gd name="T31" fmla="*/ 156 h 440"/>
                <a:gd name="T32" fmla="*/ 88 w 211"/>
                <a:gd name="T33" fmla="*/ 47 h 440"/>
                <a:gd name="T34" fmla="*/ 30 w 211"/>
                <a:gd name="T35" fmla="*/ 54 h 440"/>
                <a:gd name="T36" fmla="*/ 22 w 211"/>
                <a:gd name="T37" fmla="*/ 68 h 4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1"/>
                <a:gd name="T58" fmla="*/ 0 h 440"/>
                <a:gd name="T59" fmla="*/ 211 w 211"/>
                <a:gd name="T60" fmla="*/ 440 h 4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1" h="440">
                  <a:moveTo>
                    <a:pt x="22" y="68"/>
                  </a:moveTo>
                  <a:cubicBezTo>
                    <a:pt x="37" y="73"/>
                    <a:pt x="63" y="68"/>
                    <a:pt x="66" y="83"/>
                  </a:cubicBezTo>
                  <a:cubicBezTo>
                    <a:pt x="71" y="107"/>
                    <a:pt x="60" y="139"/>
                    <a:pt x="52" y="163"/>
                  </a:cubicBezTo>
                  <a:cubicBezTo>
                    <a:pt x="82" y="174"/>
                    <a:pt x="109" y="189"/>
                    <a:pt x="139" y="200"/>
                  </a:cubicBezTo>
                  <a:cubicBezTo>
                    <a:pt x="151" y="239"/>
                    <a:pt x="130" y="228"/>
                    <a:pt x="95" y="236"/>
                  </a:cubicBezTo>
                  <a:cubicBezTo>
                    <a:pt x="98" y="248"/>
                    <a:pt x="94" y="264"/>
                    <a:pt x="103" y="273"/>
                  </a:cubicBezTo>
                  <a:cubicBezTo>
                    <a:pt x="114" y="284"/>
                    <a:pt x="146" y="287"/>
                    <a:pt x="146" y="287"/>
                  </a:cubicBezTo>
                  <a:cubicBezTo>
                    <a:pt x="189" y="330"/>
                    <a:pt x="163" y="293"/>
                    <a:pt x="117" y="316"/>
                  </a:cubicBezTo>
                  <a:cubicBezTo>
                    <a:pt x="110" y="319"/>
                    <a:pt x="112" y="331"/>
                    <a:pt x="110" y="338"/>
                  </a:cubicBezTo>
                  <a:cubicBezTo>
                    <a:pt x="134" y="347"/>
                    <a:pt x="154" y="353"/>
                    <a:pt x="176" y="367"/>
                  </a:cubicBezTo>
                  <a:cubicBezTo>
                    <a:pt x="199" y="440"/>
                    <a:pt x="113" y="383"/>
                    <a:pt x="88" y="375"/>
                  </a:cubicBezTo>
                  <a:cubicBezTo>
                    <a:pt x="81" y="370"/>
                    <a:pt x="69" y="368"/>
                    <a:pt x="66" y="360"/>
                  </a:cubicBezTo>
                  <a:cubicBezTo>
                    <a:pt x="63" y="353"/>
                    <a:pt x="67" y="342"/>
                    <a:pt x="73" y="338"/>
                  </a:cubicBezTo>
                  <a:cubicBezTo>
                    <a:pt x="88" y="327"/>
                    <a:pt x="141" y="315"/>
                    <a:pt x="161" y="309"/>
                  </a:cubicBezTo>
                  <a:cubicBezTo>
                    <a:pt x="211" y="236"/>
                    <a:pt x="84" y="230"/>
                    <a:pt x="37" y="200"/>
                  </a:cubicBezTo>
                  <a:cubicBezTo>
                    <a:pt x="47" y="157"/>
                    <a:pt x="49" y="168"/>
                    <a:pt x="88" y="156"/>
                  </a:cubicBezTo>
                  <a:cubicBezTo>
                    <a:pt x="135" y="124"/>
                    <a:pt x="137" y="78"/>
                    <a:pt x="88" y="47"/>
                  </a:cubicBezTo>
                  <a:cubicBezTo>
                    <a:pt x="73" y="0"/>
                    <a:pt x="42" y="16"/>
                    <a:pt x="30" y="54"/>
                  </a:cubicBezTo>
                  <a:cubicBezTo>
                    <a:pt x="0" y="44"/>
                    <a:pt x="4" y="41"/>
                    <a:pt x="22" y="68"/>
                  </a:cubicBezTo>
                  <a:close/>
                </a:path>
              </a:pathLst>
            </a:custGeom>
            <a:solidFill>
              <a:schemeClr val="accent1"/>
            </a:solidFill>
            <a:ln w="38100">
              <a:solidFill>
                <a:srgbClr val="000000"/>
              </a:solidFill>
              <a:round/>
              <a:headEnd/>
              <a:tailEnd/>
            </a:ln>
          </p:spPr>
          <p:txBody>
            <a:bodyPr/>
            <a:lstStyle/>
            <a:p>
              <a:endParaRPr lang="en-US" dirty="0">
                <a:solidFill>
                  <a:prstClr val="white"/>
                </a:solidFill>
                <a:latin typeface="Calibri"/>
              </a:endParaRPr>
            </a:p>
          </p:txBody>
        </p:sp>
        <p:grpSp>
          <p:nvGrpSpPr>
            <p:cNvPr id="310337" name="Group 88"/>
            <p:cNvGrpSpPr>
              <a:grpSpLocks/>
            </p:cNvGrpSpPr>
            <p:nvPr/>
          </p:nvGrpSpPr>
          <p:grpSpPr bwMode="auto">
            <a:xfrm>
              <a:off x="1713" y="1632"/>
              <a:ext cx="531" cy="822"/>
              <a:chOff x="1747" y="864"/>
              <a:chExt cx="531" cy="822"/>
            </a:xfrm>
          </p:grpSpPr>
          <p:sp>
            <p:nvSpPr>
              <p:cNvPr id="310338" name="Text Box 86"/>
              <p:cNvSpPr txBox="1">
                <a:spLocks noChangeArrowheads="1"/>
              </p:cNvSpPr>
              <p:nvPr/>
            </p:nvSpPr>
            <p:spPr bwMode="auto">
              <a:xfrm>
                <a:off x="1747" y="864"/>
                <a:ext cx="531" cy="8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endParaRPr lang="en-US" sz="1800" b="1" i="1" dirty="0">
                  <a:solidFill>
                    <a:srgbClr val="FFFFFF"/>
                  </a:solidFill>
                  <a:latin typeface="Times New Roman" charset="0"/>
                  <a:ea typeface="MS PGothic" charset="0"/>
                  <a:cs typeface="MS PGothic" charset="0"/>
                </a:endParaRPr>
              </a:p>
              <a:p>
                <a:pPr algn="ctr" eaLnBrk="1" hangingPunct="1">
                  <a:lnSpc>
                    <a:spcPct val="65000"/>
                  </a:lnSpc>
                </a:pPr>
                <a:r>
                  <a:rPr lang="en-US" sz="2000" b="1" i="1" dirty="0">
                    <a:solidFill>
                      <a:srgbClr val="000066"/>
                    </a:solidFill>
                    <a:latin typeface="Times New Roman" charset="0"/>
                    <a:ea typeface="MS PGothic" charset="0"/>
                    <a:cs typeface="MS PGothic" charset="0"/>
                  </a:rPr>
                  <a:t>   </a:t>
                </a:r>
              </a:p>
              <a:p>
                <a:pPr algn="ctr" eaLnBrk="1" hangingPunct="1">
                  <a:lnSpc>
                    <a:spcPct val="65000"/>
                  </a:lnSpc>
                </a:pPr>
                <a:r>
                  <a:rPr lang="en-US" b="1" dirty="0">
                    <a:solidFill>
                      <a:srgbClr val="FF3300"/>
                    </a:solidFill>
                    <a:latin typeface="Times New Roman" charset="0"/>
                    <a:ea typeface="MS PGothic" charset="0"/>
                    <a:cs typeface="MS PGothic" charset="0"/>
                  </a:rPr>
                  <a:t>   </a:t>
                </a:r>
                <a:r>
                  <a:rPr lang="en-US" sz="2000" b="1" dirty="0">
                    <a:solidFill>
                      <a:srgbClr val="000000"/>
                    </a:solidFill>
                    <a:latin typeface="Times New Roman" charset="0"/>
                    <a:ea typeface="MS PGothic" charset="0"/>
                    <a:cs typeface="MS PGothic" charset="0"/>
                  </a:rPr>
                  <a:t>Arg</a:t>
                </a:r>
              </a:p>
              <a:p>
                <a:pPr algn="ctr" eaLnBrk="1" hangingPunct="1"/>
                <a:endParaRPr lang="en-US" sz="2000" b="1" i="1" dirty="0">
                  <a:solidFill>
                    <a:srgbClr val="000000"/>
                  </a:solidFill>
                  <a:latin typeface="Times New Roman" charset="0"/>
                  <a:ea typeface="MS PGothic" charset="0"/>
                  <a:cs typeface="MS PGothic" charset="0"/>
                </a:endParaRPr>
              </a:p>
            </p:txBody>
          </p:sp>
          <p:sp>
            <p:nvSpPr>
              <p:cNvPr id="310339" name="AutoShape 87"/>
              <p:cNvSpPr>
                <a:spLocks noChangeArrowheads="1"/>
              </p:cNvSpPr>
              <p:nvPr/>
            </p:nvSpPr>
            <p:spPr bwMode="auto">
              <a:xfrm>
                <a:off x="1824" y="1200"/>
                <a:ext cx="96" cy="96"/>
              </a:xfrm>
              <a:prstGeom prst="flowChartConnector">
                <a:avLst/>
              </a:prstGeom>
              <a:solidFill>
                <a:srgbClr val="FF3300"/>
              </a:solidFill>
              <a:ln w="9525">
                <a:solidFill>
                  <a:srgbClr val="000000"/>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grpSp>
      </p:grpSp>
      <p:sp>
        <p:nvSpPr>
          <p:cNvPr id="310294" name="Line 2117"/>
          <p:cNvSpPr>
            <a:spLocks noChangeShapeType="1"/>
          </p:cNvSpPr>
          <p:nvPr/>
        </p:nvSpPr>
        <p:spPr bwMode="auto">
          <a:xfrm flipV="1">
            <a:off x="2382838" y="3692525"/>
            <a:ext cx="152400" cy="381000"/>
          </a:xfrm>
          <a:prstGeom prst="line">
            <a:avLst/>
          </a:prstGeom>
          <a:noFill/>
          <a:ln w="38100">
            <a:solidFill>
              <a:schemeClr val="bg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solidFill>
                <a:prstClr val="white"/>
              </a:solidFill>
              <a:latin typeface="Calibri"/>
            </a:endParaRPr>
          </a:p>
        </p:txBody>
      </p:sp>
      <p:sp>
        <p:nvSpPr>
          <p:cNvPr id="310295" name="Text Box 2052"/>
          <p:cNvSpPr txBox="1">
            <a:spLocks noChangeArrowheads="1"/>
          </p:cNvSpPr>
          <p:nvPr/>
        </p:nvSpPr>
        <p:spPr bwMode="auto">
          <a:xfrm>
            <a:off x="4611688" y="2286001"/>
            <a:ext cx="1841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endParaRPr lang="en-US" dirty="0">
              <a:solidFill>
                <a:srgbClr val="000066"/>
              </a:solidFill>
              <a:latin typeface="Times New Roman" charset="0"/>
              <a:ea typeface="MS PGothic" charset="0"/>
              <a:cs typeface="MS PGothic" charset="0"/>
            </a:endParaRPr>
          </a:p>
        </p:txBody>
      </p:sp>
      <p:sp>
        <p:nvSpPr>
          <p:cNvPr id="310296" name="Line 2113"/>
          <p:cNvSpPr>
            <a:spLocks noChangeShapeType="1"/>
          </p:cNvSpPr>
          <p:nvPr/>
        </p:nvSpPr>
        <p:spPr bwMode="auto">
          <a:xfrm flipH="1">
            <a:off x="3983038" y="2168525"/>
            <a:ext cx="152400" cy="381000"/>
          </a:xfrm>
          <a:prstGeom prst="line">
            <a:avLst/>
          </a:prstGeom>
          <a:noFill/>
          <a:ln w="28575">
            <a:solidFill>
              <a:schemeClr val="bg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solidFill>
                <a:prstClr val="white"/>
              </a:solidFill>
              <a:latin typeface="Calibri"/>
            </a:endParaRPr>
          </a:p>
        </p:txBody>
      </p:sp>
      <p:grpSp>
        <p:nvGrpSpPr>
          <p:cNvPr id="310297" name="Group 48"/>
          <p:cNvGrpSpPr>
            <a:grpSpLocks/>
          </p:cNvGrpSpPr>
          <p:nvPr/>
        </p:nvGrpSpPr>
        <p:grpSpPr bwMode="auto">
          <a:xfrm>
            <a:off x="1890714" y="1066801"/>
            <a:ext cx="2840037" cy="3205163"/>
            <a:chOff x="3429001" y="1447800"/>
            <a:chExt cx="2840038" cy="3204567"/>
          </a:xfrm>
        </p:grpSpPr>
        <p:sp>
          <p:nvSpPr>
            <p:cNvPr id="310299" name="Text Box 2112"/>
            <p:cNvSpPr txBox="1">
              <a:spLocks noChangeArrowheads="1"/>
            </p:cNvSpPr>
            <p:nvPr/>
          </p:nvSpPr>
          <p:spPr bwMode="auto">
            <a:xfrm>
              <a:off x="3937001" y="1447800"/>
              <a:ext cx="1527176" cy="4618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dirty="0">
                  <a:solidFill>
                    <a:srgbClr val="FFFFFF"/>
                  </a:solidFill>
                  <a:latin typeface="Comic Sans MS" charset="0"/>
                  <a:ea typeface="MS PGothic" charset="0"/>
                  <a:cs typeface="MS PGothic" charset="0"/>
                </a:rPr>
                <a:t>Ribosome</a:t>
              </a:r>
            </a:p>
          </p:txBody>
        </p:sp>
        <p:grpSp>
          <p:nvGrpSpPr>
            <p:cNvPr id="310300" name="Group 2274"/>
            <p:cNvGrpSpPr>
              <a:grpSpLocks/>
            </p:cNvGrpSpPr>
            <p:nvPr/>
          </p:nvGrpSpPr>
          <p:grpSpPr bwMode="auto">
            <a:xfrm>
              <a:off x="3429001" y="3340102"/>
              <a:ext cx="2840038" cy="1100138"/>
              <a:chOff x="2160" y="2112"/>
              <a:chExt cx="1789" cy="693"/>
            </a:xfrm>
          </p:grpSpPr>
          <p:grpSp>
            <p:nvGrpSpPr>
              <p:cNvPr id="310321" name="Group 2210"/>
              <p:cNvGrpSpPr>
                <a:grpSpLocks/>
              </p:cNvGrpSpPr>
              <p:nvPr/>
            </p:nvGrpSpPr>
            <p:grpSpPr bwMode="auto">
              <a:xfrm>
                <a:off x="2160" y="2112"/>
                <a:ext cx="1789" cy="693"/>
                <a:chOff x="2160" y="2112"/>
                <a:chExt cx="1789" cy="693"/>
              </a:xfrm>
            </p:grpSpPr>
            <p:grpSp>
              <p:nvGrpSpPr>
                <p:cNvPr id="310327" name="Group 2164"/>
                <p:cNvGrpSpPr>
                  <a:grpSpLocks/>
                </p:cNvGrpSpPr>
                <p:nvPr/>
              </p:nvGrpSpPr>
              <p:grpSpPr bwMode="auto">
                <a:xfrm>
                  <a:off x="2160" y="2112"/>
                  <a:ext cx="1789" cy="693"/>
                  <a:chOff x="2160" y="2112"/>
                  <a:chExt cx="1789" cy="693"/>
                </a:xfrm>
              </p:grpSpPr>
              <p:sp>
                <p:nvSpPr>
                  <p:cNvPr id="310329" name="Oval 2072"/>
                  <p:cNvSpPr>
                    <a:spLocks noChangeArrowheads="1"/>
                  </p:cNvSpPr>
                  <p:nvPr/>
                </p:nvSpPr>
                <p:spPr bwMode="auto">
                  <a:xfrm>
                    <a:off x="2928" y="2112"/>
                    <a:ext cx="1008" cy="576"/>
                  </a:xfrm>
                  <a:prstGeom prst="ellipse">
                    <a:avLst/>
                  </a:prstGeom>
                  <a:solidFill>
                    <a:schemeClr val="accent1"/>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30" name="Freeform 2074"/>
                  <p:cNvSpPr>
                    <a:spLocks/>
                  </p:cNvSpPr>
                  <p:nvPr/>
                </p:nvSpPr>
                <p:spPr bwMode="auto">
                  <a:xfrm>
                    <a:off x="3168" y="2208"/>
                    <a:ext cx="211" cy="440"/>
                  </a:xfrm>
                  <a:custGeom>
                    <a:avLst/>
                    <a:gdLst>
                      <a:gd name="T0" fmla="*/ 22 w 211"/>
                      <a:gd name="T1" fmla="*/ 68 h 440"/>
                      <a:gd name="T2" fmla="*/ 66 w 211"/>
                      <a:gd name="T3" fmla="*/ 83 h 440"/>
                      <a:gd name="T4" fmla="*/ 52 w 211"/>
                      <a:gd name="T5" fmla="*/ 163 h 440"/>
                      <a:gd name="T6" fmla="*/ 139 w 211"/>
                      <a:gd name="T7" fmla="*/ 200 h 440"/>
                      <a:gd name="T8" fmla="*/ 95 w 211"/>
                      <a:gd name="T9" fmla="*/ 236 h 440"/>
                      <a:gd name="T10" fmla="*/ 103 w 211"/>
                      <a:gd name="T11" fmla="*/ 273 h 440"/>
                      <a:gd name="T12" fmla="*/ 146 w 211"/>
                      <a:gd name="T13" fmla="*/ 287 h 440"/>
                      <a:gd name="T14" fmla="*/ 117 w 211"/>
                      <a:gd name="T15" fmla="*/ 316 h 440"/>
                      <a:gd name="T16" fmla="*/ 110 w 211"/>
                      <a:gd name="T17" fmla="*/ 338 h 440"/>
                      <a:gd name="T18" fmla="*/ 176 w 211"/>
                      <a:gd name="T19" fmla="*/ 367 h 440"/>
                      <a:gd name="T20" fmla="*/ 88 w 211"/>
                      <a:gd name="T21" fmla="*/ 375 h 440"/>
                      <a:gd name="T22" fmla="*/ 66 w 211"/>
                      <a:gd name="T23" fmla="*/ 360 h 440"/>
                      <a:gd name="T24" fmla="*/ 73 w 211"/>
                      <a:gd name="T25" fmla="*/ 338 h 440"/>
                      <a:gd name="T26" fmla="*/ 161 w 211"/>
                      <a:gd name="T27" fmla="*/ 309 h 440"/>
                      <a:gd name="T28" fmla="*/ 37 w 211"/>
                      <a:gd name="T29" fmla="*/ 200 h 440"/>
                      <a:gd name="T30" fmla="*/ 88 w 211"/>
                      <a:gd name="T31" fmla="*/ 156 h 440"/>
                      <a:gd name="T32" fmla="*/ 88 w 211"/>
                      <a:gd name="T33" fmla="*/ 47 h 440"/>
                      <a:gd name="T34" fmla="*/ 30 w 211"/>
                      <a:gd name="T35" fmla="*/ 54 h 440"/>
                      <a:gd name="T36" fmla="*/ 22 w 211"/>
                      <a:gd name="T37" fmla="*/ 68 h 4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1"/>
                      <a:gd name="T58" fmla="*/ 0 h 440"/>
                      <a:gd name="T59" fmla="*/ 211 w 211"/>
                      <a:gd name="T60" fmla="*/ 440 h 4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1" h="440">
                        <a:moveTo>
                          <a:pt x="22" y="68"/>
                        </a:moveTo>
                        <a:cubicBezTo>
                          <a:pt x="37" y="73"/>
                          <a:pt x="63" y="68"/>
                          <a:pt x="66" y="83"/>
                        </a:cubicBezTo>
                        <a:cubicBezTo>
                          <a:pt x="71" y="107"/>
                          <a:pt x="60" y="139"/>
                          <a:pt x="52" y="163"/>
                        </a:cubicBezTo>
                        <a:cubicBezTo>
                          <a:pt x="82" y="174"/>
                          <a:pt x="109" y="189"/>
                          <a:pt x="139" y="200"/>
                        </a:cubicBezTo>
                        <a:cubicBezTo>
                          <a:pt x="151" y="239"/>
                          <a:pt x="130" y="228"/>
                          <a:pt x="95" y="236"/>
                        </a:cubicBezTo>
                        <a:cubicBezTo>
                          <a:pt x="98" y="248"/>
                          <a:pt x="94" y="264"/>
                          <a:pt x="103" y="273"/>
                        </a:cubicBezTo>
                        <a:cubicBezTo>
                          <a:pt x="114" y="284"/>
                          <a:pt x="146" y="287"/>
                          <a:pt x="146" y="287"/>
                        </a:cubicBezTo>
                        <a:cubicBezTo>
                          <a:pt x="189" y="330"/>
                          <a:pt x="163" y="293"/>
                          <a:pt x="117" y="316"/>
                        </a:cubicBezTo>
                        <a:cubicBezTo>
                          <a:pt x="110" y="319"/>
                          <a:pt x="112" y="331"/>
                          <a:pt x="110" y="338"/>
                        </a:cubicBezTo>
                        <a:cubicBezTo>
                          <a:pt x="134" y="347"/>
                          <a:pt x="154" y="353"/>
                          <a:pt x="176" y="367"/>
                        </a:cubicBezTo>
                        <a:cubicBezTo>
                          <a:pt x="199" y="440"/>
                          <a:pt x="113" y="383"/>
                          <a:pt x="88" y="375"/>
                        </a:cubicBezTo>
                        <a:cubicBezTo>
                          <a:pt x="81" y="370"/>
                          <a:pt x="69" y="368"/>
                          <a:pt x="66" y="360"/>
                        </a:cubicBezTo>
                        <a:cubicBezTo>
                          <a:pt x="63" y="353"/>
                          <a:pt x="67" y="342"/>
                          <a:pt x="73" y="338"/>
                        </a:cubicBezTo>
                        <a:cubicBezTo>
                          <a:pt x="88" y="327"/>
                          <a:pt x="141" y="315"/>
                          <a:pt x="161" y="309"/>
                        </a:cubicBezTo>
                        <a:cubicBezTo>
                          <a:pt x="211" y="236"/>
                          <a:pt x="84" y="230"/>
                          <a:pt x="37" y="200"/>
                        </a:cubicBezTo>
                        <a:cubicBezTo>
                          <a:pt x="47" y="157"/>
                          <a:pt x="49" y="168"/>
                          <a:pt x="88" y="156"/>
                        </a:cubicBezTo>
                        <a:cubicBezTo>
                          <a:pt x="135" y="124"/>
                          <a:pt x="137" y="78"/>
                          <a:pt x="88" y="47"/>
                        </a:cubicBezTo>
                        <a:cubicBezTo>
                          <a:pt x="73" y="0"/>
                          <a:pt x="42" y="16"/>
                          <a:pt x="30" y="54"/>
                        </a:cubicBezTo>
                        <a:cubicBezTo>
                          <a:pt x="0" y="44"/>
                          <a:pt x="4" y="41"/>
                          <a:pt x="22" y="68"/>
                        </a:cubicBezTo>
                        <a:close/>
                      </a:path>
                    </a:pathLst>
                  </a:cu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solidFill>
                        <a:prstClr val="white"/>
                      </a:solidFill>
                      <a:latin typeface="Calibri"/>
                    </a:endParaRPr>
                  </a:p>
                </p:txBody>
              </p:sp>
              <p:sp>
                <p:nvSpPr>
                  <p:cNvPr id="310331" name="Freeform 2075"/>
                  <p:cNvSpPr>
                    <a:spLocks/>
                  </p:cNvSpPr>
                  <p:nvPr/>
                </p:nvSpPr>
                <p:spPr bwMode="auto">
                  <a:xfrm>
                    <a:off x="3408" y="2256"/>
                    <a:ext cx="211" cy="440"/>
                  </a:xfrm>
                  <a:custGeom>
                    <a:avLst/>
                    <a:gdLst>
                      <a:gd name="T0" fmla="*/ 22 w 211"/>
                      <a:gd name="T1" fmla="*/ 68 h 440"/>
                      <a:gd name="T2" fmla="*/ 66 w 211"/>
                      <a:gd name="T3" fmla="*/ 83 h 440"/>
                      <a:gd name="T4" fmla="*/ 52 w 211"/>
                      <a:gd name="T5" fmla="*/ 163 h 440"/>
                      <a:gd name="T6" fmla="*/ 139 w 211"/>
                      <a:gd name="T7" fmla="*/ 200 h 440"/>
                      <a:gd name="T8" fmla="*/ 95 w 211"/>
                      <a:gd name="T9" fmla="*/ 236 h 440"/>
                      <a:gd name="T10" fmla="*/ 103 w 211"/>
                      <a:gd name="T11" fmla="*/ 273 h 440"/>
                      <a:gd name="T12" fmla="*/ 146 w 211"/>
                      <a:gd name="T13" fmla="*/ 287 h 440"/>
                      <a:gd name="T14" fmla="*/ 117 w 211"/>
                      <a:gd name="T15" fmla="*/ 316 h 440"/>
                      <a:gd name="T16" fmla="*/ 110 w 211"/>
                      <a:gd name="T17" fmla="*/ 338 h 440"/>
                      <a:gd name="T18" fmla="*/ 176 w 211"/>
                      <a:gd name="T19" fmla="*/ 367 h 440"/>
                      <a:gd name="T20" fmla="*/ 88 w 211"/>
                      <a:gd name="T21" fmla="*/ 375 h 440"/>
                      <a:gd name="T22" fmla="*/ 66 w 211"/>
                      <a:gd name="T23" fmla="*/ 360 h 440"/>
                      <a:gd name="T24" fmla="*/ 73 w 211"/>
                      <a:gd name="T25" fmla="*/ 338 h 440"/>
                      <a:gd name="T26" fmla="*/ 161 w 211"/>
                      <a:gd name="T27" fmla="*/ 309 h 440"/>
                      <a:gd name="T28" fmla="*/ 37 w 211"/>
                      <a:gd name="T29" fmla="*/ 200 h 440"/>
                      <a:gd name="T30" fmla="*/ 88 w 211"/>
                      <a:gd name="T31" fmla="*/ 156 h 440"/>
                      <a:gd name="T32" fmla="*/ 88 w 211"/>
                      <a:gd name="T33" fmla="*/ 47 h 440"/>
                      <a:gd name="T34" fmla="*/ 30 w 211"/>
                      <a:gd name="T35" fmla="*/ 54 h 440"/>
                      <a:gd name="T36" fmla="*/ 22 w 211"/>
                      <a:gd name="T37" fmla="*/ 68 h 4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1"/>
                      <a:gd name="T58" fmla="*/ 0 h 440"/>
                      <a:gd name="T59" fmla="*/ 211 w 211"/>
                      <a:gd name="T60" fmla="*/ 440 h 4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1" h="440">
                        <a:moveTo>
                          <a:pt x="22" y="68"/>
                        </a:moveTo>
                        <a:cubicBezTo>
                          <a:pt x="37" y="73"/>
                          <a:pt x="63" y="68"/>
                          <a:pt x="66" y="83"/>
                        </a:cubicBezTo>
                        <a:cubicBezTo>
                          <a:pt x="71" y="107"/>
                          <a:pt x="60" y="139"/>
                          <a:pt x="52" y="163"/>
                        </a:cubicBezTo>
                        <a:cubicBezTo>
                          <a:pt x="82" y="174"/>
                          <a:pt x="109" y="189"/>
                          <a:pt x="139" y="200"/>
                        </a:cubicBezTo>
                        <a:cubicBezTo>
                          <a:pt x="151" y="239"/>
                          <a:pt x="130" y="228"/>
                          <a:pt x="95" y="236"/>
                        </a:cubicBezTo>
                        <a:cubicBezTo>
                          <a:pt x="98" y="248"/>
                          <a:pt x="94" y="264"/>
                          <a:pt x="103" y="273"/>
                        </a:cubicBezTo>
                        <a:cubicBezTo>
                          <a:pt x="114" y="284"/>
                          <a:pt x="146" y="287"/>
                          <a:pt x="146" y="287"/>
                        </a:cubicBezTo>
                        <a:cubicBezTo>
                          <a:pt x="189" y="330"/>
                          <a:pt x="163" y="293"/>
                          <a:pt x="117" y="316"/>
                        </a:cubicBezTo>
                        <a:cubicBezTo>
                          <a:pt x="110" y="319"/>
                          <a:pt x="112" y="331"/>
                          <a:pt x="110" y="338"/>
                        </a:cubicBezTo>
                        <a:cubicBezTo>
                          <a:pt x="134" y="347"/>
                          <a:pt x="154" y="353"/>
                          <a:pt x="176" y="367"/>
                        </a:cubicBezTo>
                        <a:cubicBezTo>
                          <a:pt x="199" y="440"/>
                          <a:pt x="113" y="383"/>
                          <a:pt x="88" y="375"/>
                        </a:cubicBezTo>
                        <a:cubicBezTo>
                          <a:pt x="81" y="370"/>
                          <a:pt x="69" y="368"/>
                          <a:pt x="66" y="360"/>
                        </a:cubicBezTo>
                        <a:cubicBezTo>
                          <a:pt x="63" y="353"/>
                          <a:pt x="67" y="342"/>
                          <a:pt x="73" y="338"/>
                        </a:cubicBezTo>
                        <a:cubicBezTo>
                          <a:pt x="88" y="327"/>
                          <a:pt x="141" y="315"/>
                          <a:pt x="161" y="309"/>
                        </a:cubicBezTo>
                        <a:cubicBezTo>
                          <a:pt x="211" y="236"/>
                          <a:pt x="84" y="230"/>
                          <a:pt x="37" y="200"/>
                        </a:cubicBezTo>
                        <a:cubicBezTo>
                          <a:pt x="47" y="157"/>
                          <a:pt x="49" y="168"/>
                          <a:pt x="88" y="156"/>
                        </a:cubicBezTo>
                        <a:cubicBezTo>
                          <a:pt x="135" y="124"/>
                          <a:pt x="137" y="78"/>
                          <a:pt x="88" y="47"/>
                        </a:cubicBezTo>
                        <a:cubicBezTo>
                          <a:pt x="73" y="0"/>
                          <a:pt x="42" y="16"/>
                          <a:pt x="30" y="54"/>
                        </a:cubicBezTo>
                        <a:cubicBezTo>
                          <a:pt x="0" y="44"/>
                          <a:pt x="4" y="41"/>
                          <a:pt x="22" y="68"/>
                        </a:cubicBezTo>
                        <a:close/>
                      </a:path>
                    </a:pathLst>
                  </a:custGeom>
                  <a:noFill/>
                  <a:ln w="381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solidFill>
                        <a:prstClr val="white"/>
                      </a:solidFill>
                      <a:latin typeface="Calibri"/>
                    </a:endParaRPr>
                  </a:p>
                </p:txBody>
              </p:sp>
              <p:sp>
                <p:nvSpPr>
                  <p:cNvPr id="310332" name="Line 2085"/>
                  <p:cNvSpPr>
                    <a:spLocks noChangeShapeType="1"/>
                  </p:cNvSpPr>
                  <p:nvPr/>
                </p:nvSpPr>
                <p:spPr bwMode="auto">
                  <a:xfrm>
                    <a:off x="2400" y="2688"/>
                    <a:ext cx="1344" cy="1"/>
                  </a:xfrm>
                  <a:prstGeom prst="line">
                    <a:avLst/>
                  </a:prstGeom>
                  <a:noFill/>
                  <a:ln w="38100">
                    <a:solidFill>
                      <a:srgbClr val="FFFF66"/>
                    </a:solidFill>
                    <a:round/>
                    <a:headEnd/>
                    <a:tailEnd/>
                  </a:ln>
                  <a:extLst>
                    <a:ext uri="{909E8E84-426E-40dd-AFC4-6F175D3DCCD1}">
                      <a14:hiddenFill xmlns="" xmlns:a14="http://schemas.microsoft.com/office/drawing/2010/main">
                        <a:noFill/>
                      </a14:hiddenFill>
                    </a:ext>
                  </a:extLst>
                </p:spPr>
                <p:txBody>
                  <a:bodyPr/>
                  <a:lstStyle/>
                  <a:p>
                    <a:endParaRPr lang="en-US" dirty="0">
                      <a:solidFill>
                        <a:prstClr val="white"/>
                      </a:solidFill>
                      <a:latin typeface="Calibri"/>
                    </a:endParaRPr>
                  </a:p>
                </p:txBody>
              </p:sp>
              <p:sp>
                <p:nvSpPr>
                  <p:cNvPr id="310333" name="Text Box 2136"/>
                  <p:cNvSpPr txBox="1">
                    <a:spLocks noChangeArrowheads="1"/>
                  </p:cNvSpPr>
                  <p:nvPr/>
                </p:nvSpPr>
                <p:spPr bwMode="auto">
                  <a:xfrm>
                    <a:off x="3696" y="2592"/>
                    <a:ext cx="25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b="1" dirty="0">
                        <a:solidFill>
                          <a:srgbClr val="FFFFFF"/>
                        </a:solidFill>
                        <a:latin typeface="Arial" charset="0"/>
                        <a:ea typeface="MS PGothic" charset="0"/>
                        <a:cs typeface="MS PGothic" charset="0"/>
                      </a:rPr>
                      <a:t>3</a:t>
                    </a:r>
                    <a:r>
                      <a:rPr lang="ja-JP" altLang="en-US" sz="1600">
                        <a:solidFill>
                          <a:srgbClr val="FFFFFF"/>
                        </a:solidFill>
                        <a:latin typeface="Times New Roman" charset="0"/>
                        <a:ea typeface="MS PGothic" charset="0"/>
                        <a:cs typeface="MS PGothic" charset="0"/>
                      </a:rPr>
                      <a:t>’</a:t>
                    </a:r>
                    <a:endParaRPr lang="en-US" sz="1600" dirty="0">
                      <a:solidFill>
                        <a:srgbClr val="FFFFFF"/>
                      </a:solidFill>
                      <a:latin typeface="Times New Roman" charset="0"/>
                      <a:ea typeface="MS PGothic" charset="0"/>
                      <a:cs typeface="MS PGothic" charset="0"/>
                    </a:endParaRPr>
                  </a:p>
                </p:txBody>
              </p:sp>
              <p:sp>
                <p:nvSpPr>
                  <p:cNvPr id="310334" name="Text Box 2137"/>
                  <p:cNvSpPr txBox="1">
                    <a:spLocks noChangeArrowheads="1"/>
                  </p:cNvSpPr>
                  <p:nvPr/>
                </p:nvSpPr>
                <p:spPr bwMode="auto">
                  <a:xfrm>
                    <a:off x="2160" y="2544"/>
                    <a:ext cx="116"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endParaRPr lang="en-US" sz="1600" dirty="0">
                      <a:solidFill>
                        <a:srgbClr val="FFFFFF"/>
                      </a:solidFill>
                      <a:latin typeface="Times New Roman" charset="0"/>
                      <a:ea typeface="MS PGothic" charset="0"/>
                      <a:cs typeface="MS PGothic" charset="0"/>
                    </a:endParaRPr>
                  </a:p>
                </p:txBody>
              </p:sp>
              <p:sp>
                <p:nvSpPr>
                  <p:cNvPr id="310335" name="Text Box 2138"/>
                  <p:cNvSpPr txBox="1">
                    <a:spLocks noChangeArrowheads="1"/>
                  </p:cNvSpPr>
                  <p:nvPr/>
                </p:nvSpPr>
                <p:spPr bwMode="auto">
                  <a:xfrm>
                    <a:off x="2160" y="2592"/>
                    <a:ext cx="253"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b="1" dirty="0">
                        <a:solidFill>
                          <a:srgbClr val="FFFFFF"/>
                        </a:solidFill>
                        <a:latin typeface="Arial" charset="0"/>
                        <a:ea typeface="MS PGothic" charset="0"/>
                        <a:cs typeface="MS PGothic" charset="0"/>
                      </a:rPr>
                      <a:t>5</a:t>
                    </a:r>
                    <a:r>
                      <a:rPr lang="ja-JP" altLang="en-US" sz="1600" b="1">
                        <a:solidFill>
                          <a:srgbClr val="FFFFFF"/>
                        </a:solidFill>
                        <a:latin typeface="Arial" charset="0"/>
                        <a:ea typeface="MS PGothic" charset="0"/>
                        <a:cs typeface="MS PGothic" charset="0"/>
                      </a:rPr>
                      <a:t>’</a:t>
                    </a:r>
                    <a:endParaRPr lang="en-US" sz="1600" b="1" dirty="0">
                      <a:solidFill>
                        <a:srgbClr val="FFFFFF"/>
                      </a:solidFill>
                      <a:latin typeface="Arial" charset="0"/>
                      <a:ea typeface="MS PGothic" charset="0"/>
                      <a:cs typeface="MS PGothic" charset="0"/>
                    </a:endParaRPr>
                  </a:p>
                </p:txBody>
              </p:sp>
            </p:grpSp>
            <p:sp>
              <p:nvSpPr>
                <p:cNvPr id="310328" name="AutoShape 2150"/>
                <p:cNvSpPr>
                  <a:spLocks noChangeArrowheads="1"/>
                </p:cNvSpPr>
                <p:nvPr/>
              </p:nvSpPr>
              <p:spPr bwMode="auto">
                <a:xfrm>
                  <a:off x="3360" y="2208"/>
                  <a:ext cx="96" cy="96"/>
                </a:xfrm>
                <a:prstGeom prst="flowChartConnector">
                  <a:avLst/>
                </a:prstGeom>
                <a:solidFill>
                  <a:srgbClr val="FF3300"/>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grpSp>
          <p:grpSp>
            <p:nvGrpSpPr>
              <p:cNvPr id="310322" name="Group 2272"/>
              <p:cNvGrpSpPr>
                <a:grpSpLocks/>
              </p:cNvGrpSpPr>
              <p:nvPr/>
            </p:nvGrpSpPr>
            <p:grpSpPr bwMode="auto">
              <a:xfrm>
                <a:off x="3160" y="2208"/>
                <a:ext cx="251" cy="450"/>
                <a:chOff x="3208" y="2208"/>
                <a:chExt cx="251" cy="450"/>
              </a:xfrm>
            </p:grpSpPr>
            <p:grpSp>
              <p:nvGrpSpPr>
                <p:cNvPr id="310323" name="Group 2230"/>
                <p:cNvGrpSpPr>
                  <a:grpSpLocks/>
                </p:cNvGrpSpPr>
                <p:nvPr/>
              </p:nvGrpSpPr>
              <p:grpSpPr bwMode="auto">
                <a:xfrm>
                  <a:off x="3208" y="2208"/>
                  <a:ext cx="251" cy="432"/>
                  <a:chOff x="3199" y="2208"/>
                  <a:chExt cx="209" cy="432"/>
                </a:xfrm>
              </p:grpSpPr>
              <p:sp>
                <p:nvSpPr>
                  <p:cNvPr id="310325" name="Rectangle 2228"/>
                  <p:cNvSpPr>
                    <a:spLocks noChangeArrowheads="1"/>
                  </p:cNvSpPr>
                  <p:nvPr/>
                </p:nvSpPr>
                <p:spPr bwMode="auto">
                  <a:xfrm>
                    <a:off x="3199" y="2208"/>
                    <a:ext cx="161" cy="402"/>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26" name="Rectangle 2229"/>
                  <p:cNvSpPr>
                    <a:spLocks noChangeArrowheads="1"/>
                  </p:cNvSpPr>
                  <p:nvPr/>
                </p:nvSpPr>
                <p:spPr bwMode="auto">
                  <a:xfrm>
                    <a:off x="3312" y="2400"/>
                    <a:ext cx="96" cy="24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2400" dirty="0">
                      <a:solidFill>
                        <a:srgbClr val="FFFFFF"/>
                      </a:solidFill>
                      <a:latin typeface="Times New Roman" charset="0"/>
                      <a:ea typeface="MS PGothic" charset="0"/>
                      <a:cs typeface="MS PGothic" charset="0"/>
                    </a:endParaRPr>
                  </a:p>
                </p:txBody>
              </p:sp>
            </p:grpSp>
            <p:sp>
              <p:nvSpPr>
                <p:cNvPr id="310324" name="Rectangle 2271"/>
                <p:cNvSpPr>
                  <a:spLocks noChangeArrowheads="1"/>
                </p:cNvSpPr>
                <p:nvPr/>
              </p:nvSpPr>
              <p:spPr bwMode="auto">
                <a:xfrm>
                  <a:off x="3264" y="2610"/>
                  <a:ext cx="192" cy="4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sz="2400" dirty="0">
                    <a:solidFill>
                      <a:srgbClr val="FFFFFF"/>
                    </a:solidFill>
                    <a:latin typeface="Times New Roman" charset="0"/>
                    <a:ea typeface="MS PGothic" charset="0"/>
                    <a:cs typeface="MS PGothic" charset="0"/>
                  </a:endParaRPr>
                </a:p>
              </p:txBody>
            </p:sp>
          </p:grpSp>
        </p:grpSp>
        <p:grpSp>
          <p:nvGrpSpPr>
            <p:cNvPr id="310301" name="Group 2275"/>
            <p:cNvGrpSpPr>
              <a:grpSpLocks/>
            </p:cNvGrpSpPr>
            <p:nvPr/>
          </p:nvGrpSpPr>
          <p:grpSpPr bwMode="auto">
            <a:xfrm>
              <a:off x="4419600" y="1981200"/>
              <a:ext cx="990600" cy="1524000"/>
              <a:chOff x="2640" y="1296"/>
              <a:chExt cx="624" cy="960"/>
            </a:xfrm>
          </p:grpSpPr>
          <p:sp>
            <p:nvSpPr>
              <p:cNvPr id="310305" name="AutoShape 2276"/>
              <p:cNvSpPr>
                <a:spLocks noChangeArrowheads="1"/>
              </p:cNvSpPr>
              <p:nvPr/>
            </p:nvSpPr>
            <p:spPr bwMode="auto">
              <a:xfrm>
                <a:off x="3072" y="2016"/>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06" name="AutoShape 2277"/>
              <p:cNvSpPr>
                <a:spLocks noChangeArrowheads="1"/>
              </p:cNvSpPr>
              <p:nvPr/>
            </p:nvSpPr>
            <p:spPr bwMode="auto">
              <a:xfrm>
                <a:off x="2976" y="1632"/>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07" name="AutoShape 2278"/>
              <p:cNvSpPr>
                <a:spLocks noChangeArrowheads="1"/>
              </p:cNvSpPr>
              <p:nvPr/>
            </p:nvSpPr>
            <p:spPr bwMode="auto">
              <a:xfrm>
                <a:off x="2976" y="1728"/>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08" name="AutoShape 2279"/>
              <p:cNvSpPr>
                <a:spLocks noChangeArrowheads="1"/>
              </p:cNvSpPr>
              <p:nvPr/>
            </p:nvSpPr>
            <p:spPr bwMode="auto">
              <a:xfrm>
                <a:off x="2976" y="1824"/>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09" name="AutoShape 2280"/>
              <p:cNvSpPr>
                <a:spLocks noChangeArrowheads="1"/>
              </p:cNvSpPr>
              <p:nvPr/>
            </p:nvSpPr>
            <p:spPr bwMode="auto">
              <a:xfrm>
                <a:off x="3168" y="2160"/>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0" name="AutoShape 2281"/>
              <p:cNvSpPr>
                <a:spLocks noChangeArrowheads="1"/>
              </p:cNvSpPr>
              <p:nvPr/>
            </p:nvSpPr>
            <p:spPr bwMode="auto">
              <a:xfrm>
                <a:off x="2976" y="1920"/>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1" name="AutoShape 2282"/>
              <p:cNvSpPr>
                <a:spLocks noChangeArrowheads="1"/>
              </p:cNvSpPr>
              <p:nvPr/>
            </p:nvSpPr>
            <p:spPr bwMode="auto">
              <a:xfrm>
                <a:off x="3024" y="1968"/>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2" name="AutoShape 2283"/>
              <p:cNvSpPr>
                <a:spLocks noChangeArrowheads="1"/>
              </p:cNvSpPr>
              <p:nvPr/>
            </p:nvSpPr>
            <p:spPr bwMode="auto">
              <a:xfrm>
                <a:off x="3120" y="2064"/>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3" name="AutoShape 2284"/>
              <p:cNvSpPr>
                <a:spLocks noChangeArrowheads="1"/>
              </p:cNvSpPr>
              <p:nvPr/>
            </p:nvSpPr>
            <p:spPr bwMode="auto">
              <a:xfrm>
                <a:off x="3168" y="2112"/>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4" name="AutoShape 2285"/>
              <p:cNvSpPr>
                <a:spLocks noChangeArrowheads="1"/>
              </p:cNvSpPr>
              <p:nvPr/>
            </p:nvSpPr>
            <p:spPr bwMode="auto">
              <a:xfrm>
                <a:off x="2688" y="1344"/>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5" name="AutoShape 2286"/>
              <p:cNvSpPr>
                <a:spLocks noChangeArrowheads="1"/>
              </p:cNvSpPr>
              <p:nvPr/>
            </p:nvSpPr>
            <p:spPr bwMode="auto">
              <a:xfrm>
                <a:off x="2736" y="1392"/>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6" name="AutoShape 2287"/>
              <p:cNvSpPr>
                <a:spLocks noChangeArrowheads="1"/>
              </p:cNvSpPr>
              <p:nvPr/>
            </p:nvSpPr>
            <p:spPr bwMode="auto">
              <a:xfrm>
                <a:off x="2784" y="1440"/>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7" name="AutoShape 2288"/>
              <p:cNvSpPr>
                <a:spLocks noChangeArrowheads="1"/>
              </p:cNvSpPr>
              <p:nvPr/>
            </p:nvSpPr>
            <p:spPr bwMode="auto">
              <a:xfrm>
                <a:off x="2832" y="1488"/>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8" name="AutoShape 2289"/>
              <p:cNvSpPr>
                <a:spLocks noChangeArrowheads="1"/>
              </p:cNvSpPr>
              <p:nvPr/>
            </p:nvSpPr>
            <p:spPr bwMode="auto">
              <a:xfrm>
                <a:off x="2880" y="1536"/>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19" name="AutoShape 2290"/>
              <p:cNvSpPr>
                <a:spLocks noChangeArrowheads="1"/>
              </p:cNvSpPr>
              <p:nvPr/>
            </p:nvSpPr>
            <p:spPr bwMode="auto">
              <a:xfrm>
                <a:off x="2928" y="1584"/>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sp>
            <p:nvSpPr>
              <p:cNvPr id="310320" name="AutoShape 2291"/>
              <p:cNvSpPr>
                <a:spLocks noChangeArrowheads="1"/>
              </p:cNvSpPr>
              <p:nvPr/>
            </p:nvSpPr>
            <p:spPr bwMode="auto">
              <a:xfrm>
                <a:off x="2640" y="1296"/>
                <a:ext cx="96" cy="96"/>
              </a:xfrm>
              <a:prstGeom prst="flowChartConnector">
                <a:avLst/>
              </a:prstGeom>
              <a:solidFill>
                <a:srgbClr val="FFFF66"/>
              </a:solidFill>
              <a:ln w="9525">
                <a:solidFill>
                  <a:schemeClr val="tx1"/>
                </a:solidFill>
                <a:round/>
                <a:headEnd/>
                <a:tailEnd/>
              </a:ln>
            </p:spPr>
            <p:txBody>
              <a:bodyPr wrap="none" anchor="ctr"/>
              <a:lstStyle/>
              <a:p>
                <a:endParaRPr lang="en-US" sz="2400" dirty="0">
                  <a:solidFill>
                    <a:srgbClr val="FFFFFF"/>
                  </a:solidFill>
                  <a:latin typeface="Times New Roman" charset="0"/>
                  <a:ea typeface="MS PGothic" charset="0"/>
                  <a:cs typeface="MS PGothic" charset="0"/>
                </a:endParaRPr>
              </a:p>
            </p:txBody>
          </p:sp>
        </p:grpSp>
        <p:grpSp>
          <p:nvGrpSpPr>
            <p:cNvPr id="310302" name="Group 52"/>
            <p:cNvGrpSpPr>
              <a:grpSpLocks/>
            </p:cNvGrpSpPr>
            <p:nvPr/>
          </p:nvGrpSpPr>
          <p:grpSpPr bwMode="auto">
            <a:xfrm>
              <a:off x="4914900" y="4190745"/>
              <a:ext cx="1143000" cy="461622"/>
              <a:chOff x="1108869" y="4404065"/>
              <a:chExt cx="1143000" cy="461622"/>
            </a:xfrm>
          </p:grpSpPr>
          <p:sp>
            <p:nvSpPr>
              <p:cNvPr id="310303" name="Oval 2057"/>
              <p:cNvSpPr>
                <a:spLocks noChangeArrowheads="1"/>
              </p:cNvSpPr>
              <p:nvPr/>
            </p:nvSpPr>
            <p:spPr bwMode="auto">
              <a:xfrm>
                <a:off x="1108871" y="4464124"/>
                <a:ext cx="1143000" cy="380929"/>
              </a:xfrm>
              <a:prstGeom prst="ellipse">
                <a:avLst/>
              </a:prstGeom>
              <a:solidFill>
                <a:schemeClr val="accent1"/>
              </a:solidFill>
              <a:ln w="9525">
                <a:solidFill>
                  <a:schemeClr val="tx1"/>
                </a:solidFill>
                <a:round/>
                <a:headEnd/>
                <a:tailEnd/>
              </a:ln>
            </p:spPr>
            <p:txBody>
              <a:bodyPr wrap="none" anchor="ctr"/>
              <a:lstStyle/>
              <a:p>
                <a:r>
                  <a:rPr lang="en-US" b="1" dirty="0">
                    <a:solidFill>
                      <a:srgbClr val="000066"/>
                    </a:solidFill>
                    <a:latin typeface="Times New Roman" charset="0"/>
                    <a:ea typeface="MS PGothic" charset="0"/>
                    <a:cs typeface="MS PGothic" charset="0"/>
                  </a:rPr>
                  <a:t>   </a:t>
                </a:r>
                <a:endParaRPr lang="en-US" sz="2000" b="1" dirty="0">
                  <a:solidFill>
                    <a:srgbClr val="000000"/>
                  </a:solidFill>
                  <a:latin typeface="Calibri"/>
                  <a:ea typeface="MS PGothic" charset="0"/>
                  <a:cs typeface="MS PGothic" charset="0"/>
                </a:endParaRPr>
              </a:p>
            </p:txBody>
          </p:sp>
          <p:sp>
            <p:nvSpPr>
              <p:cNvPr id="310304" name="TextBox 54"/>
              <p:cNvSpPr txBox="1">
                <a:spLocks noChangeArrowheads="1"/>
              </p:cNvSpPr>
              <p:nvPr/>
            </p:nvSpPr>
            <p:spPr bwMode="auto">
              <a:xfrm>
                <a:off x="1304133" y="4403810"/>
                <a:ext cx="817563" cy="4618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solidFill>
                      <a:srgbClr val="FF0000"/>
                    </a:solidFill>
                    <a:latin typeface="Times New Roman" charset="0"/>
                    <a:ea typeface="MS PGothic" charset="0"/>
                    <a:cs typeface="MS PGothic" charset="0"/>
                  </a:rPr>
                  <a:t>GCC</a:t>
                </a:r>
              </a:p>
            </p:txBody>
          </p:sp>
        </p:grpSp>
      </p:grpSp>
      <p:sp>
        <p:nvSpPr>
          <p:cNvPr id="310298" name="TextBox 3"/>
          <p:cNvSpPr txBox="1">
            <a:spLocks noChangeArrowheads="1"/>
          </p:cNvSpPr>
          <p:nvPr/>
        </p:nvSpPr>
        <p:spPr bwMode="auto">
          <a:xfrm>
            <a:off x="7269164" y="1355725"/>
            <a:ext cx="2814637" cy="132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2000" dirty="0">
                <a:solidFill>
                  <a:prstClr val="white"/>
                </a:solidFill>
                <a:latin typeface="Comic Sans MS" charset="0"/>
                <a:ea typeface="MS PGothic" charset="0"/>
                <a:cs typeface="MS PGothic" charset="0"/>
              </a:rPr>
              <a:t>Stop Codon Mutations</a:t>
            </a:r>
          </a:p>
          <a:p>
            <a:pPr eaLnBrk="1" hangingPunct="1"/>
            <a:r>
              <a:rPr lang="en-US" sz="2000" dirty="0">
                <a:solidFill>
                  <a:prstClr val="white"/>
                </a:solidFill>
                <a:latin typeface="Comic Sans MS" charset="0"/>
                <a:ea typeface="MS PGothic" charset="0"/>
                <a:cs typeface="MS PGothic" charset="0"/>
              </a:rPr>
              <a:t>	UAA</a:t>
            </a:r>
          </a:p>
          <a:p>
            <a:pPr eaLnBrk="1" hangingPunct="1"/>
            <a:r>
              <a:rPr lang="en-US" sz="2000" dirty="0">
                <a:solidFill>
                  <a:prstClr val="white"/>
                </a:solidFill>
                <a:latin typeface="Comic Sans MS" charset="0"/>
                <a:ea typeface="MS PGothic" charset="0"/>
                <a:cs typeface="MS PGothic" charset="0"/>
              </a:rPr>
              <a:t>	UGA</a:t>
            </a:r>
          </a:p>
          <a:p>
            <a:pPr eaLnBrk="1" hangingPunct="1"/>
            <a:r>
              <a:rPr lang="en-US" sz="2000" dirty="0">
                <a:solidFill>
                  <a:prstClr val="white"/>
                </a:solidFill>
                <a:latin typeface="Comic Sans MS" charset="0"/>
                <a:ea typeface="MS PGothic" charset="0"/>
                <a:cs typeface="MS PGothic" charset="0"/>
              </a:rPr>
              <a:t>	UAG</a:t>
            </a:r>
          </a:p>
        </p:txBody>
      </p:sp>
    </p:spTree>
    <p:extLst>
      <p:ext uri="{BB962C8B-B14F-4D97-AF65-F5344CB8AC3E}">
        <p14:creationId xmlns:p14="http://schemas.microsoft.com/office/powerpoint/2010/main" val="1605284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1"/>
          <p:cNvSpPr>
            <a:spLocks noChangeArrowheads="1"/>
          </p:cNvSpPr>
          <p:nvPr/>
        </p:nvSpPr>
        <p:spPr bwMode="auto">
          <a:xfrm>
            <a:off x="2228851" y="588963"/>
            <a:ext cx="7459663"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3600" dirty="0">
                <a:solidFill>
                  <a:srgbClr val="000000"/>
                </a:solidFill>
                <a:latin typeface="Calibri"/>
                <a:ea typeface="MS PGothic" charset="0"/>
              </a:rPr>
              <a:t>Exon-Skipping Approach</a:t>
            </a:r>
          </a:p>
        </p:txBody>
      </p:sp>
      <p:sp>
        <p:nvSpPr>
          <p:cNvPr id="297987" name="Content Placeholder 5"/>
          <p:cNvSpPr txBox="1">
            <a:spLocks/>
          </p:cNvSpPr>
          <p:nvPr/>
        </p:nvSpPr>
        <p:spPr bwMode="auto">
          <a:xfrm>
            <a:off x="2244725" y="3265488"/>
            <a:ext cx="7632700" cy="950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pPr>
              <a:spcBef>
                <a:spcPct val="20000"/>
              </a:spcBef>
              <a:buClr>
                <a:srgbClr val="948A54"/>
              </a:buClr>
            </a:pPr>
            <a:endParaRPr lang="en-US" sz="1600" dirty="0">
              <a:solidFill>
                <a:srgbClr val="3F3F3F"/>
              </a:solidFill>
              <a:cs typeface="Arial" charset="0"/>
            </a:endParaRPr>
          </a:p>
        </p:txBody>
      </p:sp>
      <p:sp>
        <p:nvSpPr>
          <p:cNvPr id="297988" name="Content Placeholder 5"/>
          <p:cNvSpPr txBox="1">
            <a:spLocks/>
          </p:cNvSpPr>
          <p:nvPr/>
        </p:nvSpPr>
        <p:spPr bwMode="auto">
          <a:xfrm>
            <a:off x="2100264" y="2130425"/>
            <a:ext cx="8053387" cy="1087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pPr algn="ctr">
              <a:spcBef>
                <a:spcPct val="20000"/>
              </a:spcBef>
              <a:buClr>
                <a:srgbClr val="948A54"/>
              </a:buClr>
            </a:pPr>
            <a:r>
              <a:rPr lang="en-US" sz="2800" dirty="0">
                <a:solidFill>
                  <a:srgbClr val="000000"/>
                </a:solidFill>
                <a:latin typeface="Calibri"/>
                <a:cs typeface="Arial" charset="0"/>
              </a:rPr>
              <a:t>SKIPPING EXON 51 ENABLES PRODUCTION OF FUNCTIONAL DYSTROPHIN PROTEIN (targets dystrophin region where skipping 51 corrects 13% DMD mutations) </a:t>
            </a:r>
          </a:p>
        </p:txBody>
      </p:sp>
      <p:pic>
        <p:nvPicPr>
          <p:cNvPr id="297989" name="Picture 7"/>
          <p:cNvPicPr>
            <a:picLocks noChangeAspect="1"/>
          </p:cNvPicPr>
          <p:nvPr/>
        </p:nvPicPr>
        <p:blipFill>
          <a:blip r:embed="rId3">
            <a:extLst>
              <a:ext uri="{28A0092B-C50C-407E-A947-70E740481C1C}">
                <a14:useLocalDpi xmlns:a14="http://schemas.microsoft.com/office/drawing/2010/main" val="0"/>
              </a:ext>
            </a:extLst>
          </a:blip>
          <a:srcRect l="7352" t="44798" r="7475" b="32143"/>
          <a:stretch>
            <a:fillRect/>
          </a:stretch>
        </p:blipFill>
        <p:spPr bwMode="auto">
          <a:xfrm>
            <a:off x="2278064" y="3459164"/>
            <a:ext cx="7788275" cy="1208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990" name="TextBox 3"/>
          <p:cNvSpPr txBox="1">
            <a:spLocks noChangeArrowheads="1"/>
          </p:cNvSpPr>
          <p:nvPr/>
        </p:nvSpPr>
        <p:spPr bwMode="auto">
          <a:xfrm>
            <a:off x="8316913" y="4419600"/>
            <a:ext cx="141455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r>
              <a:rPr lang="en-US" sz="2000" b="1" dirty="0">
                <a:solidFill>
                  <a:srgbClr val="000000"/>
                </a:solidFill>
                <a:latin typeface="Calibri"/>
                <a:cs typeface="Arial" charset="0"/>
              </a:rPr>
              <a:t>Dystrophin </a:t>
            </a:r>
          </a:p>
        </p:txBody>
      </p:sp>
    </p:spTree>
    <p:extLst>
      <p:ext uri="{BB962C8B-B14F-4D97-AF65-F5344CB8AC3E}">
        <p14:creationId xmlns:p14="http://schemas.microsoft.com/office/powerpoint/2010/main" val="2713354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Duchenne Muscular Dystrophy</a:t>
            </a:r>
            <a:endParaRPr lang="en-US" sz="3200" b="1" dirty="0"/>
          </a:p>
        </p:txBody>
      </p:sp>
      <p:sp>
        <p:nvSpPr>
          <p:cNvPr id="3" name="Content Placeholder 2"/>
          <p:cNvSpPr>
            <a:spLocks noGrp="1"/>
          </p:cNvSpPr>
          <p:nvPr>
            <p:ph idx="1"/>
          </p:nvPr>
        </p:nvSpPr>
        <p:spPr/>
        <p:txBody>
          <a:bodyPr>
            <a:normAutofit fontScale="92500" lnSpcReduction="10000"/>
          </a:bodyPr>
          <a:lstStyle/>
          <a:p>
            <a:r>
              <a:rPr lang="en-US" dirty="0" smtClean="0"/>
              <a:t>Drug development has focused on the known mutations for DMD</a:t>
            </a:r>
          </a:p>
          <a:p>
            <a:r>
              <a:rPr lang="en-US" dirty="0" smtClean="0"/>
              <a:t>Currently, only one specific drug is FDA approved in the USA for DMD caused by deletions at exon 53 but that drug will be effective in about 13% of the DMD population;  although very safe, the beneficial drug effects are not dramatic</a:t>
            </a:r>
          </a:p>
          <a:p>
            <a:r>
              <a:rPr lang="en-US" dirty="0" smtClean="0"/>
              <a:t>Gene therapy trials are underway, and very encouraging.  Since the full-length gene for dystrophin is much too large to fit within the viral vectors this requires the use of a “mini-gene”,  and the shortened dystrophin produced when effective will produce a Becker-like phenotype</a:t>
            </a:r>
          </a:p>
          <a:p>
            <a:r>
              <a:rPr lang="en-US" dirty="0" smtClean="0"/>
              <a:t>Specific, life-saving therapies for Duchenne Muscular Dystrophy are urgently needed</a:t>
            </a:r>
            <a:endParaRPr lang="en-US" dirty="0"/>
          </a:p>
        </p:txBody>
      </p:sp>
    </p:spTree>
    <p:extLst>
      <p:ext uri="{BB962C8B-B14F-4D97-AF65-F5344CB8AC3E}">
        <p14:creationId xmlns:p14="http://schemas.microsoft.com/office/powerpoint/2010/main" val="29988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endParaRPr lang="en-US" altLang="en-US" dirty="0" smtClean="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2"/>
          </p:nvPr>
        </p:nvSpPr>
        <p:spPr/>
        <p:txBody>
          <a:bodyPr/>
          <a:lstStyle/>
          <a:p>
            <a:pPr>
              <a:defRPr/>
            </a:pPr>
            <a:endParaRPr lang="en-US" dirty="0"/>
          </a:p>
        </p:txBody>
      </p:sp>
      <p:pic>
        <p:nvPicPr>
          <p:cNvPr id="12186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438"/>
            <a:ext cx="9144000" cy="604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05082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0"/>
            <a:ext cx="7772400" cy="1447800"/>
          </a:xfrm>
        </p:spPr>
        <p:txBody>
          <a:bodyPr/>
          <a:lstStyle/>
          <a:p>
            <a:pPr eaLnBrk="1" hangingPunct="1"/>
            <a:r>
              <a:rPr lang="en-US" sz="2800" b="1" dirty="0"/>
              <a:t>Newborn Screening for Genetic Disease in the United States</a:t>
            </a:r>
          </a:p>
        </p:txBody>
      </p:sp>
      <p:sp>
        <p:nvSpPr>
          <p:cNvPr id="26627" name="Rectangle 3"/>
          <p:cNvSpPr>
            <a:spLocks noGrp="1" noChangeArrowheads="1"/>
          </p:cNvSpPr>
          <p:nvPr>
            <p:ph type="body" idx="1"/>
          </p:nvPr>
        </p:nvSpPr>
        <p:spPr>
          <a:xfrm>
            <a:off x="2286000" y="1524000"/>
            <a:ext cx="7620000" cy="4953000"/>
          </a:xfrm>
        </p:spPr>
        <p:txBody>
          <a:bodyPr/>
          <a:lstStyle/>
          <a:p>
            <a:pPr eaLnBrk="1" hangingPunct="1">
              <a:lnSpc>
                <a:spcPct val="80000"/>
              </a:lnSpc>
            </a:pPr>
            <a:r>
              <a:rPr lang="en-US" sz="1800" b="1" dirty="0"/>
              <a:t>Routine newborn screening has been carried out in all 50 states since the 1970s; the programs have always been state sponsored public health programs, arguably one of the most successful ones</a:t>
            </a:r>
          </a:p>
          <a:p>
            <a:pPr eaLnBrk="1" hangingPunct="1">
              <a:lnSpc>
                <a:spcPct val="80000"/>
              </a:lnSpc>
              <a:buFontTx/>
              <a:buNone/>
            </a:pPr>
            <a:endParaRPr lang="en-US" sz="1800" b="1" dirty="0"/>
          </a:p>
          <a:p>
            <a:pPr eaLnBrk="1" hangingPunct="1">
              <a:lnSpc>
                <a:spcPct val="80000"/>
              </a:lnSpc>
            </a:pPr>
            <a:r>
              <a:rPr lang="en-US" sz="1800" b="1" dirty="0"/>
              <a:t>Conditions such as phenylketonuria, with simple, reliable screening tests and proven treatment efficacy have been the targets of testing</a:t>
            </a:r>
          </a:p>
          <a:p>
            <a:pPr eaLnBrk="1" hangingPunct="1">
              <a:lnSpc>
                <a:spcPct val="80000"/>
              </a:lnSpc>
              <a:buFontTx/>
              <a:buNone/>
            </a:pPr>
            <a:endParaRPr lang="en-US" sz="1800" b="1" dirty="0"/>
          </a:p>
          <a:p>
            <a:pPr eaLnBrk="1" hangingPunct="1">
              <a:lnSpc>
                <a:spcPct val="80000"/>
              </a:lnSpc>
            </a:pPr>
            <a:r>
              <a:rPr lang="en-US" sz="1800" b="1" dirty="0"/>
              <a:t>Over the years, congenital hypothyroidism and a handful of other diseases were added on a state by state basis</a:t>
            </a:r>
          </a:p>
          <a:p>
            <a:pPr eaLnBrk="1" hangingPunct="1">
              <a:lnSpc>
                <a:spcPct val="80000"/>
              </a:lnSpc>
              <a:buFontTx/>
              <a:buNone/>
            </a:pPr>
            <a:endParaRPr lang="en-US" sz="1800" b="1" dirty="0"/>
          </a:p>
          <a:p>
            <a:pPr eaLnBrk="1" hangingPunct="1">
              <a:lnSpc>
                <a:spcPct val="80000"/>
              </a:lnSpc>
            </a:pPr>
            <a:r>
              <a:rPr lang="en-US" sz="1800" b="1" dirty="0"/>
              <a:t>As the programs grew and developed, there was extraordinary variation from state to state and there was little systematic evaluation of either the rationale for screening and/or the outcomes of such screening</a:t>
            </a:r>
          </a:p>
          <a:p>
            <a:pPr eaLnBrk="1" hangingPunct="1">
              <a:lnSpc>
                <a:spcPct val="80000"/>
              </a:lnSpc>
              <a:buFontTx/>
              <a:buNone/>
            </a:pPr>
            <a:endParaRPr lang="en-US" sz="1800" b="1" dirty="0"/>
          </a:p>
          <a:p>
            <a:pPr eaLnBrk="1" hangingPunct="1">
              <a:lnSpc>
                <a:spcPct val="80000"/>
              </a:lnSpc>
            </a:pPr>
            <a:r>
              <a:rPr lang="en-US" sz="1800" b="1" dirty="0"/>
              <a:t>Over 4,100,000 infants are screened each year, making newborn screening  among the most commonly performed genetic testing in the United States</a:t>
            </a:r>
          </a:p>
          <a:p>
            <a:pPr eaLnBrk="1" hangingPunct="1">
              <a:lnSpc>
                <a:spcPct val="80000"/>
              </a:lnSpc>
            </a:pPr>
            <a:endParaRPr lang="en-US" sz="1800" b="1" dirty="0"/>
          </a:p>
        </p:txBody>
      </p:sp>
    </p:spTree>
    <p:extLst>
      <p:ext uri="{BB962C8B-B14F-4D97-AF65-F5344CB8AC3E}">
        <p14:creationId xmlns:p14="http://schemas.microsoft.com/office/powerpoint/2010/main" val="98661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mage32-RR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04800"/>
            <a:ext cx="512445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625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318</TotalTime>
  <Words>1152</Words>
  <Application>Microsoft Office PowerPoint</Application>
  <PresentationFormat>Widescreen</PresentationFormat>
  <Paragraphs>106</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ＭＳ Ｐゴシック</vt:lpstr>
      <vt:lpstr>Arial</vt:lpstr>
      <vt:lpstr>Calibri</vt:lpstr>
      <vt:lpstr>Calibri Light</vt:lpstr>
      <vt:lpstr>Comic Sans MS</vt:lpstr>
      <vt:lpstr>Times New Roman</vt:lpstr>
      <vt:lpstr>Office Theme</vt:lpstr>
      <vt:lpstr>Second International Summit on Human Genome Editing November 27-29, 2018 Hong Kong</vt:lpstr>
      <vt:lpstr>Duchenne Muscular Dystrophy (DMD)</vt:lpstr>
      <vt:lpstr>Duchenne Muscular Dystrophy</vt:lpstr>
      <vt:lpstr>PowerPoint Presentation</vt:lpstr>
      <vt:lpstr>PowerPoint Presentation</vt:lpstr>
      <vt:lpstr>Duchenne Muscular Dystrophy</vt:lpstr>
      <vt:lpstr>PowerPoint Presentation</vt:lpstr>
      <vt:lpstr>Newborn Screening for Genetic Disease in the United States</vt:lpstr>
      <vt:lpstr>PowerPoint Presentation</vt:lpstr>
      <vt:lpstr>Recommended Uniform Screening Panel For Newborn Screening in the United States By the Federal Advisory Panel Includes 35 Core Conditions (As of July 2018) </vt:lpstr>
      <vt:lpstr>Newborn Screening for Duchenne Muscular Dystrophy (DMD)</vt:lpstr>
      <vt:lpstr>Duchenne Muscular Dystrophy(DMD) Moving Forward</vt:lpstr>
    </vt:vector>
  </TitlesOfParts>
  <Company>University of Miami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Duchenne Muscular Dystrophy Genome Editiing</dc:title>
  <dc:creator>Howell, R. Rodney, M.D.</dc:creator>
  <cp:lastModifiedBy>Howell, R. Rodney, M.D.</cp:lastModifiedBy>
  <cp:revision>35</cp:revision>
  <cp:lastPrinted>2018-11-23T21:26:49Z</cp:lastPrinted>
  <dcterms:created xsi:type="dcterms:W3CDTF">2018-11-16T22:22:20Z</dcterms:created>
  <dcterms:modified xsi:type="dcterms:W3CDTF">2018-11-23T21:36:50Z</dcterms:modified>
</cp:coreProperties>
</file>