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309" r:id="rId4"/>
    <p:sldId id="310" r:id="rId5"/>
    <p:sldId id="303" r:id="rId6"/>
    <p:sldId id="305" r:id="rId7"/>
    <p:sldId id="304" r:id="rId8"/>
    <p:sldId id="295" r:id="rId9"/>
    <p:sldId id="296" r:id="rId1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EE2"/>
    <a:srgbClr val="CBD6DB"/>
    <a:srgbClr val="C5D1D7"/>
    <a:srgbClr val="D8E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0" autoAdjust="0"/>
    <p:restoredTop sz="76037" autoAdjust="0"/>
  </p:normalViewPr>
  <p:slideViewPr>
    <p:cSldViewPr>
      <p:cViewPr varScale="1">
        <p:scale>
          <a:sx n="77" d="100"/>
          <a:sy n="77" d="100"/>
        </p:scale>
        <p:origin x="2216" y="192"/>
      </p:cViewPr>
      <p:guideLst>
        <p:guide pos="2880"/>
        <p:guide orient="horz"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91FB18C-EA44-4B9B-BEA2-C1D01A89DB10}" type="datetimeFigureOut">
              <a:rPr lang="en-GB" smtClean="0"/>
              <a:pPr/>
              <a:t>27/11/2018</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6332"/>
          </a:xfrm>
          <a:prstGeom prst="rect">
            <a:avLst/>
          </a:prstGeom>
        </p:spPr>
        <p:txBody>
          <a:bodyPr vert="horz" lIns="91440" tIns="45720" rIns="91440" bIns="45720" rtlCol="0" anchor="b"/>
          <a:lstStyle>
            <a:lvl1pPr algn="r">
              <a:defRPr sz="1200"/>
            </a:lvl1pPr>
          </a:lstStyle>
          <a:p>
            <a:fld id="{6D44A55B-B108-4546-9EC6-17057271C480}" type="slidenum">
              <a:rPr lang="en-GB" smtClean="0"/>
              <a:pPr/>
              <a:t>‹#›</a:t>
            </a:fld>
            <a:endParaRPr lang="en-GB"/>
          </a:p>
        </p:txBody>
      </p:sp>
    </p:spTree>
    <p:extLst>
      <p:ext uri="{BB962C8B-B14F-4D97-AF65-F5344CB8AC3E}">
        <p14:creationId xmlns:p14="http://schemas.microsoft.com/office/powerpoint/2010/main" val="32140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D44A55B-B108-4546-9EC6-17057271C480}" type="slidenum">
              <a:rPr lang="en-GB" smtClean="0"/>
              <a:pPr/>
              <a:t>1</a:t>
            </a:fld>
            <a:endParaRPr lang="en-GB"/>
          </a:p>
        </p:txBody>
      </p:sp>
    </p:spTree>
    <p:extLst>
      <p:ext uri="{BB962C8B-B14F-4D97-AF65-F5344CB8AC3E}">
        <p14:creationId xmlns:p14="http://schemas.microsoft.com/office/powerpoint/2010/main" val="3601255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Duchenne</a:t>
            </a:r>
            <a:r>
              <a:rPr lang="en-GB" dirty="0"/>
              <a:t> muscular dystrophy (DMD) is a severe, progressive disease </a:t>
            </a:r>
            <a:r>
              <a:rPr lang="en-GB"/>
              <a:t>that affects </a:t>
            </a:r>
            <a:r>
              <a:rPr lang="en-GB" dirty="0"/>
              <a:t>1 in 3600–6000 live male births</a:t>
            </a:r>
          </a:p>
        </p:txBody>
      </p:sp>
      <p:sp>
        <p:nvSpPr>
          <p:cNvPr id="4" name="Slide Number Placeholder 3"/>
          <p:cNvSpPr>
            <a:spLocks noGrp="1"/>
          </p:cNvSpPr>
          <p:nvPr>
            <p:ph type="sldNum" sz="quarter" idx="10"/>
          </p:nvPr>
        </p:nvSpPr>
        <p:spPr/>
        <p:txBody>
          <a:bodyPr/>
          <a:lstStyle/>
          <a:p>
            <a:fld id="{6D44A55B-B108-4546-9EC6-17057271C480}" type="slidenum">
              <a:rPr lang="en-GB" smtClean="0"/>
              <a:pPr/>
              <a:t>2</a:t>
            </a:fld>
            <a:endParaRPr lang="en-GB"/>
          </a:p>
        </p:txBody>
      </p:sp>
    </p:spTree>
    <p:extLst>
      <p:ext uri="{BB962C8B-B14F-4D97-AF65-F5344CB8AC3E}">
        <p14:creationId xmlns:p14="http://schemas.microsoft.com/office/powerpoint/2010/main" val="1069533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 with a promissory technology quote</a:t>
            </a:r>
          </a:p>
          <a:p>
            <a:r>
              <a:rPr lang="en-GB" dirty="0"/>
              <a:t>For sociologists like me we are talking about this in the abstract, with absolutely no idea how it might play out in the real world, and therefore no real idea of how it might affect people with diseases all the families. And that is really all our goals to help people with diseases?</a:t>
            </a:r>
          </a:p>
        </p:txBody>
      </p:sp>
      <p:sp>
        <p:nvSpPr>
          <p:cNvPr id="4" name="Slide Number Placeholder 3"/>
          <p:cNvSpPr>
            <a:spLocks noGrp="1"/>
          </p:cNvSpPr>
          <p:nvPr>
            <p:ph type="sldNum" sz="quarter" idx="10"/>
          </p:nvPr>
        </p:nvSpPr>
        <p:spPr/>
        <p:txBody>
          <a:bodyPr/>
          <a:lstStyle/>
          <a:p>
            <a:fld id="{6D44A55B-B108-4546-9EC6-17057271C480}" type="slidenum">
              <a:rPr lang="en-GB" smtClean="0"/>
              <a:pPr/>
              <a:t>3</a:t>
            </a:fld>
            <a:endParaRPr lang="en-GB"/>
          </a:p>
        </p:txBody>
      </p:sp>
    </p:spTree>
    <p:extLst>
      <p:ext uri="{BB962C8B-B14F-4D97-AF65-F5344CB8AC3E}">
        <p14:creationId xmlns:p14="http://schemas.microsoft.com/office/powerpoint/2010/main" val="274477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Kate</a:t>
            </a:r>
            <a:r>
              <a:rPr lang="en-GB" baseline="0" dirty="0"/>
              <a:t> Weiner in a recent article looked at the discourse and developments around the ‘</a:t>
            </a:r>
            <a:r>
              <a:rPr lang="en-GB" baseline="0" dirty="0" err="1"/>
              <a:t>geneticisation</a:t>
            </a:r>
            <a:r>
              <a:rPr lang="en-GB" baseline="0" dirty="0"/>
              <a:t> of society’ debate over the last 25 or so years. </a:t>
            </a:r>
            <a:r>
              <a:rPr lang="en-GB" sz="1200" b="0" i="0" kern="1200" dirty="0">
                <a:solidFill>
                  <a:schemeClr val="tx1"/>
                </a:solidFill>
                <a:effectLst/>
                <a:latin typeface="+mn-lt"/>
                <a:ea typeface="+mn-ea"/>
                <a:cs typeface="+mn-cs"/>
              </a:rPr>
              <a:t>We conclude that while the specific expectations embedded in the </a:t>
            </a:r>
            <a:r>
              <a:rPr lang="en-GB" sz="1200" b="0" i="0" kern="1200" dirty="0" err="1">
                <a:solidFill>
                  <a:schemeClr val="tx1"/>
                </a:solidFill>
                <a:effectLst/>
                <a:latin typeface="+mn-lt"/>
                <a:ea typeface="+mn-ea"/>
                <a:cs typeface="+mn-cs"/>
              </a:rPr>
              <a:t>geneticisation</a:t>
            </a:r>
            <a:r>
              <a:rPr lang="en-GB" sz="1200" b="0" i="0" kern="1200" dirty="0">
                <a:solidFill>
                  <a:schemeClr val="tx1"/>
                </a:solidFill>
                <a:effectLst/>
                <a:latin typeface="+mn-lt"/>
                <a:ea typeface="+mn-ea"/>
                <a:cs typeface="+mn-cs"/>
              </a:rPr>
              <a:t> thesis have not been realised, a powerful genetic imaginary persists. Referencing</a:t>
            </a:r>
            <a:r>
              <a:rPr lang="en-GB" sz="1200" b="0" i="0" kern="1200" baseline="0" dirty="0">
                <a:solidFill>
                  <a:schemeClr val="tx1"/>
                </a:solidFill>
                <a:effectLst/>
                <a:latin typeface="+mn-lt"/>
                <a:ea typeface="+mn-ea"/>
                <a:cs typeface="+mn-cs"/>
              </a:rPr>
              <a:t> Sheila </a:t>
            </a:r>
            <a:r>
              <a:rPr lang="en-GB" sz="1200" b="0" i="0" kern="1200" baseline="0" dirty="0" err="1">
                <a:solidFill>
                  <a:schemeClr val="tx1"/>
                </a:solidFill>
                <a:effectLst/>
                <a:latin typeface="+mn-lt"/>
                <a:ea typeface="+mn-ea"/>
                <a:cs typeface="+mn-cs"/>
              </a:rPr>
              <a:t>Jasanoff</a:t>
            </a:r>
            <a:r>
              <a:rPr lang="en-GB" sz="1200" b="0" i="0" kern="1200" baseline="0" dirty="0">
                <a:solidFill>
                  <a:schemeClr val="tx1"/>
                </a:solidFill>
                <a:effectLst/>
                <a:latin typeface="+mn-lt"/>
                <a:ea typeface="+mn-ea"/>
                <a:cs typeface="+mn-cs"/>
              </a:rPr>
              <a:t> she says “</a:t>
            </a:r>
            <a:r>
              <a:rPr lang="en-GB" sz="1200" b="0" i="0" kern="1200" dirty="0">
                <a:solidFill>
                  <a:schemeClr val="tx1"/>
                </a:solidFill>
                <a:effectLst/>
                <a:latin typeface="+mn-lt"/>
                <a:ea typeface="+mn-ea"/>
                <a:cs typeface="+mn-cs"/>
              </a:rPr>
              <a:t>An imaginary is a collectively embraced actionable future in which technological change will bring about certain positive, culturally intelligible results”</a:t>
            </a:r>
            <a:endParaRPr lang="en-GB" dirty="0"/>
          </a:p>
          <a:p>
            <a:r>
              <a:rPr lang="en-GB" sz="1200" kern="1200" dirty="0">
                <a:solidFill>
                  <a:schemeClr val="tx1"/>
                </a:solidFill>
                <a:effectLst/>
                <a:latin typeface="+mn-lt"/>
                <a:ea typeface="+mn-ea"/>
                <a:cs typeface="+mn-cs"/>
              </a:rPr>
              <a:t>Assumptions are often made that novel technologies will map directly onto real world experience, in a predictable and linear fashion</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while history shows us that the application of new health technologies is rarely one of step-wise improvements, accompanied by a reduction in uncertainty. Discrepancies between the promised benefits of the genetic imaginary and actual experience can lead to unintended consequences (Winner 1986, Wynne 1996) and a lack of trust and consensus among the actors involved, all of which can be disruptive to the implementation and acceptance of the new technology. (</a:t>
            </a:r>
            <a:r>
              <a:rPr lang="en-GB" sz="1200" kern="1200" dirty="0" err="1">
                <a:solidFill>
                  <a:schemeClr val="tx1"/>
                </a:solidFill>
                <a:effectLst/>
                <a:latin typeface="+mn-lt"/>
                <a:ea typeface="+mn-ea"/>
                <a:cs typeface="+mn-cs"/>
              </a:rPr>
              <a:t>Nelis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chpt</a:t>
            </a:r>
            <a:r>
              <a:rPr lang="en-GB" sz="1200" kern="1200" dirty="0">
                <a:solidFill>
                  <a:schemeClr val="tx1"/>
                </a:solidFill>
                <a:effectLst/>
                <a:latin typeface="+mn-lt"/>
                <a:ea typeface="+mn-ea"/>
                <a:cs typeface="+mn-cs"/>
              </a:rPr>
              <a:t> 10 contested futures). Ambitious programmes of change are necessarily aspirational but a revolution in approach must begin at a particular point in time and with a discrete set of implementations</a:t>
            </a:r>
            <a:endParaRPr lang="en-GB" dirty="0"/>
          </a:p>
          <a:p>
            <a:endParaRPr lang="en-GB" dirty="0"/>
          </a:p>
          <a:p>
            <a:r>
              <a:rPr lang="en-GB" dirty="0"/>
              <a:t>For sociologists like me we are talking about this in the abstract, with absolutely no idea how it might play out in the real world, and therefore no real idea of how it might affect people with diseases all the families. And that is really all our goals to help people with diseases?</a:t>
            </a:r>
          </a:p>
        </p:txBody>
      </p:sp>
      <p:sp>
        <p:nvSpPr>
          <p:cNvPr id="4" name="Slide Number Placeholder 3"/>
          <p:cNvSpPr>
            <a:spLocks noGrp="1"/>
          </p:cNvSpPr>
          <p:nvPr>
            <p:ph type="sldNum" sz="quarter" idx="10"/>
          </p:nvPr>
        </p:nvSpPr>
        <p:spPr/>
        <p:txBody>
          <a:bodyPr/>
          <a:lstStyle/>
          <a:p>
            <a:fld id="{6D44A55B-B108-4546-9EC6-17057271C480}" type="slidenum">
              <a:rPr lang="en-GB" smtClean="0"/>
              <a:pPr/>
              <a:t>4</a:t>
            </a:fld>
            <a:endParaRPr lang="en-GB"/>
          </a:p>
        </p:txBody>
      </p:sp>
    </p:spTree>
    <p:extLst>
      <p:ext uri="{BB962C8B-B14F-4D97-AF65-F5344CB8AC3E}">
        <p14:creationId xmlns:p14="http://schemas.microsoft.com/office/powerpoint/2010/main" val="3541756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lnSpc>
                <a:spcPct val="100000"/>
              </a:lnSpc>
              <a:spcBef>
                <a:spcPts val="600"/>
              </a:spcBef>
            </a:pPr>
            <a:r>
              <a:rPr lang="en-GB" sz="1200" dirty="0">
                <a:solidFill>
                  <a:schemeClr val="tx1"/>
                </a:solidFill>
                <a:latin typeface="Arial" panose="020B0604020202020204" pitchFamily="34" charset="0"/>
                <a:cs typeface="Arial" panose="020B0604020202020204" pitchFamily="34" charset="0"/>
              </a:rPr>
              <a:t>So back to 2009 </a:t>
            </a:r>
          </a:p>
          <a:p>
            <a:pPr algn="l">
              <a:lnSpc>
                <a:spcPct val="140000"/>
              </a:lnSpc>
              <a:spcBef>
                <a:spcPts val="600"/>
              </a:spcBef>
            </a:pPr>
            <a:endParaRPr lang="en-GB" sz="9600" dirty="0">
              <a:solidFill>
                <a:schemeClr val="bg1">
                  <a:lumMod val="7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D44A55B-B108-4546-9EC6-17057271C480}" type="slidenum">
              <a:rPr lang="en-GB" smtClean="0"/>
              <a:pPr/>
              <a:t>5</a:t>
            </a:fld>
            <a:endParaRPr lang="en-GB"/>
          </a:p>
        </p:txBody>
      </p:sp>
    </p:spTree>
    <p:extLst>
      <p:ext uri="{BB962C8B-B14F-4D97-AF65-F5344CB8AC3E}">
        <p14:creationId xmlns:p14="http://schemas.microsoft.com/office/powerpoint/2010/main" val="587211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lnSpc>
                <a:spcPct val="100000"/>
              </a:lnSpc>
              <a:spcBef>
                <a:spcPts val="600"/>
              </a:spcBef>
            </a:pPr>
            <a:endParaRPr lang="en-GB" sz="1200" b="0" dirty="0">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D44A55B-B108-4546-9EC6-17057271C480}" type="slidenum">
              <a:rPr lang="en-GB" smtClean="0"/>
              <a:pPr/>
              <a:t>6</a:t>
            </a:fld>
            <a:endParaRPr lang="en-GB"/>
          </a:p>
        </p:txBody>
      </p:sp>
    </p:spTree>
    <p:extLst>
      <p:ext uri="{BB962C8B-B14F-4D97-AF65-F5344CB8AC3E}">
        <p14:creationId xmlns:p14="http://schemas.microsoft.com/office/powerpoint/2010/main" val="1862205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lnSpc>
                <a:spcPct val="140000"/>
              </a:lnSpc>
              <a:spcBef>
                <a:spcPts val="600"/>
              </a:spcBef>
            </a:pPr>
            <a:endParaRPr lang="en-GB" sz="9600" dirty="0">
              <a:solidFill>
                <a:schemeClr val="bg1">
                  <a:lumMod val="7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D44A55B-B108-4546-9EC6-17057271C480}" type="slidenum">
              <a:rPr lang="en-GB" smtClean="0"/>
              <a:pPr/>
              <a:t>7</a:t>
            </a:fld>
            <a:endParaRPr lang="en-GB"/>
          </a:p>
        </p:txBody>
      </p:sp>
    </p:spTree>
    <p:extLst>
      <p:ext uri="{BB962C8B-B14F-4D97-AF65-F5344CB8AC3E}">
        <p14:creationId xmlns:p14="http://schemas.microsoft.com/office/powerpoint/2010/main" val="3240682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D44A55B-B108-4546-9EC6-17057271C480}" type="slidenum">
              <a:rPr lang="en-GB" smtClean="0"/>
              <a:pPr/>
              <a:t>8</a:t>
            </a:fld>
            <a:endParaRPr lang="en-GB"/>
          </a:p>
        </p:txBody>
      </p:sp>
    </p:spTree>
    <p:extLst>
      <p:ext uri="{BB962C8B-B14F-4D97-AF65-F5344CB8AC3E}">
        <p14:creationId xmlns:p14="http://schemas.microsoft.com/office/powerpoint/2010/main" val="2552919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D44A55B-B108-4546-9EC6-17057271C480}" type="slidenum">
              <a:rPr lang="en-GB" smtClean="0"/>
              <a:pPr/>
              <a:t>9</a:t>
            </a:fld>
            <a:endParaRPr lang="en-GB"/>
          </a:p>
        </p:txBody>
      </p:sp>
    </p:spTree>
    <p:extLst>
      <p:ext uri="{BB962C8B-B14F-4D97-AF65-F5344CB8AC3E}">
        <p14:creationId xmlns:p14="http://schemas.microsoft.com/office/powerpoint/2010/main" val="468589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Cambria" pitchFamily="18" charset="0"/>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Cambria" pitchFamily="18"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solidFill>
                  <a:schemeClr val="accent3"/>
                </a:solidFill>
              </a:defRPr>
            </a:lvl1pPr>
          </a:lstStyle>
          <a:p>
            <a:r>
              <a:rPr kumimoji="0"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spc="3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pic>
        <p:nvPicPr>
          <p:cNvPr id="3" name="Picture 2">
            <a:extLst>
              <a:ext uri="{FF2B5EF4-FFF2-40B4-BE49-F238E27FC236}">
                <a16:creationId xmlns:a16="http://schemas.microsoft.com/office/drawing/2014/main" id="{FA5B6972-C332-C442-8E99-8E2AAF607C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989" y="145267"/>
            <a:ext cx="3182876" cy="2880321"/>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7403991" y="6396317"/>
            <a:ext cx="1438181" cy="365125"/>
          </a:xfrm>
          <a:prstGeom prst="rect">
            <a:avLst/>
          </a:prstGeom>
        </p:spPr>
        <p:txBody>
          <a:bodyPr/>
          <a:lstStyle/>
          <a:p>
            <a:fld id="{997A99A1-50F3-4E04-8638-7D08F5E9EB78}" type="datetime4">
              <a:rPr lang="en-GB" smtClean="0"/>
              <a:pPr/>
              <a:t>27 November 2018</a:t>
            </a:fld>
            <a:endParaRPr lang="en-GB"/>
          </a:p>
        </p:txBody>
      </p:sp>
      <p:sp>
        <p:nvSpPr>
          <p:cNvPr id="5" name="Footer Placeholder 4"/>
          <p:cNvSpPr>
            <a:spLocks noGrp="1"/>
          </p:cNvSpPr>
          <p:nvPr>
            <p:ph type="ftr" sz="quarter" idx="11"/>
          </p:nvPr>
        </p:nvSpPr>
        <p:spPr>
          <a:xfrm>
            <a:off x="2635624" y="6396123"/>
            <a:ext cx="4746811" cy="365125"/>
          </a:xfrm>
          <a:prstGeom prst="rect">
            <a:avLst/>
          </a:prstGeom>
        </p:spPr>
        <p:txBody>
          <a:bodyPr/>
          <a:lstStyle/>
          <a:p>
            <a:endParaRPr lang="en-GB"/>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a:prstGeom prst="rect">
            <a:avLst/>
          </a:prstGeom>
        </p:spPr>
        <p:txBody>
          <a:bodyPr/>
          <a:lstStyle/>
          <a:p>
            <a:fld id="{3ACC9C43-BA94-4592-9101-AAAB5708B749}" type="datetime4">
              <a:rPr lang="en-GB" smtClean="0"/>
              <a:pPr/>
              <a:t>27 November 2018</a:t>
            </a:fld>
            <a:endParaRPr lang="en-GB"/>
          </a:p>
        </p:txBody>
      </p:sp>
      <p:sp>
        <p:nvSpPr>
          <p:cNvPr id="5" name="Footer Placeholder 4"/>
          <p:cNvSpPr>
            <a:spLocks noGrp="1"/>
          </p:cNvSpPr>
          <p:nvPr>
            <p:ph type="ftr" sz="quarter" idx="11"/>
          </p:nvPr>
        </p:nvSpPr>
        <p:spPr>
          <a:xfrm>
            <a:off x="457201" y="6248207"/>
            <a:ext cx="5573483" cy="365125"/>
          </a:xfrm>
          <a:prstGeom prst="rect">
            <a:avLst/>
          </a:prstGeom>
        </p:spPr>
        <p:txBody>
          <a:bodyPr/>
          <a:lstStyle/>
          <a:p>
            <a:endParaRPr lang="en-GB"/>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Cambria" pitchFamily="18" charset="0"/>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Cambria" pitchFamily="18" charset="0"/>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Cambria" pitchFamily="18" charset="0"/>
            </a:endParaRP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60000" y="1612900"/>
            <a:ext cx="8424000" cy="4536000"/>
          </a:xfrm>
        </p:spPr>
        <p:txBody>
          <a:bodyPr>
            <a:normAutofit/>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itle 7"/>
          <p:cNvSpPr>
            <a:spLocks noGrp="1"/>
          </p:cNvSpPr>
          <p:nvPr>
            <p:ph type="title"/>
          </p:nvPr>
        </p:nvSpPr>
        <p:spPr>
          <a:xfrm>
            <a:off x="2030506" y="188640"/>
            <a:ext cx="6104965" cy="990600"/>
          </a:xfrm>
        </p:spPr>
        <p:txBody>
          <a:bodyPr/>
          <a:lstStyle/>
          <a:p>
            <a:r>
              <a:rPr lang="en-US"/>
              <a:t>Click to edit Master title style</a:t>
            </a:r>
            <a:endParaRPr lang="en-GB"/>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10" name="Picture 9" descr="globe-watermark.emf"/>
          <p:cNvPicPr>
            <a:picLocks noChangeAspect="1"/>
          </p:cNvPicPr>
          <p:nvPr userDrawn="1"/>
        </p:nvPicPr>
        <p:blipFill>
          <a:blip r:embed="rId2" cstate="print"/>
          <a:srcRect l="38302" t="56404" r="53852" b="37973"/>
          <a:stretch>
            <a:fillRect/>
          </a:stretch>
        </p:blipFill>
        <p:spPr>
          <a:xfrm>
            <a:off x="3203848" y="836712"/>
            <a:ext cx="5940152" cy="6021288"/>
          </a:xfrm>
          <a:prstGeom prst="rect">
            <a:avLst/>
          </a:prstGeom>
        </p:spPr>
      </p:pic>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Cambria" pitchFamily="18" charset="0"/>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Cambria" pitchFamily="18" charset="0"/>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Cambria" pitchFamily="18" charset="0"/>
            </a:endParaRPr>
          </a:p>
        </p:txBody>
      </p:sp>
      <p:sp>
        <p:nvSpPr>
          <p:cNvPr id="2" name="Title 1"/>
          <p:cNvSpPr>
            <a:spLocks noGrp="1"/>
          </p:cNvSpPr>
          <p:nvPr>
            <p:ph type="title"/>
          </p:nvPr>
        </p:nvSpPr>
        <p:spPr>
          <a:xfrm>
            <a:off x="1371600" y="1600200"/>
            <a:ext cx="7620000" cy="990600"/>
          </a:xfrm>
        </p:spPr>
        <p:txBody>
          <a:bodyPr>
            <a:noAutofit/>
          </a:bodyPr>
          <a:lstStyle>
            <a:lvl1pPr algn="l">
              <a:buNone/>
              <a:defRPr sz="3600" b="0" cap="none">
                <a:solidFill>
                  <a:srgbClr val="FFFFFF"/>
                </a:solidFill>
              </a:defRPr>
            </a:lvl1pPr>
          </a:lstStyle>
          <a:p>
            <a:r>
              <a:rPr kumimoji="0" lang="en-US"/>
              <a:t>Click to edit Master title style</a:t>
            </a:r>
            <a:endParaRPr kumimoji="0" lang="en-US" dirty="0"/>
          </a:p>
        </p:txBody>
      </p:sp>
      <p:sp>
        <p:nvSpPr>
          <p:cNvPr id="12" name="Date Placeholder 11"/>
          <p:cNvSpPr>
            <a:spLocks noGrp="1"/>
          </p:cNvSpPr>
          <p:nvPr>
            <p:ph type="dt" sz="half" idx="10"/>
          </p:nvPr>
        </p:nvSpPr>
        <p:spPr>
          <a:xfrm>
            <a:off x="7403991" y="6396317"/>
            <a:ext cx="1438181" cy="365125"/>
          </a:xfrm>
          <a:prstGeom prst="rect">
            <a:avLst/>
          </a:prstGeom>
        </p:spPr>
        <p:txBody>
          <a:bodyPr/>
          <a:lstStyle/>
          <a:p>
            <a:fld id="{38CA88F7-EDAA-4949-BB7E-C4DA0AC219D7}" type="datetime4">
              <a:rPr lang="en-GB" smtClean="0"/>
              <a:pPr/>
              <a:t>27 November 2018</a:t>
            </a:fld>
            <a:endParaRPr lang="en-GB"/>
          </a:p>
        </p:txBody>
      </p:sp>
      <p:sp>
        <p:nvSpPr>
          <p:cNvPr id="13" name="Slide Number Placeholder 12"/>
          <p:cNvSpPr>
            <a:spLocks noGrp="1"/>
          </p:cNvSpPr>
          <p:nvPr>
            <p:ph type="sldNum" sz="quarter" idx="11"/>
          </p:nvPr>
        </p:nvSpPr>
        <p:spPr>
          <a:xfrm>
            <a:off x="0" y="1752600"/>
            <a:ext cx="1295400" cy="701676"/>
          </a:xfrm>
          <a:prstGeom prst="rect">
            <a:avLst/>
          </a:prstGeom>
        </p:spPr>
        <p:txBody>
          <a:bodyPr>
            <a:noAutofit/>
          </a:bodyPr>
          <a:lstStyle>
            <a:lvl1pPr>
              <a:defRPr sz="2400">
                <a:solidFill>
                  <a:srgbClr val="FFFFFF"/>
                </a:solidFill>
              </a:defRPr>
            </a:lvl1pPr>
          </a:lstStyle>
          <a:p>
            <a:fld id="{F789EC07-06E4-4707-A143-11294F428E9D}" type="slidenum">
              <a:rPr lang="en-GB" smtClean="0"/>
              <a:pPr/>
              <a:t>‹#›</a:t>
            </a:fld>
            <a:endParaRPr lang="en-GB"/>
          </a:p>
        </p:txBody>
      </p:sp>
      <p:sp>
        <p:nvSpPr>
          <p:cNvPr id="14" name="Footer Placeholder 13"/>
          <p:cNvSpPr>
            <a:spLocks noGrp="1"/>
          </p:cNvSpPr>
          <p:nvPr>
            <p:ph type="ftr" sz="quarter" idx="12"/>
          </p:nvPr>
        </p:nvSpPr>
        <p:spPr>
          <a:xfrm>
            <a:off x="2635624" y="6396123"/>
            <a:ext cx="4746811" cy="365125"/>
          </a:xfrm>
          <a:prstGeom prst="rect">
            <a:avLst/>
          </a:prstGeom>
        </p:spPr>
        <p:txBody>
          <a:bodyPr/>
          <a:lstStyle/>
          <a:p>
            <a:endParaRPr lang="en-GB"/>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a:xfrm>
            <a:off x="7403991" y="6396317"/>
            <a:ext cx="1438181" cy="365125"/>
          </a:xfrm>
          <a:prstGeom prst="rect">
            <a:avLst/>
          </a:prstGeom>
        </p:spPr>
        <p:txBody>
          <a:bodyPr rtlCol="0"/>
          <a:lstStyle/>
          <a:p>
            <a:fld id="{96A75C02-9624-4DC5-A8FE-F5E54B474CE0}" type="datetime4">
              <a:rPr lang="en-GB" smtClean="0"/>
              <a:pPr/>
              <a:t>27 November 2018</a:t>
            </a:fld>
            <a:endParaRPr lang="en-GB"/>
          </a:p>
        </p:txBody>
      </p:sp>
      <p:sp>
        <p:nvSpPr>
          <p:cNvPr id="10" name="Slide Number Placeholder 9"/>
          <p:cNvSpPr>
            <a:spLocks noGrp="1"/>
          </p:cNvSpPr>
          <p:nvPr>
            <p:ph type="sldNum" sz="quarter" idx="16"/>
          </p:nvPr>
        </p:nvSpPr>
        <p:spPr>
          <a:xfrm>
            <a:off x="0" y="1272222"/>
            <a:ext cx="971600" cy="212562"/>
          </a:xfrm>
          <a:prstGeom prst="rect">
            <a:avLst/>
          </a:prstGeom>
        </p:spPr>
        <p:txBody>
          <a:bodyPr rtlCol="0"/>
          <a:lstStyle/>
          <a:p>
            <a:fld id="{F789EC07-06E4-4707-A143-11294F428E9D}" type="slidenum">
              <a:rPr lang="en-GB" smtClean="0"/>
              <a:pPr/>
              <a:t>‹#›</a:t>
            </a:fld>
            <a:endParaRPr lang="en-GB"/>
          </a:p>
        </p:txBody>
      </p:sp>
      <p:sp>
        <p:nvSpPr>
          <p:cNvPr id="12" name="Footer Placeholder 11"/>
          <p:cNvSpPr>
            <a:spLocks noGrp="1"/>
          </p:cNvSpPr>
          <p:nvPr>
            <p:ph type="ftr" sz="quarter" idx="17"/>
          </p:nvPr>
        </p:nvSpPr>
        <p:spPr>
          <a:xfrm>
            <a:off x="2635624" y="6396123"/>
            <a:ext cx="4746811" cy="365125"/>
          </a:xfrm>
          <a:prstGeom prst="rect">
            <a:avLst/>
          </a:prstGeom>
        </p:spPr>
        <p:txBody>
          <a:bodyPr rtlCol="0"/>
          <a:lstStyle/>
          <a:p>
            <a:endParaRPr lang="en-GB"/>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57832" y="188640"/>
            <a:ext cx="7655861"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a:xfrm>
            <a:off x="7403991" y="6396317"/>
            <a:ext cx="1438181" cy="365125"/>
          </a:xfrm>
          <a:prstGeom prst="rect">
            <a:avLst/>
          </a:prstGeom>
        </p:spPr>
        <p:txBody>
          <a:bodyPr rtlCol="0"/>
          <a:lstStyle/>
          <a:p>
            <a:fld id="{D0AD53B5-6685-45A7-AEBF-91ABFA6ED56B}" type="datetime4">
              <a:rPr lang="en-GB" smtClean="0"/>
              <a:pPr/>
              <a:t>27 November 2018</a:t>
            </a:fld>
            <a:endParaRPr lang="en-GB"/>
          </a:p>
        </p:txBody>
      </p:sp>
      <p:sp>
        <p:nvSpPr>
          <p:cNvPr id="12" name="Slide Number Placeholder 11"/>
          <p:cNvSpPr>
            <a:spLocks noGrp="1"/>
          </p:cNvSpPr>
          <p:nvPr>
            <p:ph type="sldNum" sz="quarter" idx="16"/>
          </p:nvPr>
        </p:nvSpPr>
        <p:spPr>
          <a:xfrm>
            <a:off x="0" y="1272222"/>
            <a:ext cx="971600" cy="212562"/>
          </a:xfrm>
          <a:prstGeom prst="rect">
            <a:avLst/>
          </a:prstGeom>
        </p:spPr>
        <p:txBody>
          <a:bodyPr rtlCol="0"/>
          <a:lstStyle/>
          <a:p>
            <a:fld id="{F789EC07-06E4-4707-A143-11294F428E9D}" type="slidenum">
              <a:rPr lang="en-GB" smtClean="0"/>
              <a:pPr/>
              <a:t>‹#›</a:t>
            </a:fld>
            <a:endParaRPr lang="en-GB"/>
          </a:p>
        </p:txBody>
      </p:sp>
      <p:sp>
        <p:nvSpPr>
          <p:cNvPr id="14" name="Footer Placeholder 13"/>
          <p:cNvSpPr>
            <a:spLocks noGrp="1"/>
          </p:cNvSpPr>
          <p:nvPr>
            <p:ph type="ftr" sz="quarter" idx="17"/>
          </p:nvPr>
        </p:nvSpPr>
        <p:spPr>
          <a:xfrm>
            <a:off x="2635624" y="6396123"/>
            <a:ext cx="4746811" cy="365125"/>
          </a:xfrm>
          <a:prstGeom prst="rect">
            <a:avLst/>
          </a:prstGeom>
        </p:spPr>
        <p:txBody>
          <a:bodyPr rtlCol="0"/>
          <a:lstStyle/>
          <a:p>
            <a:endParaRPr lang="en-GB"/>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7403991" y="6396317"/>
            <a:ext cx="1438181" cy="365125"/>
          </a:xfrm>
          <a:prstGeom prst="rect">
            <a:avLst/>
          </a:prstGeom>
        </p:spPr>
        <p:txBody>
          <a:bodyPr/>
          <a:lstStyle/>
          <a:p>
            <a:fld id="{7C328669-804C-4120-BEBB-F613EF1D1DC4}" type="datetime4">
              <a:rPr lang="en-GB" smtClean="0"/>
              <a:pPr/>
              <a:t>27 November 2018</a:t>
            </a:fld>
            <a:endParaRPr lang="en-GB"/>
          </a:p>
        </p:txBody>
      </p:sp>
      <p:sp>
        <p:nvSpPr>
          <p:cNvPr id="4" name="Footer Placeholder 3"/>
          <p:cNvSpPr>
            <a:spLocks noGrp="1"/>
          </p:cNvSpPr>
          <p:nvPr>
            <p:ph type="ftr" sz="quarter" idx="11"/>
          </p:nvPr>
        </p:nvSpPr>
        <p:spPr>
          <a:xfrm>
            <a:off x="2635624" y="6396123"/>
            <a:ext cx="4746811"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0" y="1272222"/>
            <a:ext cx="971600" cy="212562"/>
          </a:xfrm>
          <a:prstGeom prst="rect">
            <a:avLst/>
          </a:prstGeom>
        </p:spPr>
        <p:txBody>
          <a:bodyPr/>
          <a:lstStyle>
            <a:lvl1pPr>
              <a:defRPr>
                <a:solidFill>
                  <a:srgbClr val="FFFFFF"/>
                </a:solidFill>
              </a:defRPr>
            </a:lvl1pPr>
          </a:lstStyle>
          <a:p>
            <a:fld id="{F789EC07-06E4-4707-A143-11294F428E9D}" type="slidenum">
              <a:rPr lang="en-GB" smtClean="0"/>
              <a:pPr/>
              <a:t>‹#›</a:t>
            </a:fld>
            <a:endParaRPr lang="en-GB"/>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403991" y="6396317"/>
            <a:ext cx="1438181" cy="365125"/>
          </a:xfrm>
          <a:prstGeom prst="rect">
            <a:avLst/>
          </a:prstGeom>
        </p:spPr>
        <p:txBody>
          <a:bodyPr/>
          <a:lstStyle/>
          <a:p>
            <a:fld id="{0A5F7584-30B0-4F74-B800-E137C33D872F}" type="datetime4">
              <a:rPr lang="en-GB" smtClean="0"/>
              <a:pPr/>
              <a:t>27 November 2018</a:t>
            </a:fld>
            <a:endParaRPr lang="en-GB"/>
          </a:p>
        </p:txBody>
      </p:sp>
      <p:sp>
        <p:nvSpPr>
          <p:cNvPr id="3" name="Footer Placeholder 2"/>
          <p:cNvSpPr>
            <a:spLocks noGrp="1"/>
          </p:cNvSpPr>
          <p:nvPr>
            <p:ph type="ftr" sz="quarter" idx="11"/>
          </p:nvPr>
        </p:nvSpPr>
        <p:spPr>
          <a:xfrm>
            <a:off x="2635624" y="6396123"/>
            <a:ext cx="4746811"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fld id="{F789EC07-06E4-4707-A143-11294F428E9D}" type="slidenum">
              <a:rPr lang="en-GB" smtClean="0"/>
              <a:pPr/>
              <a:t>‹#›</a:t>
            </a:fld>
            <a:endParaRPr lang="en-GB"/>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3350" y="188640"/>
            <a:ext cx="7741025" cy="869950"/>
          </a:xfrm>
        </p:spPr>
        <p:txBody>
          <a:bodyPr anchor="ctr">
            <a:normAutofit/>
          </a:bodyPr>
          <a:lstStyle>
            <a:lvl1pPr algn="l">
              <a:buNone/>
              <a:defRPr sz="3600" b="0"/>
            </a:lvl1pPr>
          </a:lstStyle>
          <a:p>
            <a:r>
              <a:rPr kumimoji="0" lang="en-US"/>
              <a:t>Click to edit Master title style</a:t>
            </a:r>
            <a:endParaRPr kumimoji="0" lang="en-US" dirty="0"/>
          </a:p>
        </p:txBody>
      </p:sp>
      <p:sp>
        <p:nvSpPr>
          <p:cNvPr id="5" name="Date Placeholder 4"/>
          <p:cNvSpPr>
            <a:spLocks noGrp="1"/>
          </p:cNvSpPr>
          <p:nvPr>
            <p:ph type="dt" sz="half" idx="10"/>
          </p:nvPr>
        </p:nvSpPr>
        <p:spPr>
          <a:xfrm>
            <a:off x="7403991" y="6396317"/>
            <a:ext cx="1438181" cy="365125"/>
          </a:xfrm>
          <a:prstGeom prst="rect">
            <a:avLst/>
          </a:prstGeom>
        </p:spPr>
        <p:txBody>
          <a:bodyPr/>
          <a:lstStyle/>
          <a:p>
            <a:fld id="{242D5F30-2861-44AC-A469-30AA31E4CE7C}" type="datetime4">
              <a:rPr lang="en-GB" smtClean="0"/>
              <a:pPr/>
              <a:t>27 November 2018</a:t>
            </a:fld>
            <a:endParaRPr lang="en-GB"/>
          </a:p>
        </p:txBody>
      </p:sp>
      <p:sp>
        <p:nvSpPr>
          <p:cNvPr id="6" name="Footer Placeholder 5"/>
          <p:cNvSpPr>
            <a:spLocks noGrp="1"/>
          </p:cNvSpPr>
          <p:nvPr>
            <p:ph type="ftr" sz="quarter" idx="11"/>
          </p:nvPr>
        </p:nvSpPr>
        <p:spPr>
          <a:xfrm>
            <a:off x="2635624" y="6396123"/>
            <a:ext cx="4746811" cy="365125"/>
          </a:xfrm>
          <a:prstGeom prst="rect">
            <a:avLst/>
          </a:prstGeom>
        </p:spPr>
        <p:txBody>
          <a:bodyPr/>
          <a:lstStyle/>
          <a:p>
            <a:endParaRPr lang="en-GB"/>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atin typeface="Cambria" pitchFamily="18" charset="0"/>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Cambria" pitchFamily="18" charset="0"/>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Cambria" pitchFamily="18" charset="0"/>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Cambria" pitchFamily="18" charset="0"/>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Cambria" pitchFamily="18" charset="0"/>
            </a:endParaRPr>
          </a:p>
        </p:txBody>
      </p:sp>
      <p:sp>
        <p:nvSpPr>
          <p:cNvPr id="12" name="Date Placeholder 11"/>
          <p:cNvSpPr>
            <a:spLocks noGrp="1"/>
          </p:cNvSpPr>
          <p:nvPr>
            <p:ph type="dt" sz="half" idx="10"/>
          </p:nvPr>
        </p:nvSpPr>
        <p:spPr>
          <a:xfrm>
            <a:off x="6248400" y="6248400"/>
            <a:ext cx="2667000" cy="365125"/>
          </a:xfrm>
          <a:prstGeom prst="rect">
            <a:avLst/>
          </a:prstGeom>
        </p:spPr>
        <p:txBody>
          <a:bodyPr rtlCol="0"/>
          <a:lstStyle/>
          <a:p>
            <a:fld id="{09C3397B-3132-4495-BA92-E5BE27858B28}" type="datetime4">
              <a:rPr lang="en-GB" smtClean="0"/>
              <a:pPr/>
              <a:t>27 November 2018</a:t>
            </a:fld>
            <a:endParaRPr lang="en-GB"/>
          </a:p>
        </p:txBody>
      </p:sp>
      <p:sp>
        <p:nvSpPr>
          <p:cNvPr id="13" name="Slide Number Placeholder 12"/>
          <p:cNvSpPr>
            <a:spLocks noGrp="1"/>
          </p:cNvSpPr>
          <p:nvPr>
            <p:ph type="sldNum" sz="quarter" idx="11"/>
          </p:nvPr>
        </p:nvSpPr>
        <p:spPr>
          <a:xfrm>
            <a:off x="0" y="4667249"/>
            <a:ext cx="1447800" cy="663578"/>
          </a:xfrm>
          <a:prstGeom prst="rect">
            <a:avLst/>
          </a:prstGeom>
        </p:spPr>
        <p:txBody>
          <a:bodyPr rtlCol="0"/>
          <a:lstStyle>
            <a:lvl1pPr>
              <a:defRPr sz="2800"/>
            </a:lvl1pPr>
          </a:lstStyle>
          <a:p>
            <a:fld id="{F789EC07-06E4-4707-A143-11294F428E9D}" type="slidenum">
              <a:rPr lang="en-GB" smtClean="0"/>
              <a:pPr/>
              <a:t>‹#›</a:t>
            </a:fld>
            <a:endParaRPr lang="en-GB"/>
          </a:p>
        </p:txBody>
      </p:sp>
      <p:sp>
        <p:nvSpPr>
          <p:cNvPr id="14" name="Footer Placeholder 13"/>
          <p:cNvSpPr>
            <a:spLocks noGrp="1"/>
          </p:cNvSpPr>
          <p:nvPr>
            <p:ph type="ftr" sz="quarter" idx="12"/>
          </p:nvPr>
        </p:nvSpPr>
        <p:spPr>
          <a:xfrm>
            <a:off x="1600200" y="6248206"/>
            <a:ext cx="4572000" cy="365125"/>
          </a:xfrm>
          <a:prstGeom prst="rect">
            <a:avLst/>
          </a:prstGeom>
        </p:spPr>
        <p:txBody>
          <a:bodyPr rtlCol="0"/>
          <a:lstStyle/>
          <a:p>
            <a:endParaRPr lang="en-GB"/>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855695" y="188640"/>
            <a:ext cx="5345206" cy="99060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360000" y="1600200"/>
            <a:ext cx="8424000" cy="4536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Cambria" pitchFamily="18" charset="0"/>
            </a:endParaRPr>
          </a:p>
        </p:txBody>
      </p:sp>
      <p:sp>
        <p:nvSpPr>
          <p:cNvPr id="8" name="Rectangle 7"/>
          <p:cNvSpPr/>
          <p:nvPr/>
        </p:nvSpPr>
        <p:spPr>
          <a:xfrm>
            <a:off x="0" y="1280160"/>
            <a:ext cx="971600" cy="2046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Cambria" pitchFamily="18" charset="0"/>
            </a:endParaRPr>
          </a:p>
        </p:txBody>
      </p:sp>
      <p:sp>
        <p:nvSpPr>
          <p:cNvPr id="9" name="Rectangle 8"/>
          <p:cNvSpPr/>
          <p:nvPr/>
        </p:nvSpPr>
        <p:spPr>
          <a:xfrm>
            <a:off x="1043608" y="1280160"/>
            <a:ext cx="8100392" cy="2046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Cambria" pitchFamily="18" charset="0"/>
            </a:endParaRPr>
          </a:p>
        </p:txBody>
      </p:sp>
      <p:sp>
        <p:nvSpPr>
          <p:cNvPr id="29" name="TextBox 28"/>
          <p:cNvSpPr txBox="1"/>
          <p:nvPr/>
        </p:nvSpPr>
        <p:spPr>
          <a:xfrm>
            <a:off x="1" y="1223683"/>
            <a:ext cx="954740" cy="292388"/>
          </a:xfrm>
          <a:prstGeom prst="rect">
            <a:avLst/>
          </a:prstGeom>
          <a:noFill/>
        </p:spPr>
        <p:txBody>
          <a:bodyPr wrap="square" rtlCol="0">
            <a:spAutoFit/>
          </a:bodyPr>
          <a:lstStyle/>
          <a:p>
            <a:pPr algn="ctr"/>
            <a:fld id="{17D81636-CFD7-46DB-9D72-8BE50848BE08}" type="slidenum">
              <a:rPr lang="en-GB" sz="1300" b="1" smtClean="0">
                <a:solidFill>
                  <a:schemeClr val="bg1"/>
                </a:solidFill>
                <a:latin typeface="+mj-lt"/>
              </a:rPr>
              <a:pPr algn="ctr"/>
              <a:t>‹#›</a:t>
            </a:fld>
            <a:endParaRPr lang="en-GB" sz="1300" b="1" dirty="0">
              <a:solidFill>
                <a:schemeClr val="bg1"/>
              </a:solidFill>
              <a:latin typeface="+mj-lt"/>
            </a:endParaRPr>
          </a:p>
        </p:txBody>
      </p:sp>
      <p:pic>
        <p:nvPicPr>
          <p:cNvPr id="10" name="Picture 9">
            <a:extLst>
              <a:ext uri="{FF2B5EF4-FFF2-40B4-BE49-F238E27FC236}">
                <a16:creationId xmlns:a16="http://schemas.microsoft.com/office/drawing/2014/main" id="{CA4C932E-5817-A746-8125-1DDD73B3183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9599" y="40341"/>
            <a:ext cx="1309777" cy="1185274"/>
          </a:xfrm>
          <a:prstGeom prst="rect">
            <a:avLst/>
          </a:prstGeom>
        </p:spPr>
      </p:pic>
      <p:pic>
        <p:nvPicPr>
          <p:cNvPr id="5" name="Picture 4">
            <a:extLst>
              <a:ext uri="{FF2B5EF4-FFF2-40B4-BE49-F238E27FC236}">
                <a16:creationId xmlns:a16="http://schemas.microsoft.com/office/drawing/2014/main" id="{C198080E-B4A0-0041-B764-2611A0897BF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359650" y="290240"/>
            <a:ext cx="1675736" cy="738460"/>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8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hf hdr="0"/>
  <p:txStyles>
    <p:titleStyle>
      <a:lvl1pPr algn="l" rtl="0" eaLnBrk="1" latinLnBrk="0" hangingPunct="1">
        <a:spcBef>
          <a:spcPct val="0"/>
        </a:spcBef>
        <a:buNone/>
        <a:defRPr kumimoji="0" sz="3200" kern="1200" spc="300">
          <a:solidFill>
            <a:schemeClr val="tx2"/>
          </a:solidFill>
          <a:latin typeface="Cambria" pitchFamily="18" charset="0"/>
          <a:ea typeface="+mj-ea"/>
          <a:cs typeface="+mj-cs"/>
        </a:defRPr>
      </a:lvl1pPr>
    </p:titleStyle>
    <p:bodyStyle>
      <a:lvl1pPr marL="320040" indent="-320040" algn="l" rtl="0" eaLnBrk="1" latinLnBrk="0" hangingPunct="1">
        <a:lnSpc>
          <a:spcPct val="114000"/>
        </a:lnSpc>
        <a:spcBef>
          <a:spcPts val="700"/>
        </a:spcBef>
        <a:buClr>
          <a:schemeClr val="accent2"/>
        </a:buClr>
        <a:buSzPct val="60000"/>
        <a:buFont typeface="Wingdings"/>
        <a:buChar char=""/>
        <a:defRPr kumimoji="0" sz="2000" kern="800" spc="50" baseline="0">
          <a:solidFill>
            <a:schemeClr val="tx1"/>
          </a:solidFill>
          <a:latin typeface="Calibri" pitchFamily="34" charset="0"/>
          <a:ea typeface="+mn-ea"/>
          <a:cs typeface="Calibri" pitchFamily="34" charset="0"/>
        </a:defRPr>
      </a:lvl1pPr>
      <a:lvl2pPr marL="640080" indent="-274320" algn="l" rtl="0" eaLnBrk="1" latinLnBrk="0" hangingPunct="1">
        <a:lnSpc>
          <a:spcPct val="114000"/>
        </a:lnSpc>
        <a:spcBef>
          <a:spcPts val="550"/>
        </a:spcBef>
        <a:buClr>
          <a:schemeClr val="accent1"/>
        </a:buClr>
        <a:buSzPct val="70000"/>
        <a:buFont typeface="Wingdings 2"/>
        <a:buChar char=""/>
        <a:defRPr kumimoji="0" sz="1800" kern="800" spc="50" baseline="0">
          <a:solidFill>
            <a:schemeClr val="tx1"/>
          </a:solidFill>
          <a:latin typeface="Calibri" pitchFamily="34" charset="0"/>
          <a:ea typeface="+mn-ea"/>
          <a:cs typeface="Calibri" pitchFamily="34" charset="0"/>
        </a:defRPr>
      </a:lvl2pPr>
      <a:lvl3pPr marL="914400" indent="-228600" algn="l" rtl="0" eaLnBrk="1" latinLnBrk="0" hangingPunct="1">
        <a:lnSpc>
          <a:spcPct val="114000"/>
        </a:lnSpc>
        <a:spcBef>
          <a:spcPts val="500"/>
        </a:spcBef>
        <a:buClr>
          <a:schemeClr val="accent2"/>
        </a:buClr>
        <a:buSzPct val="75000"/>
        <a:buFont typeface="Wingdings"/>
        <a:buChar char=""/>
        <a:defRPr kumimoji="0" sz="1600" kern="800" spc="50" baseline="0">
          <a:solidFill>
            <a:schemeClr val="tx1"/>
          </a:solidFill>
          <a:latin typeface="Calibri" pitchFamily="34" charset="0"/>
          <a:ea typeface="+mn-ea"/>
          <a:cs typeface="Calibri" pitchFamily="34" charset="0"/>
        </a:defRPr>
      </a:lvl3pPr>
      <a:lvl4pPr marL="1371600" indent="-228600" algn="l" rtl="0" eaLnBrk="1" latinLnBrk="0" hangingPunct="1">
        <a:lnSpc>
          <a:spcPct val="114000"/>
        </a:lnSpc>
        <a:spcBef>
          <a:spcPts val="400"/>
        </a:spcBef>
        <a:buClr>
          <a:schemeClr val="accent3"/>
        </a:buClr>
        <a:buSzPct val="75000"/>
        <a:buFont typeface="Wingdings"/>
        <a:buChar char=""/>
        <a:defRPr kumimoji="0" sz="1400" kern="800" spc="50" baseline="0">
          <a:solidFill>
            <a:schemeClr val="tx1"/>
          </a:solidFill>
          <a:latin typeface="Calibri" pitchFamily="34" charset="0"/>
          <a:ea typeface="+mn-ea"/>
          <a:cs typeface="Calibri" pitchFamily="34" charset="0"/>
        </a:defRPr>
      </a:lvl4pPr>
      <a:lvl5pPr marL="1828800" indent="-228600" algn="l" rtl="0" eaLnBrk="1" latinLnBrk="0" hangingPunct="1">
        <a:lnSpc>
          <a:spcPct val="114000"/>
        </a:lnSpc>
        <a:spcBef>
          <a:spcPts val="400"/>
        </a:spcBef>
        <a:buClr>
          <a:schemeClr val="accent4"/>
        </a:buClr>
        <a:buSzPct val="65000"/>
        <a:buFont typeface="Wingdings"/>
        <a:buChar char=""/>
        <a:defRPr kumimoji="0" sz="1400" kern="800" spc="50" baseline="0">
          <a:solidFill>
            <a:schemeClr val="tx1"/>
          </a:solidFill>
          <a:latin typeface="Calibri" pitchFamily="34" charset="0"/>
          <a:ea typeface="+mn-ea"/>
          <a:cs typeface="Calibri"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196752"/>
            <a:ext cx="6477000" cy="4342841"/>
          </a:xfrm>
        </p:spPr>
        <p:txBody>
          <a:bodyPr>
            <a:normAutofit/>
          </a:bodyPr>
          <a:lstStyle/>
          <a:p>
            <a:pPr algn="ctr"/>
            <a:r>
              <a:rPr lang="en-GB" sz="4000" b="1" dirty="0">
                <a:solidFill>
                  <a:schemeClr val="accent3">
                    <a:lumMod val="40000"/>
                    <a:lumOff val="60000"/>
                  </a:schemeClr>
                </a:solidFill>
              </a:rPr>
              <a:t>Gene therapy for Duchenne: the long and winding road</a:t>
            </a:r>
            <a:br>
              <a:rPr lang="en-GB" b="1" dirty="0">
                <a:solidFill>
                  <a:schemeClr val="accent3">
                    <a:lumMod val="40000"/>
                    <a:lumOff val="60000"/>
                  </a:schemeClr>
                </a:solidFill>
              </a:rPr>
            </a:br>
            <a:br>
              <a:rPr lang="en-GB" b="1" dirty="0">
                <a:solidFill>
                  <a:schemeClr val="accent3">
                    <a:lumMod val="40000"/>
                    <a:lumOff val="60000"/>
                  </a:schemeClr>
                </a:solidFill>
              </a:rPr>
            </a:br>
            <a:r>
              <a:rPr lang="en-GB" sz="2800" b="1" dirty="0">
                <a:solidFill>
                  <a:schemeClr val="accent3">
                    <a:lumMod val="40000"/>
                    <a:lumOff val="60000"/>
                  </a:schemeClr>
                </a:solidFill>
              </a:rPr>
              <a:t>Pauline </a:t>
            </a:r>
            <a:r>
              <a:rPr lang="en-GB" sz="2800" b="1" dirty="0" err="1">
                <a:solidFill>
                  <a:schemeClr val="accent3">
                    <a:lumMod val="40000"/>
                    <a:lumOff val="60000"/>
                  </a:schemeClr>
                </a:solidFill>
              </a:rPr>
              <a:t>mccormacK</a:t>
            </a:r>
            <a:br>
              <a:rPr lang="en-GB" sz="2800" b="1" dirty="0">
                <a:solidFill>
                  <a:schemeClr val="accent3">
                    <a:lumMod val="40000"/>
                    <a:lumOff val="60000"/>
                  </a:schemeClr>
                </a:solidFill>
              </a:rPr>
            </a:br>
            <a:r>
              <a:rPr lang="en-GB" sz="2800" b="1" dirty="0">
                <a:solidFill>
                  <a:schemeClr val="accent3">
                    <a:lumMod val="40000"/>
                    <a:lumOff val="60000"/>
                  </a:schemeClr>
                </a:solidFill>
              </a:rPr>
              <a:t>peals research centre</a:t>
            </a:r>
            <a:br>
              <a:rPr lang="en-GB" sz="2800" b="1" dirty="0">
                <a:solidFill>
                  <a:schemeClr val="accent3">
                    <a:lumMod val="40000"/>
                    <a:lumOff val="60000"/>
                  </a:schemeClr>
                </a:solidFill>
              </a:rPr>
            </a:br>
            <a:r>
              <a:rPr lang="en-GB" sz="2800" b="1" dirty="0" err="1">
                <a:solidFill>
                  <a:schemeClr val="accent3">
                    <a:lumMod val="40000"/>
                    <a:lumOff val="60000"/>
                  </a:schemeClr>
                </a:solidFill>
              </a:rPr>
              <a:t>newcastle</a:t>
            </a:r>
            <a:r>
              <a:rPr lang="en-GB" sz="2800" b="1" dirty="0">
                <a:solidFill>
                  <a:schemeClr val="accent3">
                    <a:lumMod val="40000"/>
                    <a:lumOff val="60000"/>
                  </a:schemeClr>
                </a:solidFill>
              </a:rPr>
              <a:t> university</a:t>
            </a:r>
          </a:p>
        </p:txBody>
      </p:sp>
      <p:sp>
        <p:nvSpPr>
          <p:cNvPr id="3" name="Subtitle 2"/>
          <p:cNvSpPr>
            <a:spLocks noGrp="1"/>
          </p:cNvSpPr>
          <p:nvPr>
            <p:ph type="subTitle" idx="1"/>
          </p:nvPr>
        </p:nvSpPr>
        <p:spPr/>
        <p:txBody>
          <a:bodyPr>
            <a:normAutofit fontScale="77500" lnSpcReduction="20000"/>
          </a:bodyPr>
          <a:lstStyle/>
          <a:p>
            <a:r>
              <a:rPr lang="en-GB" dirty="0"/>
              <a:t>2</a:t>
            </a:r>
            <a:r>
              <a:rPr lang="en-GB" baseline="30000" dirty="0"/>
              <a:t>nd</a:t>
            </a:r>
            <a:r>
              <a:rPr lang="en-GB" dirty="0"/>
              <a:t> International Summit on Human Genome Editing, 2018</a:t>
            </a:r>
          </a:p>
        </p:txBody>
      </p:sp>
      <p:pic>
        <p:nvPicPr>
          <p:cNvPr id="7" name="Picture 6">
            <a:extLst>
              <a:ext uri="{FF2B5EF4-FFF2-40B4-BE49-F238E27FC236}">
                <a16:creationId xmlns:a16="http://schemas.microsoft.com/office/drawing/2014/main" id="{9E0C25EF-619B-FF48-8CC8-ED7D4E280D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6062737"/>
            <a:ext cx="1892300" cy="699576"/>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568546" y="2045699"/>
            <a:ext cx="5615131" cy="4075701"/>
          </a:xfrm>
        </p:spPr>
        <p:txBody>
          <a:bodyPr>
            <a:normAutofit/>
          </a:bodyPr>
          <a:lstStyle/>
          <a:p>
            <a:r>
              <a:rPr lang="en-GB" sz="3200" dirty="0"/>
              <a:t>One of commonest rare diseases</a:t>
            </a:r>
          </a:p>
          <a:p>
            <a:r>
              <a:rPr lang="en-GB" sz="3200" dirty="0"/>
              <a:t>Severe, progressive, life limiting</a:t>
            </a:r>
          </a:p>
          <a:p>
            <a:r>
              <a:rPr lang="en-GB" sz="3200" dirty="0"/>
              <a:t>High care burden on family</a:t>
            </a:r>
          </a:p>
          <a:p>
            <a:endParaRPr lang="en-GB" sz="3200" dirty="0"/>
          </a:p>
        </p:txBody>
      </p:sp>
      <p:sp>
        <p:nvSpPr>
          <p:cNvPr id="3" name="Title 2"/>
          <p:cNvSpPr>
            <a:spLocks noGrp="1"/>
          </p:cNvSpPr>
          <p:nvPr>
            <p:ph type="title"/>
          </p:nvPr>
        </p:nvSpPr>
        <p:spPr>
          <a:xfrm>
            <a:off x="3047997" y="188640"/>
            <a:ext cx="2929466" cy="990600"/>
          </a:xfrm>
        </p:spPr>
        <p:txBody>
          <a:bodyPr/>
          <a:lstStyle/>
          <a:p>
            <a:pPr algn="ctr"/>
            <a:r>
              <a:rPr lang="en-GB" dirty="0"/>
              <a:t>DMD</a:t>
            </a:r>
          </a:p>
        </p:txBody>
      </p:sp>
      <p:pic>
        <p:nvPicPr>
          <p:cNvPr id="5" name="Content Placeholder 3" descr="treatnmdpic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753" y="2036783"/>
            <a:ext cx="2176462"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77959" y="188640"/>
            <a:ext cx="5236218" cy="990600"/>
          </a:xfrm>
        </p:spPr>
        <p:txBody>
          <a:bodyPr>
            <a:normAutofit/>
          </a:bodyPr>
          <a:lstStyle/>
          <a:p>
            <a:pPr algn="ctr"/>
            <a:r>
              <a:rPr lang="en-GB" dirty="0"/>
              <a:t>Therapies for DMD</a:t>
            </a:r>
          </a:p>
        </p:txBody>
      </p:sp>
      <p:pic>
        <p:nvPicPr>
          <p:cNvPr id="6" name="Content Placeholder 5"/>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14300" y="1593862"/>
            <a:ext cx="8949463" cy="4591038"/>
          </a:xfrm>
        </p:spPr>
      </p:pic>
    </p:spTree>
    <p:extLst>
      <p:ext uri="{BB962C8B-B14F-4D97-AF65-F5344CB8AC3E}">
        <p14:creationId xmlns:p14="http://schemas.microsoft.com/office/powerpoint/2010/main" val="12615583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568546" y="1531051"/>
            <a:ext cx="8029354" cy="5066301"/>
          </a:xfrm>
        </p:spPr>
        <p:txBody>
          <a:bodyPr>
            <a:normAutofit fontScale="92500"/>
          </a:bodyPr>
          <a:lstStyle/>
          <a:p>
            <a:pPr marL="0" indent="0">
              <a:buNone/>
            </a:pPr>
            <a:r>
              <a:rPr lang="en-GB" sz="2800" i="1" dirty="0"/>
              <a:t>‘An imaginary is a collectively embraced actionable future in which technological change will bring about certain positive, culturally intelligible results’ </a:t>
            </a:r>
            <a:r>
              <a:rPr lang="en-GB" sz="2800" dirty="0"/>
              <a:t>(Weiner et al 2017)</a:t>
            </a:r>
          </a:p>
          <a:p>
            <a:r>
              <a:rPr lang="en-GB" sz="3200" dirty="0"/>
              <a:t>Bench to bedside is rarely linear progression with reduction in uncertainty</a:t>
            </a:r>
          </a:p>
          <a:p>
            <a:r>
              <a:rPr lang="en-GB" sz="3200" dirty="0"/>
              <a:t>Translation into clinical care can introduce complexity and new uncertainties</a:t>
            </a:r>
          </a:p>
          <a:p>
            <a:r>
              <a:rPr lang="en-GB" sz="3200" dirty="0"/>
              <a:t>Discrepancy – imagined and actual - disruption</a:t>
            </a:r>
          </a:p>
        </p:txBody>
      </p:sp>
      <p:sp>
        <p:nvSpPr>
          <p:cNvPr id="3" name="Title 2"/>
          <p:cNvSpPr>
            <a:spLocks noGrp="1"/>
          </p:cNvSpPr>
          <p:nvPr>
            <p:ph type="title"/>
          </p:nvPr>
        </p:nvSpPr>
        <p:spPr>
          <a:xfrm>
            <a:off x="1714500" y="188640"/>
            <a:ext cx="5727700" cy="990600"/>
          </a:xfrm>
        </p:spPr>
        <p:txBody>
          <a:bodyPr>
            <a:normAutofit/>
          </a:bodyPr>
          <a:lstStyle/>
          <a:p>
            <a:pPr algn="ctr"/>
            <a:r>
              <a:rPr lang="en-GB" dirty="0"/>
              <a:t>Promissory technologies</a:t>
            </a:r>
          </a:p>
        </p:txBody>
      </p:sp>
    </p:spTree>
    <p:extLst>
      <p:ext uri="{BB962C8B-B14F-4D97-AF65-F5344CB8AC3E}">
        <p14:creationId xmlns:p14="http://schemas.microsoft.com/office/powerpoint/2010/main" val="28167589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893653E-E56F-E646-9672-9B1EBA3B775A}"/>
              </a:ext>
            </a:extLst>
          </p:cNvPr>
          <p:cNvSpPr/>
          <p:nvPr/>
        </p:nvSpPr>
        <p:spPr>
          <a:xfrm>
            <a:off x="6387548" y="6374296"/>
            <a:ext cx="1987826" cy="33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sz="quarter" idx="13"/>
          </p:nvPr>
        </p:nvSpPr>
        <p:spPr>
          <a:xfrm>
            <a:off x="344556" y="1641885"/>
            <a:ext cx="8189844" cy="2075148"/>
          </a:xfrm>
        </p:spPr>
        <p:txBody>
          <a:bodyPr>
            <a:normAutofit/>
          </a:bodyPr>
          <a:lstStyle/>
          <a:p>
            <a:r>
              <a:rPr lang="en-GB" sz="3200" dirty="0"/>
              <a:t>Multiple problems, increased complexity</a:t>
            </a:r>
          </a:p>
          <a:p>
            <a:r>
              <a:rPr lang="en-GB" sz="3200" dirty="0"/>
              <a:t>2 (restricted) therapies</a:t>
            </a:r>
          </a:p>
          <a:p>
            <a:r>
              <a:rPr lang="en-GB" sz="3200" dirty="0"/>
              <a:t>Clinical benefit not proven</a:t>
            </a:r>
            <a:endParaRPr lang="en-GB" dirty="0"/>
          </a:p>
          <a:p>
            <a:endParaRPr lang="en-GB" dirty="0"/>
          </a:p>
        </p:txBody>
      </p:sp>
      <p:sp>
        <p:nvSpPr>
          <p:cNvPr id="3" name="Title 2"/>
          <p:cNvSpPr>
            <a:spLocks noGrp="1"/>
          </p:cNvSpPr>
          <p:nvPr>
            <p:ph type="title"/>
          </p:nvPr>
        </p:nvSpPr>
        <p:spPr>
          <a:xfrm>
            <a:off x="1473449" y="266907"/>
            <a:ext cx="5762847" cy="872083"/>
          </a:xfrm>
        </p:spPr>
        <p:txBody>
          <a:bodyPr>
            <a:normAutofit/>
          </a:bodyPr>
          <a:lstStyle/>
          <a:p>
            <a:pPr algn="ctr"/>
            <a:r>
              <a:rPr lang="en-GB" dirty="0"/>
              <a:t>Where are we now?</a:t>
            </a:r>
          </a:p>
        </p:txBody>
      </p:sp>
      <p:pic>
        <p:nvPicPr>
          <p:cNvPr id="7" name="Picture 6">
            <a:extLst>
              <a:ext uri="{FF2B5EF4-FFF2-40B4-BE49-F238E27FC236}">
                <a16:creationId xmlns:a16="http://schemas.microsoft.com/office/drawing/2014/main" id="{8A69B475-A05E-3E4C-B434-C1F9842365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5080" y="3933056"/>
            <a:ext cx="4385135" cy="2452544"/>
          </a:xfrm>
          <a:prstGeom prst="rect">
            <a:avLst/>
          </a:prstGeom>
        </p:spPr>
      </p:pic>
      <p:sp>
        <p:nvSpPr>
          <p:cNvPr id="4" name="TextBox 3">
            <a:extLst>
              <a:ext uri="{FF2B5EF4-FFF2-40B4-BE49-F238E27FC236}">
                <a16:creationId xmlns:a16="http://schemas.microsoft.com/office/drawing/2014/main" id="{CEFA057F-61FF-B945-A553-24C5B347FE09}"/>
              </a:ext>
            </a:extLst>
          </p:cNvPr>
          <p:cNvSpPr txBox="1"/>
          <p:nvPr/>
        </p:nvSpPr>
        <p:spPr>
          <a:xfrm>
            <a:off x="539552" y="3645024"/>
            <a:ext cx="4032448" cy="2677656"/>
          </a:xfrm>
          <a:prstGeom prst="rect">
            <a:avLst/>
          </a:prstGeom>
          <a:noFill/>
        </p:spPr>
        <p:txBody>
          <a:bodyPr wrap="square" rtlCol="0">
            <a:spAutoFit/>
          </a:bodyPr>
          <a:lstStyle/>
          <a:p>
            <a:r>
              <a:rPr lang="en-GB" sz="2800" i="1" dirty="0">
                <a:solidFill>
                  <a:schemeClr val="tx2"/>
                </a:solidFill>
              </a:rPr>
              <a:t>“shifting sands and blind alleys that may disorient the modern orphan drug developer as well as the families” </a:t>
            </a:r>
            <a:r>
              <a:rPr lang="en-GB" sz="2800" dirty="0">
                <a:solidFill>
                  <a:schemeClr val="tx2"/>
                </a:solidFill>
              </a:rPr>
              <a:t>(Hoffman &amp; McNally 2014)</a:t>
            </a:r>
            <a:endParaRPr lang="en-GB" sz="2800" i="1" dirty="0">
              <a:solidFill>
                <a:schemeClr val="tx2"/>
              </a:solidFill>
            </a:endParaRPr>
          </a:p>
        </p:txBody>
      </p:sp>
    </p:spTree>
    <p:extLst>
      <p:ext uri="{BB962C8B-B14F-4D97-AF65-F5344CB8AC3E}">
        <p14:creationId xmlns:p14="http://schemas.microsoft.com/office/powerpoint/2010/main" val="17585857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504016" y="2136136"/>
            <a:ext cx="8244448" cy="4389208"/>
          </a:xfrm>
        </p:spPr>
        <p:txBody>
          <a:bodyPr>
            <a:normAutofit/>
          </a:bodyPr>
          <a:lstStyle/>
          <a:p>
            <a:r>
              <a:rPr lang="en-GB" sz="3200" dirty="0"/>
              <a:t>We are talking about genome editing in positive tones</a:t>
            </a:r>
          </a:p>
          <a:p>
            <a:pPr lvl="1"/>
            <a:r>
              <a:rPr lang="en-GB" sz="2800" i="1" dirty="0"/>
              <a:t>‘enormous positive potential’</a:t>
            </a:r>
          </a:p>
          <a:p>
            <a:pPr lvl="1"/>
            <a:r>
              <a:rPr lang="en-GB" sz="2800" dirty="0"/>
              <a:t>for DMD, </a:t>
            </a:r>
            <a:r>
              <a:rPr lang="en-GB" sz="2800" i="1" dirty="0"/>
              <a:t>‘great hope’</a:t>
            </a:r>
          </a:p>
          <a:p>
            <a:r>
              <a:rPr lang="en-GB" sz="3200" dirty="0"/>
              <a:t>Disadvantages may become advantages</a:t>
            </a:r>
          </a:p>
          <a:p>
            <a:r>
              <a:rPr lang="en-GB" sz="3200" dirty="0"/>
              <a:t>“I hope you’re right, I really do”</a:t>
            </a:r>
          </a:p>
          <a:p>
            <a:pPr marL="0" indent="0">
              <a:buNone/>
            </a:pPr>
            <a:endParaRPr lang="en-GB" dirty="0"/>
          </a:p>
          <a:p>
            <a:endParaRPr lang="en-GB" dirty="0"/>
          </a:p>
        </p:txBody>
      </p:sp>
      <p:sp>
        <p:nvSpPr>
          <p:cNvPr id="3" name="Title 2"/>
          <p:cNvSpPr>
            <a:spLocks noGrp="1"/>
          </p:cNvSpPr>
          <p:nvPr>
            <p:ph type="title"/>
          </p:nvPr>
        </p:nvSpPr>
        <p:spPr>
          <a:xfrm>
            <a:off x="1547664" y="395243"/>
            <a:ext cx="5760641" cy="698051"/>
          </a:xfrm>
        </p:spPr>
        <p:txBody>
          <a:bodyPr>
            <a:normAutofit fontScale="90000"/>
          </a:bodyPr>
          <a:lstStyle/>
          <a:p>
            <a:pPr algn="ctr"/>
            <a:r>
              <a:rPr lang="en-GB" dirty="0"/>
              <a:t>How we talk about genome editing</a:t>
            </a:r>
          </a:p>
        </p:txBody>
      </p:sp>
    </p:spTree>
    <p:extLst>
      <p:ext uri="{BB962C8B-B14F-4D97-AF65-F5344CB8AC3E}">
        <p14:creationId xmlns:p14="http://schemas.microsoft.com/office/powerpoint/2010/main" val="9836160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9999" y="1556792"/>
            <a:ext cx="8442255" cy="2130135"/>
          </a:xfrm>
        </p:spPr>
        <p:txBody>
          <a:bodyPr>
            <a:normAutofit/>
          </a:bodyPr>
          <a:lstStyle/>
          <a:p>
            <a:r>
              <a:rPr lang="en-GB" sz="3200" i="1" dirty="0"/>
              <a:t>‘</a:t>
            </a:r>
            <a:r>
              <a:rPr lang="en-GB" i="1" dirty="0"/>
              <a:t>what is dangerous is where there are asymmetries of power, information or representation in the public sphere that mean that certain visions and values go unappreciated and others go unchallenged’ </a:t>
            </a:r>
            <a:r>
              <a:rPr lang="en-GB" dirty="0"/>
              <a:t>(Nuffield Council on Bioethics 2016)</a:t>
            </a:r>
          </a:p>
        </p:txBody>
      </p:sp>
      <p:sp>
        <p:nvSpPr>
          <p:cNvPr id="3" name="Title 2"/>
          <p:cNvSpPr>
            <a:spLocks noGrp="1"/>
          </p:cNvSpPr>
          <p:nvPr>
            <p:ph type="title"/>
          </p:nvPr>
        </p:nvSpPr>
        <p:spPr>
          <a:xfrm>
            <a:off x="1547664" y="234823"/>
            <a:ext cx="5762847" cy="952293"/>
          </a:xfrm>
        </p:spPr>
        <p:txBody>
          <a:bodyPr>
            <a:normAutofit/>
          </a:bodyPr>
          <a:lstStyle/>
          <a:p>
            <a:pPr algn="ctr"/>
            <a:r>
              <a:rPr lang="en-GB" dirty="0"/>
              <a:t>Promissory technologies</a:t>
            </a:r>
          </a:p>
        </p:txBody>
      </p:sp>
      <p:pic>
        <p:nvPicPr>
          <p:cNvPr id="7" name="Picture 6">
            <a:extLst>
              <a:ext uri="{FF2B5EF4-FFF2-40B4-BE49-F238E27FC236}">
                <a16:creationId xmlns:a16="http://schemas.microsoft.com/office/drawing/2014/main" id="{2DDE8D7C-A7A2-D54A-8D78-EFDED8CDC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0" y="3686927"/>
            <a:ext cx="4826000" cy="3136900"/>
          </a:xfrm>
          <a:prstGeom prst="rect">
            <a:avLst/>
          </a:prstGeom>
        </p:spPr>
      </p:pic>
      <p:sp>
        <p:nvSpPr>
          <p:cNvPr id="8" name="Content Placeholder 1">
            <a:extLst>
              <a:ext uri="{FF2B5EF4-FFF2-40B4-BE49-F238E27FC236}">
                <a16:creationId xmlns:a16="http://schemas.microsoft.com/office/drawing/2014/main" id="{F49BD47B-4D08-3E46-AE35-1BAA7934EBC6}"/>
              </a:ext>
            </a:extLst>
          </p:cNvPr>
          <p:cNvSpPr txBox="1">
            <a:spLocks/>
          </p:cNvSpPr>
          <p:nvPr/>
        </p:nvSpPr>
        <p:spPr>
          <a:xfrm>
            <a:off x="359999" y="3429000"/>
            <a:ext cx="3616255" cy="3240360"/>
          </a:xfrm>
          <a:prstGeom prst="rect">
            <a:avLst/>
          </a:prstGeom>
        </p:spPr>
        <p:txBody>
          <a:bodyPr vert="horz">
            <a:normAutofit/>
          </a:bodyPr>
          <a:lstStyle>
            <a:lvl1pPr marL="320040" indent="-320040" algn="l" rtl="0" eaLnBrk="1" latinLnBrk="0" hangingPunct="1">
              <a:lnSpc>
                <a:spcPct val="114000"/>
              </a:lnSpc>
              <a:spcBef>
                <a:spcPts val="700"/>
              </a:spcBef>
              <a:buClr>
                <a:schemeClr val="accent2"/>
              </a:buClr>
              <a:buSzPct val="60000"/>
              <a:buFont typeface="Wingdings"/>
              <a:buChar char=""/>
              <a:defRPr kumimoji="0" sz="2400" kern="800" spc="50" baseline="0">
                <a:solidFill>
                  <a:schemeClr val="tx2"/>
                </a:solidFill>
                <a:latin typeface="Calibri" pitchFamily="34" charset="0"/>
                <a:ea typeface="+mn-ea"/>
                <a:cs typeface="Calibri" pitchFamily="34" charset="0"/>
              </a:defRPr>
            </a:lvl1pPr>
            <a:lvl2pPr marL="640080" indent="-274320" algn="l" rtl="0" eaLnBrk="1" latinLnBrk="0" hangingPunct="1">
              <a:lnSpc>
                <a:spcPct val="114000"/>
              </a:lnSpc>
              <a:spcBef>
                <a:spcPts val="550"/>
              </a:spcBef>
              <a:buClr>
                <a:schemeClr val="accent1"/>
              </a:buClr>
              <a:buSzPct val="70000"/>
              <a:buFont typeface="Wingdings 2"/>
              <a:buChar char=""/>
              <a:defRPr kumimoji="0" sz="2000" kern="800" spc="50" baseline="0">
                <a:solidFill>
                  <a:schemeClr val="tx2"/>
                </a:solidFill>
                <a:latin typeface="Calibri" pitchFamily="34" charset="0"/>
                <a:ea typeface="+mn-ea"/>
                <a:cs typeface="Calibri" pitchFamily="34" charset="0"/>
              </a:defRPr>
            </a:lvl2pPr>
            <a:lvl3pPr marL="914400" indent="-228600" algn="l" rtl="0" eaLnBrk="1" latinLnBrk="0" hangingPunct="1">
              <a:lnSpc>
                <a:spcPct val="114000"/>
              </a:lnSpc>
              <a:spcBef>
                <a:spcPts val="500"/>
              </a:spcBef>
              <a:buClr>
                <a:schemeClr val="accent2"/>
              </a:buClr>
              <a:buSzPct val="75000"/>
              <a:buFont typeface="Wingdings"/>
              <a:buChar char=""/>
              <a:defRPr kumimoji="0" sz="1800" kern="800" spc="50" baseline="0">
                <a:solidFill>
                  <a:schemeClr val="tx2"/>
                </a:solidFill>
                <a:latin typeface="Calibri" pitchFamily="34" charset="0"/>
                <a:ea typeface="+mn-ea"/>
                <a:cs typeface="Calibri" pitchFamily="34" charset="0"/>
              </a:defRPr>
            </a:lvl3pPr>
            <a:lvl4pPr marL="1371600" indent="-228600" algn="l" rtl="0" eaLnBrk="1" latinLnBrk="0" hangingPunct="1">
              <a:lnSpc>
                <a:spcPct val="114000"/>
              </a:lnSpc>
              <a:spcBef>
                <a:spcPts val="400"/>
              </a:spcBef>
              <a:buClr>
                <a:schemeClr val="accent3"/>
              </a:buClr>
              <a:buSzPct val="75000"/>
              <a:buFont typeface="Wingdings"/>
              <a:buChar char=""/>
              <a:defRPr kumimoji="0" sz="1600" kern="800" spc="50" baseline="0">
                <a:solidFill>
                  <a:schemeClr val="tx2"/>
                </a:solidFill>
                <a:latin typeface="Calibri" pitchFamily="34" charset="0"/>
                <a:ea typeface="+mn-ea"/>
                <a:cs typeface="Calibri" pitchFamily="34" charset="0"/>
              </a:defRPr>
            </a:lvl4pPr>
            <a:lvl5pPr marL="1828800" indent="-228600" algn="l" rtl="0" eaLnBrk="1" latinLnBrk="0" hangingPunct="1">
              <a:lnSpc>
                <a:spcPct val="114000"/>
              </a:lnSpc>
              <a:spcBef>
                <a:spcPts val="400"/>
              </a:spcBef>
              <a:buClr>
                <a:schemeClr val="accent4"/>
              </a:buClr>
              <a:buSzPct val="65000"/>
              <a:buFont typeface="Wingdings"/>
              <a:buChar char=""/>
              <a:defRPr kumimoji="0" sz="1600" kern="800" spc="50" baseline="0">
                <a:solidFill>
                  <a:schemeClr val="tx2"/>
                </a:solidFill>
                <a:latin typeface="Calibri" pitchFamily="34" charset="0"/>
                <a:ea typeface="+mn-ea"/>
                <a:cs typeface="Calibri"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GB" sz="2800" dirty="0"/>
              <a:t>Better QoL and significant increase in life expectancy for people with Duchenne has come via improved </a:t>
            </a:r>
            <a:r>
              <a:rPr lang="en-GB" sz="2800" b="1" dirty="0"/>
              <a:t>care</a:t>
            </a:r>
          </a:p>
          <a:p>
            <a:endParaRPr lang="en-GB" sz="3200" dirty="0"/>
          </a:p>
        </p:txBody>
      </p:sp>
    </p:spTree>
    <p:extLst>
      <p:ext uri="{BB962C8B-B14F-4D97-AF65-F5344CB8AC3E}">
        <p14:creationId xmlns:p14="http://schemas.microsoft.com/office/powerpoint/2010/main" val="11147831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a:xfrm>
            <a:off x="1547664" y="188640"/>
            <a:ext cx="5774267" cy="990600"/>
          </a:xfrm>
        </p:spPr>
        <p:txBody>
          <a:bodyPr>
            <a:normAutofit/>
          </a:bodyPr>
          <a:lstStyle/>
          <a:p>
            <a:pPr algn="ctr"/>
            <a:r>
              <a:rPr lang="en-GB" altLang="en-US" dirty="0"/>
              <a:t>Press on with caution</a:t>
            </a:r>
          </a:p>
        </p:txBody>
      </p:sp>
      <p:sp>
        <p:nvSpPr>
          <p:cNvPr id="11267" name="Content Placeholder 4"/>
          <p:cNvSpPr>
            <a:spLocks noGrp="1"/>
          </p:cNvSpPr>
          <p:nvPr>
            <p:ph sz="half" idx="1"/>
          </p:nvPr>
        </p:nvSpPr>
        <p:spPr>
          <a:xfrm>
            <a:off x="594560" y="1844824"/>
            <a:ext cx="7937880" cy="4540477"/>
          </a:xfrm>
        </p:spPr>
        <p:txBody>
          <a:bodyPr>
            <a:normAutofit/>
          </a:bodyPr>
          <a:lstStyle/>
          <a:p>
            <a:pPr lvl="0"/>
            <a:r>
              <a:rPr lang="en-US" sz="3200" dirty="0"/>
              <a:t>Similar uncertainty/complexity 100,000 Genomes</a:t>
            </a:r>
          </a:p>
          <a:p>
            <a:pPr lvl="0"/>
            <a:r>
              <a:rPr lang="en-US" sz="3200" dirty="0"/>
              <a:t>A decent genetic minimum for rare disease</a:t>
            </a:r>
          </a:p>
          <a:p>
            <a:pPr lvl="0"/>
            <a:r>
              <a:rPr lang="en-US" sz="3200" dirty="0"/>
              <a:t>Aspiration –versus– actuality</a:t>
            </a:r>
          </a:p>
          <a:p>
            <a:pPr lvl="0"/>
            <a:r>
              <a:rPr lang="en-US" sz="3200" dirty="0"/>
              <a:t>Under-promise, over-deliver</a:t>
            </a:r>
          </a:p>
          <a:p>
            <a:pPr lvl="0"/>
            <a:endParaRPr lang="en-US" sz="3200" dirty="0"/>
          </a:p>
          <a:p>
            <a:pPr lvl="1"/>
            <a:endParaRPr lang="en-GB" altLang="en-US" sz="2200" dirty="0"/>
          </a:p>
          <a:p>
            <a:pPr marL="0" indent="0">
              <a:buFontTx/>
              <a:buNone/>
            </a:pPr>
            <a:endParaRPr lang="en-GB" altLang="en-US" sz="2400" dirty="0"/>
          </a:p>
          <a:p>
            <a:pPr marL="0" indent="0">
              <a:buFontTx/>
              <a:buNone/>
            </a:pPr>
            <a:endParaRPr lang="en-GB" altLang="en-US" sz="2400" dirty="0"/>
          </a:p>
        </p:txBody>
      </p:sp>
      <p:pic>
        <p:nvPicPr>
          <p:cNvPr id="5" name="Picture 4">
            <a:extLst>
              <a:ext uri="{FF2B5EF4-FFF2-40B4-BE49-F238E27FC236}">
                <a16:creationId xmlns:a16="http://schemas.microsoft.com/office/drawing/2014/main" id="{3ED72086-4FF9-6C44-8988-BBB7948E3D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872" y="5013176"/>
            <a:ext cx="4098226" cy="1322486"/>
          </a:xfrm>
          <a:prstGeom prst="rect">
            <a:avLst/>
          </a:prstGeom>
          <a:effectLst/>
        </p:spPr>
      </p:pic>
    </p:spTree>
    <p:extLst>
      <p:ext uri="{BB962C8B-B14F-4D97-AF65-F5344CB8AC3E}">
        <p14:creationId xmlns:p14="http://schemas.microsoft.com/office/powerpoint/2010/main" val="38230424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85329"/>
            <a:ext cx="8382000" cy="3626126"/>
          </a:xfrm>
        </p:spPr>
        <p:txBody>
          <a:bodyPr>
            <a:normAutofit/>
          </a:bodyPr>
          <a:lstStyle/>
          <a:p>
            <a:pPr algn="ctr"/>
            <a:r>
              <a:rPr lang="en-GB" sz="2800" dirty="0">
                <a:solidFill>
                  <a:schemeClr val="accent3">
                    <a:lumMod val="60000"/>
                    <a:lumOff val="40000"/>
                  </a:schemeClr>
                </a:solidFill>
              </a:rPr>
              <a:t>@</a:t>
            </a:r>
            <a:r>
              <a:rPr lang="en-GB" sz="2800" dirty="0" err="1">
                <a:solidFill>
                  <a:schemeClr val="accent3">
                    <a:lumMod val="60000"/>
                    <a:lumOff val="40000"/>
                  </a:schemeClr>
                </a:solidFill>
              </a:rPr>
              <a:t>paulinemacco</a:t>
            </a:r>
            <a:br>
              <a:rPr lang="en-GB" sz="2800" dirty="0">
                <a:solidFill>
                  <a:schemeClr val="accent3">
                    <a:lumMod val="60000"/>
                    <a:lumOff val="40000"/>
                  </a:schemeClr>
                </a:solidFill>
              </a:rPr>
            </a:br>
            <a:br>
              <a:rPr lang="en-GB" sz="2800" dirty="0">
                <a:solidFill>
                  <a:schemeClr val="accent3">
                    <a:lumMod val="60000"/>
                    <a:lumOff val="40000"/>
                  </a:schemeClr>
                </a:solidFill>
              </a:rPr>
            </a:br>
            <a:r>
              <a:rPr lang="en-GB" sz="2800" dirty="0">
                <a:solidFill>
                  <a:schemeClr val="accent3">
                    <a:lumMod val="60000"/>
                    <a:lumOff val="40000"/>
                  </a:schemeClr>
                </a:solidFill>
              </a:rPr>
              <a:t>Pauline </a:t>
            </a:r>
            <a:r>
              <a:rPr lang="en-GB" sz="2800" dirty="0" err="1">
                <a:solidFill>
                  <a:schemeClr val="accent3">
                    <a:lumMod val="60000"/>
                    <a:lumOff val="40000"/>
                  </a:schemeClr>
                </a:solidFill>
              </a:rPr>
              <a:t>mccormacK</a:t>
            </a:r>
            <a:br>
              <a:rPr lang="en-GB" sz="2800" dirty="0">
                <a:solidFill>
                  <a:schemeClr val="accent3">
                    <a:lumMod val="60000"/>
                    <a:lumOff val="40000"/>
                  </a:schemeClr>
                </a:solidFill>
              </a:rPr>
            </a:br>
            <a:r>
              <a:rPr lang="en-GB" sz="2800" dirty="0">
                <a:solidFill>
                  <a:schemeClr val="accent3">
                    <a:lumMod val="60000"/>
                    <a:lumOff val="40000"/>
                  </a:schemeClr>
                </a:solidFill>
              </a:rPr>
              <a:t>peals research centre</a:t>
            </a:r>
            <a:br>
              <a:rPr lang="en-GB" sz="2800" dirty="0">
                <a:solidFill>
                  <a:schemeClr val="accent3">
                    <a:lumMod val="60000"/>
                    <a:lumOff val="40000"/>
                  </a:schemeClr>
                </a:solidFill>
              </a:rPr>
            </a:br>
            <a:r>
              <a:rPr lang="en-GB" sz="2800" dirty="0" err="1">
                <a:solidFill>
                  <a:schemeClr val="accent3">
                    <a:lumMod val="60000"/>
                    <a:lumOff val="40000"/>
                  </a:schemeClr>
                </a:solidFill>
              </a:rPr>
              <a:t>newcastle</a:t>
            </a:r>
            <a:r>
              <a:rPr lang="en-GB" sz="2800" dirty="0">
                <a:solidFill>
                  <a:schemeClr val="accent3">
                    <a:lumMod val="60000"/>
                    <a:lumOff val="40000"/>
                  </a:schemeClr>
                </a:solidFill>
              </a:rPr>
              <a:t> university</a:t>
            </a:r>
          </a:p>
        </p:txBody>
      </p:sp>
      <p:sp>
        <p:nvSpPr>
          <p:cNvPr id="3" name="Subtitle 2"/>
          <p:cNvSpPr>
            <a:spLocks noGrp="1"/>
          </p:cNvSpPr>
          <p:nvPr>
            <p:ph type="subTitle" idx="1"/>
          </p:nvPr>
        </p:nvSpPr>
        <p:spPr/>
        <p:txBody>
          <a:bodyPr>
            <a:normAutofit/>
          </a:bodyPr>
          <a:lstStyle/>
          <a:p>
            <a:r>
              <a:rPr lang="en-GB" dirty="0"/>
              <a:t>International Perspectives PPI, 2018</a:t>
            </a:r>
          </a:p>
        </p:txBody>
      </p:sp>
    </p:spTree>
    <p:extLst>
      <p:ext uri="{BB962C8B-B14F-4D97-AF65-F5344CB8AC3E}">
        <p14:creationId xmlns:p14="http://schemas.microsoft.com/office/powerpoint/2010/main" val="177675553"/>
      </p:ext>
    </p:extLst>
  </p:cSld>
  <p:clrMapOvr>
    <a:masterClrMapping/>
  </p:clrMapOvr>
  <p:transition>
    <p:fad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0_RDCONNECTEthics WS">
  <a:themeElements>
    <a:clrScheme name="RDCON">
      <a:dk1>
        <a:srgbClr val="44472B"/>
      </a:dk1>
      <a:lt1>
        <a:sysClr val="window" lastClr="FFFFFF"/>
      </a:lt1>
      <a:dk2>
        <a:srgbClr val="676A55"/>
      </a:dk2>
      <a:lt2>
        <a:srgbClr val="D6DEE2"/>
      </a:lt2>
      <a:accent1>
        <a:srgbClr val="5C9966"/>
      </a:accent1>
      <a:accent2>
        <a:srgbClr val="2D5A87"/>
      </a:accent2>
      <a:accent3>
        <a:srgbClr val="A8CDD7"/>
      </a:accent3>
      <a:accent4>
        <a:srgbClr val="C0BEAF"/>
      </a:accent4>
      <a:accent5>
        <a:srgbClr val="CEC597"/>
      </a:accent5>
      <a:accent6>
        <a:srgbClr val="666450"/>
      </a:accent6>
      <a:hlink>
        <a:srgbClr val="3C7483"/>
      </a:hlink>
      <a:folHlink>
        <a:srgbClr val="3C7483"/>
      </a:folHlink>
    </a:clrScheme>
    <a:fontScheme name="RDCON">
      <a:majorFont>
        <a:latin typeface="Cambria"/>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10_RDCONNECTEthics WS</Template>
  <TotalTime>20824</TotalTime>
  <Words>639</Words>
  <Application>Microsoft Office PowerPoint</Application>
  <PresentationFormat>On-screen Show (4:3)</PresentationFormat>
  <Paragraphs>52</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10_RDCONNECTEthics WS</vt:lpstr>
      <vt:lpstr>Gene therapy for Duchenne: the long and winding road  Pauline mccormacK peals research centre newcastle university</vt:lpstr>
      <vt:lpstr>DMD</vt:lpstr>
      <vt:lpstr>Therapies for DMD</vt:lpstr>
      <vt:lpstr>Promissory technologies</vt:lpstr>
      <vt:lpstr>Where are we now?</vt:lpstr>
      <vt:lpstr>How we talk about genome editing</vt:lpstr>
      <vt:lpstr>Promissory technologies</vt:lpstr>
      <vt:lpstr>Press on with caution</vt:lpstr>
      <vt:lpstr>@paulinemacco  Pauline mccormacK peals research centre newcastle university</vt:lpstr>
    </vt:vector>
  </TitlesOfParts>
  <Company>Newcastle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sharing for research: ethics &amp; regulation</dc:title>
  <dc:creator>mccormack</dc:creator>
  <cp:lastModifiedBy>Pauline McCormack</cp:lastModifiedBy>
  <cp:revision>443</cp:revision>
  <cp:lastPrinted>2018-11-14T19:24:23Z</cp:lastPrinted>
  <dcterms:created xsi:type="dcterms:W3CDTF">2014-02-20T12:34:13Z</dcterms:created>
  <dcterms:modified xsi:type="dcterms:W3CDTF">2018-11-28T06:19:33Z</dcterms:modified>
</cp:coreProperties>
</file>