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1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3" autoAdjust="0"/>
    <p:restoredTop sz="99089" autoAdjust="0"/>
  </p:normalViewPr>
  <p:slideViewPr>
    <p:cSldViewPr snapToGrid="0" snapToObjects="1">
      <p:cViewPr>
        <p:scale>
          <a:sx n="143" d="100"/>
          <a:sy n="143" d="100"/>
        </p:scale>
        <p:origin x="-744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5A4F5-F6F7-4D47-BB53-9EECB03BAEEC}" type="datetimeFigureOut">
              <a:rPr lang="en-US" smtClean="0"/>
              <a:t>27.11.18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116AE-526C-C141-AAF4-917F89B0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116AE-526C-C141-AAF4-917F89B075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de-DE" sz="1200" b="0" baseline="0" dirty="0" smtClean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116AE-526C-C141-AAF4-917F89B075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581005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2667000"/>
            <a:ext cx="8229600" cy="35814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40754400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57200" y="1447800"/>
            <a:ext cx="8240713" cy="48006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49060000"/>
      </p:ext>
    </p:extLst>
  </p:cSld>
  <p:clrMapOvr>
    <a:masterClrMapping/>
  </p:clrMapOvr>
  <p:transition xmlns:p14="http://schemas.microsoft.com/office/powerpoint/2010/main"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6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6324600"/>
            <a:ext cx="9144000" cy="381000"/>
          </a:xfrm>
          <a:prstGeom prst="rect">
            <a:avLst/>
          </a:prstGeom>
          <a:solidFill>
            <a:srgbClr val="05326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6670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auto">
          <a:xfrm>
            <a:off x="324739" y="6453187"/>
            <a:ext cx="2332551" cy="2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 smtClean="0">
                <a:solidFill>
                  <a:srgbClr val="FFFFFF"/>
                </a:solidFill>
                <a:latin typeface="Georgia" pitchFamily="18" charset="0"/>
                <a:cs typeface="Arial" pitchFamily="34" charset="0"/>
              </a:rPr>
              <a:t>27-29</a:t>
            </a:r>
            <a:r>
              <a:rPr lang="de-DE" sz="1000" baseline="0" dirty="0" smtClean="0">
                <a:solidFill>
                  <a:srgbClr val="FFFFFF"/>
                </a:solidFill>
                <a:latin typeface="Georgia" pitchFamily="18" charset="0"/>
                <a:cs typeface="Arial" pitchFamily="34" charset="0"/>
              </a:rPr>
              <a:t> November </a:t>
            </a:r>
            <a:r>
              <a:rPr lang="de-DE" sz="1000" dirty="0" smtClean="0">
                <a:solidFill>
                  <a:srgbClr val="FFFFFF"/>
                </a:solidFill>
                <a:latin typeface="Georgia" pitchFamily="18" charset="0"/>
                <a:cs typeface="Arial" pitchFamily="34" charset="0"/>
              </a:rPr>
              <a:t>2019, Hong</a:t>
            </a:r>
            <a:r>
              <a:rPr lang="de-DE" sz="1000" baseline="0" dirty="0" smtClean="0">
                <a:solidFill>
                  <a:srgbClr val="FFFFFF"/>
                </a:solidFill>
                <a:latin typeface="Georgia" pitchFamily="18" charset="0"/>
                <a:cs typeface="Arial" pitchFamily="34" charset="0"/>
              </a:rPr>
              <a:t> Kong</a:t>
            </a:r>
            <a:endParaRPr lang="de-DE" sz="1200" dirty="0">
              <a:solidFill>
                <a:srgbClr val="FFFFFF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auto">
          <a:xfrm>
            <a:off x="2901950" y="6456363"/>
            <a:ext cx="35417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000" dirty="0">
              <a:solidFill>
                <a:srgbClr val="000000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auto">
          <a:xfrm>
            <a:off x="6597650" y="64531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4B77E40-2756-4C8B-B9BC-02EAA640FFC1}" type="slidenum">
              <a:rPr lang="de-DE" sz="1000">
                <a:solidFill>
                  <a:srgbClr val="FFFFFF"/>
                </a:solidFill>
                <a:latin typeface="Georgia" pitchFamily="18" charset="0"/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sz="1000">
              <a:solidFill>
                <a:srgbClr val="FFFFFF"/>
              </a:solidFill>
              <a:latin typeface="Georgia" pitchFamily="18" charset="0"/>
              <a:cs typeface="Arial" pitchFamily="34" charset="0"/>
            </a:endParaRPr>
          </a:p>
        </p:txBody>
      </p:sp>
      <p:pic>
        <p:nvPicPr>
          <p:cNvPr id="10" name="Picture 25" descr="Leopoldina_Logo_blau_RGB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749" y="130175"/>
            <a:ext cx="1800225" cy="8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4"/>
          <p:cNvSpPr>
            <a:spLocks noChangeArrowheads="1"/>
          </p:cNvSpPr>
          <p:nvPr userDrawn="1"/>
        </p:nvSpPr>
        <p:spPr bwMode="auto">
          <a:xfrm>
            <a:off x="3070040" y="6464434"/>
            <a:ext cx="4647131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 smtClean="0">
                <a:solidFill>
                  <a:srgbClr val="FFFFFF"/>
                </a:solidFill>
                <a:latin typeface="Georgia" pitchFamily="18" charset="0"/>
                <a:cs typeface="Arial" pitchFamily="34" charset="0"/>
              </a:rPr>
              <a:t>Second</a:t>
            </a:r>
            <a:r>
              <a:rPr lang="de-DE" sz="1000" baseline="0" dirty="0" smtClean="0">
                <a:solidFill>
                  <a:srgbClr val="FFFFFF"/>
                </a:solidFill>
                <a:latin typeface="Georgia" pitchFamily="18" charset="0"/>
                <a:cs typeface="Arial" pitchFamily="34" charset="0"/>
              </a:rPr>
              <a:t> </a:t>
            </a:r>
            <a:r>
              <a:rPr lang="de-DE" sz="1000" dirty="0" smtClean="0">
                <a:solidFill>
                  <a:srgbClr val="FFFFFF"/>
                </a:solidFill>
                <a:latin typeface="Georgia" pitchFamily="18" charset="0"/>
                <a:cs typeface="Arial" pitchFamily="34" charset="0"/>
              </a:rPr>
              <a:t>International </a:t>
            </a:r>
            <a:r>
              <a:rPr lang="de-DE" sz="1000" dirty="0" err="1" smtClean="0">
                <a:solidFill>
                  <a:srgbClr val="FFFFFF"/>
                </a:solidFill>
                <a:latin typeface="Georgia" pitchFamily="18" charset="0"/>
                <a:cs typeface="Arial" pitchFamily="34" charset="0"/>
              </a:rPr>
              <a:t>Summit</a:t>
            </a:r>
            <a:r>
              <a:rPr lang="de-DE" sz="1000" dirty="0" smtClean="0">
                <a:solidFill>
                  <a:srgbClr val="FFFFFF"/>
                </a:solidFill>
                <a:latin typeface="Georgia" pitchFamily="18" charset="0"/>
                <a:cs typeface="Arial" pitchFamily="34" charset="0"/>
              </a:rPr>
              <a:t> on Human Genome </a:t>
            </a:r>
            <a:r>
              <a:rPr lang="de-DE" sz="1000" dirty="0" err="1" smtClean="0">
                <a:solidFill>
                  <a:srgbClr val="FFFFFF"/>
                </a:solidFill>
                <a:latin typeface="Georgia" pitchFamily="18" charset="0"/>
                <a:cs typeface="Arial" pitchFamily="34" charset="0"/>
              </a:rPr>
              <a:t>Editing</a:t>
            </a:r>
            <a:endParaRPr lang="de-DE" sz="1000" dirty="0" smtClean="0">
              <a:solidFill>
                <a:srgbClr val="FFFFFF"/>
              </a:solidFill>
              <a:latin typeface="Georg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3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med">
    <p:wipe dir="d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5326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5326F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5326F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5326F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5326F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5326F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5326F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5326F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5326F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5326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737373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73737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73737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73737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73737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737373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133" y="2452242"/>
            <a:ext cx="1987330" cy="278406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6793585" cy="1008390"/>
          </a:xfrm>
          <a:prstGeom prst="rect">
            <a:avLst/>
          </a:prstGeom>
          <a:solidFill>
            <a:srgbClr val="D0AB02">
              <a:alpha val="67000"/>
            </a:srgbClr>
          </a:solidFill>
          <a:ln>
            <a:noFill/>
          </a:ln>
          <a:extLst/>
        </p:spPr>
        <p:txBody>
          <a:bodyPr tIns="140400" bIns="140400" anchor="ctr"/>
          <a:lstStyle>
            <a:lvl1pPr marL="182563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de-DE" altLang="de-DE" sz="2400" b="1" dirty="0" smtClean="0">
                <a:solidFill>
                  <a:srgbClr val="003399"/>
                </a:solidFill>
              </a:rPr>
              <a:t>In </a:t>
            </a:r>
            <a:r>
              <a:rPr lang="de-DE" altLang="de-DE" sz="2400" b="1" dirty="0" err="1" smtClean="0">
                <a:solidFill>
                  <a:srgbClr val="003399"/>
                </a:solidFill>
              </a:rPr>
              <a:t>Retrospect</a:t>
            </a:r>
            <a:r>
              <a:rPr lang="de-DE" altLang="de-DE" sz="2400" b="1" dirty="0" smtClean="0">
                <a:solidFill>
                  <a:srgbClr val="003399"/>
                </a:solidFill>
              </a:rPr>
              <a:t>: </a:t>
            </a:r>
            <a:r>
              <a:rPr lang="de-DE" altLang="de-DE" sz="2400" b="1" dirty="0" err="1" smtClean="0">
                <a:solidFill>
                  <a:srgbClr val="003399"/>
                </a:solidFill>
              </a:rPr>
              <a:t>Summit</a:t>
            </a:r>
            <a:r>
              <a:rPr lang="de-DE" altLang="de-DE" sz="2400" b="1" dirty="0" smtClean="0">
                <a:solidFill>
                  <a:srgbClr val="003399"/>
                </a:solidFill>
              </a:rPr>
              <a:t> on Human Gene </a:t>
            </a:r>
            <a:r>
              <a:rPr lang="de-DE" altLang="de-DE" sz="2400" b="1" dirty="0" err="1" smtClean="0">
                <a:solidFill>
                  <a:srgbClr val="003399"/>
                </a:solidFill>
              </a:rPr>
              <a:t>Editing</a:t>
            </a:r>
            <a:r>
              <a:rPr lang="de-DE" altLang="de-DE" sz="2400" b="1" dirty="0" smtClean="0">
                <a:solidFill>
                  <a:srgbClr val="003399"/>
                </a:solidFill>
              </a:rPr>
              <a:t>, </a:t>
            </a:r>
            <a:r>
              <a:rPr lang="de-DE" altLang="de-DE" b="1" dirty="0" smtClean="0">
                <a:solidFill>
                  <a:srgbClr val="003399"/>
                </a:solidFill>
              </a:rPr>
              <a:t>Washington 12/2015</a:t>
            </a:r>
            <a:endParaRPr lang="de-DE" altLang="de-DE" sz="2000" b="1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6035" y="2007488"/>
            <a:ext cx="69865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new techniques allow efficient, precisely targeted genetic alterations  in all living cells and promise high potential for gaining knowledge.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Substantial research is required prior to safe and responsible clinical use.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German Embryo Protection Act strictly prohibits “the use of an embryo for any purpose other than inducing a pregnancy.” This limits the range of human genome editing research that can be conducted in Germany.</a:t>
            </a:r>
            <a:endParaRPr lang="en-US" sz="2000" i="1" dirty="0" smtClean="0"/>
          </a:p>
          <a:p>
            <a:r>
              <a:rPr lang="en-US" sz="2000" dirty="0" smtClean="0"/>
              <a:t>  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7725" y="5236309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September 2015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9646" y="1419859"/>
            <a:ext cx="11239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2000" b="1" i="1" dirty="0"/>
              <a:t>The </a:t>
            </a:r>
            <a:r>
              <a:rPr lang="de-DE" altLang="de-DE" sz="2000" b="1" i="1" dirty="0" err="1"/>
              <a:t>opportunities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and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limits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 smtClean="0"/>
              <a:t>of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 smtClean="0"/>
              <a:t>genome</a:t>
            </a:r>
            <a:r>
              <a:rPr lang="de-DE" altLang="de-DE" sz="2000" b="1" i="1" dirty="0" smtClean="0"/>
              <a:t> </a:t>
            </a:r>
            <a:r>
              <a:rPr lang="de-DE" altLang="de-DE" sz="2000" b="1" i="1" dirty="0" err="1"/>
              <a:t>editing</a:t>
            </a:r>
            <a:endParaRPr lang="de-DE" altLang="de-DE" sz="2000" b="1" i="1" dirty="0"/>
          </a:p>
          <a:p>
            <a:endParaRPr lang="en-US" sz="2000" i="1" dirty="0"/>
          </a:p>
        </p:txBody>
      </p:sp>
      <p:sp>
        <p:nvSpPr>
          <p:cNvPr id="8" name="Rechteck 7"/>
          <p:cNvSpPr/>
          <p:nvPr/>
        </p:nvSpPr>
        <p:spPr>
          <a:xfrm>
            <a:off x="52891" y="5833332"/>
            <a:ext cx="1747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/>
              <a:t>www.leopoldina.org</a:t>
            </a:r>
            <a:r>
              <a:rPr lang="de-DE" sz="1400" dirty="0" smtClean="0"/>
              <a:t>/en/</a:t>
            </a:r>
            <a:r>
              <a:rPr lang="de-DE" sz="1400" dirty="0" err="1" smtClean="0"/>
              <a:t>publications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5490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7326" y="964765"/>
            <a:ext cx="706516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GB" dirty="0"/>
              <a:t>Genome editing research on human embryos and gametes should </a:t>
            </a:r>
            <a:r>
              <a:rPr lang="en-GB" dirty="0" smtClean="0"/>
              <a:t>be </a:t>
            </a:r>
            <a:r>
              <a:rPr lang="en-GB" dirty="0"/>
              <a:t>pursued in Germany to gain basic </a:t>
            </a:r>
            <a:r>
              <a:rPr lang="en-GB" dirty="0" smtClean="0"/>
              <a:t>knowledge on early embryonic development, </a:t>
            </a:r>
            <a:r>
              <a:rPr lang="en-GB" dirty="0"/>
              <a:t>which </a:t>
            </a:r>
            <a:r>
              <a:rPr lang="en-GB" dirty="0" smtClean="0"/>
              <a:t>can be a prerequisite  </a:t>
            </a:r>
            <a:r>
              <a:rPr lang="en-GB" dirty="0"/>
              <a:t>for the </a:t>
            </a:r>
            <a:r>
              <a:rPr lang="en-GB" dirty="0" smtClean="0"/>
              <a:t> treatment </a:t>
            </a:r>
            <a:r>
              <a:rPr lang="en-GB" dirty="0"/>
              <a:t>of genetic disorders. 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GB" dirty="0"/>
              <a:t>Application of heritable human genome editing for reproductive purposes should not be permitted until potential risks </a:t>
            </a:r>
            <a:r>
              <a:rPr lang="en-GB" dirty="0" smtClean="0"/>
              <a:t>of unintended adverse consequences have </a:t>
            </a:r>
            <a:r>
              <a:rPr lang="en-GB" dirty="0"/>
              <a:t>been thoroughly assessed.  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GB" dirty="0"/>
              <a:t>Normative evaluation of the </a:t>
            </a:r>
            <a:r>
              <a:rPr lang="en-GB" dirty="0" smtClean="0"/>
              <a:t>risks, unintended outcomes </a:t>
            </a:r>
            <a:r>
              <a:rPr lang="en-GB" dirty="0"/>
              <a:t>and benefits can only be achieved through biological </a:t>
            </a:r>
            <a:r>
              <a:rPr lang="en-GB" dirty="0" smtClean="0"/>
              <a:t>and pre-clinical research </a:t>
            </a:r>
            <a:r>
              <a:rPr lang="en-GB" dirty="0"/>
              <a:t>to obtain evidence-based reliable scientific </a:t>
            </a:r>
            <a:r>
              <a:rPr lang="en-GB" dirty="0" smtClean="0"/>
              <a:t>knowledge. 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GB" dirty="0"/>
              <a:t>Taking the legislation and </a:t>
            </a:r>
            <a:r>
              <a:rPr lang="en-GB" dirty="0" smtClean="0"/>
              <a:t>moral </a:t>
            </a:r>
            <a:r>
              <a:rPr lang="en-GB" dirty="0"/>
              <a:t>objections into account a compromise for German scientists </a:t>
            </a:r>
            <a:r>
              <a:rPr lang="en-GB" dirty="0" smtClean="0"/>
              <a:t>would </a:t>
            </a:r>
            <a:r>
              <a:rPr lang="en-GB" dirty="0"/>
              <a:t>be the use of </a:t>
            </a:r>
            <a:r>
              <a:rPr lang="en-GB" dirty="0" smtClean="0"/>
              <a:t>surplus </a:t>
            </a:r>
            <a:r>
              <a:rPr lang="en-GB" dirty="0"/>
              <a:t>IVF embryos for </a:t>
            </a:r>
            <a:r>
              <a:rPr lang="en-GB" dirty="0" smtClean="0"/>
              <a:t>research</a:t>
            </a:r>
            <a:r>
              <a:rPr lang="en-GB" dirty="0"/>
              <a:t>.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GB" dirty="0"/>
              <a:t>This </a:t>
            </a:r>
            <a:r>
              <a:rPr lang="en-GB" dirty="0" smtClean="0"/>
              <a:t>option, however, can </a:t>
            </a:r>
            <a:r>
              <a:rPr lang="en-GB" dirty="0"/>
              <a:t>only be realized in practice if the German Embryo Protection Act becomes amended.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GB" dirty="0"/>
              <a:t>Ethical and social </a:t>
            </a:r>
            <a:r>
              <a:rPr lang="en-GB" dirty="0" smtClean="0"/>
              <a:t>concerns e.g. prevention</a:t>
            </a:r>
            <a:r>
              <a:rPr lang="en-GB" dirty="0"/>
              <a:t>, enhancement, access to treatment, social </a:t>
            </a:r>
            <a:r>
              <a:rPr lang="en-GB" dirty="0" smtClean="0"/>
              <a:t>justice, governance </a:t>
            </a:r>
            <a:r>
              <a:rPr lang="en-GB" dirty="0"/>
              <a:t>are waiting for further </a:t>
            </a:r>
            <a:r>
              <a:rPr lang="en-GB" dirty="0" smtClean="0"/>
              <a:t>discourses</a:t>
            </a:r>
            <a:r>
              <a:rPr lang="en-GB" altLang="de-DE" dirty="0" smtClean="0"/>
              <a:t>.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03"/>
          <a:stretch/>
        </p:blipFill>
        <p:spPr>
          <a:xfrm>
            <a:off x="108492" y="2300805"/>
            <a:ext cx="1691722" cy="2415274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2012" y="0"/>
            <a:ext cx="6489871" cy="816574"/>
          </a:xfrm>
          <a:prstGeom prst="rect">
            <a:avLst/>
          </a:prstGeom>
          <a:solidFill>
            <a:srgbClr val="D0AB02">
              <a:alpha val="67000"/>
            </a:srgbClr>
          </a:solidFill>
          <a:ln>
            <a:noFill/>
          </a:ln>
          <a:extLst/>
        </p:spPr>
        <p:txBody>
          <a:bodyPr tIns="140400" bIns="140400" anchor="ctr"/>
          <a:lstStyle>
            <a:lvl1pPr marL="182563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de-DE" altLang="de-DE" sz="2000" b="1" i="1" dirty="0" err="1">
                <a:solidFill>
                  <a:srgbClr val="003399"/>
                </a:solidFill>
              </a:rPr>
              <a:t>Ethical</a:t>
            </a:r>
            <a:r>
              <a:rPr lang="de-DE" altLang="de-DE" sz="2000" b="1" i="1" dirty="0">
                <a:solidFill>
                  <a:srgbClr val="003399"/>
                </a:solidFill>
              </a:rPr>
              <a:t> </a:t>
            </a:r>
            <a:r>
              <a:rPr lang="de-DE" altLang="de-DE" sz="2000" b="1" i="1" dirty="0" err="1">
                <a:solidFill>
                  <a:srgbClr val="003399"/>
                </a:solidFill>
              </a:rPr>
              <a:t>and</a:t>
            </a:r>
            <a:r>
              <a:rPr lang="de-DE" altLang="de-DE" sz="2000" b="1" i="1" dirty="0">
                <a:solidFill>
                  <a:srgbClr val="003399"/>
                </a:solidFill>
              </a:rPr>
              <a:t> legal </a:t>
            </a:r>
            <a:r>
              <a:rPr lang="de-DE" altLang="de-DE" sz="2000" b="1" i="1" dirty="0" err="1" smtClean="0">
                <a:solidFill>
                  <a:srgbClr val="003399"/>
                </a:solidFill>
              </a:rPr>
              <a:t>assessment</a:t>
            </a:r>
            <a:r>
              <a:rPr lang="de-DE" altLang="de-DE" sz="2000" b="1" i="1" dirty="0" smtClean="0">
                <a:solidFill>
                  <a:srgbClr val="003399"/>
                </a:solidFill>
              </a:rPr>
              <a:t> </a:t>
            </a:r>
            <a:r>
              <a:rPr lang="de-DE" altLang="de-DE" sz="2000" b="1" i="1" dirty="0" err="1">
                <a:solidFill>
                  <a:srgbClr val="003399"/>
                </a:solidFill>
              </a:rPr>
              <a:t>of</a:t>
            </a:r>
            <a:r>
              <a:rPr lang="de-DE" altLang="de-DE" sz="2000" b="1" i="1" dirty="0">
                <a:solidFill>
                  <a:srgbClr val="003399"/>
                </a:solidFill>
              </a:rPr>
              <a:t> </a:t>
            </a:r>
            <a:r>
              <a:rPr lang="de-DE" altLang="de-DE" sz="2000" b="1" i="1" dirty="0" smtClean="0">
                <a:solidFill>
                  <a:srgbClr val="003399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99"/>
                </a:solidFill>
              </a:rPr>
              <a:t>genome</a:t>
            </a:r>
            <a:r>
              <a:rPr lang="de-DE" altLang="de-DE" sz="2000" b="1" i="1" dirty="0" smtClean="0">
                <a:solidFill>
                  <a:srgbClr val="003399"/>
                </a:solidFill>
              </a:rPr>
              <a:t> </a:t>
            </a:r>
            <a:r>
              <a:rPr lang="de-DE" altLang="de-DE" sz="2000" b="1" i="1" dirty="0" err="1">
                <a:solidFill>
                  <a:srgbClr val="003399"/>
                </a:solidFill>
              </a:rPr>
              <a:t>editing</a:t>
            </a:r>
            <a:r>
              <a:rPr lang="de-DE" altLang="de-DE" sz="2000" b="1" i="1" dirty="0">
                <a:solidFill>
                  <a:srgbClr val="003399"/>
                </a:solidFill>
              </a:rPr>
              <a:t> </a:t>
            </a:r>
            <a:r>
              <a:rPr lang="de-DE" altLang="de-DE" sz="2000" b="1" i="1" dirty="0" smtClean="0">
                <a:solidFill>
                  <a:srgbClr val="003399"/>
                </a:solidFill>
              </a:rPr>
              <a:t>in </a:t>
            </a:r>
            <a:r>
              <a:rPr lang="de-DE" altLang="de-DE" sz="2000" b="1" i="1" dirty="0" err="1">
                <a:solidFill>
                  <a:srgbClr val="003399"/>
                </a:solidFill>
              </a:rPr>
              <a:t>research</a:t>
            </a:r>
            <a:r>
              <a:rPr lang="de-DE" altLang="de-DE" sz="2000" b="1" i="1" dirty="0">
                <a:solidFill>
                  <a:srgbClr val="003399"/>
                </a:solidFill>
              </a:rPr>
              <a:t> </a:t>
            </a:r>
            <a:r>
              <a:rPr lang="de-DE" altLang="de-DE" sz="2000" b="1" i="1" dirty="0" smtClean="0">
                <a:solidFill>
                  <a:srgbClr val="003399"/>
                </a:solidFill>
              </a:rPr>
              <a:t>on </a:t>
            </a:r>
            <a:r>
              <a:rPr lang="de-DE" altLang="de-DE" sz="2000" b="1" i="1" dirty="0">
                <a:solidFill>
                  <a:srgbClr val="003399"/>
                </a:solidFill>
              </a:rPr>
              <a:t>human </a:t>
            </a:r>
            <a:r>
              <a:rPr lang="de-DE" altLang="de-DE" sz="2000" b="1" i="1" dirty="0" err="1" smtClean="0">
                <a:solidFill>
                  <a:srgbClr val="003399"/>
                </a:solidFill>
              </a:rPr>
              <a:t>cells</a:t>
            </a:r>
            <a:r>
              <a:rPr lang="de-DE" altLang="de-DE" sz="2000" b="1" i="1" dirty="0" smtClean="0">
                <a:solidFill>
                  <a:srgbClr val="003399"/>
                </a:solidFill>
              </a:rPr>
              <a:t> </a:t>
            </a:r>
            <a:r>
              <a:rPr lang="de-DE" altLang="de-DE" sz="2000" b="1" dirty="0" smtClean="0">
                <a:solidFill>
                  <a:srgbClr val="003399"/>
                </a:solidFill>
              </a:rPr>
              <a:t>(03/2017)</a:t>
            </a:r>
            <a:endParaRPr lang="de-DE" altLang="de-DE" sz="2000" b="1" dirty="0">
              <a:solidFill>
                <a:srgbClr val="003399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2891" y="5182457"/>
            <a:ext cx="1747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/>
              <a:t>www.leopoldina.org</a:t>
            </a:r>
            <a:r>
              <a:rPr lang="de-DE" sz="1400" dirty="0" smtClean="0"/>
              <a:t>/en/</a:t>
            </a:r>
            <a:r>
              <a:rPr lang="de-DE" sz="1400" dirty="0" err="1" smtClean="0"/>
              <a:t>publications</a:t>
            </a:r>
            <a:endParaRPr lang="de-D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" y="3819525"/>
            <a:ext cx="1655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Working group on human 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 genome editing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hne Log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0AB02"/>
      </a:accent1>
      <a:accent2>
        <a:srgbClr val="132470"/>
      </a:accent2>
      <a:accent3>
        <a:srgbClr val="FFFFFF"/>
      </a:accent3>
      <a:accent4>
        <a:srgbClr val="000000"/>
      </a:accent4>
      <a:accent5>
        <a:srgbClr val="E4D2AA"/>
      </a:accent5>
      <a:accent6>
        <a:srgbClr val="102065"/>
      </a:accent6>
      <a:hlink>
        <a:srgbClr val="009999"/>
      </a:hlink>
      <a:folHlink>
        <a:srgbClr val="99CC00"/>
      </a:folHlink>
    </a:clrScheme>
    <a:fontScheme name="Ohne Logo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hne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hne Log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hne Log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hne Log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hne Log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hne Log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hne Log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hne Log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hne Log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hne Log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hne Log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hne Log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289</Words>
  <Application>Microsoft Macintosh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Ohne Logo</vt:lpstr>
      <vt:lpstr>PowerPoint Presentation</vt:lpstr>
      <vt:lpstr>PowerPoint Presentation</vt:lpstr>
    </vt:vector>
  </TitlesOfParts>
  <Company>Leopoldina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Bärbel Friedrich</dc:creator>
  <cp:lastModifiedBy>Bärbel Friedrich</cp:lastModifiedBy>
  <cp:revision>92</cp:revision>
  <cp:lastPrinted>2018-11-25T13:10:20Z</cp:lastPrinted>
  <dcterms:created xsi:type="dcterms:W3CDTF">2018-11-15T10:21:23Z</dcterms:created>
  <dcterms:modified xsi:type="dcterms:W3CDTF">2018-11-27T14:47:49Z</dcterms:modified>
</cp:coreProperties>
</file>