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3" r:id="rId3"/>
    <p:sldId id="294" r:id="rId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9971-365F-471C-8EDD-D230C3745E8B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EB75-9127-41BA-8DC1-C7D6F7B420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5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663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464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579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738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58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593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6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62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603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912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51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B75F-3061-48FA-8C48-D134F25B1AE8}" type="datetimeFigureOut">
              <a:rPr lang="da-DK" smtClean="0"/>
              <a:t>28-11-2018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8C59-F4D2-46F6-B27E-5C34B98EDF6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65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916834"/>
            <a:ext cx="8496944" cy="1470025"/>
          </a:xfrm>
        </p:spPr>
        <p:txBody>
          <a:bodyPr>
            <a:normAutofit fontScale="90000"/>
          </a:bodyPr>
          <a:lstStyle/>
          <a:p>
            <a:r>
              <a:rPr lang="da-DK" sz="2700" b="1" dirty="0"/>
              <a:t>Session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4900" dirty="0"/>
              <a:t>Global Perspectives:</a:t>
            </a:r>
            <a:br>
              <a:rPr lang="da-DK" sz="4900" dirty="0"/>
            </a:br>
            <a:r>
              <a:rPr lang="da-DK" sz="4000" dirty="0"/>
              <a:t>Somatic and Germline Therapy, Prevention and Enhancement Applications</a:t>
            </a:r>
            <a:r>
              <a:rPr lang="da-DK" dirty="0" smtClean="0"/>
              <a:t> </a:t>
            </a:r>
            <a:br>
              <a:rPr lang="da-DK" dirty="0" smtClean="0"/>
            </a:br>
            <a:endParaRPr lang="da-DK" sz="2800" dirty="0"/>
          </a:p>
        </p:txBody>
      </p:sp>
      <p:pic>
        <p:nvPicPr>
          <p:cNvPr id="4" name="Picture 7" descr="anthr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econd Summit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03" y="3723997"/>
            <a:ext cx="59912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66082" y="6444957"/>
            <a:ext cx="529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Moderator: @</a:t>
            </a:r>
            <a:r>
              <a:rPr lang="en-GB" dirty="0" err="1"/>
              <a:t>ayo_wahlberg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3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556792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Ethical deliberations</a:t>
            </a:r>
          </a:p>
          <a:p>
            <a:endParaRPr lang="da-DK" dirty="0"/>
          </a:p>
          <a:p>
            <a:r>
              <a:rPr lang="da-DK" dirty="0"/>
              <a:t>National Ethics Councils</a:t>
            </a:r>
          </a:p>
          <a:p>
            <a:r>
              <a:rPr lang="da-DK" dirty="0"/>
              <a:t>Bioethics, philosophy, social science</a:t>
            </a:r>
          </a:p>
          <a:p>
            <a:r>
              <a:rPr lang="da-DK" dirty="0"/>
              <a:t>Media reporting, debates</a:t>
            </a:r>
          </a:p>
          <a:p>
            <a:r>
              <a:rPr lang="da-DK" dirty="0"/>
              <a:t>Professional associations</a:t>
            </a:r>
          </a:p>
          <a:p>
            <a:r>
              <a:rPr lang="da-DK" dirty="0"/>
              <a:t>Patient associations</a:t>
            </a:r>
          </a:p>
          <a:p>
            <a:r>
              <a:rPr lang="da-DK" dirty="0"/>
              <a:t>Etc.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926146" y="1556792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Laws, regulations, rules, guidelines</a:t>
            </a:r>
          </a:p>
          <a:p>
            <a:endParaRPr lang="da-DK" dirty="0"/>
          </a:p>
          <a:p>
            <a:r>
              <a:rPr lang="da-DK" dirty="0"/>
              <a:t>Declaration of Helsinki</a:t>
            </a:r>
          </a:p>
          <a:p>
            <a:r>
              <a:rPr lang="da-DK" dirty="0"/>
              <a:t>Good Clinical Practice, GMP</a:t>
            </a:r>
          </a:p>
          <a:p>
            <a:r>
              <a:rPr lang="da-DK" dirty="0"/>
              <a:t>EU Clinical Trials Directive</a:t>
            </a:r>
          </a:p>
          <a:p>
            <a:r>
              <a:rPr lang="da-DK" dirty="0"/>
              <a:t>Scientific misconduct regulations</a:t>
            </a:r>
          </a:p>
          <a:p>
            <a:r>
              <a:rPr lang="da-DK" dirty="0"/>
              <a:t>etc.</a:t>
            </a:r>
          </a:p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077074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Ethical review</a:t>
            </a:r>
          </a:p>
          <a:p>
            <a:endParaRPr lang="da-DK" dirty="0"/>
          </a:p>
          <a:p>
            <a:r>
              <a:rPr lang="da-DK" dirty="0"/>
              <a:t>Institutional review boards (IRBs)</a:t>
            </a:r>
          </a:p>
          <a:p>
            <a:r>
              <a:rPr lang="da-DK" dirty="0"/>
              <a:t>Ethical Review Committees (ERCs)</a:t>
            </a:r>
          </a:p>
          <a:p>
            <a:r>
              <a:rPr lang="da-DK" dirty="0"/>
              <a:t>Protocols</a:t>
            </a:r>
          </a:p>
          <a:p>
            <a:r>
              <a:rPr lang="da-DK" dirty="0"/>
              <a:t>Informed consent procedures and written materials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26146" y="4077072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Ethical interaction</a:t>
            </a:r>
          </a:p>
          <a:p>
            <a:endParaRPr lang="da-DK" dirty="0"/>
          </a:p>
          <a:p>
            <a:r>
              <a:rPr lang="da-DK" dirty="0"/>
              <a:t>Researcher-patient/family relations</a:t>
            </a:r>
          </a:p>
          <a:p>
            <a:r>
              <a:rPr lang="da-DK" dirty="0"/>
              <a:t>Treatment/care vs. research</a:t>
            </a:r>
          </a:p>
          <a:p>
            <a:r>
              <a:rPr lang="da-DK" dirty="0"/>
              <a:t>Recruitment, consent</a:t>
            </a:r>
          </a:p>
          <a:p>
            <a:r>
              <a:rPr lang="da-DK" dirty="0"/>
              <a:t>Coercion, undue influence</a:t>
            </a:r>
          </a:p>
          <a:p>
            <a:r>
              <a:rPr lang="da-DK" dirty="0"/>
              <a:t>Patient/family involvement</a:t>
            </a:r>
          </a:p>
          <a:p>
            <a:r>
              <a:rPr lang="da-DK" dirty="0"/>
              <a:t>Follow up care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4 spheres of ethical governance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07504" y="1091171"/>
            <a:ext cx="3888432" cy="3129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7504" y="6525344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“From global bioethics to the ethical governance of biomedical research collaborations”, 2013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Perspectives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7139136" cy="4525963"/>
          </a:xfrm>
        </p:spPr>
        <p:txBody>
          <a:bodyPr>
            <a:normAutofit lnSpcReduction="10000"/>
          </a:bodyPr>
          <a:lstStyle/>
          <a:p>
            <a:r>
              <a:rPr lang="en-GB" sz="3400" dirty="0"/>
              <a:t>Kevin G. Behrens, University of </a:t>
            </a:r>
            <a:r>
              <a:rPr lang="en-GB" sz="3400" dirty="0" err="1"/>
              <a:t>Witwatersand</a:t>
            </a:r>
            <a:r>
              <a:rPr lang="en-GB" sz="3400" dirty="0"/>
              <a:t>, </a:t>
            </a:r>
            <a:r>
              <a:rPr lang="en-GB" sz="3400" b="1" dirty="0"/>
              <a:t>South Africa</a:t>
            </a:r>
          </a:p>
          <a:p>
            <a:r>
              <a:rPr lang="en-GB" sz="3400" dirty="0"/>
              <a:t>Guido de Wert, Maastricht University, </a:t>
            </a:r>
            <a:r>
              <a:rPr lang="en-GB" sz="3400" b="1" dirty="0"/>
              <a:t>Netherlands</a:t>
            </a:r>
          </a:p>
          <a:p>
            <a:r>
              <a:rPr lang="en-GB" sz="3400" dirty="0"/>
              <a:t>Peter Mills, Nuffield Council, </a:t>
            </a:r>
            <a:r>
              <a:rPr lang="en-GB" sz="3400" b="1" dirty="0"/>
              <a:t>United Kingdom</a:t>
            </a:r>
          </a:p>
          <a:p>
            <a:r>
              <a:rPr lang="en-GB" sz="3400" dirty="0"/>
              <a:t>Yuko </a:t>
            </a:r>
            <a:r>
              <a:rPr lang="en-GB" sz="3400" dirty="0" err="1"/>
              <a:t>Harayama</a:t>
            </a:r>
            <a:r>
              <a:rPr lang="en-GB" sz="3400" dirty="0"/>
              <a:t>, Tohoku University, </a:t>
            </a:r>
            <a:r>
              <a:rPr lang="en-GB" sz="3400" b="1" dirty="0"/>
              <a:t>Japan</a:t>
            </a:r>
          </a:p>
        </p:txBody>
      </p:sp>
      <p:pic>
        <p:nvPicPr>
          <p:cNvPr id="2050" name="Picture 2" descr="Image result for south africa fl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772816"/>
            <a:ext cx="1115526" cy="7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etherlands fl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547" y="2780928"/>
            <a:ext cx="1160298" cy="77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united kingdom fla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547" y="3819075"/>
            <a:ext cx="1160298" cy="58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japan fla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35548" y="4726624"/>
            <a:ext cx="1125094" cy="79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146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Kontortema</vt:lpstr>
      <vt:lpstr>Session Global Perspectives: Somatic and Germline Therapy, Prevention and Enhancement Applications  </vt:lpstr>
      <vt:lpstr>PowerPoint Presentation</vt:lpstr>
      <vt:lpstr>Global Perspectives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RedHouse</dc:creator>
  <cp:lastModifiedBy>Ayo Wahlberg</cp:lastModifiedBy>
  <cp:revision>86</cp:revision>
  <dcterms:created xsi:type="dcterms:W3CDTF">2015-12-01T07:16:59Z</dcterms:created>
  <dcterms:modified xsi:type="dcterms:W3CDTF">2018-11-28T21:46:50Z</dcterms:modified>
</cp:coreProperties>
</file>